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7CEC4-B77C-4009-BC80-715EB5503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82E1EA-E64F-4E9A-BEF7-7E519D08F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B5089A7-4B2E-498F-965C-0661C5EFF88B}"/>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48A964F5-FE24-444A-904E-31186E4E0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F660E8-5186-4B0E-9B5B-B123ECADCA5D}"/>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77161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909EC-2C22-4326-BECD-8D56E4A6F3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D196BB2-98A0-4D22-AF06-6FC1E9953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F4C569-62E7-4D3C-9539-CE0533FDE192}"/>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AB71D8D8-23C2-4D77-ACA7-B22FA5452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28438E-320B-4431-B3D4-0C9FF04ACCF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7303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256F142-88C6-4BE4-A107-C3F66E9F9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ADDF28-B144-4A57-9BD7-8DCD58130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2283B7-CE96-4677-BDF6-77165D56AA99}"/>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355DC45E-8F89-4535-B2E0-3A4FAC597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E17027-5C5B-4413-9E1B-C6EEB574BEA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60528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3B73D-C199-4395-A606-E63C3CB6A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40568B-5E76-4971-BC79-0D13C547D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449379-0C1A-4D91-90FE-784BA7347C65}"/>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7EFBFC1E-F2F1-4488-AE1F-82183A64C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AAD3C6B-AB9D-44DA-BB54-346D24490BE6}"/>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47758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8783F-7C4B-4EF1-B9CA-6A188632D2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23648A-6287-4C07-9C0D-320287E6C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4215E14-4E39-43A4-825B-233E121B00D5}"/>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F9F2DE75-D6D3-4B1D-8A21-120426139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D7AC2B-8F16-4B73-BFE4-0BAADF16FA88}"/>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40204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F0ED6-FB76-4E6D-8A87-A587595852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26B2578-20E7-4903-A1D3-983203DB4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A072DD3-17C0-4CA8-BB25-E2319F7C4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A9E8CC2-FAFA-4E2A-AC3E-922B97824FED}"/>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6" name="Footer Placeholder 5">
            <a:extLst>
              <a:ext uri="{FF2B5EF4-FFF2-40B4-BE49-F238E27FC236}">
                <a16:creationId xmlns:a16="http://schemas.microsoft.com/office/drawing/2014/main" xmlns="" id="{A19179F7-BAD9-4744-8AE5-E07A1EBCC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7A72EAC-B538-4213-B643-5CB79B2DFCCC}"/>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120110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25923-B8F1-4F2A-B688-04AEFAB3F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6459D0-5711-44E2-806C-79D24F26B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9EF7F2B-A0A3-489E-B95A-EEE646B31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01C911F-D9E4-408E-8355-597C9590D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E09DA4-BE31-46E1-8039-6230A7F7E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E30F3A8-4B7E-497C-986A-E5222CD8CAA4}"/>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8" name="Footer Placeholder 7">
            <a:extLst>
              <a:ext uri="{FF2B5EF4-FFF2-40B4-BE49-F238E27FC236}">
                <a16:creationId xmlns:a16="http://schemas.microsoft.com/office/drawing/2014/main" xmlns="" id="{A7C62048-BADE-4B40-910C-424518D6CC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001295-6FF3-4662-9723-814E5D63940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6459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28C0D-B834-440B-9E42-F56751DBD3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26E4704-2AA1-4636-9377-6E0AEB498E86}"/>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4" name="Footer Placeholder 3">
            <a:extLst>
              <a:ext uri="{FF2B5EF4-FFF2-40B4-BE49-F238E27FC236}">
                <a16:creationId xmlns:a16="http://schemas.microsoft.com/office/drawing/2014/main" xmlns="" id="{0BC57B9B-DA84-4448-BB48-613615812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F06CC29-4A97-4CDF-9664-868E4620B171}"/>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284707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662EC5D-7AE3-4024-99A9-3275F24F87FF}"/>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3" name="Footer Placeholder 2">
            <a:extLst>
              <a:ext uri="{FF2B5EF4-FFF2-40B4-BE49-F238E27FC236}">
                <a16:creationId xmlns:a16="http://schemas.microsoft.com/office/drawing/2014/main" xmlns="" id="{8C124459-AF4A-43AF-8928-C3327E91C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C46E388-C802-4DF2-B9EC-8E0350A172EC}"/>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7054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F01A4-4216-41AD-8011-7B7C8805E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2E24D5-E41C-4A7A-AE71-801A58C4C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29F1539-2DF3-46FA-BB8C-4641E28E4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1CE8CA6-078F-4BE3-8486-AC66057CA71C}"/>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6" name="Footer Placeholder 5">
            <a:extLst>
              <a:ext uri="{FF2B5EF4-FFF2-40B4-BE49-F238E27FC236}">
                <a16:creationId xmlns:a16="http://schemas.microsoft.com/office/drawing/2014/main" xmlns="" id="{9D5EE43E-6263-4C6D-9CD2-2DA19485F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07FAA7C-D7D4-4DC9-95EC-1C0FEA560175}"/>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222654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75A41-9B9E-4472-A421-94E690F2D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6885668-5E18-496C-8E56-A80433CB5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16940E8-B05D-42E0-A25A-B90F9C75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6C4861-C206-46FE-95D0-5E5336D73668}"/>
              </a:ext>
            </a:extLst>
          </p:cNvPr>
          <p:cNvSpPr>
            <a:spLocks noGrp="1"/>
          </p:cNvSpPr>
          <p:nvPr>
            <p:ph type="dt" sz="half" idx="10"/>
          </p:nvPr>
        </p:nvSpPr>
        <p:spPr/>
        <p:txBody>
          <a:bodyPr/>
          <a:lstStyle/>
          <a:p>
            <a:fld id="{8B575071-F9D4-40B5-AD7B-317BD09431A8}" type="datetimeFigureOut">
              <a:rPr lang="en-IN" smtClean="0"/>
              <a:t>11-01-2022</a:t>
            </a:fld>
            <a:endParaRPr lang="en-IN"/>
          </a:p>
        </p:txBody>
      </p:sp>
      <p:sp>
        <p:nvSpPr>
          <p:cNvPr id="6" name="Footer Placeholder 5">
            <a:extLst>
              <a:ext uri="{FF2B5EF4-FFF2-40B4-BE49-F238E27FC236}">
                <a16:creationId xmlns:a16="http://schemas.microsoft.com/office/drawing/2014/main" xmlns="" id="{3B931BDE-054F-42C2-9E5C-59A9932C7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503A4CF-588C-434B-867B-7771543C748B}"/>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169826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AB71AB-3B7D-4079-871A-6FEB090A7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9BCA32-C317-48FA-93F9-CEFCCA97B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2B24CB-5D5E-45D1-9234-49DF17D6F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75071-F9D4-40B5-AD7B-317BD09431A8}" type="datetimeFigureOut">
              <a:rPr lang="en-IN" smtClean="0"/>
              <a:t>11-01-2022</a:t>
            </a:fld>
            <a:endParaRPr lang="en-IN"/>
          </a:p>
        </p:txBody>
      </p:sp>
      <p:sp>
        <p:nvSpPr>
          <p:cNvPr id="5" name="Footer Placeholder 4">
            <a:extLst>
              <a:ext uri="{FF2B5EF4-FFF2-40B4-BE49-F238E27FC236}">
                <a16:creationId xmlns:a16="http://schemas.microsoft.com/office/drawing/2014/main" xmlns="" id="{CB355548-E6B4-4B84-B6F0-A7BC56048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DBEFE91-77CB-4B3D-BFC2-8739CE765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62B70-AE6F-49E8-AF71-43E518B4B96D}" type="slidenum">
              <a:rPr lang="en-IN" smtClean="0"/>
              <a:t>‹#›</a:t>
            </a:fld>
            <a:endParaRPr lang="en-IN"/>
          </a:p>
        </p:txBody>
      </p:sp>
    </p:spTree>
    <p:extLst>
      <p:ext uri="{BB962C8B-B14F-4D97-AF65-F5344CB8AC3E}">
        <p14:creationId xmlns:p14="http://schemas.microsoft.com/office/powerpoint/2010/main" val="385635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D5750-B220-4FC9-BFC8-7CA17EEACFEB}"/>
              </a:ext>
            </a:extLst>
          </p:cNvPr>
          <p:cNvSpPr>
            <a:spLocks noGrp="1"/>
          </p:cNvSpPr>
          <p:nvPr>
            <p:ph type="ctrTitle"/>
          </p:nvPr>
        </p:nvSpPr>
        <p:spPr/>
        <p:txBody>
          <a:bodyPr/>
          <a:lstStyle/>
          <a:p>
            <a:r>
              <a:rPr lang="en-US" dirty="0"/>
              <a:t>RED-BLACK TREE</a:t>
            </a:r>
            <a:endParaRPr lang="en-IN" dirty="0"/>
          </a:p>
        </p:txBody>
      </p:sp>
      <p:sp>
        <p:nvSpPr>
          <p:cNvPr id="3" name="Subtitle 2">
            <a:extLst>
              <a:ext uri="{FF2B5EF4-FFF2-40B4-BE49-F238E27FC236}">
                <a16:creationId xmlns:a16="http://schemas.microsoft.com/office/drawing/2014/main" xmlns="" id="{5AFFAB5B-994D-44BB-9D84-3AB22615247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1336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2634E-6F0B-4E2E-828A-829063D2C770}"/>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xmlns="" id="{76173C33-331D-4AC1-BF72-7016B51F0756}"/>
              </a:ext>
            </a:extLst>
          </p:cNvPr>
          <p:cNvSpPr>
            <a:spLocks noGrp="1"/>
          </p:cNvSpPr>
          <p:nvPr>
            <p:ph idx="1"/>
          </p:nvPr>
        </p:nvSpPr>
        <p:spPr/>
        <p:txBody>
          <a:bodyPr/>
          <a:lstStyle/>
          <a:p>
            <a:pPr marL="0" indent="0" fontAlgn="base">
              <a:buNone/>
            </a:pPr>
            <a:r>
              <a:rPr lang="en-US" dirty="0"/>
              <a:t>3) From property 3 of Red-Black trees, we can claim that the number black nodes in a Red-Black tree is at least ⌊ n/2 ⌋ where n is the total number of nodes.</a:t>
            </a:r>
          </a:p>
          <a:p>
            <a:pPr marL="0" indent="0" fontAlgn="base">
              <a:buNone/>
            </a:pPr>
            <a:endParaRPr lang="en-US" dirty="0"/>
          </a:p>
          <a:p>
            <a:pPr marL="0" indent="0" fontAlgn="base">
              <a:buNone/>
            </a:pPr>
            <a:endParaRPr lang="en-US" dirty="0"/>
          </a:p>
          <a:p>
            <a:pPr marL="0" indent="0" fontAlgn="base">
              <a:buNone/>
            </a:pPr>
            <a:r>
              <a:rPr lang="en-US" dirty="0"/>
              <a:t>From above 2 points, we can conclude the fact that Red Black Tree with </a:t>
            </a:r>
            <a:r>
              <a:rPr lang="en-US" b="1" dirty="0"/>
              <a:t>n</a:t>
            </a:r>
            <a:r>
              <a:rPr lang="en-US" dirty="0"/>
              <a:t> nodes has height &lt;= 2Log</a:t>
            </a:r>
            <a:r>
              <a:rPr lang="en-US" baseline="-25000" dirty="0"/>
              <a:t>2</a:t>
            </a:r>
            <a:r>
              <a:rPr lang="en-US" dirty="0"/>
              <a:t>(n+1)</a:t>
            </a:r>
          </a:p>
          <a:p>
            <a:endParaRPr lang="en-IN" dirty="0"/>
          </a:p>
        </p:txBody>
      </p:sp>
    </p:spTree>
    <p:extLst>
      <p:ext uri="{BB962C8B-B14F-4D97-AF65-F5344CB8AC3E}">
        <p14:creationId xmlns:p14="http://schemas.microsoft.com/office/powerpoint/2010/main" val="387842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C4570-BFF9-4147-B569-29C9CB462B7D}"/>
              </a:ext>
            </a:extLst>
          </p:cNvPr>
          <p:cNvSpPr>
            <a:spLocks noGrp="1"/>
          </p:cNvSpPr>
          <p:nvPr>
            <p:ph type="title"/>
          </p:nvPr>
        </p:nvSpPr>
        <p:spPr/>
        <p:txBody>
          <a:bodyPr/>
          <a:lstStyle/>
          <a:p>
            <a:r>
              <a:rPr lang="en-IN" dirty="0"/>
              <a:t>Red-Black Tree -Insertion</a:t>
            </a:r>
          </a:p>
        </p:txBody>
      </p:sp>
      <p:sp>
        <p:nvSpPr>
          <p:cNvPr id="3" name="Content Placeholder 2">
            <a:extLst>
              <a:ext uri="{FF2B5EF4-FFF2-40B4-BE49-F238E27FC236}">
                <a16:creationId xmlns:a16="http://schemas.microsoft.com/office/drawing/2014/main" xmlns="" id="{E0BED3E0-6EEE-43A1-87FD-6BBC794AD31B}"/>
              </a:ext>
            </a:extLst>
          </p:cNvPr>
          <p:cNvSpPr>
            <a:spLocks noGrp="1"/>
          </p:cNvSpPr>
          <p:nvPr>
            <p:ph idx="1"/>
          </p:nvPr>
        </p:nvSpPr>
        <p:spPr/>
        <p:txBody>
          <a:bodyPr>
            <a:normAutofit fontScale="92500" lnSpcReduction="10000"/>
          </a:bodyPr>
          <a:lstStyle/>
          <a:p>
            <a:pPr marL="0" indent="0" fontAlgn="base">
              <a:buNone/>
            </a:pPr>
            <a:r>
              <a:rPr lang="en-US" dirty="0"/>
              <a:t>In AVL tree insertion, we used rotation as a tool to do balancing after insertion caused imbalance. In Red-Black tree, we use two tools to do balancing.</a:t>
            </a:r>
          </a:p>
          <a:p>
            <a:pPr marL="0" indent="0" fontAlgn="base">
              <a:buNone/>
            </a:pPr>
            <a:r>
              <a:rPr lang="en-US" b="1" dirty="0"/>
              <a:t>1)</a:t>
            </a:r>
            <a:r>
              <a:rPr lang="en-US" dirty="0"/>
              <a:t> Recoloring</a:t>
            </a:r>
            <a:br>
              <a:rPr lang="en-US" dirty="0"/>
            </a:br>
            <a:r>
              <a:rPr lang="en-US" b="1" dirty="0"/>
              <a:t>2)</a:t>
            </a:r>
            <a:r>
              <a:rPr lang="en-US" dirty="0"/>
              <a:t> Rotation</a:t>
            </a:r>
          </a:p>
          <a:p>
            <a:pPr marL="0" indent="0" fontAlgn="base">
              <a:buNone/>
            </a:pPr>
            <a:endParaRPr lang="en-US" dirty="0"/>
          </a:p>
          <a:p>
            <a:pPr marL="0" indent="0" fontAlgn="base">
              <a:buNone/>
            </a:pPr>
            <a:r>
              <a:rPr lang="en-US" dirty="0"/>
              <a:t>We try recoloring first, if recoloring doesn’t work, then we go for rotation. Following is detailed algorithm. The algorithms has mainly two cases depending upon the color of uncle. If uncle is red, we do recoloring. If uncle is black, we do rotations and/or recoloring.</a:t>
            </a:r>
          </a:p>
          <a:p>
            <a:pPr marL="0" indent="0" fontAlgn="base">
              <a:buNone/>
            </a:pPr>
            <a:r>
              <a:rPr lang="en-US" dirty="0"/>
              <a:t>Color of a NULL node is considered as BLACK.</a:t>
            </a:r>
          </a:p>
          <a:p>
            <a:endParaRPr lang="en-IN" dirty="0"/>
          </a:p>
        </p:txBody>
      </p:sp>
    </p:spTree>
    <p:extLst>
      <p:ext uri="{BB962C8B-B14F-4D97-AF65-F5344CB8AC3E}">
        <p14:creationId xmlns:p14="http://schemas.microsoft.com/office/powerpoint/2010/main" val="307251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35297-4E2F-4A4E-907D-B5949294428F}"/>
              </a:ext>
            </a:extLst>
          </p:cNvPr>
          <p:cNvSpPr>
            <a:spLocks noGrp="1"/>
          </p:cNvSpPr>
          <p:nvPr>
            <p:ph type="title"/>
          </p:nvPr>
        </p:nvSpPr>
        <p:spPr>
          <a:xfrm>
            <a:off x="838200" y="365126"/>
            <a:ext cx="10515600" cy="1002036"/>
          </a:xfrm>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xmlns="" id="{5E5E7105-9E2B-4DB5-ABE4-838B70C8221C}"/>
              </a:ext>
            </a:extLst>
          </p:cNvPr>
          <p:cNvSpPr>
            <a:spLocks noGrp="1"/>
          </p:cNvSpPr>
          <p:nvPr>
            <p:ph idx="1"/>
          </p:nvPr>
        </p:nvSpPr>
        <p:spPr/>
        <p:txBody>
          <a:bodyPr>
            <a:normAutofit lnSpcReduction="10000"/>
          </a:bodyPr>
          <a:lstStyle/>
          <a:p>
            <a:pPr fontAlgn="base"/>
            <a:r>
              <a:rPr lang="en-US" dirty="0"/>
              <a:t>Let x be the newly inserted node.</a:t>
            </a:r>
            <a:br>
              <a:rPr lang="en-US" dirty="0"/>
            </a:br>
            <a:r>
              <a:rPr lang="en-US" b="1" dirty="0"/>
              <a:t>1)</a:t>
            </a:r>
            <a:r>
              <a:rPr lang="en-US" dirty="0"/>
              <a:t> Perform standard BST insertion and make the color of newly inserted nodes as RED.</a:t>
            </a:r>
          </a:p>
          <a:p>
            <a:pPr fontAlgn="base"/>
            <a:r>
              <a:rPr lang="en-US" b="1" dirty="0"/>
              <a:t>2)</a:t>
            </a:r>
            <a:r>
              <a:rPr lang="en-US" dirty="0"/>
              <a:t> If x is root, change color of x as BLACK (Black height of complete tree increases by 1).</a:t>
            </a:r>
          </a:p>
          <a:p>
            <a:pPr fontAlgn="base"/>
            <a:r>
              <a:rPr lang="en-US" b="1" dirty="0"/>
              <a:t>3) </a:t>
            </a:r>
            <a:r>
              <a:rPr lang="en-US" dirty="0"/>
              <a:t>Do following if color of x’s parent is not BLACK </a:t>
            </a:r>
            <a:r>
              <a:rPr lang="en-US" b="1" dirty="0"/>
              <a:t>and</a:t>
            </a:r>
            <a:r>
              <a:rPr lang="en-US" dirty="0"/>
              <a:t> x is not root.</a:t>
            </a:r>
            <a:br>
              <a:rPr lang="en-US" dirty="0"/>
            </a:br>
            <a:r>
              <a:rPr lang="en-US" dirty="0"/>
              <a:t>….</a:t>
            </a:r>
            <a:r>
              <a:rPr lang="en-US" b="1" dirty="0"/>
              <a:t>a) If x’s uncle is</a:t>
            </a:r>
            <a:r>
              <a:rPr lang="en-US" dirty="0"/>
              <a:t> </a:t>
            </a:r>
            <a:r>
              <a:rPr lang="en-US" b="1" dirty="0"/>
              <a:t>RED</a:t>
            </a:r>
            <a:r>
              <a:rPr lang="en-US" dirty="0"/>
              <a:t> (Grand parent must have been black from property 4)</a:t>
            </a:r>
            <a:br>
              <a:rPr lang="en-US" dirty="0"/>
            </a:br>
            <a:r>
              <a:rPr lang="en-US" dirty="0"/>
              <a:t>……..</a:t>
            </a:r>
            <a:r>
              <a:rPr lang="en-US" b="1" dirty="0"/>
              <a:t>(</a:t>
            </a:r>
            <a:r>
              <a:rPr lang="en-US" b="1" dirty="0" err="1"/>
              <a:t>i</a:t>
            </a:r>
            <a:r>
              <a:rPr lang="en-US" b="1" dirty="0"/>
              <a:t>)</a:t>
            </a:r>
            <a:r>
              <a:rPr lang="en-US" dirty="0"/>
              <a:t> Change color of parent and uncle as BLACK.</a:t>
            </a:r>
            <a:br>
              <a:rPr lang="en-US" dirty="0"/>
            </a:br>
            <a:r>
              <a:rPr lang="en-US" dirty="0"/>
              <a:t>……..</a:t>
            </a:r>
            <a:r>
              <a:rPr lang="en-US" b="1" dirty="0"/>
              <a:t>(ii)</a:t>
            </a:r>
            <a:r>
              <a:rPr lang="en-US" dirty="0"/>
              <a:t> color of grand parent as RED.</a:t>
            </a:r>
            <a:br>
              <a:rPr lang="en-US" dirty="0"/>
            </a:br>
            <a:r>
              <a:rPr lang="en-US" dirty="0"/>
              <a:t>……..</a:t>
            </a:r>
            <a:r>
              <a:rPr lang="en-US" b="1" dirty="0"/>
              <a:t>(iii)</a:t>
            </a:r>
            <a:r>
              <a:rPr lang="en-US" dirty="0"/>
              <a:t> Change x = x’s grandparent, repeat steps 2 and 3 for new x.</a:t>
            </a:r>
          </a:p>
          <a:p>
            <a:endParaRPr lang="en-IN" dirty="0"/>
          </a:p>
        </p:txBody>
      </p:sp>
    </p:spTree>
    <p:extLst>
      <p:ext uri="{BB962C8B-B14F-4D97-AF65-F5344CB8AC3E}">
        <p14:creationId xmlns:p14="http://schemas.microsoft.com/office/powerpoint/2010/main" val="57532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9D120-90A6-4383-BC8E-7F3F6DED20B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Continue . . . </a:t>
            </a:r>
          </a:p>
        </p:txBody>
      </p:sp>
      <p:pic>
        <p:nvPicPr>
          <p:cNvPr id="4098" name="Picture 2" descr="redBlackCase2">
            <a:extLst>
              <a:ext uri="{FF2B5EF4-FFF2-40B4-BE49-F238E27FC236}">
                <a16:creationId xmlns:a16="http://schemas.microsoft.com/office/drawing/2014/main" xmlns="" id="{EEB9A487-729D-4433-A881-7BEDBB26C1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3353" y="1960784"/>
            <a:ext cx="98564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9D80C6-2C1C-42EE-BF69-A8DE0005BD6D}"/>
              </a:ext>
            </a:extLst>
          </p:cNvPr>
          <p:cNvSpPr>
            <a:spLocks noGrp="1"/>
          </p:cNvSpPr>
          <p:nvPr>
            <p:ph idx="1"/>
          </p:nvPr>
        </p:nvSpPr>
        <p:spPr/>
        <p:txBody>
          <a:bodyPr/>
          <a:lstStyle/>
          <a:p>
            <a:pPr fontAlgn="base"/>
            <a:r>
              <a:rPr lang="en-US" b="1" dirty="0"/>
              <a:t>b) If x’s uncle is BLACK</a:t>
            </a:r>
            <a:r>
              <a:rPr lang="en-US" dirty="0"/>
              <a:t>, then there can be four configurations for x, x’s parent (</a:t>
            </a:r>
            <a:r>
              <a:rPr lang="en-US" b="1" dirty="0"/>
              <a:t>p</a:t>
            </a:r>
            <a:r>
              <a:rPr lang="en-US" dirty="0"/>
              <a:t>) and x’s grandparent (</a:t>
            </a:r>
            <a:r>
              <a:rPr lang="en-US" b="1" dirty="0"/>
              <a:t>g</a:t>
            </a:r>
            <a:r>
              <a:rPr lang="en-US" dirty="0"/>
              <a:t>) (This is similar to AVL Tree)</a:t>
            </a:r>
            <a:br>
              <a:rPr lang="en-US" dirty="0"/>
            </a:br>
            <a:r>
              <a:rPr lang="en-US" dirty="0"/>
              <a:t>……..</a:t>
            </a:r>
            <a:r>
              <a:rPr lang="en-US" b="1" dirty="0" err="1"/>
              <a:t>i</a:t>
            </a:r>
            <a:r>
              <a:rPr lang="en-US" b="1" dirty="0"/>
              <a:t>)</a:t>
            </a:r>
            <a:r>
              <a:rPr lang="en-US" dirty="0"/>
              <a:t> Left </a:t>
            </a:r>
            <a:r>
              <a:rPr lang="en-US" dirty="0" err="1"/>
              <a:t>Left</a:t>
            </a:r>
            <a:r>
              <a:rPr lang="en-US" dirty="0"/>
              <a:t> Case (p is left child of g and x is left child of p)</a:t>
            </a:r>
            <a:br>
              <a:rPr lang="en-US" dirty="0"/>
            </a:br>
            <a:r>
              <a:rPr lang="en-US" dirty="0"/>
              <a:t>……..</a:t>
            </a:r>
            <a:r>
              <a:rPr lang="en-US" b="1" dirty="0"/>
              <a:t>ii)</a:t>
            </a:r>
            <a:r>
              <a:rPr lang="en-US" dirty="0"/>
              <a:t> Left Right Case (p is left child of g and x is right child of p)</a:t>
            </a:r>
            <a:br>
              <a:rPr lang="en-US" dirty="0"/>
            </a:br>
            <a:r>
              <a:rPr lang="en-US" dirty="0"/>
              <a:t>……..</a:t>
            </a:r>
            <a:r>
              <a:rPr lang="en-US" b="1" dirty="0"/>
              <a:t>iii)</a:t>
            </a:r>
            <a:r>
              <a:rPr lang="en-US" dirty="0"/>
              <a:t> Right </a:t>
            </a:r>
            <a:r>
              <a:rPr lang="en-US" dirty="0" err="1"/>
              <a:t>Right</a:t>
            </a:r>
            <a:r>
              <a:rPr lang="en-US" dirty="0"/>
              <a:t> Case (Mirror of case </a:t>
            </a:r>
            <a:r>
              <a:rPr lang="en-US" dirty="0" err="1"/>
              <a:t>i</a:t>
            </a:r>
            <a:r>
              <a:rPr lang="en-US" dirty="0"/>
              <a:t>)</a:t>
            </a:r>
            <a:br>
              <a:rPr lang="en-US" dirty="0"/>
            </a:br>
            <a:r>
              <a:rPr lang="en-US" dirty="0"/>
              <a:t>……..</a:t>
            </a:r>
            <a:r>
              <a:rPr lang="en-US" b="1" dirty="0"/>
              <a:t>iv)</a:t>
            </a:r>
            <a:r>
              <a:rPr lang="en-US" dirty="0"/>
              <a:t> Right Left Case (Mirror of case ii)</a:t>
            </a:r>
          </a:p>
          <a:p>
            <a:pPr fontAlgn="base"/>
            <a:r>
              <a:rPr lang="en-US" dirty="0"/>
              <a:t>Following are operations to be performed in four subcases when uncle is BLACK.</a:t>
            </a:r>
          </a:p>
          <a:p>
            <a:pPr fontAlgn="base"/>
            <a:r>
              <a:rPr lang="en-US" b="1" dirty="0"/>
              <a:t>All four cases when Uncle is BLACK</a:t>
            </a:r>
          </a:p>
          <a:p>
            <a:endParaRPr lang="en-IN" dirty="0"/>
          </a:p>
        </p:txBody>
      </p:sp>
    </p:spTree>
    <p:extLst>
      <p:ext uri="{BB962C8B-B14F-4D97-AF65-F5344CB8AC3E}">
        <p14:creationId xmlns:p14="http://schemas.microsoft.com/office/powerpoint/2010/main" val="275381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49153-F40D-4628-8955-D5D17F442A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Left Left Case (See g, p and x)</a:t>
            </a:r>
            <a:endParaRPr lang="en-US"/>
          </a:p>
        </p:txBody>
      </p:sp>
      <p:pic>
        <p:nvPicPr>
          <p:cNvPr id="5122" name="Picture 2" descr="redBlackCase3a">
            <a:extLst>
              <a:ext uri="{FF2B5EF4-FFF2-40B4-BE49-F238E27FC236}">
                <a16:creationId xmlns:a16="http://schemas.microsoft.com/office/drawing/2014/main" xmlns="" id="{65436FD7-8A24-4D8F-982F-46F8E264173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04" r="9020"/>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1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F6657-66E1-48A6-80CD-82D0985723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Left Right Case (See g, p and x)</a:t>
            </a:r>
            <a:endParaRPr lang="en-US"/>
          </a:p>
        </p:txBody>
      </p:sp>
      <p:pic>
        <p:nvPicPr>
          <p:cNvPr id="6146" name="Picture 2" descr="A close up of a map&#10;&#10;Description automatically generated">
            <a:extLst>
              <a:ext uri="{FF2B5EF4-FFF2-40B4-BE49-F238E27FC236}">
                <a16:creationId xmlns:a16="http://schemas.microsoft.com/office/drawing/2014/main" xmlns="" id="{29ACB5E9-FC68-4487-87D8-88A9593311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88" r="2460" b="1"/>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29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A2B285-1592-41F2-8986-52006A31713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Right </a:t>
            </a:r>
            <a:r>
              <a:rPr lang="en-US" b="1"/>
              <a:t>Right</a:t>
            </a:r>
            <a:r>
              <a:rPr lang="en-US" b="1" dirty="0"/>
              <a:t> Case (See g, p and x)</a:t>
            </a:r>
            <a:endParaRPr lang="en-US"/>
          </a:p>
        </p:txBody>
      </p:sp>
      <p:pic>
        <p:nvPicPr>
          <p:cNvPr id="7170" name="Picture 2" descr="redBlackCase3c">
            <a:extLst>
              <a:ext uri="{FF2B5EF4-FFF2-40B4-BE49-F238E27FC236}">
                <a16:creationId xmlns:a16="http://schemas.microsoft.com/office/drawing/2014/main" xmlns="" id="{8023CCBB-05D2-4065-89EF-8217A0B5CB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 r="1" b="9005"/>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9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EEB5C-F4EE-433A-BA6F-612DF47AD18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Right Left Case (See g, p and x)</a:t>
            </a:r>
            <a:endParaRPr lang="en-US"/>
          </a:p>
        </p:txBody>
      </p:sp>
      <p:pic>
        <p:nvPicPr>
          <p:cNvPr id="8194" name="Picture 2" descr="redBlackCase3d">
            <a:extLst>
              <a:ext uri="{FF2B5EF4-FFF2-40B4-BE49-F238E27FC236}">
                <a16:creationId xmlns:a16="http://schemas.microsoft.com/office/drawing/2014/main" xmlns="" id="{4382FB22-5CDA-4AD9-B9BB-F7B5FCC63C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3856"/>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8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72">
            <a:extLst>
              <a:ext uri="{FF2B5EF4-FFF2-40B4-BE49-F238E27FC236}">
                <a16:creationId xmlns:a16="http://schemas.microsoft.com/office/drawing/2014/main" xmlns="" id="{233F6408-E1FB-40EE-933F-488D38CCC7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23">
            <a:extLst>
              <a:ext uri="{FF2B5EF4-FFF2-40B4-BE49-F238E27FC236}">
                <a16:creationId xmlns:a16="http://schemas.microsoft.com/office/drawing/2014/main" xmlns="" id="{F055C0C5-567C-4C02-83F3-B427BC7406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D926E72-B385-411C-8636-07E4F001C452}"/>
              </a:ext>
            </a:extLst>
          </p:cNvPr>
          <p:cNvSpPr>
            <a:spLocks noGrp="1"/>
          </p:cNvSpPr>
          <p:nvPr>
            <p:ph type="title"/>
          </p:nvPr>
        </p:nvSpPr>
        <p:spPr>
          <a:xfrm>
            <a:off x="157375" y="1685925"/>
            <a:ext cx="3200400" cy="1325563"/>
          </a:xfrm>
        </p:spPr>
        <p:txBody>
          <a:bodyPr>
            <a:normAutofit/>
          </a:bodyPr>
          <a:lstStyle/>
          <a:p>
            <a:r>
              <a:rPr lang="en-IN" sz="3600" b="1" dirty="0"/>
              <a:t>Examples of Insertion</a:t>
            </a:r>
            <a:endParaRPr lang="en-IN" sz="3600" dirty="0"/>
          </a:p>
        </p:txBody>
      </p:sp>
      <p:sp>
        <p:nvSpPr>
          <p:cNvPr id="77" name="Rounded Rectangle 17">
            <a:extLst>
              <a:ext uri="{FF2B5EF4-FFF2-40B4-BE49-F238E27FC236}">
                <a16:creationId xmlns:a16="http://schemas.microsoft.com/office/drawing/2014/main" xmlns="" id="{E48B6BD6-5DED-4B86-A4B3-D35037F68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78945" y="958640"/>
            <a:ext cx="6269591" cy="4945244"/>
          </a:xfrm>
          <a:prstGeom prst="roundRect">
            <a:avLst>
              <a:gd name="adj" fmla="val 3513"/>
            </a:avLst>
          </a:prstGeom>
          <a:solidFill>
            <a:srgbClr val="FFFFFF"/>
          </a:solidFill>
          <a:ln w="15875">
            <a:solidFill>
              <a:srgbClr val="6841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Examples">
            <a:extLst>
              <a:ext uri="{FF2B5EF4-FFF2-40B4-BE49-F238E27FC236}">
                <a16:creationId xmlns:a16="http://schemas.microsoft.com/office/drawing/2014/main" xmlns="" id="{4A1A0EA5-E599-43E7-B37F-71ADE483D9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0" b="3"/>
          <a:stretch/>
        </p:blipFill>
        <p:spPr bwMode="auto">
          <a:xfrm>
            <a:off x="5311189" y="1263897"/>
            <a:ext cx="5921978" cy="454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9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C895FF8-E8F6-480F-92EB-43A83F87735F}"/>
              </a:ext>
            </a:extLst>
          </p:cNvPr>
          <p:cNvSpPr>
            <a:spLocks noGrp="1"/>
          </p:cNvSpPr>
          <p:nvPr>
            <p:ph type="title"/>
          </p:nvPr>
        </p:nvSpPr>
        <p:spPr>
          <a:xfrm>
            <a:off x="6498947" y="288049"/>
            <a:ext cx="4977976" cy="1454051"/>
          </a:xfrm>
        </p:spPr>
        <p:txBody>
          <a:bodyPr>
            <a:normAutofit/>
          </a:bodyPr>
          <a:lstStyle/>
          <a:p>
            <a:r>
              <a:rPr lang="en-US" dirty="0">
                <a:solidFill>
                  <a:srgbClr val="FF0000"/>
                </a:solidFill>
              </a:rPr>
              <a:t>D</a:t>
            </a:r>
            <a:r>
              <a:rPr lang="en-US" dirty="0">
                <a:solidFill>
                  <a:srgbClr val="000000"/>
                </a:solidFill>
              </a:rPr>
              <a:t>e</a:t>
            </a:r>
            <a:r>
              <a:rPr lang="en-US" dirty="0">
                <a:solidFill>
                  <a:srgbClr val="FF0000"/>
                </a:solidFill>
              </a:rPr>
              <a:t>f</a:t>
            </a:r>
            <a:r>
              <a:rPr lang="en-US" dirty="0">
                <a:solidFill>
                  <a:srgbClr val="000000"/>
                </a:solidFill>
              </a:rPr>
              <a:t>i</a:t>
            </a:r>
            <a:r>
              <a:rPr lang="en-US" dirty="0">
                <a:solidFill>
                  <a:srgbClr val="FF0000"/>
                </a:solidFill>
              </a:rPr>
              <a:t>n</a:t>
            </a:r>
            <a:r>
              <a:rPr lang="en-US" dirty="0">
                <a:solidFill>
                  <a:srgbClr val="000000"/>
                </a:solidFill>
              </a:rPr>
              <a:t>i</a:t>
            </a:r>
            <a:r>
              <a:rPr lang="en-US" dirty="0">
                <a:solidFill>
                  <a:srgbClr val="FF0000"/>
                </a:solidFill>
              </a:rPr>
              <a:t>t</a:t>
            </a:r>
            <a:r>
              <a:rPr lang="en-US" dirty="0">
                <a:solidFill>
                  <a:srgbClr val="000000"/>
                </a:solidFill>
              </a:rPr>
              <a:t>i</a:t>
            </a:r>
            <a:r>
              <a:rPr lang="en-US" dirty="0">
                <a:solidFill>
                  <a:srgbClr val="FF0000"/>
                </a:solidFill>
              </a:rPr>
              <a:t>o</a:t>
            </a:r>
            <a:r>
              <a:rPr lang="en-US" dirty="0">
                <a:solidFill>
                  <a:srgbClr val="000000"/>
                </a:solidFill>
              </a:rPr>
              <a:t>n </a:t>
            </a:r>
            <a:endParaRPr lang="en-IN" dirty="0">
              <a:solidFill>
                <a:srgbClr val="000000"/>
              </a:solidFill>
            </a:endParaRPr>
          </a:p>
        </p:txBody>
      </p:sp>
      <p:sp>
        <p:nvSpPr>
          <p:cNvPr id="75"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RedBlackTree">
            <a:extLst>
              <a:ext uri="{FF2B5EF4-FFF2-40B4-BE49-F238E27FC236}">
                <a16:creationId xmlns:a16="http://schemas.microsoft.com/office/drawing/2014/main" xmlns="" id="{92D58708-8905-49EC-A609-7233A0D083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491601"/>
            <a:ext cx="3661831" cy="18949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CE799453-4157-44F4-8BD8-4AE0DB165FC9}"/>
              </a:ext>
            </a:extLst>
          </p:cNvPr>
          <p:cNvSpPr>
            <a:spLocks noGrp="1"/>
          </p:cNvSpPr>
          <p:nvPr>
            <p:ph idx="1"/>
          </p:nvPr>
        </p:nvSpPr>
        <p:spPr>
          <a:xfrm>
            <a:off x="6498947" y="1871267"/>
            <a:ext cx="4977578" cy="3639289"/>
          </a:xfrm>
        </p:spPr>
        <p:txBody>
          <a:bodyPr anchor="ctr">
            <a:normAutofit/>
          </a:bodyPr>
          <a:lstStyle/>
          <a:p>
            <a:pPr marL="0" indent="0" algn="ctr">
              <a:buNone/>
            </a:pPr>
            <a:r>
              <a:rPr lang="en-US" dirty="0">
                <a:solidFill>
                  <a:srgbClr val="000000"/>
                </a:solidFill>
              </a:rPr>
              <a:t>Red-Black Tree is a self-balancing Binary Search Tree (BST) where every node either having red color or black color</a:t>
            </a:r>
          </a:p>
          <a:p>
            <a:endParaRPr lang="en-IN" sz="2000" dirty="0">
              <a:solidFill>
                <a:srgbClr val="000000"/>
              </a:solidFill>
            </a:endParaRPr>
          </a:p>
        </p:txBody>
      </p:sp>
    </p:spTree>
    <p:extLst>
      <p:ext uri="{BB962C8B-B14F-4D97-AF65-F5344CB8AC3E}">
        <p14:creationId xmlns:p14="http://schemas.microsoft.com/office/powerpoint/2010/main" val="325295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xmlns="" id="{993AAF56-EB79-4809-9D78-6EE4389AB283}"/>
              </a:ext>
            </a:extLst>
          </p:cNvPr>
          <p:cNvSpPr>
            <a:spLocks noGrp="1"/>
          </p:cNvSpPr>
          <p:nvPr>
            <p:ph type="title"/>
          </p:nvPr>
        </p:nvSpPr>
        <p:spPr>
          <a:xfrm>
            <a:off x="801340" y="802955"/>
            <a:ext cx="4977976" cy="1454051"/>
          </a:xfrm>
        </p:spPr>
        <p:txBody>
          <a:bodyPr>
            <a:normAutofit/>
          </a:bodyPr>
          <a:lstStyle/>
          <a:p>
            <a:r>
              <a:rPr lang="en-US" sz="3600" dirty="0">
                <a:solidFill>
                  <a:srgbClr val="C00000"/>
                </a:solidFill>
              </a:rPr>
              <a:t>Rules For RED-BLACK Tree</a:t>
            </a:r>
            <a:endParaRPr lang="en-IN" sz="3600" dirty="0">
              <a:solidFill>
                <a:srgbClr val="C00000"/>
              </a:solidFill>
            </a:endParaRPr>
          </a:p>
        </p:txBody>
      </p:sp>
      <p:sp>
        <p:nvSpPr>
          <p:cNvPr id="3" name="Content Placeholder 2">
            <a:extLst>
              <a:ext uri="{FF2B5EF4-FFF2-40B4-BE49-F238E27FC236}">
                <a16:creationId xmlns:a16="http://schemas.microsoft.com/office/drawing/2014/main" xmlns="" id="{2D63DC14-5761-401F-83D2-32DA0C6E1CED}"/>
              </a:ext>
            </a:extLst>
          </p:cNvPr>
          <p:cNvSpPr>
            <a:spLocks noGrp="1"/>
          </p:cNvSpPr>
          <p:nvPr>
            <p:ph idx="1"/>
          </p:nvPr>
        </p:nvSpPr>
        <p:spPr>
          <a:xfrm>
            <a:off x="797809" y="2421682"/>
            <a:ext cx="4977578" cy="3639289"/>
          </a:xfrm>
        </p:spPr>
        <p:txBody>
          <a:bodyPr anchor="ctr">
            <a:normAutofit/>
          </a:bodyPr>
          <a:lstStyle/>
          <a:p>
            <a:pPr marL="0" indent="0">
              <a:buNone/>
            </a:pPr>
            <a:r>
              <a:rPr lang="en-US" sz="1700" dirty="0">
                <a:solidFill>
                  <a:srgbClr val="000000"/>
                </a:solidFill>
              </a:rPr>
              <a:t>Red-Black Tree is a self-balancing Binary Search Tree (BST) where every node follows following rules.</a:t>
            </a:r>
          </a:p>
          <a:p>
            <a:pPr marL="0" indent="0">
              <a:buNone/>
            </a:pPr>
            <a:endParaRPr lang="en-US" sz="1700" dirty="0">
              <a:solidFill>
                <a:srgbClr val="000000"/>
              </a:solidFill>
            </a:endParaRPr>
          </a:p>
          <a:p>
            <a:pPr marL="514350" indent="-514350" fontAlgn="base">
              <a:buFont typeface="+mj-lt"/>
              <a:buAutoNum type="arabicPeriod"/>
            </a:pPr>
            <a:r>
              <a:rPr lang="en-US" sz="1700" dirty="0">
                <a:solidFill>
                  <a:srgbClr val="000000"/>
                </a:solidFill>
              </a:rPr>
              <a:t>Every node has a color either red or black.</a:t>
            </a:r>
          </a:p>
          <a:p>
            <a:pPr marL="514350" indent="-514350" fontAlgn="base">
              <a:buFont typeface="+mj-lt"/>
              <a:buAutoNum type="arabicPeriod"/>
            </a:pPr>
            <a:r>
              <a:rPr lang="en-US" sz="1700" dirty="0">
                <a:solidFill>
                  <a:srgbClr val="000000"/>
                </a:solidFill>
              </a:rPr>
              <a:t>Root of tree is always black.</a:t>
            </a:r>
          </a:p>
          <a:p>
            <a:pPr marL="514350" indent="-514350" fontAlgn="base">
              <a:buFont typeface="+mj-lt"/>
              <a:buAutoNum type="arabicPeriod"/>
            </a:pPr>
            <a:r>
              <a:rPr lang="en-US" sz="1700" dirty="0">
                <a:solidFill>
                  <a:srgbClr val="000000"/>
                </a:solidFill>
              </a:rPr>
              <a:t>There are no two adjacent red nodes (A red node cannot have a red parent or red child).</a:t>
            </a:r>
          </a:p>
          <a:p>
            <a:pPr marL="514350" indent="-514350" fontAlgn="base">
              <a:buFont typeface="+mj-lt"/>
              <a:buAutoNum type="arabicPeriod"/>
            </a:pPr>
            <a:r>
              <a:rPr lang="en-US" sz="1700" dirty="0">
                <a:solidFill>
                  <a:srgbClr val="000000"/>
                </a:solidFill>
              </a:rPr>
              <a:t>Every path from a node (including root) to any of its descendant NULL node has the same number of black nodes.</a:t>
            </a:r>
          </a:p>
          <a:p>
            <a:endParaRPr lang="en-IN" sz="1700" dirty="0">
              <a:solidFill>
                <a:srgbClr val="000000"/>
              </a:solidFill>
            </a:endParaRPr>
          </a:p>
        </p:txBody>
      </p:sp>
      <p:sp>
        <p:nvSpPr>
          <p:cNvPr id="139"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RedBlackTree">
            <a:extLst>
              <a:ext uri="{FF2B5EF4-FFF2-40B4-BE49-F238E27FC236}">
                <a16:creationId xmlns:a16="http://schemas.microsoft.com/office/drawing/2014/main" xmlns="" id="{CD143CAA-ACFE-4AC5-8CE6-F7F639F153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9083" y="2189761"/>
            <a:ext cx="4174490" cy="216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2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1FB03-251D-4034-A39A-874F01B3A967}"/>
              </a:ext>
            </a:extLst>
          </p:cNvPr>
          <p:cNvSpPr>
            <a:spLocks noGrp="1"/>
          </p:cNvSpPr>
          <p:nvPr>
            <p:ph type="title"/>
          </p:nvPr>
        </p:nvSpPr>
        <p:spPr/>
        <p:txBody>
          <a:bodyPr/>
          <a:lstStyle/>
          <a:p>
            <a:r>
              <a:rPr lang="en-IN" b="1" dirty="0"/>
              <a:t>Why Red-Black Trees?</a:t>
            </a:r>
            <a:endParaRPr lang="en-IN" dirty="0"/>
          </a:p>
        </p:txBody>
      </p:sp>
      <p:sp>
        <p:nvSpPr>
          <p:cNvPr id="3" name="Content Placeholder 2">
            <a:extLst>
              <a:ext uri="{FF2B5EF4-FFF2-40B4-BE49-F238E27FC236}">
                <a16:creationId xmlns:a16="http://schemas.microsoft.com/office/drawing/2014/main" xmlns="" id="{E4A045B0-9F31-425D-AF90-76EB66E6D995}"/>
              </a:ext>
            </a:extLst>
          </p:cNvPr>
          <p:cNvSpPr>
            <a:spLocks noGrp="1"/>
          </p:cNvSpPr>
          <p:nvPr>
            <p:ph idx="1"/>
          </p:nvPr>
        </p:nvSpPr>
        <p:spPr/>
        <p:txBody>
          <a:bodyPr/>
          <a:lstStyle/>
          <a:p>
            <a:pPr marL="0" indent="0" algn="just">
              <a:buNone/>
            </a:pPr>
            <a:r>
              <a:rPr lang="en-US" dirty="0"/>
              <a:t>Most of the BST operations (e.g., search, max, min, insert, delete.. </a:t>
            </a:r>
            <a:r>
              <a:rPr lang="en-US" dirty="0" err="1"/>
              <a:t>etc</a:t>
            </a:r>
            <a:r>
              <a:rPr lang="en-US" dirty="0"/>
              <a:t>) take O(h) time where h is the height of the BST. The cost of these operations may become O(n) for a skewed Binary tree. </a:t>
            </a:r>
          </a:p>
          <a:p>
            <a:pPr marL="0" indent="0" algn="just">
              <a:buNone/>
            </a:pPr>
            <a:endParaRPr lang="en-US" dirty="0"/>
          </a:p>
          <a:p>
            <a:pPr marL="0" indent="0" algn="just">
              <a:buNone/>
            </a:pPr>
            <a:r>
              <a:rPr lang="en-US" dirty="0"/>
              <a:t>If we make sure that height of the tree remains O(</a:t>
            </a:r>
            <a:r>
              <a:rPr lang="en-US" dirty="0" err="1"/>
              <a:t>Logn</a:t>
            </a:r>
            <a:r>
              <a:rPr lang="en-US" dirty="0"/>
              <a:t>) after every insertion and deletion, then we can guarantee an upper bound of O(</a:t>
            </a:r>
            <a:r>
              <a:rPr lang="en-US" dirty="0" err="1"/>
              <a:t>Logn</a:t>
            </a:r>
            <a:r>
              <a:rPr lang="en-US" dirty="0"/>
              <a:t>) for all these operations. The height of a Red-Black tree is always O(</a:t>
            </a:r>
            <a:r>
              <a:rPr lang="en-US" dirty="0" err="1"/>
              <a:t>Logn</a:t>
            </a:r>
            <a:r>
              <a:rPr lang="en-US" dirty="0"/>
              <a:t>) where n is the number of nodes in the tree.</a:t>
            </a:r>
            <a:endParaRPr lang="en-IN" dirty="0"/>
          </a:p>
        </p:txBody>
      </p:sp>
    </p:spTree>
    <p:extLst>
      <p:ext uri="{BB962C8B-B14F-4D97-AF65-F5344CB8AC3E}">
        <p14:creationId xmlns:p14="http://schemas.microsoft.com/office/powerpoint/2010/main" val="294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ABE17-4A51-471E-939A-04D8DF0383AB}"/>
              </a:ext>
            </a:extLst>
          </p:cNvPr>
          <p:cNvSpPr>
            <a:spLocks noGrp="1"/>
          </p:cNvSpPr>
          <p:nvPr>
            <p:ph type="title"/>
          </p:nvPr>
        </p:nvSpPr>
        <p:spPr/>
        <p:txBody>
          <a:bodyPr/>
          <a:lstStyle/>
          <a:p>
            <a:r>
              <a:rPr lang="en-US" b="1" dirty="0"/>
              <a:t>A</a:t>
            </a:r>
            <a:r>
              <a:rPr lang="en-IN" b="1" dirty="0"/>
              <a:t>VL Tree Disadvantage</a:t>
            </a:r>
            <a:endParaRPr lang="en-IN" dirty="0"/>
          </a:p>
        </p:txBody>
      </p:sp>
      <p:sp>
        <p:nvSpPr>
          <p:cNvPr id="3" name="Content Placeholder 2">
            <a:extLst>
              <a:ext uri="{FF2B5EF4-FFF2-40B4-BE49-F238E27FC236}">
                <a16:creationId xmlns:a16="http://schemas.microsoft.com/office/drawing/2014/main" xmlns="" id="{5F8DD545-2C11-48E4-81DD-24AA9FB5001C}"/>
              </a:ext>
            </a:extLst>
          </p:cNvPr>
          <p:cNvSpPr>
            <a:spLocks noGrp="1"/>
          </p:cNvSpPr>
          <p:nvPr>
            <p:ph idx="1"/>
          </p:nvPr>
        </p:nvSpPr>
        <p:spPr/>
        <p:txBody>
          <a:bodyPr/>
          <a:lstStyle/>
          <a:p>
            <a:pPr marL="0" indent="0" algn="just">
              <a:buNone/>
            </a:pPr>
            <a:r>
              <a:rPr lang="en-US" dirty="0"/>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endParaRPr lang="en-IN" dirty="0"/>
          </a:p>
        </p:txBody>
      </p:sp>
    </p:spTree>
    <p:extLst>
      <p:ext uri="{BB962C8B-B14F-4D97-AF65-F5344CB8AC3E}">
        <p14:creationId xmlns:p14="http://schemas.microsoft.com/office/powerpoint/2010/main" val="5998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0686F-8D58-4799-8917-25845C567E49}"/>
              </a:ext>
            </a:extLst>
          </p:cNvPr>
          <p:cNvSpPr>
            <a:spLocks noGrp="1"/>
          </p:cNvSpPr>
          <p:nvPr>
            <p:ph type="title"/>
          </p:nvPr>
        </p:nvSpPr>
        <p:spPr/>
        <p:txBody>
          <a:bodyPr/>
          <a:lstStyle/>
          <a:p>
            <a:r>
              <a:rPr lang="en-US" b="1" dirty="0"/>
              <a:t>How does a Red-Black Tree ensure balance?</a:t>
            </a:r>
            <a:endParaRPr lang="en-IN" dirty="0"/>
          </a:p>
        </p:txBody>
      </p:sp>
      <p:sp>
        <p:nvSpPr>
          <p:cNvPr id="3" name="Content Placeholder 2">
            <a:extLst>
              <a:ext uri="{FF2B5EF4-FFF2-40B4-BE49-F238E27FC236}">
                <a16:creationId xmlns:a16="http://schemas.microsoft.com/office/drawing/2014/main" xmlns="" id="{668667E5-2A00-420B-8653-48E1D70FEBED}"/>
              </a:ext>
            </a:extLst>
          </p:cNvPr>
          <p:cNvSpPr>
            <a:spLocks noGrp="1"/>
          </p:cNvSpPr>
          <p:nvPr>
            <p:ph idx="1"/>
          </p:nvPr>
        </p:nvSpPr>
        <p:spPr/>
        <p:txBody>
          <a:bodyPr/>
          <a:lstStyle/>
          <a:p>
            <a:r>
              <a:rPr lang="en-US" dirty="0"/>
              <a:t>A simple example to understand balancing is, a chain of 3 nodes is not possible in the Red-Black tree. We can try any combination of </a:t>
            </a:r>
            <a:r>
              <a:rPr lang="en-US" dirty="0" err="1"/>
              <a:t>colours</a:t>
            </a:r>
            <a:r>
              <a:rPr lang="en-US" dirty="0"/>
              <a:t> and see all of them violate Red-Black tree property.</a:t>
            </a:r>
            <a:endParaRPr lang="en-IN" dirty="0"/>
          </a:p>
        </p:txBody>
      </p:sp>
    </p:spTree>
    <p:extLst>
      <p:ext uri="{BB962C8B-B14F-4D97-AF65-F5344CB8AC3E}">
        <p14:creationId xmlns:p14="http://schemas.microsoft.com/office/powerpoint/2010/main" val="13792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58F7F-9B6E-4A0F-A184-8970D211FDBA}"/>
              </a:ext>
            </a:extLst>
          </p:cNvPr>
          <p:cNvSpPr>
            <a:spLocks noGrp="1"/>
          </p:cNvSpPr>
          <p:nvPr>
            <p:ph type="title"/>
          </p:nvPr>
        </p:nvSpPr>
        <p:spPr>
          <a:xfrm>
            <a:off x="599435" y="3217991"/>
            <a:ext cx="5667375" cy="1908902"/>
          </a:xfrm>
        </p:spPr>
        <p:txBody>
          <a:bodyPr vert="horz" lIns="91440" tIns="45720" rIns="91440" bIns="45720" rtlCol="0" anchor="ctr">
            <a:normAutofit/>
          </a:bodyPr>
          <a:lstStyle/>
          <a:p>
            <a:r>
              <a:rPr lang="en-US" kern="1200">
                <a:solidFill>
                  <a:schemeClr val="tx1"/>
                </a:solidFill>
                <a:latin typeface="+mj-lt"/>
                <a:ea typeface="+mj-ea"/>
                <a:cs typeface="+mj-cs"/>
              </a:rPr>
              <a:t>Example</a:t>
            </a:r>
          </a:p>
        </p:txBody>
      </p:sp>
      <p:sp>
        <p:nvSpPr>
          <p:cNvPr id="17" name="Freeform 7">
            <a:extLst>
              <a:ext uri="{FF2B5EF4-FFF2-40B4-BE49-F238E27FC236}">
                <a16:creationId xmlns:a16="http://schemas.microsoft.com/office/drawing/2014/main" xmlns="" id="{111A83C6-3159-48A2-95E0-D9A872D3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37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752E1E6F-051C-49E6-83E7-62AD72A560D9}"/>
              </a:ext>
            </a:extLst>
          </p:cNvPr>
          <p:cNvPicPr>
            <a:picLocks noChangeAspect="1"/>
          </p:cNvPicPr>
          <p:nvPr/>
        </p:nvPicPr>
        <p:blipFill rotWithShape="1">
          <a:blip r:embed="rId2"/>
          <a:srcRect l="22584" t="28000" r="39687" b="27110"/>
          <a:stretch/>
        </p:blipFill>
        <p:spPr>
          <a:xfrm>
            <a:off x="5784460" y="660400"/>
            <a:ext cx="6178696" cy="4135120"/>
          </a:xfrm>
          <a:prstGeom prst="rect">
            <a:avLst/>
          </a:prstGeom>
        </p:spPr>
      </p:pic>
      <p:sp>
        <p:nvSpPr>
          <p:cNvPr id="18" name="Freeform 5">
            <a:extLst>
              <a:ext uri="{FF2B5EF4-FFF2-40B4-BE49-F238E27FC236}">
                <a16:creationId xmlns:a16="http://schemas.microsoft.com/office/drawing/2014/main" xmlns="" id="{00372701-83B9-478A-9B29-7A50C8310B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
            <a:extLst>
              <a:ext uri="{FF2B5EF4-FFF2-40B4-BE49-F238E27FC236}">
                <a16:creationId xmlns:a16="http://schemas.microsoft.com/office/drawing/2014/main" xmlns="" id="{9EDA5044-3268-4753-AEE8-20199924E2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36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37F10-0C49-4583-AA28-9C522B9BA99B}"/>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xmlns="" id="{19199A39-EDD3-4743-903F-53F35FD15CF7}"/>
              </a:ext>
            </a:extLst>
          </p:cNvPr>
          <p:cNvSpPr>
            <a:spLocks noGrp="1"/>
          </p:cNvSpPr>
          <p:nvPr>
            <p:ph idx="1"/>
          </p:nvPr>
        </p:nvSpPr>
        <p:spPr/>
        <p:txBody>
          <a:bodyPr>
            <a:normAutofit/>
          </a:bodyPr>
          <a:lstStyle/>
          <a:p>
            <a:r>
              <a:rPr lang="en-US" b="1" i="1" dirty="0"/>
              <a:t>Black Height of a Red-Black Tree :</a:t>
            </a:r>
          </a:p>
          <a:p>
            <a:pPr marL="0" indent="0">
              <a:buNone/>
            </a:pPr>
            <a:r>
              <a:rPr lang="en-US" dirty="0"/>
              <a:t/>
            </a:r>
            <a:br>
              <a:rPr lang="en-US" dirty="0"/>
            </a:br>
            <a:r>
              <a:rPr lang="en-US" i="1" dirty="0"/>
              <a:t>Black height is number of black nodes on a path from root to a leaf. Leaf nodes are also counted black nodes. From above properties 3 and 4, we can derive, </a:t>
            </a:r>
            <a:r>
              <a:rPr lang="en-US" b="1" i="1" dirty="0"/>
              <a:t>a Red-Black Tree of height h has black-height &gt;= h/2</a:t>
            </a:r>
            <a:r>
              <a:rPr lang="en-US" i="1" dirty="0"/>
              <a:t>.</a:t>
            </a:r>
          </a:p>
          <a:p>
            <a:pPr marL="0" indent="0">
              <a:buNone/>
            </a:pPr>
            <a:endParaRPr lang="en-US" i="1" dirty="0"/>
          </a:p>
          <a:p>
            <a:pPr marL="0" indent="0" algn="ctr">
              <a:buNone/>
            </a:pPr>
            <a:endParaRPr lang="en-US" sz="2000" i="1" dirty="0"/>
          </a:p>
          <a:p>
            <a:pPr marL="0" indent="0" algn="ctr">
              <a:buNone/>
            </a:pPr>
            <a:r>
              <a:rPr lang="en-US" sz="2000" i="1" dirty="0"/>
              <a:t>Number of nodes from a node to its farthest descendant leaf is no more than twice as the number of nodes to the nearest descendant leaf.</a:t>
            </a:r>
            <a:endParaRPr lang="en-IN" sz="2000" i="1" dirty="0"/>
          </a:p>
        </p:txBody>
      </p:sp>
    </p:spTree>
    <p:extLst>
      <p:ext uri="{BB962C8B-B14F-4D97-AF65-F5344CB8AC3E}">
        <p14:creationId xmlns:p14="http://schemas.microsoft.com/office/powerpoint/2010/main" val="19805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E7EAA-CF9F-4995-B8FB-1FC4C77A908A}"/>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xmlns="" id="{F4BE60BF-A0CA-4D6D-B8FD-333C74340A17}"/>
              </a:ext>
            </a:extLst>
          </p:cNvPr>
          <p:cNvSpPr>
            <a:spLocks noGrp="1"/>
          </p:cNvSpPr>
          <p:nvPr>
            <p:ph idx="1"/>
          </p:nvPr>
        </p:nvSpPr>
        <p:spPr/>
        <p:txBody>
          <a:bodyPr>
            <a:normAutofit lnSpcReduction="10000"/>
          </a:bodyPr>
          <a:lstStyle/>
          <a:p>
            <a:r>
              <a:rPr lang="en-US" b="1" i="1" dirty="0"/>
              <a:t>Every Red Black Tree with n nodes has height &lt;= </a:t>
            </a:r>
            <a:r>
              <a:rPr lang="en-US" dirty="0"/>
              <a:t>2Log</a:t>
            </a:r>
            <a:r>
              <a:rPr lang="en-US" baseline="-25000" dirty="0"/>
              <a:t>2</a:t>
            </a:r>
            <a:r>
              <a:rPr lang="en-US" dirty="0"/>
              <a:t>(n+1)</a:t>
            </a:r>
          </a:p>
          <a:p>
            <a:endParaRPr lang="en-US" dirty="0"/>
          </a:p>
          <a:p>
            <a:pPr marL="0" indent="0" fontAlgn="base">
              <a:buNone/>
            </a:pPr>
            <a:r>
              <a:rPr lang="en-US" dirty="0"/>
              <a:t>This can be proved using following facts:</a:t>
            </a:r>
            <a:br>
              <a:rPr lang="en-US" dirty="0"/>
            </a:br>
            <a:r>
              <a:rPr lang="en-US" dirty="0"/>
              <a:t>1) For a general Binary Tree, let </a:t>
            </a:r>
            <a:r>
              <a:rPr lang="en-US" b="1" dirty="0"/>
              <a:t>k</a:t>
            </a:r>
            <a:r>
              <a:rPr lang="en-US" dirty="0"/>
              <a:t> be the minimum number of nodes on all root to NULL paths, then n &gt;= 2</a:t>
            </a:r>
            <a:r>
              <a:rPr lang="en-US" baseline="30000" dirty="0"/>
              <a:t>k</a:t>
            </a:r>
            <a:r>
              <a:rPr lang="en-US" dirty="0"/>
              <a:t> – 1 (Ex. If k is 3, then n is </a:t>
            </a:r>
            <a:r>
              <a:rPr lang="en-US" dirty="0" err="1"/>
              <a:t>atleast</a:t>
            </a:r>
            <a:r>
              <a:rPr lang="en-US" dirty="0"/>
              <a:t> 7). </a:t>
            </a:r>
          </a:p>
          <a:p>
            <a:pPr marL="0" indent="0" fontAlgn="base">
              <a:buNone/>
            </a:pPr>
            <a:endParaRPr lang="en-US" dirty="0"/>
          </a:p>
          <a:p>
            <a:pPr marL="0" indent="0" fontAlgn="base">
              <a:buNone/>
            </a:pPr>
            <a:r>
              <a:rPr lang="en-US" dirty="0"/>
              <a:t>This expression can also be written as k &lt;= Log</a:t>
            </a:r>
            <a:r>
              <a:rPr lang="en-US" baseline="-25000" dirty="0"/>
              <a:t>2</a:t>
            </a:r>
            <a:r>
              <a:rPr lang="en-US" dirty="0"/>
              <a:t>(n+1)</a:t>
            </a:r>
          </a:p>
          <a:p>
            <a:pPr marL="0" indent="0" fontAlgn="base">
              <a:buNone/>
            </a:pPr>
            <a:r>
              <a:rPr lang="en-US" dirty="0"/>
              <a:t>2) From property 4 of Red-Black trees and above claim, we can say in a Red-Black Tree with n nodes, there is a root to leaf path with at-most Log</a:t>
            </a:r>
            <a:r>
              <a:rPr lang="en-US" baseline="-25000" dirty="0"/>
              <a:t>2</a:t>
            </a:r>
            <a:r>
              <a:rPr lang="en-US" dirty="0"/>
              <a:t>(n+1) black nodes.</a:t>
            </a:r>
          </a:p>
          <a:p>
            <a:endParaRPr lang="en-IN" dirty="0"/>
          </a:p>
        </p:txBody>
      </p:sp>
    </p:spTree>
    <p:extLst>
      <p:ext uri="{BB962C8B-B14F-4D97-AF65-F5344CB8AC3E}">
        <p14:creationId xmlns:p14="http://schemas.microsoft.com/office/powerpoint/2010/main" val="189150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477</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RED-BLACK TREE</vt:lpstr>
      <vt:lpstr>Definition </vt:lpstr>
      <vt:lpstr>Rules For RED-BLACK Tree</vt:lpstr>
      <vt:lpstr>Why Red-Black Trees?</vt:lpstr>
      <vt:lpstr>AVL Tree Disadvantage</vt:lpstr>
      <vt:lpstr>How does a Red-Black Tree ensure balance?</vt:lpstr>
      <vt:lpstr>Example</vt:lpstr>
      <vt:lpstr>Continue. . . </vt:lpstr>
      <vt:lpstr>Continue . . .</vt:lpstr>
      <vt:lpstr>Continue. . . </vt:lpstr>
      <vt:lpstr>Red-Black Tree -Insertion</vt:lpstr>
      <vt:lpstr>Continue. . . </vt:lpstr>
      <vt:lpstr>Continue . . . </vt:lpstr>
      <vt:lpstr>PowerPoint Presentation</vt:lpstr>
      <vt:lpstr>Left Left Case (See g, p and x)</vt:lpstr>
      <vt:lpstr>Left Right Case (See g, p and x)</vt:lpstr>
      <vt:lpstr>Right Right Case (See g, p and x)</vt:lpstr>
      <vt:lpstr>Right Left Case (See g, p and x)</vt:lpstr>
      <vt:lpstr>Examples of Insertion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dc:title>
  <dc:creator>Girish Kumar</dc:creator>
  <cp:lastModifiedBy>HP</cp:lastModifiedBy>
  <cp:revision>4</cp:revision>
  <dcterms:created xsi:type="dcterms:W3CDTF">2020-08-18T05:09:28Z</dcterms:created>
  <dcterms:modified xsi:type="dcterms:W3CDTF">2022-01-11T04:19:24Z</dcterms:modified>
</cp:coreProperties>
</file>