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9" autoAdjust="0"/>
    <p:restoredTop sz="94660"/>
  </p:normalViewPr>
  <p:slideViewPr>
    <p:cSldViewPr snapToGrid="0">
      <p:cViewPr varScale="1">
        <p:scale>
          <a:sx n="71" d="100"/>
          <a:sy n="71"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96619E-6438-465E-ABA7-352079B5B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5D2EC64-DCBB-4165-AB53-43D3BCC9A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1285569-C8CA-4C3A-B702-E11D6F8C3B46}"/>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85EAA7DD-64DD-4476-BCDC-1D1AC29DD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5E8A78F-EF3F-470D-871B-7B697DCAA370}"/>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388112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AE7310-5B43-44C7-8BC6-102AB015B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23F108C-17A3-4468-8EE8-9EB9F2496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611CEF-0AA9-4B8F-B56E-6C15CDC39260}"/>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998902D5-9E43-4097-9430-61DAE84F1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F51EBA5-D4F6-4C4E-A9D0-5915502B425A}"/>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38718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3C037EF-1D35-4924-B037-D39B1C237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0575B76-4730-4EB3-B521-04AA099A1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9FA93A-ED2A-4DCA-9CA2-2ECDDC01BA5A}"/>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2C2ECDB0-ACCC-4E4F-B591-D782480F8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5DC2895-9181-44B4-AECF-D13DE39089CB}"/>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250575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DBF26E-ED82-4F28-A7C0-F34A5A245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58095D-7A0C-4942-8D71-E42416C0F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03652C-2DE9-4D37-A996-A0244B2F5FA2}"/>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ACA0ADA0-55F3-4A75-9037-7BCB88A67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F64A9F4-978E-49E7-838F-5F3B43E3E913}"/>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204068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6FDB0-D39D-45AF-B3E6-3F73B0047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0285097-E647-4928-9766-CF9725054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25DC703-9268-4175-B1E2-C7DD7F6B2DBE}"/>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311764B0-CB5B-44AD-A821-839B79134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18E2888-CE4E-454D-8EA8-AC16663E2C75}"/>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108225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F93AF-DE2A-47EC-BE51-9D62DEBB0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8A9EF23-58D4-4816-BD4F-3760337DA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6F1D02F-20F2-4818-83D8-8622ADCB8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5A72CAA-E9C8-4A14-B42B-AB05D2ADADEF}"/>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6" name="Footer Placeholder 5">
            <a:extLst>
              <a:ext uri="{FF2B5EF4-FFF2-40B4-BE49-F238E27FC236}">
                <a16:creationId xmlns="" xmlns:a16="http://schemas.microsoft.com/office/drawing/2014/main" id="{17F0DEE1-925F-4ACD-AC2A-E4570D7C6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A0FC003-1A9B-45C0-ACBF-AFE67E581545}"/>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173344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BB442-D85B-4D0D-AB73-90949E1C1F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684F7E6-A7DB-45BB-830D-A3F785CE5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75BC2E4-AA53-4D83-9D6D-7351631D3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A9E25EC-AFA9-49F3-983F-7FCA0B2FE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B5B72F2-E6FB-4CC0-8CAF-1207F72C2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1701BA9-BB7F-4165-9DFA-9D621F5A068E}"/>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8" name="Footer Placeholder 7">
            <a:extLst>
              <a:ext uri="{FF2B5EF4-FFF2-40B4-BE49-F238E27FC236}">
                <a16:creationId xmlns="" xmlns:a16="http://schemas.microsoft.com/office/drawing/2014/main" id="{10AB1E11-368D-40F8-BEB7-F3A29C7103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D107236-DC6C-407B-97AA-0F8755B6F26F}"/>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91562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62BB94-7580-41A3-8CF0-6CFEA5CEC5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EFE5BFD-9C4C-4104-B9DE-064439BBC5A5}"/>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4" name="Footer Placeholder 3">
            <a:extLst>
              <a:ext uri="{FF2B5EF4-FFF2-40B4-BE49-F238E27FC236}">
                <a16:creationId xmlns="" xmlns:a16="http://schemas.microsoft.com/office/drawing/2014/main" id="{67E1065B-F998-496C-B8EF-DE1548DE44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B6176AE-A59B-4191-8726-2597EB433EE3}"/>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274083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A61735-9AD1-4CCB-A903-5CB7BA7472C2}"/>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3" name="Footer Placeholder 2">
            <a:extLst>
              <a:ext uri="{FF2B5EF4-FFF2-40B4-BE49-F238E27FC236}">
                <a16:creationId xmlns="" xmlns:a16="http://schemas.microsoft.com/office/drawing/2014/main" id="{1466DBDD-2F94-43C3-82D2-9DEAD731D8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D4A818A-5EC7-480C-B1CF-2EA94EFAE95C}"/>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122953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A9388E-024F-4612-9081-C108178C3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8C7B429-F636-4240-9CA5-D7DE8973E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90F727-7FDC-40D5-8761-C940B4DE5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A078A4-E7DD-4587-A820-C561C097695E}"/>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6" name="Footer Placeholder 5">
            <a:extLst>
              <a:ext uri="{FF2B5EF4-FFF2-40B4-BE49-F238E27FC236}">
                <a16:creationId xmlns="" xmlns:a16="http://schemas.microsoft.com/office/drawing/2014/main" id="{BB3C41E7-6B24-4493-9853-E3B386A66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0F992DA-0798-4A9D-B569-095E4E0C85FB}"/>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43884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DB297-CCE7-41B7-A34D-747ACC5F9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D7150C4-71D8-4C73-A89D-395CBF79E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2AD933D-76FC-416A-AD4A-E6C83F616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72D3A09-2EB2-4F52-AF56-57113DAD988E}"/>
              </a:ext>
            </a:extLst>
          </p:cNvPr>
          <p:cNvSpPr>
            <a:spLocks noGrp="1"/>
          </p:cNvSpPr>
          <p:nvPr>
            <p:ph type="dt" sz="half" idx="10"/>
          </p:nvPr>
        </p:nvSpPr>
        <p:spPr/>
        <p:txBody>
          <a:bodyPr/>
          <a:lstStyle/>
          <a:p>
            <a:fld id="{6C81A35F-AA1F-4072-AE3D-CEA9B4316338}" type="datetimeFigureOut">
              <a:rPr lang="en-IN" smtClean="0"/>
              <a:t>11-01-2022</a:t>
            </a:fld>
            <a:endParaRPr lang="en-IN"/>
          </a:p>
        </p:txBody>
      </p:sp>
      <p:sp>
        <p:nvSpPr>
          <p:cNvPr id="6" name="Footer Placeholder 5">
            <a:extLst>
              <a:ext uri="{FF2B5EF4-FFF2-40B4-BE49-F238E27FC236}">
                <a16:creationId xmlns="" xmlns:a16="http://schemas.microsoft.com/office/drawing/2014/main" id="{3047FAF2-2908-40F4-8C22-79A3CBC094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A30503A-033E-40FF-B688-EB4398715F3C}"/>
              </a:ext>
            </a:extLst>
          </p:cNvPr>
          <p:cNvSpPr>
            <a:spLocks noGrp="1"/>
          </p:cNvSpPr>
          <p:nvPr>
            <p:ph type="sldNum" sz="quarter" idx="12"/>
          </p:nvPr>
        </p:nvSpPr>
        <p:spPr/>
        <p:txBody>
          <a:bodyPr/>
          <a:lstStyle/>
          <a:p>
            <a:fld id="{7D218144-1F10-4CA6-AACC-C889165739C0}" type="slidenum">
              <a:rPr lang="en-IN" smtClean="0"/>
              <a:t>‹#›</a:t>
            </a:fld>
            <a:endParaRPr lang="en-IN"/>
          </a:p>
        </p:txBody>
      </p:sp>
    </p:spTree>
    <p:extLst>
      <p:ext uri="{BB962C8B-B14F-4D97-AF65-F5344CB8AC3E}">
        <p14:creationId xmlns:p14="http://schemas.microsoft.com/office/powerpoint/2010/main" val="30378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AFCD38-EC9A-43B3-94D9-CB653ACB2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C385937-D60D-4D56-B4E6-79F54FAB2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4854FB5-D839-4166-B162-AE5E0971E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1A35F-AA1F-4072-AE3D-CEA9B4316338}" type="datetimeFigureOut">
              <a:rPr lang="en-IN" smtClean="0"/>
              <a:t>11-01-2022</a:t>
            </a:fld>
            <a:endParaRPr lang="en-IN"/>
          </a:p>
        </p:txBody>
      </p:sp>
      <p:sp>
        <p:nvSpPr>
          <p:cNvPr id="5" name="Footer Placeholder 4">
            <a:extLst>
              <a:ext uri="{FF2B5EF4-FFF2-40B4-BE49-F238E27FC236}">
                <a16:creationId xmlns="" xmlns:a16="http://schemas.microsoft.com/office/drawing/2014/main" id="{5898C229-C7EE-42EA-8EFC-2903358F7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F3EBE09-7C42-4C16-B795-D7EC1BCA7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18144-1F10-4CA6-AACC-C889165739C0}" type="slidenum">
              <a:rPr lang="en-IN" smtClean="0"/>
              <a:t>‹#›</a:t>
            </a:fld>
            <a:endParaRPr lang="en-IN"/>
          </a:p>
        </p:txBody>
      </p:sp>
    </p:spTree>
    <p:extLst>
      <p:ext uri="{BB962C8B-B14F-4D97-AF65-F5344CB8AC3E}">
        <p14:creationId xmlns:p14="http://schemas.microsoft.com/office/powerpoint/2010/main" val="287242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C3BE16-5B59-4934-8C5E-59721F461889}"/>
              </a:ext>
            </a:extLst>
          </p:cNvPr>
          <p:cNvSpPr>
            <a:spLocks noGrp="1"/>
          </p:cNvSpPr>
          <p:nvPr>
            <p:ph type="ctrTitle"/>
          </p:nvPr>
        </p:nvSpPr>
        <p:spPr/>
        <p:txBody>
          <a:bodyPr/>
          <a:lstStyle/>
          <a:p>
            <a:r>
              <a:rPr lang="en-IN" b="1" dirty="0"/>
              <a:t>Splay Tree Data structure</a:t>
            </a:r>
            <a:br>
              <a:rPr lang="en-IN" b="1" dirty="0"/>
            </a:br>
            <a:endParaRPr lang="en-IN" dirty="0"/>
          </a:p>
        </p:txBody>
      </p:sp>
    </p:spTree>
    <p:extLst>
      <p:ext uri="{BB962C8B-B14F-4D97-AF65-F5344CB8AC3E}">
        <p14:creationId xmlns:p14="http://schemas.microsoft.com/office/powerpoint/2010/main" val="319274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64175-79FA-48A9-B172-6E62D43A402E}"/>
              </a:ext>
            </a:extLst>
          </p:cNvPr>
          <p:cNvSpPr>
            <a:spLocks noGrp="1"/>
          </p:cNvSpPr>
          <p:nvPr>
            <p:ph type="title"/>
          </p:nvPr>
        </p:nvSpPr>
        <p:spPr>
          <a:xfrm>
            <a:off x="648929" y="629266"/>
            <a:ext cx="3505495" cy="1622321"/>
          </a:xfrm>
        </p:spPr>
        <p:txBody>
          <a:bodyPr>
            <a:normAutofit/>
          </a:bodyPr>
          <a:lstStyle/>
          <a:p>
            <a:r>
              <a:rPr lang="en-IN" sz="4100" b="1"/>
              <a:t>Zag-Zig Rotation</a:t>
            </a:r>
            <a:br>
              <a:rPr lang="en-IN" sz="4100" b="1"/>
            </a:br>
            <a:endParaRPr lang="en-IN" sz="4100"/>
          </a:p>
        </p:txBody>
      </p:sp>
      <p:sp>
        <p:nvSpPr>
          <p:cNvPr id="3" name="Content Placeholder 2">
            <a:extLst>
              <a:ext uri="{FF2B5EF4-FFF2-40B4-BE49-F238E27FC236}">
                <a16:creationId xmlns="" xmlns:a16="http://schemas.microsoft.com/office/drawing/2014/main" id="{2EEDC046-07F1-488D-B6E2-1F1F33628321}"/>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Zag-Zig Rotation</a:t>
            </a:r>
            <a:r>
              <a:rPr lang="en-US" sz="2000" dirty="0"/>
              <a:t> in splay tree is a sequence of zag rotation followed by zig rotation. In zag-zig rotation, every node moves one position to the left followed by one position to the right from its current position. Consider the following example...</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zag-zig rotation,splay tree,datastructure,zagzig rotation,zag zig rotation">
            <a:extLst>
              <a:ext uri="{FF2B5EF4-FFF2-40B4-BE49-F238E27FC236}">
                <a16:creationId xmlns="" xmlns:a16="http://schemas.microsoft.com/office/drawing/2014/main" id="{F99E29C8-D7CE-4EFF-8B54-723B38336B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613647"/>
            <a:ext cx="6019331" cy="3039035"/>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 xmlns:a16="http://schemas.microsoft.com/office/drawing/2014/main" id="{53E313AD-46B2-4D70-B4D1-77C7F41258B2}"/>
              </a:ext>
            </a:extLst>
          </p:cNvPr>
          <p:cNvCxnSpPr/>
          <p:nvPr/>
        </p:nvCxnSpPr>
        <p:spPr>
          <a:xfrm flipH="1" flipV="1">
            <a:off x="6363222" y="3945699"/>
            <a:ext cx="488515" cy="127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14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3E39E-628C-46A8-87C4-0402E80A4FA7}"/>
              </a:ext>
            </a:extLst>
          </p:cNvPr>
          <p:cNvSpPr>
            <a:spLocks noGrp="1"/>
          </p:cNvSpPr>
          <p:nvPr>
            <p:ph type="title"/>
          </p:nvPr>
        </p:nvSpPr>
        <p:spPr/>
        <p:txBody>
          <a:bodyPr/>
          <a:lstStyle/>
          <a:p>
            <a:r>
              <a:rPr lang="en-US" b="1" dirty="0"/>
              <a:t>Insertion Operation in Splay Tree</a:t>
            </a:r>
            <a:br>
              <a:rPr lang="en-US" b="1" dirty="0"/>
            </a:br>
            <a:endParaRPr lang="en-IN" dirty="0"/>
          </a:p>
        </p:txBody>
      </p:sp>
      <p:sp>
        <p:nvSpPr>
          <p:cNvPr id="3" name="Content Placeholder 2">
            <a:extLst>
              <a:ext uri="{FF2B5EF4-FFF2-40B4-BE49-F238E27FC236}">
                <a16:creationId xmlns="" xmlns:a16="http://schemas.microsoft.com/office/drawing/2014/main" id="{149EFF84-1C32-4C51-861E-6DC39F1DED63}"/>
              </a:ext>
            </a:extLst>
          </p:cNvPr>
          <p:cNvSpPr>
            <a:spLocks noGrp="1"/>
          </p:cNvSpPr>
          <p:nvPr>
            <p:ph idx="1"/>
          </p:nvPr>
        </p:nvSpPr>
        <p:spPr/>
        <p:txBody>
          <a:bodyPr/>
          <a:lstStyle/>
          <a:p>
            <a:pPr marL="0" indent="0">
              <a:buNone/>
            </a:pPr>
            <a:r>
              <a:rPr lang="en-US" dirty="0"/>
              <a:t>The insertion operation in Splay tree is performed using following steps...</a:t>
            </a:r>
          </a:p>
          <a:p>
            <a:r>
              <a:rPr lang="en-US" b="1" dirty="0"/>
              <a:t>Step 1 - </a:t>
            </a:r>
            <a:r>
              <a:rPr lang="en-US" dirty="0"/>
              <a:t>Check whether tree is Empty.</a:t>
            </a:r>
          </a:p>
          <a:p>
            <a:r>
              <a:rPr lang="en-US" b="1" dirty="0"/>
              <a:t>Step 2 - </a:t>
            </a:r>
            <a:r>
              <a:rPr lang="en-US" dirty="0"/>
              <a:t>If tree is Empty then insert the </a:t>
            </a:r>
            <a:r>
              <a:rPr lang="en-US" b="1" dirty="0" err="1"/>
              <a:t>newNode</a:t>
            </a:r>
            <a:r>
              <a:rPr lang="en-US" dirty="0"/>
              <a:t> as Root node and exit from the operation.</a:t>
            </a:r>
          </a:p>
          <a:p>
            <a:r>
              <a:rPr lang="en-US" b="1" dirty="0"/>
              <a:t>Step 3 - </a:t>
            </a:r>
            <a:r>
              <a:rPr lang="en-US" dirty="0"/>
              <a:t>If tree is not Empty then insert the </a:t>
            </a:r>
            <a:r>
              <a:rPr lang="en-US" dirty="0" err="1"/>
              <a:t>newNode</a:t>
            </a:r>
            <a:r>
              <a:rPr lang="en-US" dirty="0"/>
              <a:t> as leaf node using Binary Search tree insertion logic.</a:t>
            </a:r>
          </a:p>
          <a:p>
            <a:r>
              <a:rPr lang="en-US" b="1" dirty="0"/>
              <a:t>Step 4 - </a:t>
            </a:r>
            <a:r>
              <a:rPr lang="en-US" dirty="0"/>
              <a:t>After insertion, </a:t>
            </a:r>
            <a:r>
              <a:rPr lang="en-US" b="1" dirty="0"/>
              <a:t>Splay</a:t>
            </a:r>
            <a:r>
              <a:rPr lang="en-US" dirty="0"/>
              <a:t> the </a:t>
            </a:r>
            <a:r>
              <a:rPr lang="en-US" b="1" dirty="0" err="1"/>
              <a:t>newNode</a:t>
            </a:r>
            <a:endParaRPr lang="en-US" dirty="0"/>
          </a:p>
          <a:p>
            <a:endParaRPr lang="en-IN" dirty="0"/>
          </a:p>
        </p:txBody>
      </p:sp>
    </p:spTree>
    <p:extLst>
      <p:ext uri="{BB962C8B-B14F-4D97-AF65-F5344CB8AC3E}">
        <p14:creationId xmlns:p14="http://schemas.microsoft.com/office/powerpoint/2010/main" val="103474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52D7F0-EEFA-464A-A93E-961238A75F45}"/>
              </a:ext>
            </a:extLst>
          </p:cNvPr>
          <p:cNvSpPr>
            <a:spLocks noGrp="1"/>
          </p:cNvSpPr>
          <p:nvPr>
            <p:ph type="title"/>
          </p:nvPr>
        </p:nvSpPr>
        <p:spPr/>
        <p:txBody>
          <a:bodyPr/>
          <a:lstStyle/>
          <a:p>
            <a:r>
              <a:rPr lang="en-US" b="1" dirty="0"/>
              <a:t>Deletion Operation in Splay Tree</a:t>
            </a:r>
            <a:br>
              <a:rPr lang="en-US" b="1" dirty="0"/>
            </a:br>
            <a:endParaRPr lang="en-IN" dirty="0"/>
          </a:p>
        </p:txBody>
      </p:sp>
      <p:sp>
        <p:nvSpPr>
          <p:cNvPr id="3" name="Content Placeholder 2">
            <a:extLst>
              <a:ext uri="{FF2B5EF4-FFF2-40B4-BE49-F238E27FC236}">
                <a16:creationId xmlns="" xmlns:a16="http://schemas.microsoft.com/office/drawing/2014/main" id="{85CA55B6-B05D-4037-BBA0-7D465E0B4637}"/>
              </a:ext>
            </a:extLst>
          </p:cNvPr>
          <p:cNvSpPr>
            <a:spLocks noGrp="1"/>
          </p:cNvSpPr>
          <p:nvPr>
            <p:ph idx="1"/>
          </p:nvPr>
        </p:nvSpPr>
        <p:spPr/>
        <p:txBody>
          <a:bodyPr/>
          <a:lstStyle/>
          <a:p>
            <a:r>
              <a:rPr lang="en-US" dirty="0"/>
              <a:t>The deletion operation in splay tree is similar to deletion operation in Binary Search Tree. But before deleting the element, we first need to </a:t>
            </a:r>
            <a:r>
              <a:rPr lang="en-US" b="1" dirty="0"/>
              <a:t>splay</a:t>
            </a:r>
            <a:r>
              <a:rPr lang="en-US" dirty="0"/>
              <a:t> that element and then delete it from the root position. Finally join the remaining tree using binary search tree logic.</a:t>
            </a:r>
          </a:p>
          <a:p>
            <a:pPr marL="0" indent="0">
              <a:buNone/>
            </a:pPr>
            <a:r>
              <a:rPr lang="en-US" dirty="0"/>
              <a:t/>
            </a:r>
            <a:br>
              <a:rPr lang="en-US" dirty="0"/>
            </a:br>
            <a:endParaRPr lang="en-IN" dirty="0"/>
          </a:p>
        </p:txBody>
      </p:sp>
    </p:spTree>
    <p:extLst>
      <p:ext uri="{BB962C8B-B14F-4D97-AF65-F5344CB8AC3E}">
        <p14:creationId xmlns:p14="http://schemas.microsoft.com/office/powerpoint/2010/main" val="133500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 xmlns:a16="http://schemas.microsoft.com/office/drawing/2014/main" id="{B0792D4F-247E-46FE-85FC-881DEFA41D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 xmlns:a16="http://schemas.microsoft.com/office/drawing/2014/main" id="{D7B6DAA1-4E5D-404E-815E-D48DD5BCC4EB}"/>
              </a:ext>
            </a:extLst>
          </p:cNvPr>
          <p:cNvSpPr>
            <a:spLocks noGrp="1"/>
          </p:cNvSpPr>
          <p:nvPr>
            <p:ph type="title"/>
          </p:nvPr>
        </p:nvSpPr>
        <p:spPr>
          <a:xfrm>
            <a:off x="795142" y="479990"/>
            <a:ext cx="10634858" cy="1325563"/>
          </a:xfrm>
        </p:spPr>
        <p:txBody>
          <a:bodyPr>
            <a:normAutofit/>
          </a:bodyPr>
          <a:lstStyle/>
          <a:p>
            <a:pPr algn="r"/>
            <a:r>
              <a:rPr lang="en-IN" sz="4000" b="1" dirty="0">
                <a:solidFill>
                  <a:schemeClr val="bg1"/>
                </a:solidFill>
              </a:rPr>
              <a:t>Comparison of Search Trees</a:t>
            </a:r>
            <a:br>
              <a:rPr lang="en-IN" sz="4000" b="1" dirty="0">
                <a:solidFill>
                  <a:schemeClr val="bg1"/>
                </a:solidFill>
              </a:rPr>
            </a:br>
            <a:endParaRPr lang="en-IN" sz="4000" dirty="0">
              <a:solidFill>
                <a:schemeClr val="bg1"/>
              </a:solidFill>
            </a:endParaRPr>
          </a:p>
        </p:txBody>
      </p:sp>
      <p:cxnSp>
        <p:nvCxnSpPr>
          <p:cNvPr id="17" name="Straight Connector 13">
            <a:extLst>
              <a:ext uri="{FF2B5EF4-FFF2-40B4-BE49-F238E27FC236}">
                <a16:creationId xmlns="" xmlns:a16="http://schemas.microsoft.com/office/drawing/2014/main" id="{CE272F12-AF86-441A-BC1B-C014BBBF85B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 xmlns:a16="http://schemas.microsoft.com/office/drawing/2014/main" id="{76BEF8B3-689F-418B-BDF9-CF7A72986CDB}"/>
              </a:ext>
            </a:extLst>
          </p:cNvPr>
          <p:cNvPicPr>
            <a:picLocks noChangeAspect="1"/>
          </p:cNvPicPr>
          <p:nvPr/>
        </p:nvPicPr>
        <p:blipFill rotWithShape="1">
          <a:blip r:embed="rId2"/>
          <a:srcRect l="14678" t="43727" r="16855" b="18853"/>
          <a:stretch/>
        </p:blipFill>
        <p:spPr>
          <a:xfrm>
            <a:off x="363793" y="2595715"/>
            <a:ext cx="11634592" cy="3576713"/>
          </a:xfrm>
          <a:prstGeom prst="rect">
            <a:avLst/>
          </a:prstGeom>
        </p:spPr>
      </p:pic>
    </p:spTree>
    <p:extLst>
      <p:ext uri="{BB962C8B-B14F-4D97-AF65-F5344CB8AC3E}">
        <p14:creationId xmlns:p14="http://schemas.microsoft.com/office/powerpoint/2010/main" val="114516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Why to prefer splay trees?</a:t>
            </a:r>
            <a:br>
              <a:rPr lang="en-US" dirty="0"/>
            </a:br>
            <a:r>
              <a:rPr lang="en-US" dirty="0"/>
              <a:t>a) easier to program</a:t>
            </a:r>
            <a:br>
              <a:rPr lang="en-US" dirty="0"/>
            </a:br>
            <a:r>
              <a:rPr lang="en-US" dirty="0"/>
              <a:t>b) space efficiency</a:t>
            </a:r>
            <a:br>
              <a:rPr lang="en-US" dirty="0"/>
            </a:br>
            <a:r>
              <a:rPr lang="en-US" dirty="0"/>
              <a:t>c) easier to program and faster access to recently accessed items</a:t>
            </a:r>
            <a:br>
              <a:rPr lang="en-US" dirty="0"/>
            </a:br>
            <a:r>
              <a:rPr lang="en-US" dirty="0"/>
              <a:t>d) quick searching</a:t>
            </a:r>
          </a:p>
        </p:txBody>
      </p:sp>
    </p:spTree>
    <p:extLst>
      <p:ext uri="{BB962C8B-B14F-4D97-AF65-F5344CB8AC3E}">
        <p14:creationId xmlns:p14="http://schemas.microsoft.com/office/powerpoint/2010/main" val="196702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What is a splay operation?</a:t>
            </a:r>
            <a:br>
              <a:rPr lang="en-US" dirty="0"/>
            </a:br>
            <a:r>
              <a:rPr lang="en-US" dirty="0"/>
              <a:t>a) moving parent node to down of child</a:t>
            </a:r>
            <a:br>
              <a:rPr lang="en-US" dirty="0"/>
            </a:br>
            <a:r>
              <a:rPr lang="en-US" dirty="0"/>
              <a:t>b) moving a node to root</a:t>
            </a:r>
            <a:br>
              <a:rPr lang="en-US" dirty="0"/>
            </a:br>
            <a:r>
              <a:rPr lang="en-US" dirty="0"/>
              <a:t>c) moving root to leaf</a:t>
            </a:r>
            <a:br>
              <a:rPr lang="en-US" dirty="0"/>
            </a:br>
            <a:r>
              <a:rPr lang="en-US" dirty="0"/>
              <a:t>d) removing leaf node</a:t>
            </a:r>
          </a:p>
        </p:txBody>
      </p:sp>
    </p:spTree>
    <p:extLst>
      <p:ext uri="{BB962C8B-B14F-4D97-AF65-F5344CB8AC3E}">
        <p14:creationId xmlns:p14="http://schemas.microsoft.com/office/powerpoint/2010/main" val="27487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563EE6-8BFD-4F57-9436-6236AEAA4E8B}"/>
              </a:ext>
            </a:extLst>
          </p:cNvPr>
          <p:cNvSpPr>
            <a:spLocks noGrp="1"/>
          </p:cNvSpPr>
          <p:nvPr>
            <p:ph type="title"/>
          </p:nvPr>
        </p:nvSpPr>
        <p:spPr/>
        <p:txBody>
          <a:bodyPr>
            <a:normAutofit/>
          </a:bodyPr>
          <a:lstStyle/>
          <a:p>
            <a:pPr algn="ctr"/>
            <a:r>
              <a:rPr lang="en-US" sz="6000" b="1" dirty="0"/>
              <a:t>Definition </a:t>
            </a:r>
            <a:endParaRPr lang="en-IN" sz="6000" b="1" dirty="0"/>
          </a:p>
        </p:txBody>
      </p:sp>
      <p:sp>
        <p:nvSpPr>
          <p:cNvPr id="3" name="Content Placeholder 2">
            <a:extLst>
              <a:ext uri="{FF2B5EF4-FFF2-40B4-BE49-F238E27FC236}">
                <a16:creationId xmlns="" xmlns:a16="http://schemas.microsoft.com/office/drawing/2014/main" id="{3D8EE303-DBB9-4094-8C0D-7AC1CD5E804F}"/>
              </a:ext>
            </a:extLst>
          </p:cNvPr>
          <p:cNvSpPr>
            <a:spLocks noGrp="1"/>
          </p:cNvSpPr>
          <p:nvPr>
            <p:ph idx="1"/>
          </p:nvPr>
        </p:nvSpPr>
        <p:spPr/>
        <p:txBody>
          <a:bodyPr/>
          <a:lstStyle/>
          <a:p>
            <a:r>
              <a:rPr lang="en-US" dirty="0"/>
              <a:t>Splay tree is another variant of a binary search tree. In a splay tree, recently accessed element is placed at the root of the tree. A splay tree is defined as follows…</a:t>
            </a:r>
          </a:p>
          <a:p>
            <a:endParaRPr lang="en-US" dirty="0"/>
          </a:p>
          <a:p>
            <a:pPr marL="0" indent="0" algn="ctr">
              <a:buNone/>
            </a:pPr>
            <a:r>
              <a:rPr lang="en-US" b="1" dirty="0"/>
              <a:t>Splay Tree is a self - adjusted Binary Search Tree in which every operation on element rearranges the tree so that the element is placed at the root position of the tree.</a:t>
            </a:r>
            <a:endParaRPr lang="en-IN" dirty="0"/>
          </a:p>
        </p:txBody>
      </p:sp>
    </p:spTree>
    <p:extLst>
      <p:ext uri="{BB962C8B-B14F-4D97-AF65-F5344CB8AC3E}">
        <p14:creationId xmlns:p14="http://schemas.microsoft.com/office/powerpoint/2010/main" val="388076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1E397C7-20D0-41E6-BB86-0C84E95777D1}"/>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Splaying</a:t>
            </a:r>
            <a:endParaRPr lang="en-IN" dirty="0">
              <a:solidFill>
                <a:srgbClr val="FFFFFF"/>
              </a:solidFill>
            </a:endParaRP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2036BCCC-2C79-433F-8474-6CB64E034323}"/>
              </a:ext>
            </a:extLst>
          </p:cNvPr>
          <p:cNvSpPr>
            <a:spLocks noGrp="1"/>
          </p:cNvSpPr>
          <p:nvPr>
            <p:ph idx="1"/>
          </p:nvPr>
        </p:nvSpPr>
        <p:spPr>
          <a:xfrm>
            <a:off x="4447308" y="591344"/>
            <a:ext cx="6906491" cy="5585619"/>
          </a:xfrm>
        </p:spPr>
        <p:txBody>
          <a:bodyPr anchor="ctr">
            <a:normAutofit/>
          </a:bodyPr>
          <a:lstStyle/>
          <a:p>
            <a:r>
              <a:rPr lang="en-US" sz="2200" dirty="0"/>
              <a:t>In a splay tree, every operation is performed at the root of the tree. All the operations in splay tree are involved with a common operation called </a:t>
            </a:r>
            <a:r>
              <a:rPr lang="en-US" sz="2200" b="1" dirty="0"/>
              <a:t>"Splaying"</a:t>
            </a:r>
            <a:r>
              <a:rPr lang="en-US" sz="2200" dirty="0"/>
              <a:t>.</a:t>
            </a:r>
          </a:p>
          <a:p>
            <a:pPr marL="0" indent="0">
              <a:buNone/>
            </a:pPr>
            <a:r>
              <a:rPr lang="en-US" sz="2200" dirty="0"/>
              <a:t/>
            </a:r>
            <a:br>
              <a:rPr lang="en-US" sz="2200" dirty="0"/>
            </a:br>
            <a:r>
              <a:rPr lang="en-US" sz="2200" dirty="0"/>
              <a:t/>
            </a:r>
            <a:br>
              <a:rPr lang="en-US" sz="2200" dirty="0"/>
            </a:br>
            <a:endParaRPr lang="en-US" sz="2200" dirty="0"/>
          </a:p>
          <a:p>
            <a:pPr marL="0" indent="0" algn="ctr">
              <a:buNone/>
            </a:pPr>
            <a:r>
              <a:rPr lang="en-US" sz="1800" b="1" i="1" dirty="0"/>
              <a:t>Splaying an element, is the process of bringing it to the root position by performing suitable rotation operations.</a:t>
            </a:r>
            <a:r>
              <a:rPr lang="en-US" sz="1800" i="1" dirty="0"/>
              <a:t> </a:t>
            </a:r>
          </a:p>
          <a:p>
            <a:pPr marL="0" indent="0" algn="ctr">
              <a:buNone/>
            </a:pPr>
            <a:endParaRPr lang="en-US" sz="1800" i="1" dirty="0"/>
          </a:p>
          <a:p>
            <a:pPr marL="0" indent="0">
              <a:buNone/>
            </a:pPr>
            <a:endParaRPr lang="en-US" sz="2200" dirty="0"/>
          </a:p>
          <a:p>
            <a:r>
              <a:rPr lang="en-US" sz="2200" dirty="0"/>
              <a:t>In a splay tree, splaying an element rearranges all the elements in the tree so that splayed element is placed at the root of the tree.</a:t>
            </a:r>
            <a:endParaRPr lang="en-IN" sz="2200" b="1" i="1" dirty="0"/>
          </a:p>
        </p:txBody>
      </p:sp>
    </p:spTree>
    <p:extLst>
      <p:ext uri="{BB962C8B-B14F-4D97-AF65-F5344CB8AC3E}">
        <p14:creationId xmlns:p14="http://schemas.microsoft.com/office/powerpoint/2010/main" val="231954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E093F4-07C9-4108-995A-086173039B23}"/>
              </a:ext>
            </a:extLst>
          </p:cNvPr>
          <p:cNvSpPr>
            <a:spLocks noGrp="1"/>
          </p:cNvSpPr>
          <p:nvPr>
            <p:ph type="title"/>
          </p:nvPr>
        </p:nvSpPr>
        <p:spPr/>
        <p:txBody>
          <a:bodyPr/>
          <a:lstStyle/>
          <a:p>
            <a:r>
              <a:rPr lang="en-IN" b="1" dirty="0"/>
              <a:t>Rotations in Splay Tree</a:t>
            </a:r>
            <a:br>
              <a:rPr lang="en-IN" b="1" dirty="0"/>
            </a:br>
            <a:endParaRPr lang="en-IN" dirty="0"/>
          </a:p>
        </p:txBody>
      </p:sp>
      <p:sp>
        <p:nvSpPr>
          <p:cNvPr id="14" name="Rectangle 13">
            <a:extLst>
              <a:ext uri="{FF2B5EF4-FFF2-40B4-BE49-F238E27FC236}">
                <a16:creationId xmlns="" xmlns:a16="http://schemas.microsoft.com/office/drawing/2014/main" id="{07437EF2-F205-4A5C-9DE2-640ED22E2683}"/>
              </a:ext>
            </a:extLst>
          </p:cNvPr>
          <p:cNvSpPr/>
          <p:nvPr/>
        </p:nvSpPr>
        <p:spPr>
          <a:xfrm>
            <a:off x="838200" y="1690688"/>
            <a:ext cx="10022840" cy="369332"/>
          </a:xfrm>
          <a:prstGeom prst="rect">
            <a:avLst/>
          </a:prstGeom>
        </p:spPr>
        <p:txBody>
          <a:bodyPr wrap="square">
            <a:spAutoFit/>
          </a:bodyPr>
          <a:lstStyle/>
          <a:p>
            <a:r>
              <a:rPr lang="en-US" b="0" i="0" dirty="0">
                <a:solidFill>
                  <a:srgbClr val="333333"/>
                </a:solidFill>
                <a:effectLst/>
                <a:latin typeface="Open Sans"/>
              </a:rPr>
              <a:t>In splay tree, to splay any element we use the following rotation operations...</a:t>
            </a:r>
            <a:endParaRPr lang="en-IN" dirty="0"/>
          </a:p>
        </p:txBody>
      </p:sp>
      <p:sp>
        <p:nvSpPr>
          <p:cNvPr id="15" name="Rectangle 14">
            <a:extLst>
              <a:ext uri="{FF2B5EF4-FFF2-40B4-BE49-F238E27FC236}">
                <a16:creationId xmlns="" xmlns:a16="http://schemas.microsoft.com/office/drawing/2014/main" id="{2F46BE3D-2D27-4B6D-9666-2F85FD5586F5}"/>
              </a:ext>
            </a:extLst>
          </p:cNvPr>
          <p:cNvSpPr/>
          <p:nvPr/>
        </p:nvSpPr>
        <p:spPr>
          <a:xfrm>
            <a:off x="1158240" y="2551837"/>
            <a:ext cx="6096000" cy="1754326"/>
          </a:xfrm>
          <a:prstGeom prst="rect">
            <a:avLst/>
          </a:prstGeom>
        </p:spPr>
        <p:txBody>
          <a:bodyPr>
            <a:spAutoFit/>
          </a:bodyPr>
          <a:lstStyle/>
          <a:p>
            <a:pPr algn="just">
              <a:buFont typeface="Arial" panose="020B0604020202020204" pitchFamily="34" charset="0"/>
              <a:buChar char="•"/>
            </a:pPr>
            <a:r>
              <a:rPr lang="en-IN" b="1" i="0" dirty="0">
                <a:solidFill>
                  <a:srgbClr val="008000"/>
                </a:solidFill>
                <a:effectLst/>
                <a:latin typeface="Open Sans"/>
              </a:rPr>
              <a:t>1. Zig Rotation</a:t>
            </a:r>
          </a:p>
          <a:p>
            <a:pPr algn="just">
              <a:buFont typeface="Arial" panose="020B0604020202020204" pitchFamily="34" charset="0"/>
              <a:buChar char="•"/>
            </a:pPr>
            <a:r>
              <a:rPr lang="en-IN" b="1" i="0" dirty="0">
                <a:solidFill>
                  <a:srgbClr val="008000"/>
                </a:solidFill>
                <a:effectLst/>
                <a:latin typeface="Open Sans"/>
              </a:rPr>
              <a:t>2. Zag Rotation</a:t>
            </a:r>
          </a:p>
          <a:p>
            <a:pPr algn="just">
              <a:buFont typeface="Arial" panose="020B0604020202020204" pitchFamily="34" charset="0"/>
              <a:buChar char="•"/>
            </a:pPr>
            <a:r>
              <a:rPr lang="en-IN" b="1" i="0" dirty="0">
                <a:solidFill>
                  <a:srgbClr val="008000"/>
                </a:solidFill>
                <a:effectLst/>
                <a:latin typeface="Open Sans"/>
              </a:rPr>
              <a:t>3. Zig - Zig Rotation</a:t>
            </a:r>
          </a:p>
          <a:p>
            <a:pPr algn="just">
              <a:buFont typeface="Arial" panose="020B0604020202020204" pitchFamily="34" charset="0"/>
              <a:buChar char="•"/>
            </a:pPr>
            <a:r>
              <a:rPr lang="en-IN" b="1" i="0" dirty="0">
                <a:solidFill>
                  <a:srgbClr val="008000"/>
                </a:solidFill>
                <a:effectLst/>
                <a:latin typeface="Open Sans"/>
              </a:rPr>
              <a:t>4. Zag - Zag Rotation</a:t>
            </a:r>
          </a:p>
          <a:p>
            <a:pPr algn="just">
              <a:buFont typeface="Arial" panose="020B0604020202020204" pitchFamily="34" charset="0"/>
              <a:buChar char="•"/>
            </a:pPr>
            <a:r>
              <a:rPr lang="en-IN" b="1" i="0" dirty="0">
                <a:solidFill>
                  <a:srgbClr val="008000"/>
                </a:solidFill>
                <a:effectLst/>
                <a:latin typeface="Open Sans"/>
              </a:rPr>
              <a:t>5. Zig - Zag Rotation</a:t>
            </a:r>
          </a:p>
          <a:p>
            <a:pPr algn="just">
              <a:buFont typeface="Arial" panose="020B0604020202020204" pitchFamily="34" charset="0"/>
              <a:buChar char="•"/>
            </a:pPr>
            <a:r>
              <a:rPr lang="en-IN" b="1" i="0" dirty="0">
                <a:solidFill>
                  <a:srgbClr val="008000"/>
                </a:solidFill>
                <a:effectLst/>
                <a:latin typeface="Open Sans"/>
              </a:rPr>
              <a:t>6. Zag - Zig Rotation</a:t>
            </a:r>
          </a:p>
        </p:txBody>
      </p:sp>
    </p:spTree>
    <p:extLst>
      <p:ext uri="{BB962C8B-B14F-4D97-AF65-F5344CB8AC3E}">
        <p14:creationId xmlns:p14="http://schemas.microsoft.com/office/powerpoint/2010/main" val="344655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5B635-6454-435F-9AAD-63C3A8248EC7}"/>
              </a:ext>
            </a:extLst>
          </p:cNvPr>
          <p:cNvSpPr>
            <a:spLocks noGrp="1"/>
          </p:cNvSpPr>
          <p:nvPr>
            <p:ph type="title"/>
          </p:nvPr>
        </p:nvSpPr>
        <p:spPr>
          <a:xfrm>
            <a:off x="648929" y="629266"/>
            <a:ext cx="3505495" cy="1622321"/>
          </a:xfrm>
        </p:spPr>
        <p:txBody>
          <a:bodyPr>
            <a:normAutofit/>
          </a:bodyPr>
          <a:lstStyle/>
          <a:p>
            <a:r>
              <a:rPr lang="en-IN" b="1"/>
              <a:t>Example</a:t>
            </a:r>
            <a:br>
              <a:rPr lang="en-IN" b="1"/>
            </a:br>
            <a:endParaRPr lang="en-IN" dirty="0"/>
          </a:p>
        </p:txBody>
      </p:sp>
      <p:sp>
        <p:nvSpPr>
          <p:cNvPr id="3" name="Content Placeholder 2">
            <a:extLst>
              <a:ext uri="{FF2B5EF4-FFF2-40B4-BE49-F238E27FC236}">
                <a16:creationId xmlns="" xmlns:a16="http://schemas.microsoft.com/office/drawing/2014/main" id="{6A233F05-518F-4C85-AE08-A9C19AEB6D6D}"/>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Zig Rotation</a:t>
            </a:r>
            <a:r>
              <a:rPr lang="en-US" sz="2000" dirty="0"/>
              <a:t> in splay tree is like the single right rotation in AVL Tree rotations. In zig rotation, every node moves one position to the right from its current position. Consider the following example...</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zig rotation,splay tree,datastructure">
            <a:extLst>
              <a:ext uri="{FF2B5EF4-FFF2-40B4-BE49-F238E27FC236}">
                <a16:creationId xmlns="" xmlns:a16="http://schemas.microsoft.com/office/drawing/2014/main" id="{FD65F38B-0094-4100-AF80-F9D04855E1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00480"/>
            <a:ext cx="6019331" cy="30072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5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F36FFF-0B64-43E7-8BBC-34F0C4BEFBF2}"/>
              </a:ext>
            </a:extLst>
          </p:cNvPr>
          <p:cNvSpPr>
            <a:spLocks noGrp="1"/>
          </p:cNvSpPr>
          <p:nvPr>
            <p:ph type="title"/>
          </p:nvPr>
        </p:nvSpPr>
        <p:spPr>
          <a:xfrm>
            <a:off x="648929" y="629266"/>
            <a:ext cx="3505495" cy="1622321"/>
          </a:xfrm>
        </p:spPr>
        <p:txBody>
          <a:bodyPr>
            <a:normAutofit/>
          </a:bodyPr>
          <a:lstStyle/>
          <a:p>
            <a:r>
              <a:rPr lang="en-IN" b="1" dirty="0"/>
              <a:t>Zag Rotation</a:t>
            </a:r>
            <a:br>
              <a:rPr lang="en-IN" b="1" dirty="0"/>
            </a:br>
            <a:r>
              <a:rPr lang="en-IN" b="1" dirty="0"/>
              <a:t> </a:t>
            </a:r>
            <a:endParaRPr lang="en-IN" dirty="0"/>
          </a:p>
        </p:txBody>
      </p:sp>
      <p:sp>
        <p:nvSpPr>
          <p:cNvPr id="3" name="Content Placeholder 2">
            <a:extLst>
              <a:ext uri="{FF2B5EF4-FFF2-40B4-BE49-F238E27FC236}">
                <a16:creationId xmlns="" xmlns:a16="http://schemas.microsoft.com/office/drawing/2014/main" id="{9726F9E6-3C9D-41B4-BB6B-BE1C997000B4}"/>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Zag Rotation</a:t>
            </a:r>
            <a:r>
              <a:rPr lang="en-US" sz="2000" dirty="0"/>
              <a:t> in splay tree is like the single left rotation in AVL Tree rotations. In zag rotation, every node moves one position to the left from its current position. Consider the following example... </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zag rotation,splay tree,datastructure">
            <a:extLst>
              <a:ext uri="{FF2B5EF4-FFF2-40B4-BE49-F238E27FC236}">
                <a16:creationId xmlns="" xmlns:a16="http://schemas.microsoft.com/office/drawing/2014/main" id="{D56BBDDE-F4C3-46AF-821E-6CBF37CAD2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653988"/>
            <a:ext cx="6019331" cy="265371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7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B951B4-3E7B-428A-9069-EBF32E3BC078}"/>
              </a:ext>
            </a:extLst>
          </p:cNvPr>
          <p:cNvSpPr>
            <a:spLocks noGrp="1"/>
          </p:cNvSpPr>
          <p:nvPr>
            <p:ph type="title"/>
          </p:nvPr>
        </p:nvSpPr>
        <p:spPr>
          <a:xfrm>
            <a:off x="648929" y="629266"/>
            <a:ext cx="3505495" cy="1622321"/>
          </a:xfrm>
        </p:spPr>
        <p:txBody>
          <a:bodyPr>
            <a:normAutofit/>
          </a:bodyPr>
          <a:lstStyle/>
          <a:p>
            <a:r>
              <a:rPr lang="en-IN" sz="4100" b="1"/>
              <a:t>Zig-Zig Rotation</a:t>
            </a:r>
            <a:br>
              <a:rPr lang="en-IN" sz="4100" b="1"/>
            </a:br>
            <a:endParaRPr lang="en-IN" sz="4100"/>
          </a:p>
        </p:txBody>
      </p:sp>
      <p:sp>
        <p:nvSpPr>
          <p:cNvPr id="3" name="Content Placeholder 2">
            <a:extLst>
              <a:ext uri="{FF2B5EF4-FFF2-40B4-BE49-F238E27FC236}">
                <a16:creationId xmlns="" xmlns:a16="http://schemas.microsoft.com/office/drawing/2014/main" id="{3C7299A8-03C7-4EFF-9C5A-F53F1AFFE9E8}"/>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Zig-Zig Rotation</a:t>
            </a:r>
            <a:r>
              <a:rPr lang="en-US" sz="2000" dirty="0"/>
              <a:t> in splay tree is a double zig rotation. In zig-zig rotation, every node moves two positions to the right from its current position. Consider the following example...</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zig-zig rotation,splay tree,datastructure,zigzig rotation,zig zig rotation">
            <a:extLst>
              <a:ext uri="{FF2B5EF4-FFF2-40B4-BE49-F238E27FC236}">
                <a16:creationId xmlns="" xmlns:a16="http://schemas.microsoft.com/office/drawing/2014/main" id="{921DDD76-6280-4DE5-A777-B7B2D6961A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586753"/>
            <a:ext cx="6019331" cy="272095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1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85B743-1A0C-4F87-B5D9-039304B80ABE}"/>
              </a:ext>
            </a:extLst>
          </p:cNvPr>
          <p:cNvSpPr>
            <a:spLocks noGrp="1"/>
          </p:cNvSpPr>
          <p:nvPr>
            <p:ph type="title"/>
          </p:nvPr>
        </p:nvSpPr>
        <p:spPr>
          <a:xfrm>
            <a:off x="648929" y="629266"/>
            <a:ext cx="3505495" cy="1622321"/>
          </a:xfrm>
        </p:spPr>
        <p:txBody>
          <a:bodyPr>
            <a:normAutofit/>
          </a:bodyPr>
          <a:lstStyle/>
          <a:p>
            <a:r>
              <a:rPr lang="en-IN" sz="3700" b="1"/>
              <a:t>Zag-Zag Rotation</a:t>
            </a:r>
            <a:br>
              <a:rPr lang="en-IN" sz="3700" b="1"/>
            </a:br>
            <a:endParaRPr lang="en-IN" sz="3700"/>
          </a:p>
        </p:txBody>
      </p:sp>
      <p:sp>
        <p:nvSpPr>
          <p:cNvPr id="3" name="Content Placeholder 2">
            <a:extLst>
              <a:ext uri="{FF2B5EF4-FFF2-40B4-BE49-F238E27FC236}">
                <a16:creationId xmlns="" xmlns:a16="http://schemas.microsoft.com/office/drawing/2014/main" id="{26B4134D-B56C-4DF3-AF65-C8A57FE35C2A}"/>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Zag-Zag Rotation</a:t>
            </a:r>
            <a:r>
              <a:rPr lang="en-US" sz="2000" dirty="0"/>
              <a:t> in splay tree is a double zag rotation. In zag-zag rotation, every node moves two positions to the left from its current position. Consider the following example...</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zig-zig rotation,splay tree,datastructure,zagzag rotation,zag zag rotation">
            <a:extLst>
              <a:ext uri="{FF2B5EF4-FFF2-40B4-BE49-F238E27FC236}">
                <a16:creationId xmlns="" xmlns:a16="http://schemas.microsoft.com/office/drawing/2014/main" id="{CD546A79-A0CB-46E7-9797-866E0A9BEB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707776"/>
            <a:ext cx="6019331" cy="285542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8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DB0D59-9326-469C-9617-A113AB439BA7}"/>
              </a:ext>
            </a:extLst>
          </p:cNvPr>
          <p:cNvSpPr>
            <a:spLocks noGrp="1"/>
          </p:cNvSpPr>
          <p:nvPr>
            <p:ph type="title"/>
          </p:nvPr>
        </p:nvSpPr>
        <p:spPr>
          <a:xfrm>
            <a:off x="499459" y="641121"/>
            <a:ext cx="3505495" cy="1622321"/>
          </a:xfrm>
        </p:spPr>
        <p:txBody>
          <a:bodyPr>
            <a:normAutofit/>
          </a:bodyPr>
          <a:lstStyle/>
          <a:p>
            <a:r>
              <a:rPr lang="en-IN" sz="4100" b="1"/>
              <a:t>Zig-Zag Rotation</a:t>
            </a:r>
            <a:br>
              <a:rPr lang="en-IN" sz="4100" b="1"/>
            </a:br>
            <a:endParaRPr lang="en-IN" sz="4100"/>
          </a:p>
        </p:txBody>
      </p:sp>
      <p:sp>
        <p:nvSpPr>
          <p:cNvPr id="3" name="Content Placeholder 2">
            <a:extLst>
              <a:ext uri="{FF2B5EF4-FFF2-40B4-BE49-F238E27FC236}">
                <a16:creationId xmlns="" xmlns:a16="http://schemas.microsoft.com/office/drawing/2014/main" id="{E057F344-FB86-4260-BB8E-BAF12A78B1F9}"/>
              </a:ext>
            </a:extLst>
          </p:cNvPr>
          <p:cNvSpPr>
            <a:spLocks noGrp="1"/>
          </p:cNvSpPr>
          <p:nvPr>
            <p:ph idx="1"/>
          </p:nvPr>
        </p:nvSpPr>
        <p:spPr>
          <a:xfrm>
            <a:off x="648931" y="2438400"/>
            <a:ext cx="3505494" cy="3785419"/>
          </a:xfrm>
        </p:spPr>
        <p:txBody>
          <a:bodyPr>
            <a:normAutofit/>
          </a:bodyPr>
          <a:lstStyle/>
          <a:p>
            <a:pPr algn="just"/>
            <a:r>
              <a:rPr lang="en-US" sz="2000" dirty="0"/>
              <a:t>The </a:t>
            </a:r>
            <a:r>
              <a:rPr lang="en-US" sz="2000" b="1" dirty="0"/>
              <a:t>Zig-Zag Rotation</a:t>
            </a:r>
            <a:r>
              <a:rPr lang="en-US" sz="2000" dirty="0"/>
              <a:t> in splay tree is a sequence of zig rotation followed by zag rotation. In zig-zag rotation, every node moves one position to the right followed by one position to the left from its current position. Consider the following example...</a:t>
            </a:r>
            <a:endParaRPr lang="en-IN" sz="2000" dirty="0"/>
          </a:p>
        </p:txBody>
      </p:sp>
      <p:sp>
        <p:nvSpPr>
          <p:cNvPr id="71" name="Rectangle 7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zig-zag rotation,splay tree,datastructure,zigzag rotation,zig zag rotation">
            <a:extLst>
              <a:ext uri="{FF2B5EF4-FFF2-40B4-BE49-F238E27FC236}">
                <a16:creationId xmlns="" xmlns:a16="http://schemas.microsoft.com/office/drawing/2014/main" id="{0A55F16E-F312-4F7E-B69D-DD8B15843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52282"/>
            <a:ext cx="6019331" cy="2855422"/>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 xmlns:a16="http://schemas.microsoft.com/office/drawing/2014/main" id="{DD4831B5-AA4B-420E-B956-84DB4E15F977}"/>
              </a:ext>
            </a:extLst>
          </p:cNvPr>
          <p:cNvCxnSpPr/>
          <p:nvPr/>
        </p:nvCxnSpPr>
        <p:spPr>
          <a:xfrm flipH="1" flipV="1">
            <a:off x="6029195" y="3755238"/>
            <a:ext cx="217118" cy="166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44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203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Open Sans</vt:lpstr>
      <vt:lpstr>Tw Cen MT</vt:lpstr>
      <vt:lpstr>Office Theme</vt:lpstr>
      <vt:lpstr>Splay Tree Data structure </vt:lpstr>
      <vt:lpstr>Definition </vt:lpstr>
      <vt:lpstr>Splaying</vt:lpstr>
      <vt:lpstr>Rotations in Splay Tree </vt:lpstr>
      <vt:lpstr>Example </vt:lpstr>
      <vt:lpstr>Zag Rotation  </vt:lpstr>
      <vt:lpstr>Zig-Zig Rotation </vt:lpstr>
      <vt:lpstr>Zag-Zag Rotation </vt:lpstr>
      <vt:lpstr>Zig-Zag Rotation </vt:lpstr>
      <vt:lpstr>Zag-Zig Rotation </vt:lpstr>
      <vt:lpstr>Insertion Operation in Splay Tree </vt:lpstr>
      <vt:lpstr>Deletion Operation in Splay Tree </vt:lpstr>
      <vt:lpstr>Comparison of Search Trees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 Data structure</dc:title>
  <dc:creator>Girish Kumar</dc:creator>
  <cp:lastModifiedBy>HP</cp:lastModifiedBy>
  <cp:revision>9</cp:revision>
  <dcterms:created xsi:type="dcterms:W3CDTF">2020-08-19T05:19:59Z</dcterms:created>
  <dcterms:modified xsi:type="dcterms:W3CDTF">2022-01-11T03:57:51Z</dcterms:modified>
</cp:coreProperties>
</file>