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69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312" r:id="rId10"/>
    <p:sldId id="316" r:id="rId11"/>
    <p:sldId id="317" r:id="rId12"/>
    <p:sldId id="313" r:id="rId13"/>
    <p:sldId id="314" r:id="rId14"/>
    <p:sldId id="318" r:id="rId15"/>
    <p:sldId id="328" r:id="rId16"/>
    <p:sldId id="319" r:id="rId17"/>
    <p:sldId id="329" r:id="rId18"/>
    <p:sldId id="320" r:id="rId19"/>
    <p:sldId id="321" r:id="rId20"/>
    <p:sldId id="315" r:id="rId21"/>
    <p:sldId id="330" r:id="rId22"/>
    <p:sldId id="322" r:id="rId23"/>
    <p:sldId id="323" r:id="rId24"/>
    <p:sldId id="324" r:id="rId25"/>
    <p:sldId id="325" r:id="rId26"/>
    <p:sldId id="326" r:id="rId27"/>
    <p:sldId id="327" r:id="rId28"/>
    <p:sldId id="31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5" r:id="rId44"/>
    <p:sldId id="306" r:id="rId45"/>
    <p:sldId id="307" r:id="rId46"/>
    <p:sldId id="308" r:id="rId47"/>
    <p:sldId id="309" r:id="rId48"/>
    <p:sldId id="310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>
      <p:cViewPr varScale="1">
        <p:scale>
          <a:sx n="73" d="100"/>
          <a:sy n="73" d="100"/>
        </p:scale>
        <p:origin x="-450" y="-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26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28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77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242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117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63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11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68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130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983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099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90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5177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6687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143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13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31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8031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349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701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8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7624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63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427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80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50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4086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1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0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4566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077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6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00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28014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6423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4854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2131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9811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45917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23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417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53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181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41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0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Case </a:t>
            </a:r>
            <a:r>
              <a:rPr lang="en-US" sz="3600" b="1" dirty="0" smtClean="0"/>
              <a:t>4</a:t>
            </a:r>
            <a:r>
              <a:rPr lang="en-US" sz="3200" b="1" dirty="0" smtClean="0"/>
              <a:t>:</a:t>
            </a:r>
            <a:r>
              <a:rPr lang="en-US" sz="3200" dirty="0" smtClean="0"/>
              <a:t> If degree[x] = degree[next x] but not equal to degree[sibling[next x]] and key[x] &gt; key[next x] then remove x from root and attached to [next x]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95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3993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5612" y="990600"/>
            <a:ext cx="5105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3012" y="990600"/>
            <a:ext cx="520539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27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To combine the heaps, first, we need to arrange their binomial trees in increasing order</a:t>
            </a:r>
            <a:r>
              <a:rPr lang="en-US" sz="36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3584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667000"/>
            <a:ext cx="885743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038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 the </a:t>
            </a:r>
            <a:r>
              <a:rPr lang="en-US" sz="3600" dirty="0" smtClean="0"/>
              <a:t>heap </a:t>
            </a:r>
            <a:r>
              <a:rPr lang="en-US" sz="3600" dirty="0"/>
              <a:t>first, the pointer x points to the node 12 with degree B</a:t>
            </a:r>
            <a:r>
              <a:rPr lang="en-US" sz="3600" baseline="-25000" dirty="0"/>
              <a:t>0</a:t>
            </a:r>
            <a:r>
              <a:rPr lang="en-US" sz="3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 </a:t>
            </a:r>
            <a:r>
              <a:rPr lang="en-US" sz="3600" dirty="0"/>
              <a:t>the pointer next[x] points the node 18 with degree B</a:t>
            </a:r>
            <a:r>
              <a:rPr lang="en-US" sz="3600" baseline="-25000" dirty="0"/>
              <a:t>0</a:t>
            </a:r>
            <a:r>
              <a:rPr lang="en-US" sz="3600" dirty="0"/>
              <a:t>. 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Node </a:t>
            </a:r>
            <a:r>
              <a:rPr lang="en-US" sz="3600" dirty="0"/>
              <a:t>7 with degree B</a:t>
            </a:r>
            <a:r>
              <a:rPr lang="en-US" sz="3600" baseline="-25000" dirty="0"/>
              <a:t>1</a:t>
            </a:r>
            <a:r>
              <a:rPr lang="en-US" sz="3600" dirty="0"/>
              <a:t> is the sibling of 18, therefore, it is represented as sibling[next[x]].</a:t>
            </a:r>
          </a:p>
        </p:txBody>
      </p:sp>
    </p:spTree>
    <p:extLst>
      <p:ext uri="{BB962C8B-B14F-4D97-AF65-F5344CB8AC3E}">
        <p14:creationId xmlns:p14="http://schemas.microsoft.com/office/powerpoint/2010/main" xmlns="" val="146028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/>
              <a:t>Now, first apply Case1 that says </a:t>
            </a:r>
            <a:r>
              <a:rPr lang="en-US" sz="3400" b="1" dirty="0"/>
              <a:t>'if degree[x] ≠ degree[next x] then move pointer ahead'</a:t>
            </a:r>
            <a:r>
              <a:rPr lang="en-US" sz="3400" dirty="0"/>
              <a:t> but </a:t>
            </a:r>
            <a:r>
              <a:rPr lang="en-US" sz="3400" dirty="0" smtClean="0"/>
              <a:t>here, </a:t>
            </a:r>
            <a:r>
              <a:rPr lang="en-US" sz="3400" dirty="0"/>
              <a:t>the degree[x] = degree[next[x]], so this case is not valid</a:t>
            </a:r>
            <a:r>
              <a:rPr lang="en-US" sz="3400" dirty="0" smtClean="0"/>
              <a:t>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5412" y="3429000"/>
            <a:ext cx="6571436" cy="27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035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/>
              <a:t>Now</a:t>
            </a:r>
            <a:r>
              <a:rPr lang="en-US" sz="3400" dirty="0"/>
              <a:t>, apply Case2 that says </a:t>
            </a:r>
            <a:r>
              <a:rPr lang="en-US" sz="3400" b="1" dirty="0"/>
              <a:t>'if degree[x] = degree[next x] = degree[sibling(next x)] then Move pointer ahead'.</a:t>
            </a:r>
            <a:r>
              <a:rPr lang="en-US" sz="3400" dirty="0"/>
              <a:t> So, this case is also not </a:t>
            </a:r>
            <a:r>
              <a:rPr lang="en-US" sz="3400" dirty="0" smtClean="0"/>
              <a:t>applied</a:t>
            </a:r>
          </a:p>
          <a:p>
            <a:pPr>
              <a:lnSpc>
                <a:spcPct val="150000"/>
              </a:lnSpc>
            </a:pPr>
            <a:endParaRPr lang="en-US" sz="34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3124200"/>
            <a:ext cx="8001000" cy="33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4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apply Case3 that says </a:t>
            </a:r>
            <a:r>
              <a:rPr lang="en-US" sz="3600" b="1" dirty="0"/>
              <a:t>' If degree[x] = degree[next x] ≠ degree[sibling[next x]] and key[x] &lt; key[next x] then remove [next x] from root and attached to x'.</a:t>
            </a:r>
            <a:r>
              <a:rPr lang="en-US" sz="3600" dirty="0"/>
              <a:t> </a:t>
            </a:r>
            <a:endParaRPr lang="en-US" sz="3600" dirty="0" smtClean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1812" y="3505200"/>
            <a:ext cx="6629400" cy="27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11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We </a:t>
            </a:r>
            <a:r>
              <a:rPr lang="en-US" sz="3600" dirty="0"/>
              <a:t>will apply this case because the above heap follows the conditions of case 3 </a:t>
            </a:r>
            <a:r>
              <a:rPr lang="mr-IN" sz="3600" dirty="0" smtClean="0"/>
              <a:t>–</a:t>
            </a: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/>
              <a:t>degree[x] = degree[next x] ≠ degree[sibling[next x]] {as, B</a:t>
            </a:r>
            <a:r>
              <a:rPr lang="en-US" sz="3600" baseline="-25000" dirty="0"/>
              <a:t>0</a:t>
            </a:r>
            <a:r>
              <a:rPr lang="en-US" sz="3600" dirty="0"/>
              <a:t> = B</a:t>
            </a:r>
            <a:r>
              <a:rPr lang="en-US" sz="3600" baseline="-25000" dirty="0"/>
              <a:t>0</a:t>
            </a:r>
            <a:r>
              <a:rPr lang="en-US" sz="3600" dirty="0"/>
              <a:t>¬ ≠ B</a:t>
            </a:r>
            <a:r>
              <a:rPr lang="en-US" sz="3600" baseline="-25000" dirty="0"/>
              <a:t>1</a:t>
            </a:r>
            <a:r>
              <a:rPr lang="en-US" sz="3600" dirty="0"/>
              <a:t>} and key[x] &lt; key[next x] {as 12 &lt; 18}.</a:t>
            </a:r>
          </a:p>
        </p:txBody>
      </p:sp>
    </p:spTree>
    <p:extLst>
      <p:ext uri="{BB962C8B-B14F-4D97-AF65-F5344CB8AC3E}">
        <p14:creationId xmlns:p14="http://schemas.microsoft.com/office/powerpoint/2010/main" xmlns="" val="188611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So, remove the node 18 and attach it to </a:t>
            </a:r>
            <a:r>
              <a:rPr lang="en-US" sz="3600" dirty="0" smtClean="0"/>
              <a:t>12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/>
              <a:t>x = 12, next[x] = 7, sibling[next[x]] = 3, and degree[x] = B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dirty="0" err="1"/>
              <a:t>dgree</a:t>
            </a:r>
            <a:r>
              <a:rPr lang="en-US" sz="3600" dirty="0"/>
              <a:t>[next[x]] = B</a:t>
            </a:r>
            <a:r>
              <a:rPr lang="en-US" sz="3600" baseline="-25000" dirty="0"/>
              <a:t>1</a:t>
            </a:r>
            <a:r>
              <a:rPr lang="en-US" sz="3600" dirty="0"/>
              <a:t>, degree[sibling[next[x]]] = B</a:t>
            </a:r>
            <a:r>
              <a:rPr lang="en-US" sz="3600" baseline="-25000" dirty="0"/>
              <a:t>1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3010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0273" y="1752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828" y="1752600"/>
            <a:ext cx="608948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88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 we will reapply the cases in the </a:t>
            </a:r>
            <a:r>
              <a:rPr lang="en-US" sz="3600" dirty="0" smtClean="0"/>
              <a:t>binomial </a:t>
            </a:r>
            <a:r>
              <a:rPr lang="en-US" sz="3600" dirty="0"/>
              <a:t>heap. First, we will apply case 1. Since x is pointing to node 12 and next[x] is pointing to node 7, the degree of x is equal to the degree of next x; therefore, case 1 is not valid.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6612" y="4191000"/>
            <a:ext cx="6248400" cy="25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523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</a:t>
            </a:r>
            <a:r>
              <a:rPr lang="en-US" sz="2800" b="1" dirty="0" smtClean="0"/>
              <a:t>HEAP?</a:t>
            </a:r>
            <a:r>
              <a:rPr lang="en-US" sz="2800" dirty="0"/>
              <a:t> </a:t>
            </a:r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i="1" dirty="0"/>
              <a:t>A Binomial Heap is a collection of Binomial Trees</a:t>
            </a:r>
            <a:r>
              <a:rPr lang="en-US" sz="3600" dirty="0"/>
              <a:t> </a:t>
            </a:r>
            <a:endParaRPr lang="en-US" sz="3600" dirty="0" smtClean="0"/>
          </a:p>
        </p:txBody>
      </p:sp>
      <p:sp>
        <p:nvSpPr>
          <p:cNvPr id="4" name="AutoShape 2" descr="inomial Hea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469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Here, case 2 is valid as the degree of x, next[x], and sibling[next[x]] is equal. Here, case 2 is valid as the degree of x, next[x], and sibling[next[x]] is equal. </a:t>
            </a:r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212" y="38862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88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So, according to the case, we have to move the pointer ahead.</a:t>
            </a:r>
            <a:br>
              <a:rPr lang="en-US" sz="3600" dirty="0" smtClean="0"/>
            </a:br>
            <a:r>
              <a:rPr lang="en-US" sz="3600" dirty="0" smtClean="0"/>
              <a:t>Therefore, x = 7,  </a:t>
            </a:r>
            <a:br>
              <a:rPr lang="en-US" sz="3600" dirty="0" smtClean="0"/>
            </a:br>
            <a:r>
              <a:rPr lang="en-US" sz="3600" dirty="0" smtClean="0"/>
              <a:t> next[x] = 3,  </a:t>
            </a:r>
            <a:br>
              <a:rPr lang="en-US" sz="3600" dirty="0" smtClean="0"/>
            </a:br>
            <a:r>
              <a:rPr lang="en-US" sz="3600" dirty="0" smtClean="0"/>
              <a:t> sibling[next[x]] = 15, </a:t>
            </a:r>
            <a:br>
              <a:rPr lang="en-US" sz="3600" dirty="0" smtClean="0"/>
            </a:br>
            <a:r>
              <a:rPr lang="en-US" sz="3600" dirty="0" smtClean="0"/>
              <a:t>degree[x] = B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br>
              <a:rPr lang="en-US" sz="3600" dirty="0" smtClean="0"/>
            </a:br>
            <a:r>
              <a:rPr lang="en-US" sz="3600" dirty="0" smtClean="0"/>
              <a:t>degree[next[x]] = B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</a:t>
            </a:r>
            <a:br>
              <a:rPr lang="en-US" sz="3600" dirty="0" smtClean="0"/>
            </a:br>
            <a:r>
              <a:rPr lang="en-US" sz="3600" dirty="0" smtClean="0"/>
              <a:t> degree[sibling[next[x]]] = B</a:t>
            </a:r>
            <a:r>
              <a:rPr lang="en-US" sz="3600" baseline="-25000" dirty="0" smtClean="0"/>
              <a:t>2</a:t>
            </a: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7612" y="19050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9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apply </a:t>
            </a:r>
            <a:r>
              <a:rPr lang="en-US" sz="3600" dirty="0"/>
              <a:t>case 3, here, first condition of case3 is satisfied as degree[x] = degree[next[x]] ≠ degree[sibling[next[x]]], but second condition (key[x] &lt; key[next x]) of case 3 is not satisfied</a:t>
            </a:r>
            <a:r>
              <a:rPr lang="en-US" sz="3600" dirty="0" smtClean="0"/>
              <a:t>.</a:t>
            </a:r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1812" y="4038600"/>
            <a:ext cx="64733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668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apply </a:t>
            </a:r>
            <a:r>
              <a:rPr lang="en-US" sz="3600" dirty="0"/>
              <a:t>case 4. So, first condition of case4 is satisfied and second condition (key[x] &gt; key[next x]) is also satisfied. Therefore, remove x from the root and attach it to [next[x]].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pic>
        <p:nvPicPr>
          <p:cNvPr id="4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7612" y="3505200"/>
            <a:ext cx="6843204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792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47106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295400"/>
            <a:ext cx="957072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4649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the pointer x points to node 3</a:t>
            </a:r>
            <a:r>
              <a:rPr lang="en-US" sz="3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 </a:t>
            </a:r>
            <a:r>
              <a:rPr lang="en-US" sz="3600" dirty="0"/>
              <a:t>next[x] points to node 15, 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sibling[next[x</a:t>
            </a:r>
            <a:r>
              <a:rPr lang="en-US" sz="3600" dirty="0"/>
              <a:t>]] points to the node </a:t>
            </a:r>
            <a:r>
              <a:rPr lang="en-US" sz="3600" dirty="0" smtClean="0"/>
              <a:t>6.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Since</a:t>
            </a:r>
            <a:r>
              <a:rPr lang="en-US" sz="3600" dirty="0"/>
              <a:t>, the degree of x is equal to the degree of next[x] but not equal to the degree[sibling[next[x]]], and the key value of x is less than the key value of next[x], so we have to remove next[x] and attach it to x </a:t>
            </a:r>
          </a:p>
        </p:txBody>
      </p:sp>
    </p:spTree>
    <p:extLst>
      <p:ext uri="{BB962C8B-B14F-4D97-AF65-F5344CB8AC3E}">
        <p14:creationId xmlns:p14="http://schemas.microsoft.com/office/powerpoint/2010/main" xmlns="" val="169865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4915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19200"/>
            <a:ext cx="850507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931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Now, x represents to the node 3, and next[x] points to node 6. Since, the degree of x and next[x] is not equal, so case1 is valid. Therefore, move the pointer ahead. Now, the pointer x points the node 6</a:t>
            </a:r>
            <a:r>
              <a:rPr lang="en-US" sz="3600" dirty="0" smtClean="0"/>
              <a:t>.	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B4 is the last binomial tree in a heap, so it leads to the termination of the loop. The </a:t>
            </a:r>
            <a:r>
              <a:rPr lang="en-US" sz="3600" dirty="0" smtClean="0"/>
              <a:t>tree </a:t>
            </a:r>
            <a:r>
              <a:rPr lang="en-US" sz="3600" dirty="0"/>
              <a:t>is the final tree after the union of two binomial heaps.</a:t>
            </a:r>
          </a:p>
        </p:txBody>
      </p:sp>
    </p:spTree>
    <p:extLst>
      <p:ext uri="{BB962C8B-B14F-4D97-AF65-F5344CB8AC3E}">
        <p14:creationId xmlns:p14="http://schemas.microsoft.com/office/powerpoint/2010/main" xmlns="" val="12814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Insert an element in the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Inserting an element in the heap can be done by simply creating a new heap only with the element to be inserted, and then merging it with the original heap</a:t>
            </a:r>
          </a:p>
        </p:txBody>
      </p:sp>
    </p:spTree>
    <p:extLst>
      <p:ext uri="{BB962C8B-B14F-4D97-AF65-F5344CB8AC3E}">
        <p14:creationId xmlns:p14="http://schemas.microsoft.com/office/powerpoint/2010/main" xmlns="" val="128484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9" name="AutoShape 12" descr="inomial Heap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there are three binomial trees of degrees 0, 1, and 2 are given where B0 is attached to the head of the heap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Suppose </a:t>
            </a:r>
            <a:r>
              <a:rPr lang="en-US" sz="3200" dirty="0"/>
              <a:t>we have to insert node 15 in </a:t>
            </a:r>
            <a:r>
              <a:rPr lang="en-US" sz="3200" dirty="0" smtClean="0"/>
              <a:t>the </a:t>
            </a:r>
            <a:r>
              <a:rPr lang="en-US" sz="3200" dirty="0"/>
              <a:t>heap.</a:t>
            </a:r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90" name="Picture 18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812" y="3657600"/>
            <a:ext cx="6667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6318" y="4263066"/>
            <a:ext cx="20955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194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What is a Binomial Tree?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</a:t>
            </a:r>
            <a:r>
              <a:rPr lang="en-US" sz="3600" dirty="0" smtClean="0"/>
              <a:t>B</a:t>
            </a:r>
            <a:r>
              <a:rPr lang="en-US" sz="3600" baseline="-25000" dirty="0" smtClean="0"/>
              <a:t>k </a:t>
            </a:r>
            <a:r>
              <a:rPr lang="en-US" sz="3600" dirty="0" smtClean="0"/>
              <a:t>is an ordered tree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Tree </a:t>
            </a:r>
            <a:r>
              <a:rPr lang="en-US" sz="3600" baseline="-25000" dirty="0"/>
              <a:t> </a:t>
            </a:r>
            <a:r>
              <a:rPr lang="en-US" sz="3600" dirty="0"/>
              <a:t>of order 0 has 1 node. 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B</a:t>
            </a:r>
            <a:r>
              <a:rPr lang="en-US" sz="3600" baseline="-25000" dirty="0" smtClean="0"/>
              <a:t>0</a:t>
            </a:r>
            <a:r>
              <a:rPr lang="en-US" sz="3600" dirty="0" smtClean="0"/>
              <a:t>  -----</a:t>
            </a:r>
            <a:r>
              <a:rPr lang="en-US" sz="3600" dirty="0" smtClean="0">
                <a:sym typeface="Wingdings"/>
              </a:rPr>
              <a:t>. 0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A </a:t>
            </a:r>
            <a:r>
              <a:rPr lang="en-US" sz="3600" dirty="0"/>
              <a:t>Binomial Tree of order k can be constructed by taking two binomial trees of order k-1 and making one as leftmost child or other. 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648727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51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2812" y="3124200"/>
            <a:ext cx="889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8012" y="1066800"/>
            <a:ext cx="1089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First, we have to combine both of the heaps</a:t>
            </a:r>
            <a:r>
              <a:rPr lang="en-US" sz="3200"/>
              <a:t>. </a:t>
            </a:r>
            <a:endParaRPr lang="en-US" sz="3200" smtClean="0"/>
          </a:p>
          <a:p>
            <a:r>
              <a:rPr lang="en-US" sz="3200" dirty="0" smtClean="0"/>
              <a:t>As </a:t>
            </a:r>
            <a:r>
              <a:rPr lang="en-US" sz="3200" dirty="0"/>
              <a:t>both node 12 and node 15 are of degree 0, so node 15 is attached to node 12 as shown below</a:t>
            </a:r>
          </a:p>
        </p:txBody>
      </p:sp>
    </p:spTree>
    <p:extLst>
      <p:ext uri="{BB962C8B-B14F-4D97-AF65-F5344CB8AC3E}">
        <p14:creationId xmlns:p14="http://schemas.microsoft.com/office/powerpoint/2010/main" xmlns="" val="132490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assign x to B</a:t>
            </a:r>
            <a:r>
              <a:rPr lang="en-US" sz="3200" baseline="-25000" dirty="0"/>
              <a:t>0</a:t>
            </a:r>
            <a:r>
              <a:rPr lang="en-US" sz="3200" dirty="0"/>
              <a:t> with value 12, next(x) to B</a:t>
            </a:r>
            <a:r>
              <a:rPr lang="en-US" sz="3200" baseline="-25000" dirty="0"/>
              <a:t>0</a:t>
            </a:r>
            <a:r>
              <a:rPr lang="en-US" sz="3200" dirty="0"/>
              <a:t> with value 15, and assign sibling(next(x)) to B</a:t>
            </a:r>
            <a:r>
              <a:rPr lang="en-US" sz="3200" baseline="-25000" dirty="0"/>
              <a:t>1</a:t>
            </a:r>
            <a:r>
              <a:rPr lang="en-US" sz="3200" dirty="0"/>
              <a:t> with value 7</a:t>
            </a:r>
            <a:r>
              <a:rPr lang="en-US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As the degree of x and next(x) is equal.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key value of x is smaller than the key value of next(x), so next(x) is removed and attached to the x. </a:t>
            </a:r>
          </a:p>
        </p:txBody>
      </p:sp>
      <p:pic>
        <p:nvPicPr>
          <p:cNvPr id="5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0812" y="5029200"/>
            <a:ext cx="3657600" cy="1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175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717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2" y="1066800"/>
            <a:ext cx="86614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499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12 with degree B</a:t>
            </a:r>
            <a:r>
              <a:rPr lang="en-US" sz="3200" baseline="-25000" dirty="0"/>
              <a:t>1</a:t>
            </a:r>
            <a:r>
              <a:rPr lang="en-US" sz="3200" dirty="0"/>
              <a:t>, next(x) to node 7 with degree B</a:t>
            </a:r>
            <a:r>
              <a:rPr lang="en-US" sz="3200" baseline="-25000" dirty="0"/>
              <a:t>1</a:t>
            </a:r>
            <a:r>
              <a:rPr lang="en-US" sz="3200" dirty="0"/>
              <a:t>, and sibling(next(x)) points to node 15 with degree B</a:t>
            </a:r>
            <a:r>
              <a:rPr lang="en-US" sz="3200" baseline="-25000" dirty="0"/>
              <a:t>2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degree of x is equal to the degree of next(x) but not equal to the degree of sibling(next(x)).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key value of x is greater than the key value of next(x); therefore, x is removed and attached to the next(x) </a:t>
            </a:r>
          </a:p>
        </p:txBody>
      </p:sp>
    </p:spTree>
    <p:extLst>
      <p:ext uri="{BB962C8B-B14F-4D97-AF65-F5344CB8AC3E}">
        <p14:creationId xmlns:p14="http://schemas.microsoft.com/office/powerpoint/2010/main" xmlns="" val="127934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024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012" y="1219200"/>
            <a:ext cx="69088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200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Now, x points to node 7, and next(x) points to node 15.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The </a:t>
            </a:r>
            <a:r>
              <a:rPr lang="en-US" sz="3200" dirty="0"/>
              <a:t>degree of both x and next(x) is B</a:t>
            </a:r>
            <a:r>
              <a:rPr lang="en-US" sz="3200" baseline="-25000" dirty="0"/>
              <a:t>2</a:t>
            </a:r>
            <a:r>
              <a:rPr lang="en-US" sz="3200" dirty="0"/>
              <a:t>, and the key value of x is less than the key value of next(x), so next(x) will be removed and attached to </a:t>
            </a:r>
            <a:r>
              <a:rPr lang="en-US" sz="3200" dirty="0" smtClean="0"/>
              <a:t>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5470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229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2" y="838200"/>
            <a:ext cx="6705600" cy="466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74812" y="57150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the degree of the </a:t>
            </a:r>
            <a:r>
              <a:rPr lang="en-US" sz="2400" dirty="0" smtClean="0"/>
              <a:t>heap </a:t>
            </a:r>
            <a:r>
              <a:rPr lang="en-US" sz="2400" dirty="0"/>
              <a:t>is B</a:t>
            </a:r>
            <a:r>
              <a:rPr lang="en-US" sz="2400" baseline="-25000" dirty="0"/>
              <a:t>3</a:t>
            </a:r>
            <a:r>
              <a:rPr lang="en-US" sz="2400" dirty="0"/>
              <a:t>, and it is the final binomial heap after inserting node 15.</a:t>
            </a:r>
          </a:p>
        </p:txBody>
      </p:sp>
    </p:spTree>
    <p:extLst>
      <p:ext uri="{BB962C8B-B14F-4D97-AF65-F5344CB8AC3E}">
        <p14:creationId xmlns:p14="http://schemas.microsoft.com/office/powerpoint/2010/main" xmlns="" val="96508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Extracting the minimum </a:t>
            </a:r>
            <a:r>
              <a:rPr lang="en-US" sz="3600" b="1" dirty="0" smtClean="0"/>
              <a:t>key</a:t>
            </a:r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It means that we have to remove an element with the minimum key value.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As </a:t>
            </a:r>
            <a:r>
              <a:rPr lang="en-US" sz="3200" dirty="0"/>
              <a:t>we know, in min-heap, the root element contains the minimum key value.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So</a:t>
            </a:r>
            <a:r>
              <a:rPr lang="en-US" sz="3200" dirty="0"/>
              <a:t>, we have to compare the key value of the root node of all the binomial trees.</a:t>
            </a:r>
          </a:p>
        </p:txBody>
      </p:sp>
    </p:spTree>
    <p:extLst>
      <p:ext uri="{BB962C8B-B14F-4D97-AF65-F5344CB8AC3E}">
        <p14:creationId xmlns:p14="http://schemas.microsoft.com/office/powerpoint/2010/main" xmlns="" val="162450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433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71600"/>
            <a:ext cx="8255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180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Compare </a:t>
            </a:r>
            <a:r>
              <a:rPr lang="en-US" sz="3200" dirty="0"/>
              <a:t>the key values of the root node of the binomial trees in the </a:t>
            </a:r>
            <a:r>
              <a:rPr lang="en-US" sz="3200" dirty="0" smtClean="0"/>
              <a:t>heap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So</a:t>
            </a:r>
            <a:r>
              <a:rPr lang="en-US" sz="3200" dirty="0"/>
              <a:t>, 12, 7, and 15 are the key values of the root node in the above heap in which 7 is minimum; therefore, remove node 7 from the tree </a:t>
            </a:r>
          </a:p>
        </p:txBody>
      </p:sp>
    </p:spTree>
    <p:extLst>
      <p:ext uri="{BB962C8B-B14F-4D97-AF65-F5344CB8AC3E}">
        <p14:creationId xmlns:p14="http://schemas.microsoft.com/office/powerpoint/2010/main" xmlns="" val="97399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2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0			B</a:t>
            </a:r>
            <a:r>
              <a:rPr lang="en-US" sz="3600" baseline="-25000" dirty="0" smtClean="0"/>
              <a:t>0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0  +	0   ---</a:t>
            </a:r>
            <a:r>
              <a:rPr lang="en-US" sz="3600" dirty="0" smtClean="0">
                <a:sym typeface="Wingdings"/>
              </a:rPr>
              <a:t>			B</a:t>
            </a:r>
            <a:r>
              <a:rPr lang="en-US" sz="3600" baseline="-25000" dirty="0" smtClean="0">
                <a:sym typeface="Wingdings"/>
              </a:rPr>
              <a:t>1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>
                <a:sym typeface="Wingdings"/>
              </a:rPr>
              <a:t>        +		-&gt;  					</a:t>
            </a:r>
            <a:endParaRPr lang="en-US" sz="3600" baseline="-25000" dirty="0" smtClean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36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>
              <a:sym typeface="Wingdings"/>
            </a:endParaRP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endParaRPr lang="en-US" sz="2800" baseline="-25000" dirty="0" smtClean="0">
              <a:sym typeface="Wingdings"/>
            </a:endParaRPr>
          </a:p>
          <a:p>
            <a:pPr marL="2171700" lvl="8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2800" baseline="-250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    + 									B</a:t>
            </a:r>
            <a:r>
              <a:rPr lang="en-US" sz="2800" baseline="-25000" dirty="0" smtClean="0">
                <a:sym typeface="Wingdings"/>
              </a:rPr>
              <a:t>3</a:t>
            </a:r>
            <a:r>
              <a:rPr lang="en-US" sz="2800" dirty="0" smtClean="0">
                <a:sym typeface="Wingdings"/>
              </a:rPr>
              <a:t> </a:t>
            </a:r>
            <a:endParaRPr lang="en-US" sz="2800" baseline="-25000" dirty="0" smtClean="0">
              <a:sym typeface="Wingding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65612" y="143192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4265612" y="2376486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4456112" y="188912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42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842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stCxn id="10" idx="4"/>
          </p:cNvCxnSpPr>
          <p:nvPr/>
        </p:nvCxnSpPr>
        <p:spPr>
          <a:xfrm>
            <a:off x="8747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6654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26654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Straight Connector 12"/>
          <p:cNvCxnSpPr>
            <a:stCxn id="13" idx="4"/>
          </p:cNvCxnSpPr>
          <p:nvPr/>
        </p:nvCxnSpPr>
        <p:spPr>
          <a:xfrm>
            <a:off x="28559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89612" y="29054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5789612" y="385000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Straight Connector 15"/>
          <p:cNvCxnSpPr>
            <a:stCxn id="16" idx="4"/>
          </p:cNvCxnSpPr>
          <p:nvPr/>
        </p:nvCxnSpPr>
        <p:spPr>
          <a:xfrm>
            <a:off x="5980112" y="33626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49120" y="199104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949120" y="2916393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Connector 18"/>
          <p:cNvCxnSpPr>
            <a:stCxn id="19" idx="4"/>
          </p:cNvCxnSpPr>
          <p:nvPr/>
        </p:nvCxnSpPr>
        <p:spPr>
          <a:xfrm>
            <a:off x="7139620" y="244824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7"/>
            <a:endCxn id="17" idx="2"/>
          </p:cNvCxnSpPr>
          <p:nvPr/>
        </p:nvCxnSpPr>
        <p:spPr>
          <a:xfrm flipV="1">
            <a:off x="6114816" y="2219640"/>
            <a:ext cx="834304" cy="752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49508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49508" y="627856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0008" y="5791200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612094" y="442383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 rot="425101">
            <a:off x="1612094" y="533400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27" name="Straight Connector 26"/>
          <p:cNvCxnSpPr>
            <a:endCxn id="25" idx="3"/>
          </p:cNvCxnSpPr>
          <p:nvPr/>
        </p:nvCxnSpPr>
        <p:spPr>
          <a:xfrm flipV="1">
            <a:off x="828448" y="4814077"/>
            <a:ext cx="839442" cy="50475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90102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3690102" y="6130784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0602" y="564342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824968" y="42573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4869534" y="5186222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3" name="Straight Connector 32"/>
          <p:cNvCxnSpPr>
            <a:stCxn id="28" idx="7"/>
            <a:endCxn id="31" idx="3"/>
          </p:cNvCxnSpPr>
          <p:nvPr/>
        </p:nvCxnSpPr>
        <p:spPr>
          <a:xfrm flipV="1">
            <a:off x="4015306" y="4647593"/>
            <a:ext cx="865458" cy="6055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03401" y="4881032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32570" y="471124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012696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7012696" y="595865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203196" y="5471295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938231" y="4086330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7923262" y="5014095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354076" y="4512632"/>
            <a:ext cx="601258" cy="53405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28731" y="4570396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752948" y="405355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8722744" y="5023341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2" name="Straight Connector 51"/>
          <p:cNvCxnSpPr>
            <a:stCxn id="52" idx="4"/>
          </p:cNvCxnSpPr>
          <p:nvPr/>
        </p:nvCxnSpPr>
        <p:spPr>
          <a:xfrm>
            <a:off x="8943448" y="4535979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68972" y="3185187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 rot="159406">
            <a:off x="9584251" y="4129748"/>
            <a:ext cx="3810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804622" y="3614134"/>
            <a:ext cx="0" cy="48736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3" idx="2"/>
          </p:cNvCxnSpPr>
          <p:nvPr/>
        </p:nvCxnSpPr>
        <p:spPr>
          <a:xfrm flipV="1">
            <a:off x="8317925" y="3413787"/>
            <a:ext cx="1251047" cy="68770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7"/>
            <a:endCxn id="53" idx="3"/>
          </p:cNvCxnSpPr>
          <p:nvPr/>
        </p:nvCxnSpPr>
        <p:spPr>
          <a:xfrm flipV="1">
            <a:off x="9078152" y="3575432"/>
            <a:ext cx="546616" cy="5450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nomialHeapUni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98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6386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295400"/>
            <a:ext cx="8255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7067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degree of node 12 and node 25 is B</a:t>
            </a:r>
            <a:r>
              <a:rPr lang="en-US" sz="3200" baseline="-25000" dirty="0"/>
              <a:t>0</a:t>
            </a:r>
            <a:r>
              <a:rPr lang="en-US" sz="3200" dirty="0"/>
              <a:t>, and the degree of node 15 is B</a:t>
            </a:r>
            <a:r>
              <a:rPr lang="en-US" sz="3200" baseline="-25000" dirty="0"/>
              <a:t>2</a:t>
            </a:r>
            <a:r>
              <a:rPr lang="en-US" sz="3200" dirty="0"/>
              <a:t>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Pointer </a:t>
            </a:r>
            <a:r>
              <a:rPr lang="en-US" sz="3200" dirty="0"/>
              <a:t>x points to the node 12, next(x) points to the node 25, and sibling(next(x)) points to the node 15.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Since </a:t>
            </a:r>
            <a:r>
              <a:rPr lang="en-US" sz="3200" dirty="0"/>
              <a:t>the degree of x is equal to the degree of next(x) but not equal to the degree of sibling(next(x)). 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Value </a:t>
            </a:r>
            <a:r>
              <a:rPr lang="en-US" sz="3200" dirty="0"/>
              <a:t>of pointer x is less than the pointer next(x), so node 25 will be removed and attached to node 12</a:t>
            </a:r>
          </a:p>
        </p:txBody>
      </p:sp>
    </p:spTree>
    <p:extLst>
      <p:ext uri="{BB962C8B-B14F-4D97-AF65-F5344CB8AC3E}">
        <p14:creationId xmlns:p14="http://schemas.microsoft.com/office/powerpoint/2010/main" xmlns="" val="55201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1843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12" y="1066800"/>
            <a:ext cx="7632700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69947" y="5105400"/>
            <a:ext cx="7658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Now</a:t>
            </a:r>
            <a:r>
              <a:rPr lang="en-US" sz="2400" dirty="0"/>
              <a:t>, the degree of node 12 is changed to B</a:t>
            </a:r>
            <a:r>
              <a:rPr lang="en-US" sz="2400" baseline="-25000" dirty="0"/>
              <a:t>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heap </a:t>
            </a:r>
            <a:r>
              <a:rPr lang="en-US" sz="2400" dirty="0"/>
              <a:t>is the final heap after extracting the minimum key.</a:t>
            </a:r>
          </a:p>
        </p:txBody>
      </p:sp>
    </p:spTree>
    <p:extLst>
      <p:ext uri="{BB962C8B-B14F-4D97-AF65-F5344CB8AC3E}">
        <p14:creationId xmlns:p14="http://schemas.microsoft.com/office/powerpoint/2010/main" xmlns="" val="186504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Deleting a node from the heap</a:t>
            </a:r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 delete a node from the heap, first, we have to decrease its key to negative infinity (or -∞) and then delete the minimum in the </a:t>
            </a:r>
            <a:r>
              <a:rPr lang="en-US" sz="3200" dirty="0" smtClean="0"/>
              <a:t>heap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node 41 from the heap -</a:t>
            </a:r>
          </a:p>
        </p:txBody>
      </p:sp>
      <p:pic>
        <p:nvPicPr>
          <p:cNvPr id="25602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7812" y="4114800"/>
            <a:ext cx="61912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165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sp>
        <p:nvSpPr>
          <p:cNvPr id="4" name="AutoShape 2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First, replace the node with negative infinity (or -∞</a:t>
            </a:r>
            <a:r>
              <a:rPr lang="en-US" sz="3200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Now, swap the negative infinity with its root node in order to maintain the min-heap property.  </a:t>
            </a:r>
          </a:p>
        </p:txBody>
      </p:sp>
      <p:pic>
        <p:nvPicPr>
          <p:cNvPr id="26626" name="Picture 2" descr="inomial He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981200"/>
            <a:ext cx="684989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37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7650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12" y="1371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1412" y="5571852"/>
            <a:ext cx="883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again swap the negative infinity with its root node</a:t>
            </a:r>
          </a:p>
        </p:txBody>
      </p:sp>
    </p:spTree>
    <p:extLst>
      <p:ext uri="{BB962C8B-B14F-4D97-AF65-F5344CB8AC3E}">
        <p14:creationId xmlns:p14="http://schemas.microsoft.com/office/powerpoint/2010/main" xmlns="" val="80244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8674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2" y="990600"/>
            <a:ext cx="825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9411" y="4846638"/>
            <a:ext cx="112014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next step is to extract the minimum key from the heap. Since the minimum key in the above heap is -infinity so we will extract this key, and the heap would be:</a:t>
            </a:r>
          </a:p>
        </p:txBody>
      </p:sp>
    </p:spTree>
    <p:extLst>
      <p:ext uri="{BB962C8B-B14F-4D97-AF65-F5344CB8AC3E}">
        <p14:creationId xmlns:p14="http://schemas.microsoft.com/office/powerpoint/2010/main" xmlns="" val="181969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29698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412" y="1143000"/>
            <a:ext cx="828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inomial He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012" y="4191000"/>
            <a:ext cx="5124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8496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endParaRPr lang="en-US" sz="3600" b="1" dirty="0"/>
          </a:p>
        </p:txBody>
      </p:sp>
      <p:pic>
        <p:nvPicPr>
          <p:cNvPr id="30722" name="Picture 2" descr="inomial Hea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447800"/>
            <a:ext cx="67310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16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Properties OF BINOMIAL TREE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It has exactly 2</a:t>
            </a:r>
            <a:r>
              <a:rPr lang="en-US" sz="3600" baseline="30000" dirty="0"/>
              <a:t>k</a:t>
            </a:r>
            <a:r>
              <a:rPr lang="en-US" sz="3600" dirty="0"/>
              <a:t> nodes</a:t>
            </a:r>
            <a:r>
              <a:rPr lang="en-US" sz="3600" dirty="0" smtClean="0"/>
              <a:t>.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Degree of root is K</a:t>
            </a:r>
            <a:r>
              <a:rPr lang="en-US" sz="3600" dirty="0"/>
              <a:t> </a:t>
            </a:r>
            <a:endParaRPr lang="en-US" sz="3600" dirty="0" smtClean="0"/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Height =K</a:t>
            </a:r>
          </a:p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 smtClean="0"/>
              <a:t>There are exactly </a:t>
            </a:r>
            <a:r>
              <a:rPr lang="en-US" sz="3600" i="1" baseline="30000" dirty="0" err="1" smtClean="0"/>
              <a:t>k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nodes at depth   </a:t>
            </a:r>
            <a:r>
              <a:rPr lang="en-US" sz="3600" i="1" dirty="0"/>
              <a:t>i</a:t>
            </a:r>
            <a:r>
              <a:rPr lang="en-US" sz="3600" i="1" dirty="0" smtClean="0"/>
              <a:t> , where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3600" i="1" baseline="30000" dirty="0" smtClean="0"/>
              <a:t>                </a:t>
            </a:r>
            <a:r>
              <a:rPr lang="en-US" sz="3600" i="1" baseline="30000" dirty="0" err="1" smtClean="0"/>
              <a:t>K</a:t>
            </a:r>
            <a:r>
              <a:rPr lang="en-US" sz="3600" dirty="0" err="1" smtClean="0"/>
              <a:t>c</a:t>
            </a:r>
            <a:r>
              <a:rPr lang="en-US" sz="3600" baseline="-25000" dirty="0" err="1" smtClean="0"/>
              <a:t>i</a:t>
            </a:r>
            <a:r>
              <a:rPr lang="en-US" sz="3600" baseline="-25000" dirty="0" smtClean="0"/>
              <a:t> =    </a:t>
            </a:r>
            <a:r>
              <a:rPr lang="en-US" sz="3600" dirty="0" smtClean="0"/>
              <a:t>k! / (k- </a:t>
            </a:r>
            <a:r>
              <a:rPr lang="en-US" sz="3600" i="1" dirty="0" err="1" smtClean="0"/>
              <a:t>i</a:t>
            </a:r>
            <a:r>
              <a:rPr lang="en-US" sz="3600" i="1" dirty="0" smtClean="0"/>
              <a:t> </a:t>
            </a:r>
            <a:r>
              <a:rPr lang="en-US" sz="3600" dirty="0" smtClean="0"/>
              <a:t>!) (</a:t>
            </a:r>
            <a:r>
              <a:rPr lang="en-US" sz="3600" dirty="0" err="1" smtClean="0"/>
              <a:t>i</a:t>
            </a:r>
            <a:r>
              <a:rPr lang="en-US" sz="3600" dirty="0" smtClean="0"/>
              <a:t>) </a:t>
            </a:r>
            <a:r>
              <a:rPr lang="en-US" sz="3600" i="1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6434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Binomial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571500" lvl="0" indent="-571500">
              <a:lnSpc>
                <a:spcPct val="150000"/>
              </a:lnSpc>
              <a:spcBef>
                <a:spcPts val="0"/>
              </a:spcBef>
              <a:buClrTx/>
              <a:buSzTx/>
              <a:buFont typeface="Wingdings" charset="2"/>
              <a:buChar char="Ø"/>
              <a:defRPr/>
            </a:pPr>
            <a:r>
              <a:rPr lang="en-US" sz="3600" dirty="0"/>
              <a:t>A binomial heap H is a set of binomial trees. </a:t>
            </a:r>
            <a:endParaRPr lang="en-US" sz="3600" dirty="0" smtClean="0"/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sz="3600" dirty="0"/>
              <a:t>Each binomial tree in H is heap-ordered. So the key of a node is greater than or equal to the key of its parent.</a:t>
            </a:r>
          </a:p>
          <a:p>
            <a:pPr>
              <a:lnSpc>
                <a:spcPct val="160000"/>
              </a:lnSpc>
              <a:buFont typeface="Wingdings" charset="2"/>
              <a:buChar char="ü"/>
            </a:pPr>
            <a:r>
              <a:rPr lang="en-US" sz="3600" dirty="0"/>
              <a:t>There is at most one binomial tree in H, whose root has a given </a:t>
            </a:r>
            <a:r>
              <a:rPr lang="en-US" sz="3600" dirty="0" smtClean="0"/>
              <a:t>degree.</a:t>
            </a:r>
          </a:p>
        </p:txBody>
      </p:sp>
    </p:spTree>
    <p:extLst>
      <p:ext uri="{BB962C8B-B14F-4D97-AF65-F5344CB8AC3E}">
        <p14:creationId xmlns:p14="http://schemas.microsoft.com/office/powerpoint/2010/main" xmlns="" val="133520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Example </a:t>
            </a:r>
            <a:endParaRPr lang="en-US" sz="3600" b="1" dirty="0"/>
          </a:p>
        </p:txBody>
      </p:sp>
      <p:sp>
        <p:nvSpPr>
          <p:cNvPr id="6" name="AutoShape 6" descr="https://www.tutorialspoint.com/assets/questions/media/41060/example_binomial_heap.jp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3600" dirty="0" smtClean="0"/>
          </a:p>
          <a:p>
            <a:pPr>
              <a:lnSpc>
                <a:spcPct val="150000"/>
              </a:lnSpc>
            </a:pPr>
            <a:r>
              <a:rPr lang="en-US" sz="3600" dirty="0" smtClean="0"/>
              <a:t>This </a:t>
            </a:r>
            <a:r>
              <a:rPr lang="en-US" sz="3600" dirty="0"/>
              <a:t>binomial Heap H consists of binomial trees B0, B2 and B3. Which have 1, 4 and 8 nodes respectively. And in total n = 13 nodes. The root of binomial trees are linked by a linked list in order of increasing </a:t>
            </a:r>
            <a:r>
              <a:rPr lang="en-US" sz="3600" dirty="0" smtClean="0"/>
              <a:t>degree</a:t>
            </a:r>
            <a:endParaRPr lang="en-US" sz="3600" dirty="0"/>
          </a:p>
        </p:txBody>
      </p:sp>
      <p:sp>
        <p:nvSpPr>
          <p:cNvPr id="7" name="AutoShape 8" descr="https://www.tutorialspoint.com/assets/questions/media/41060/example_binomial_heap.jpg"/>
          <p:cNvSpPr>
            <a:spLocks noChangeAspect="1" noChangeArrowheads="1"/>
          </p:cNvSpPr>
          <p:nvPr/>
        </p:nvSpPr>
        <p:spPr bwMode="auto">
          <a:xfrm>
            <a:off x="0" y="0"/>
            <a:ext cx="4572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6812" y="715962"/>
            <a:ext cx="611421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Union or Merging of two binomial </a:t>
            </a:r>
            <a:r>
              <a:rPr lang="en-US" sz="3600" b="1" dirty="0" smtClean="0"/>
              <a:t>heap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Merging in a heap can be done by comparing the keys at the roots of two trees, and the root node with the larger key will become the child of the root with a smaller key than the other.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xmlns="" val="76483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Cases for merging/union</a:t>
            </a:r>
            <a:endParaRPr lang="en-US" sz="3600" b="1" dirty="0"/>
          </a:p>
        </p:txBody>
      </p:sp>
      <p:sp>
        <p:nvSpPr>
          <p:cNvPr id="6" name="AutoShape 6" descr="inomialHeapUnion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4613" y="715963"/>
            <a:ext cx="12114212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Case 1:</a:t>
            </a:r>
            <a:r>
              <a:rPr lang="en-US" sz="3200" dirty="0"/>
              <a:t> If degree[x] is not equal to degree[next x], then move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2:</a:t>
            </a:r>
            <a:r>
              <a:rPr lang="en-US" sz="3200" dirty="0"/>
              <a:t> if degree[x] = degree[next x] = degree[sibling(next x)] </a:t>
            </a:r>
            <a:r>
              <a:rPr lang="en-US" sz="3200" dirty="0" smtClean="0"/>
              <a:t>then, Move </a:t>
            </a:r>
            <a:r>
              <a:rPr lang="en-US" sz="3200" dirty="0"/>
              <a:t>the pointer ahead.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Case 3:</a:t>
            </a:r>
            <a:r>
              <a:rPr lang="en-US" sz="3200" dirty="0"/>
              <a:t> If degree[x] = degree[next x] but not equal to degree[sibling[next x]] and key[x] &lt; key[next x] then remove [next x] from root and attached to x.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4429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1972</Words>
  <Application>Microsoft Office PowerPoint</Application>
  <PresentationFormat>Custom</PresentationFormat>
  <Paragraphs>197</Paragraphs>
  <Slides>48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World country report presentation</vt:lpstr>
      <vt:lpstr>Binomial heap</vt:lpstr>
      <vt:lpstr>What is a Binomial HEAP? </vt:lpstr>
      <vt:lpstr>What is a Binomial Tree?</vt:lpstr>
      <vt:lpstr>Slide 4</vt:lpstr>
      <vt:lpstr>Properties OF BINOMIAL TREE</vt:lpstr>
      <vt:lpstr>Binomial Heap</vt:lpstr>
      <vt:lpstr>Example </vt:lpstr>
      <vt:lpstr>Union or Merging of two binomial heap</vt:lpstr>
      <vt:lpstr>Cases for merging/union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Insert an element in the heap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Extracting the minimum key</vt:lpstr>
      <vt:lpstr>Slide 38</vt:lpstr>
      <vt:lpstr>Slide 39</vt:lpstr>
      <vt:lpstr>Slide 40</vt:lpstr>
      <vt:lpstr>Slide 41</vt:lpstr>
      <vt:lpstr>Slide 42</vt:lpstr>
      <vt:lpstr>Deleting a node from the heap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User</cp:lastModifiedBy>
  <cp:revision>150</cp:revision>
  <dcterms:created xsi:type="dcterms:W3CDTF">2022-01-12T07:04:17Z</dcterms:created>
  <dcterms:modified xsi:type="dcterms:W3CDTF">2022-04-05T03:57:09Z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