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 id="2147483730" r:id="rId2"/>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0" d="100"/>
          <a:sy n="70"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12496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404801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3895717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1705071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1298120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3598663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9BE5C0-36DC-407C-80C0-B887A373CD89}"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3961748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9BE5C0-36DC-407C-80C0-B887A373CD89}" type="datetimeFigureOut">
              <a:rPr lang="en-GB" smtClean="0"/>
              <a:t>12/08/2016</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787243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9BE5C0-36DC-407C-80C0-B887A373CD89}" type="datetimeFigureOut">
              <a:rPr lang="en-GB" smtClean="0"/>
              <a:t>12/08/2016</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1700441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BE5C0-36DC-407C-80C0-B887A373CD89}" type="datetimeFigureOut">
              <a:rPr lang="en-GB" smtClean="0"/>
              <a:t>12/08/2016</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622806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BE5C0-36DC-407C-80C0-B887A373CD89}"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20481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1044462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BE5C0-36DC-407C-80C0-B887A373CD89}"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2751449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109303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8BA436-521A-4BB5-8ABD-2D6E8B605353}"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7110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09BE5C0-36DC-407C-80C0-B887A373CD89}"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3420453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09BE5C0-36DC-407C-80C0-B887A373CD89}"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8BA436-521A-4BB5-8ABD-2D6E8B605353}"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172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09BE5C0-36DC-407C-80C0-B887A373CD89}"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4209548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18701380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406121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BE5C0-36DC-407C-80C0-B887A373CD89}"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414075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09BE5C0-36DC-407C-80C0-B887A373CD89}"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241225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09BE5C0-36DC-407C-80C0-B887A373CD89}" type="datetimeFigureOut">
              <a:rPr lang="en-GB" smtClean="0"/>
              <a:t>12/08/2016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222217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09BE5C0-36DC-407C-80C0-B887A373CD89}" type="datetimeFigureOut">
              <a:rPr lang="en-GB" smtClean="0"/>
              <a:t>12/08/2016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83424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BE5C0-36DC-407C-80C0-B887A373CD89}" type="datetimeFigureOut">
              <a:rPr lang="en-GB" smtClean="0"/>
              <a:t>12/08/2016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114292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BE5C0-36DC-407C-80C0-B887A373CD89}"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181546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BE5C0-36DC-407C-80C0-B887A373CD89}"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8BA436-521A-4BB5-8ABD-2D6E8B605353}" type="slidenum">
              <a:rPr lang="en-GB" smtClean="0"/>
              <a:t>‹#›</a:t>
            </a:fld>
            <a:endParaRPr lang="en-GB"/>
          </a:p>
        </p:txBody>
      </p:sp>
    </p:spTree>
    <p:extLst>
      <p:ext uri="{BB962C8B-B14F-4D97-AF65-F5344CB8AC3E}">
        <p14:creationId xmlns:p14="http://schemas.microsoft.com/office/powerpoint/2010/main" val="26140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BE5C0-36DC-407C-80C0-B887A373CD89}" type="datetimeFigureOut">
              <a:rPr lang="en-GB" smtClean="0"/>
              <a:t>12/08/2016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BA436-521A-4BB5-8ABD-2D6E8B605353}" type="slidenum">
              <a:rPr lang="en-GB" smtClean="0"/>
              <a:t>‹#›</a:t>
            </a:fld>
            <a:endParaRPr lang="en-GB"/>
          </a:p>
        </p:txBody>
      </p:sp>
    </p:spTree>
    <p:extLst>
      <p:ext uri="{BB962C8B-B14F-4D97-AF65-F5344CB8AC3E}">
        <p14:creationId xmlns:p14="http://schemas.microsoft.com/office/powerpoint/2010/main" val="199552764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9BE5C0-36DC-407C-80C0-B887A373CD89}" type="datetimeFigureOut">
              <a:rPr lang="en-GB" smtClean="0"/>
              <a:t>12/08/2016</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8BA436-521A-4BB5-8ABD-2D6E8B605353}" type="slidenum">
              <a:rPr lang="en-GB" smtClean="0"/>
              <a:t>‹#›</a:t>
            </a:fld>
            <a:endParaRPr lang="en-GB"/>
          </a:p>
        </p:txBody>
      </p:sp>
    </p:spTree>
    <p:extLst>
      <p:ext uri="{BB962C8B-B14F-4D97-AF65-F5344CB8AC3E}">
        <p14:creationId xmlns:p14="http://schemas.microsoft.com/office/powerpoint/2010/main" val="341357182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8602" y="0"/>
            <a:ext cx="10470107" cy="2387600"/>
          </a:xfrm>
        </p:spPr>
        <p:txBody>
          <a:bodyPr>
            <a:normAutofit/>
          </a:bodyPr>
          <a:lstStyle/>
          <a:p>
            <a:r>
              <a:rPr lang="en-GB" smtClean="0">
                <a:latin typeface="Constantia" panose="02030602050306030303" pitchFamily="18" charset="0"/>
              </a:rPr>
              <a:t>Programming </a:t>
            </a:r>
            <a:r>
              <a:rPr lang="en-GB" dirty="0" smtClean="0">
                <a:latin typeface="Constantia" panose="02030602050306030303" pitchFamily="18" charset="0"/>
              </a:rPr>
              <a:t>Resubmission Assignment Design and Test Plan</a:t>
            </a:r>
            <a:endParaRPr lang="en-GB" dirty="0"/>
          </a:p>
        </p:txBody>
      </p:sp>
      <p:sp>
        <p:nvSpPr>
          <p:cNvPr id="3" name="Subtitle 2"/>
          <p:cNvSpPr>
            <a:spLocks noGrp="1"/>
          </p:cNvSpPr>
          <p:nvPr>
            <p:ph type="subTitle" idx="1"/>
          </p:nvPr>
        </p:nvSpPr>
        <p:spPr>
          <a:xfrm>
            <a:off x="1524000" y="5163783"/>
            <a:ext cx="9144000" cy="1655762"/>
          </a:xfrm>
        </p:spPr>
        <p:txBody>
          <a:bodyPr/>
          <a:lstStyle/>
          <a:p>
            <a:r>
              <a:rPr lang="en-GB" dirty="0" smtClean="0">
                <a:latin typeface="Constantia" panose="02030602050306030303" pitchFamily="18" charset="0"/>
              </a:rPr>
              <a:t>By Raman Oraha</a:t>
            </a:r>
          </a:p>
          <a:p>
            <a:endParaRPr lang="en-GB" dirty="0"/>
          </a:p>
        </p:txBody>
      </p:sp>
    </p:spTree>
    <p:extLst>
      <p:ext uri="{BB962C8B-B14F-4D97-AF65-F5344CB8AC3E}">
        <p14:creationId xmlns:p14="http://schemas.microsoft.com/office/powerpoint/2010/main" val="270730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198" y="511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u="sng" dirty="0" smtClean="0">
                <a:latin typeface="Constantia" panose="02030602050306030303" pitchFamily="18" charset="0"/>
              </a:rPr>
              <a:t>Screen Designs</a:t>
            </a:r>
            <a:endParaRPr lang="en-GB" u="sng" dirty="0">
              <a:latin typeface="Constantia" panose="02030602050306030303" pitchFamily="18" charset="0"/>
            </a:endParaRPr>
          </a:p>
        </p:txBody>
      </p:sp>
      <p:sp>
        <p:nvSpPr>
          <p:cNvPr id="5" name="Rectangle 4"/>
          <p:cNvSpPr/>
          <p:nvPr/>
        </p:nvSpPr>
        <p:spPr>
          <a:xfrm>
            <a:off x="838199" y="1482131"/>
            <a:ext cx="2790422" cy="3123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838197" y="4685987"/>
            <a:ext cx="4068337" cy="2031325"/>
          </a:xfrm>
          <a:prstGeom prst="rect">
            <a:avLst/>
          </a:prstGeom>
          <a:noFill/>
        </p:spPr>
        <p:txBody>
          <a:bodyPr wrap="square" rtlCol="0">
            <a:spAutoFit/>
          </a:bodyPr>
          <a:lstStyle/>
          <a:p>
            <a:r>
              <a:rPr lang="en-GB" dirty="0" smtClean="0"/>
              <a:t>This will be displayed to the user once running the program and it consists of reading a file of books from a text file and displaying them in a JTextArea along with the options of adding a new book and searching for a particular book via the ISBN.</a:t>
            </a:r>
            <a:endParaRPr lang="en-GB" dirty="0"/>
          </a:p>
        </p:txBody>
      </p:sp>
      <p:sp>
        <p:nvSpPr>
          <p:cNvPr id="25" name="Rectangle 24"/>
          <p:cNvSpPr/>
          <p:nvPr/>
        </p:nvSpPr>
        <p:spPr>
          <a:xfrm>
            <a:off x="838198" y="1271326"/>
            <a:ext cx="4068338" cy="2108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       x</a:t>
            </a:r>
            <a:endParaRPr lang="en-GB" dirty="0"/>
          </a:p>
        </p:txBody>
      </p:sp>
      <p:sp>
        <p:nvSpPr>
          <p:cNvPr id="26" name="Rectangle 25"/>
          <p:cNvSpPr/>
          <p:nvPr/>
        </p:nvSpPr>
        <p:spPr>
          <a:xfrm>
            <a:off x="4421003" y="1345635"/>
            <a:ext cx="168442" cy="909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82131"/>
            <a:ext cx="4068337" cy="3142785"/>
          </a:xfrm>
          <a:prstGeom prst="rect">
            <a:avLst/>
          </a:prstGeom>
        </p:spPr>
      </p:pic>
      <p:sp>
        <p:nvSpPr>
          <p:cNvPr id="32" name="TextBox 31"/>
          <p:cNvSpPr txBox="1"/>
          <p:nvPr/>
        </p:nvSpPr>
        <p:spPr>
          <a:xfrm>
            <a:off x="1960289" y="1553748"/>
            <a:ext cx="1824156" cy="369332"/>
          </a:xfrm>
          <a:prstGeom prst="rect">
            <a:avLst/>
          </a:prstGeom>
          <a:noFill/>
        </p:spPr>
        <p:txBody>
          <a:bodyPr wrap="square" rtlCol="0">
            <a:spAutoFit/>
          </a:bodyPr>
          <a:lstStyle/>
          <a:p>
            <a:r>
              <a:rPr lang="en-GB" dirty="0" smtClean="0"/>
              <a:t>Library Book Files</a:t>
            </a:r>
            <a:endParaRPr lang="en-GB"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322" y="1551495"/>
            <a:ext cx="530127" cy="743169"/>
          </a:xfrm>
          <a:prstGeom prst="rect">
            <a:avLst/>
          </a:prstGeom>
        </p:spPr>
      </p:pic>
      <p:sp>
        <p:nvSpPr>
          <p:cNvPr id="35" name="TextBox 34"/>
          <p:cNvSpPr txBox="1"/>
          <p:nvPr/>
        </p:nvSpPr>
        <p:spPr>
          <a:xfrm>
            <a:off x="1518449" y="1992444"/>
            <a:ext cx="949497" cy="246221"/>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Add new Book</a:t>
            </a:r>
            <a:endParaRPr lang="en-GB" sz="1000" dirty="0"/>
          </a:p>
        </p:txBody>
      </p:sp>
      <p:sp>
        <p:nvSpPr>
          <p:cNvPr id="36" name="Rectangle 35"/>
          <p:cNvSpPr/>
          <p:nvPr/>
        </p:nvSpPr>
        <p:spPr>
          <a:xfrm>
            <a:off x="2772378" y="1977054"/>
            <a:ext cx="1006366" cy="276999"/>
          </a:xfrm>
          <a:prstGeom prst="rect">
            <a:avLst/>
          </a:prstGeom>
        </p:spPr>
        <p:txBody>
          <a:bodyPr wrap="none">
            <a:spAutoFit/>
          </a:bodyPr>
          <a:lstStyle/>
          <a:p>
            <a:r>
              <a:rPr lang="en-GB" sz="1200" dirty="0" smtClean="0"/>
              <a:t>Search ISBN: </a:t>
            </a:r>
            <a:endParaRPr lang="en-GB" sz="1200" dirty="0"/>
          </a:p>
        </p:txBody>
      </p:sp>
      <p:sp>
        <p:nvSpPr>
          <p:cNvPr id="38" name="TextBox 37"/>
          <p:cNvSpPr txBox="1"/>
          <p:nvPr/>
        </p:nvSpPr>
        <p:spPr>
          <a:xfrm>
            <a:off x="4517664" y="1992444"/>
            <a:ext cx="364838" cy="246221"/>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Go</a:t>
            </a:r>
            <a:endParaRPr lang="en-GB" sz="1000" dirty="0"/>
          </a:p>
        </p:txBody>
      </p:sp>
      <p:sp>
        <p:nvSpPr>
          <p:cNvPr id="39" name="TextBox 38"/>
          <p:cNvSpPr txBox="1"/>
          <p:nvPr/>
        </p:nvSpPr>
        <p:spPr>
          <a:xfrm>
            <a:off x="3735237" y="1992444"/>
            <a:ext cx="714886" cy="2462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sz="1000" dirty="0"/>
          </a:p>
        </p:txBody>
      </p:sp>
      <p:sp>
        <p:nvSpPr>
          <p:cNvPr id="41" name="TextBox 40"/>
          <p:cNvSpPr txBox="1"/>
          <p:nvPr/>
        </p:nvSpPr>
        <p:spPr>
          <a:xfrm>
            <a:off x="838198" y="2679614"/>
            <a:ext cx="4068338" cy="15696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GB" sz="600" dirty="0" smtClean="0"/>
              <a:t>1-25368-458-5, Cottrell S, 2008, The Study Skills Handbook, Palgrave MacMillan</a:t>
            </a:r>
          </a:p>
          <a:p>
            <a:r>
              <a:rPr lang="en-GB" sz="600" dirty="0" smtClean="0"/>
              <a:t>9-32179-028-1, Crème P and Lea M, 2008, Writing at University: a guide for students, Open University Press</a:t>
            </a:r>
          </a:p>
          <a:p>
            <a:r>
              <a:rPr lang="en-GB" sz="600" dirty="0" smtClean="0"/>
              <a:t>6-99512-7348-3, Harrison A, 2009,  Business Environment in a Global Context,  OUP</a:t>
            </a:r>
          </a:p>
          <a:p>
            <a:r>
              <a:rPr lang="en-GB" sz="600" dirty="0" smtClean="0"/>
              <a:t>2-98566-1248-9, Needle D, 2010, Business in Context: an introduction to business and its environment, Cengage Learning</a:t>
            </a:r>
          </a:p>
          <a:p>
            <a:r>
              <a:rPr lang="en-GB" sz="600" dirty="0" smtClean="0"/>
              <a:t>1-98445-147-5, Price M &amp; Maier P, 2007,  Effective study skills, Pearson Education</a:t>
            </a:r>
          </a:p>
          <a:p>
            <a:r>
              <a:rPr lang="en-GB" sz="600" dirty="0" smtClean="0"/>
              <a:t>1-98745-332-3, Race P, 2003, How to study: practical tips for university students, Blackwell</a:t>
            </a:r>
          </a:p>
          <a:p>
            <a:r>
              <a:rPr lang="en-GB" sz="600" dirty="0" smtClean="0"/>
              <a:t>6-88410-038-5, Kurose J and Ross K, 2013, Computer Networking: A Top-Down Approach, Prentice Hall</a:t>
            </a:r>
          </a:p>
          <a:p>
            <a:r>
              <a:rPr lang="en-GB" sz="600" dirty="0" smtClean="0"/>
              <a:t>4-22974-008-9, Tanenbaum A, 2007, Modern Operating Systems, Pearson Prentice Hall</a:t>
            </a:r>
          </a:p>
          <a:p>
            <a:r>
              <a:rPr lang="en-GB" sz="600" dirty="0" smtClean="0"/>
              <a:t>1-12458-332-9, Bott F, 2005, Professional Issues in Information Technology, The British Computer Society</a:t>
            </a:r>
          </a:p>
          <a:p>
            <a:r>
              <a:rPr lang="en-GB" sz="600" dirty="0" smtClean="0"/>
              <a:t>2-98410-995-6, Bates B, 2005, Head First Java, O'Reilly &amp; Associates</a:t>
            </a:r>
          </a:p>
          <a:p>
            <a:r>
              <a:rPr lang="en-GB" sz="600" dirty="0" smtClean="0"/>
              <a:t>3-77112-555-3, Deitel H and Deitel J, 2011, Java How to Program Pearson </a:t>
            </a:r>
          </a:p>
          <a:p>
            <a:r>
              <a:rPr lang="en-GB" sz="600" dirty="0" smtClean="0"/>
              <a:t>6-14789-356-9, Horstmann C and Cornell C, 2012, Core Java 2 Vol I – Fundamentals, Prentice Hall</a:t>
            </a:r>
          </a:p>
          <a:p>
            <a:r>
              <a:rPr lang="en-GB" sz="600" dirty="0" smtClean="0"/>
              <a:t>8-78539-112-1, McConnell, S, 2004, Code Complete: A Practical Handbook of Software Construction, Microsoft Press Internat</a:t>
            </a:r>
          </a:p>
          <a:p>
            <a:r>
              <a:rPr lang="en-GB" sz="600" dirty="0" smtClean="0"/>
              <a:t>5-02360-302-9, Niemeyer P &amp; Knudsen J, 2005, Learning Java, O'Reilly </a:t>
            </a:r>
          </a:p>
          <a:p>
            <a:r>
              <a:rPr lang="en-GB" sz="600" dirty="0" smtClean="0"/>
              <a:t>4-12489-349-5, Sierra K and Bates B, 2006,  Head First Java, O’Reilly </a:t>
            </a:r>
          </a:p>
          <a:p>
            <a:r>
              <a:rPr lang="en-GB" sz="600" dirty="0" smtClean="0"/>
              <a:t>9-98745-001-3, Ward Bynum T and Rogerson S, 2003, Computer Ethics And Professional Responsibility, Blackwell</a:t>
            </a:r>
            <a:endParaRPr lang="en-GB" sz="600" dirty="0"/>
          </a:p>
        </p:txBody>
      </p:sp>
      <p:sp>
        <p:nvSpPr>
          <p:cNvPr id="40" name="Rectangle 39"/>
          <p:cNvSpPr/>
          <p:nvPr/>
        </p:nvSpPr>
        <p:spPr>
          <a:xfrm>
            <a:off x="838198" y="2275630"/>
            <a:ext cx="533401" cy="307777"/>
          </a:xfrm>
          <a:prstGeom prst="rect">
            <a:avLst/>
          </a:prstGeom>
        </p:spPr>
        <p:txBody>
          <a:bodyPr wrap="square">
            <a:spAutoFit/>
          </a:bodyPr>
          <a:lstStyle/>
          <a:p>
            <a:r>
              <a:rPr lang="en-GB" sz="1400" dirty="0" smtClean="0"/>
              <a:t>ISBN</a:t>
            </a:r>
            <a:endParaRPr lang="en-GB" sz="1400" dirty="0"/>
          </a:p>
        </p:txBody>
      </p:sp>
      <p:sp>
        <p:nvSpPr>
          <p:cNvPr id="42" name="Rectangle 41"/>
          <p:cNvSpPr/>
          <p:nvPr/>
        </p:nvSpPr>
        <p:spPr>
          <a:xfrm>
            <a:off x="1444671" y="2275628"/>
            <a:ext cx="875561" cy="307777"/>
          </a:xfrm>
          <a:prstGeom prst="rect">
            <a:avLst/>
          </a:prstGeom>
        </p:spPr>
        <p:txBody>
          <a:bodyPr wrap="none">
            <a:spAutoFit/>
          </a:bodyPr>
          <a:lstStyle/>
          <a:p>
            <a:r>
              <a:rPr lang="en-GB" sz="1400" dirty="0" smtClean="0"/>
              <a:t>Author(s)</a:t>
            </a:r>
            <a:endParaRPr lang="en-GB" sz="1400" dirty="0"/>
          </a:p>
        </p:txBody>
      </p:sp>
      <p:sp>
        <p:nvSpPr>
          <p:cNvPr id="43" name="Rectangle 42"/>
          <p:cNvSpPr/>
          <p:nvPr/>
        </p:nvSpPr>
        <p:spPr>
          <a:xfrm>
            <a:off x="2430262" y="2275628"/>
            <a:ext cx="528927" cy="307777"/>
          </a:xfrm>
          <a:prstGeom prst="rect">
            <a:avLst/>
          </a:prstGeom>
        </p:spPr>
        <p:txBody>
          <a:bodyPr wrap="none">
            <a:spAutoFit/>
          </a:bodyPr>
          <a:lstStyle/>
          <a:p>
            <a:r>
              <a:rPr lang="en-GB" sz="1400" dirty="0" smtClean="0"/>
              <a:t>Date</a:t>
            </a:r>
            <a:endParaRPr lang="en-GB" sz="1400" dirty="0"/>
          </a:p>
        </p:txBody>
      </p:sp>
      <p:sp>
        <p:nvSpPr>
          <p:cNvPr id="44" name="Rectangle 43"/>
          <p:cNvSpPr/>
          <p:nvPr/>
        </p:nvSpPr>
        <p:spPr>
          <a:xfrm>
            <a:off x="3121751" y="2275628"/>
            <a:ext cx="506870" cy="307777"/>
          </a:xfrm>
          <a:prstGeom prst="rect">
            <a:avLst/>
          </a:prstGeom>
        </p:spPr>
        <p:txBody>
          <a:bodyPr wrap="none">
            <a:spAutoFit/>
          </a:bodyPr>
          <a:lstStyle/>
          <a:p>
            <a:r>
              <a:rPr lang="en-GB" sz="1400" dirty="0" smtClean="0"/>
              <a:t>Title</a:t>
            </a:r>
            <a:endParaRPr lang="en-GB" sz="1400" dirty="0"/>
          </a:p>
        </p:txBody>
      </p:sp>
      <p:sp>
        <p:nvSpPr>
          <p:cNvPr id="46" name="Rectangle 45"/>
          <p:cNvSpPr/>
          <p:nvPr/>
        </p:nvSpPr>
        <p:spPr>
          <a:xfrm>
            <a:off x="3864265" y="2276830"/>
            <a:ext cx="867545" cy="307777"/>
          </a:xfrm>
          <a:prstGeom prst="rect">
            <a:avLst/>
          </a:prstGeom>
        </p:spPr>
        <p:txBody>
          <a:bodyPr wrap="none">
            <a:spAutoFit/>
          </a:bodyPr>
          <a:lstStyle/>
          <a:p>
            <a:r>
              <a:rPr lang="en-GB" sz="1400" dirty="0" smtClean="0"/>
              <a:t>Publisher</a:t>
            </a:r>
            <a:endParaRPr lang="en-GB" sz="1400" dirty="0"/>
          </a:p>
        </p:txBody>
      </p:sp>
      <p:pic>
        <p:nvPicPr>
          <p:cNvPr id="1026" name="Picture 2" descr="http://www.thechromesource.com/wp-content/uploads/2011/06/image001.jpg"/>
          <p:cNvPicPr>
            <a:picLocks noChangeAspect="1" noChangeArrowheads="1"/>
          </p:cNvPicPr>
          <p:nvPr/>
        </p:nvPicPr>
        <p:blipFill rotWithShape="1">
          <a:blip r:embed="rId4">
            <a:extLst>
              <a:ext uri="{28A0092B-C50C-407E-A947-70E740481C1C}">
                <a14:useLocalDpi xmlns:a14="http://schemas.microsoft.com/office/drawing/2010/main" val="0"/>
              </a:ext>
            </a:extLst>
          </a:blip>
          <a:srcRect l="25756" t="7320" r="68644" b="9348"/>
          <a:stretch/>
        </p:blipFill>
        <p:spPr bwMode="auto">
          <a:xfrm>
            <a:off x="4746517" y="2679614"/>
            <a:ext cx="160020" cy="156542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thechromesource.com/wp-content/uploads/2011/06/image001.jpg"/>
          <p:cNvPicPr>
            <a:picLocks noChangeAspect="1" noChangeArrowheads="1"/>
          </p:cNvPicPr>
          <p:nvPr/>
        </p:nvPicPr>
        <p:blipFill rotWithShape="1">
          <a:blip r:embed="rId4">
            <a:extLst>
              <a:ext uri="{28A0092B-C50C-407E-A947-70E740481C1C}">
                <a14:useLocalDpi xmlns:a14="http://schemas.microsoft.com/office/drawing/2010/main" val="0"/>
              </a:ext>
            </a:extLst>
          </a:blip>
          <a:srcRect l="25756" t="7320" r="68644" b="9348"/>
          <a:stretch/>
        </p:blipFill>
        <p:spPr bwMode="auto">
          <a:xfrm rot="16200000">
            <a:off x="2744074" y="2339162"/>
            <a:ext cx="96568" cy="3908321"/>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6681714" y="1271326"/>
            <a:ext cx="4068338" cy="2108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       x</a:t>
            </a:r>
            <a:endParaRPr lang="en-GB" dirty="0"/>
          </a:p>
        </p:txBody>
      </p:sp>
      <p:sp>
        <p:nvSpPr>
          <p:cNvPr id="49" name="Rectangle 48"/>
          <p:cNvSpPr/>
          <p:nvPr/>
        </p:nvSpPr>
        <p:spPr>
          <a:xfrm>
            <a:off x="10264519" y="1345635"/>
            <a:ext cx="168442" cy="909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715" y="1482131"/>
            <a:ext cx="4068337" cy="3142785"/>
          </a:xfrm>
          <a:prstGeom prst="rect">
            <a:avLst/>
          </a:prstGeom>
        </p:spPr>
      </p:pic>
      <p:sp>
        <p:nvSpPr>
          <p:cNvPr id="45" name="Rectangle 44"/>
          <p:cNvSpPr/>
          <p:nvPr/>
        </p:nvSpPr>
        <p:spPr>
          <a:xfrm>
            <a:off x="7863502" y="1607722"/>
            <a:ext cx="1704762" cy="369332"/>
          </a:xfrm>
          <a:prstGeom prst="rect">
            <a:avLst/>
          </a:prstGeom>
        </p:spPr>
        <p:txBody>
          <a:bodyPr wrap="none">
            <a:spAutoFit/>
          </a:bodyPr>
          <a:lstStyle/>
          <a:p>
            <a:pPr algn="ctr"/>
            <a:r>
              <a:rPr lang="en-GB" dirty="0" smtClean="0"/>
              <a:t>Add a new Book</a:t>
            </a:r>
            <a:endParaRPr lang="en-GB" dirty="0"/>
          </a:p>
        </p:txBody>
      </p:sp>
      <p:sp>
        <p:nvSpPr>
          <p:cNvPr id="52" name="Rectangle 51"/>
          <p:cNvSpPr/>
          <p:nvPr/>
        </p:nvSpPr>
        <p:spPr>
          <a:xfrm>
            <a:off x="6922133" y="2205922"/>
            <a:ext cx="581084" cy="307777"/>
          </a:xfrm>
          <a:prstGeom prst="rect">
            <a:avLst/>
          </a:prstGeom>
        </p:spPr>
        <p:txBody>
          <a:bodyPr wrap="square">
            <a:spAutoFit/>
          </a:bodyPr>
          <a:lstStyle/>
          <a:p>
            <a:r>
              <a:rPr lang="en-GB" sz="1400" dirty="0" smtClean="0"/>
              <a:t>ISBN:</a:t>
            </a:r>
            <a:endParaRPr lang="en-GB" sz="1400" dirty="0"/>
          </a:p>
        </p:txBody>
      </p:sp>
      <p:sp>
        <p:nvSpPr>
          <p:cNvPr id="53" name="Rectangle 52"/>
          <p:cNvSpPr/>
          <p:nvPr/>
        </p:nvSpPr>
        <p:spPr>
          <a:xfrm>
            <a:off x="8449181" y="2205922"/>
            <a:ext cx="918102" cy="307777"/>
          </a:xfrm>
          <a:prstGeom prst="rect">
            <a:avLst/>
          </a:prstGeom>
        </p:spPr>
        <p:txBody>
          <a:bodyPr wrap="square">
            <a:spAutoFit/>
          </a:bodyPr>
          <a:lstStyle/>
          <a:p>
            <a:r>
              <a:rPr lang="en-GB" sz="1400" dirty="0" smtClean="0"/>
              <a:t>Author(s):</a:t>
            </a:r>
            <a:endParaRPr lang="en-GB" sz="1400" dirty="0"/>
          </a:p>
        </p:txBody>
      </p:sp>
      <p:sp>
        <p:nvSpPr>
          <p:cNvPr id="54" name="Rectangle 53"/>
          <p:cNvSpPr/>
          <p:nvPr/>
        </p:nvSpPr>
        <p:spPr>
          <a:xfrm>
            <a:off x="6922132" y="2899635"/>
            <a:ext cx="658882" cy="307777"/>
          </a:xfrm>
          <a:prstGeom prst="rect">
            <a:avLst/>
          </a:prstGeom>
        </p:spPr>
        <p:txBody>
          <a:bodyPr wrap="square">
            <a:spAutoFit/>
          </a:bodyPr>
          <a:lstStyle/>
          <a:p>
            <a:r>
              <a:rPr lang="en-GB" sz="1400" dirty="0" smtClean="0"/>
              <a:t>Title:</a:t>
            </a:r>
            <a:endParaRPr lang="en-GB" sz="1400" dirty="0"/>
          </a:p>
        </p:txBody>
      </p:sp>
      <p:sp>
        <p:nvSpPr>
          <p:cNvPr id="55" name="Rectangle 54"/>
          <p:cNvSpPr/>
          <p:nvPr/>
        </p:nvSpPr>
        <p:spPr>
          <a:xfrm>
            <a:off x="8421636" y="2889944"/>
            <a:ext cx="588493" cy="307777"/>
          </a:xfrm>
          <a:prstGeom prst="rect">
            <a:avLst/>
          </a:prstGeom>
        </p:spPr>
        <p:txBody>
          <a:bodyPr wrap="square">
            <a:spAutoFit/>
          </a:bodyPr>
          <a:lstStyle/>
          <a:p>
            <a:r>
              <a:rPr lang="en-GB" sz="1400" dirty="0" smtClean="0"/>
              <a:t>Date:</a:t>
            </a:r>
            <a:endParaRPr lang="en-GB" sz="1400" dirty="0"/>
          </a:p>
        </p:txBody>
      </p:sp>
      <p:sp>
        <p:nvSpPr>
          <p:cNvPr id="56" name="Rectangle 55"/>
          <p:cNvSpPr/>
          <p:nvPr/>
        </p:nvSpPr>
        <p:spPr>
          <a:xfrm>
            <a:off x="6922132" y="3593348"/>
            <a:ext cx="941370" cy="307777"/>
          </a:xfrm>
          <a:prstGeom prst="rect">
            <a:avLst/>
          </a:prstGeom>
        </p:spPr>
        <p:txBody>
          <a:bodyPr wrap="square">
            <a:spAutoFit/>
          </a:bodyPr>
          <a:lstStyle/>
          <a:p>
            <a:r>
              <a:rPr lang="en-GB" sz="1400" dirty="0" smtClean="0"/>
              <a:t>Publisher:</a:t>
            </a:r>
            <a:endParaRPr lang="en-GB" sz="1400" dirty="0"/>
          </a:p>
        </p:txBody>
      </p:sp>
      <p:sp>
        <p:nvSpPr>
          <p:cNvPr id="57" name="TextBox 56"/>
          <p:cNvSpPr txBox="1"/>
          <p:nvPr/>
        </p:nvSpPr>
        <p:spPr>
          <a:xfrm>
            <a:off x="9015424" y="3619906"/>
            <a:ext cx="431583" cy="246221"/>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Save</a:t>
            </a:r>
            <a:endParaRPr lang="en-GB" sz="1000" dirty="0"/>
          </a:p>
        </p:txBody>
      </p:sp>
      <p:sp>
        <p:nvSpPr>
          <p:cNvPr id="58" name="TextBox 57"/>
          <p:cNvSpPr txBox="1"/>
          <p:nvPr/>
        </p:nvSpPr>
        <p:spPr>
          <a:xfrm>
            <a:off x="7503217" y="2236699"/>
            <a:ext cx="714886" cy="2462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sz="1000" dirty="0"/>
          </a:p>
        </p:txBody>
      </p:sp>
      <p:sp>
        <p:nvSpPr>
          <p:cNvPr id="59" name="TextBox 58"/>
          <p:cNvSpPr txBox="1"/>
          <p:nvPr/>
        </p:nvSpPr>
        <p:spPr>
          <a:xfrm>
            <a:off x="9367283" y="2239746"/>
            <a:ext cx="714886" cy="2462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sz="1000" dirty="0"/>
          </a:p>
        </p:txBody>
      </p:sp>
      <p:sp>
        <p:nvSpPr>
          <p:cNvPr id="60" name="TextBox 59"/>
          <p:cNvSpPr txBox="1"/>
          <p:nvPr/>
        </p:nvSpPr>
        <p:spPr>
          <a:xfrm>
            <a:off x="7503217" y="2924941"/>
            <a:ext cx="714886" cy="2462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sz="1000" dirty="0"/>
          </a:p>
        </p:txBody>
      </p:sp>
      <p:sp>
        <p:nvSpPr>
          <p:cNvPr id="61" name="TextBox 60"/>
          <p:cNvSpPr txBox="1"/>
          <p:nvPr/>
        </p:nvSpPr>
        <p:spPr>
          <a:xfrm>
            <a:off x="7860660" y="3619907"/>
            <a:ext cx="714886" cy="2462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sz="1000" dirty="0"/>
          </a:p>
        </p:txBody>
      </p:sp>
      <p:sp>
        <p:nvSpPr>
          <p:cNvPr id="62" name="TextBox 61"/>
          <p:cNvSpPr txBox="1"/>
          <p:nvPr/>
        </p:nvSpPr>
        <p:spPr>
          <a:xfrm>
            <a:off x="9010489" y="2916547"/>
            <a:ext cx="714886" cy="2462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sz="1000" dirty="0"/>
          </a:p>
        </p:txBody>
      </p:sp>
      <p:sp>
        <p:nvSpPr>
          <p:cNvPr id="51" name="Rectangle 50"/>
          <p:cNvSpPr/>
          <p:nvPr/>
        </p:nvSpPr>
        <p:spPr>
          <a:xfrm>
            <a:off x="6681714" y="4685987"/>
            <a:ext cx="4068338" cy="1754326"/>
          </a:xfrm>
          <a:prstGeom prst="rect">
            <a:avLst/>
          </a:prstGeom>
        </p:spPr>
        <p:txBody>
          <a:bodyPr wrap="square">
            <a:spAutoFit/>
          </a:bodyPr>
          <a:lstStyle/>
          <a:p>
            <a:r>
              <a:rPr lang="en-GB" dirty="0" smtClean="0"/>
              <a:t>This page will be shown after the pressing the ‘Add new Book’ </a:t>
            </a:r>
            <a:r>
              <a:rPr lang="en-GB" dirty="0"/>
              <a:t>b</a:t>
            </a:r>
            <a:r>
              <a:rPr lang="en-GB" dirty="0" smtClean="0"/>
              <a:t>utton. It will allow the user to enter the following details shown on the page and then press the Save button to store the user input to the text file.</a:t>
            </a:r>
            <a:endParaRPr lang="en-GB" dirty="0"/>
          </a:p>
        </p:txBody>
      </p:sp>
      <p:cxnSp>
        <p:nvCxnSpPr>
          <p:cNvPr id="1028" name="Elbow Connector 1027"/>
          <p:cNvCxnSpPr>
            <a:stCxn id="35" idx="0"/>
            <a:endCxn id="48" idx="0"/>
          </p:cNvCxnSpPr>
          <p:nvPr/>
        </p:nvCxnSpPr>
        <p:spPr>
          <a:xfrm rot="5400000" flipH="1" flipV="1">
            <a:off x="4993981" y="-1729457"/>
            <a:ext cx="721118" cy="6722685"/>
          </a:xfrm>
          <a:prstGeom prst="bentConnector3">
            <a:avLst>
              <a:gd name="adj1" fmla="val 131701"/>
            </a:avLst>
          </a:prstGeom>
          <a:ln>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1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GB" u="sng" dirty="0" smtClean="0">
                <a:latin typeface="Constantia" panose="02030602050306030303" pitchFamily="18" charset="0"/>
              </a:rPr>
              <a:t>Screen Designs</a:t>
            </a:r>
            <a:endParaRPr lang="en-GB" dirty="0"/>
          </a:p>
        </p:txBody>
      </p:sp>
      <p:sp>
        <p:nvSpPr>
          <p:cNvPr id="4" name="TextBox 3"/>
          <p:cNvSpPr txBox="1"/>
          <p:nvPr/>
        </p:nvSpPr>
        <p:spPr>
          <a:xfrm>
            <a:off x="1725304" y="1067747"/>
            <a:ext cx="3679209" cy="2462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Save?                                                                                                           X</a:t>
            </a:r>
            <a:endParaRPr lang="en-GB" sz="1000" dirty="0"/>
          </a:p>
        </p:txBody>
      </p:sp>
      <p:sp>
        <p:nvSpPr>
          <p:cNvPr id="35" name="TextBox 34"/>
          <p:cNvSpPr txBox="1"/>
          <p:nvPr/>
        </p:nvSpPr>
        <p:spPr>
          <a:xfrm>
            <a:off x="1725304" y="1272962"/>
            <a:ext cx="3679209" cy="70788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Are you sure you want to save?</a:t>
            </a:r>
          </a:p>
          <a:p>
            <a:pPr algn="ctr"/>
            <a:endParaRPr lang="en-GB" sz="1000" dirty="0"/>
          </a:p>
          <a:p>
            <a:pPr algn="ctr"/>
            <a:endParaRPr lang="en-GB" sz="1000" dirty="0" smtClean="0"/>
          </a:p>
          <a:p>
            <a:pPr algn="ctr"/>
            <a:endParaRPr lang="en-GB" sz="1000" dirty="0"/>
          </a:p>
        </p:txBody>
      </p:sp>
      <p:sp>
        <p:nvSpPr>
          <p:cNvPr id="36" name="TextBox 35"/>
          <p:cNvSpPr txBox="1"/>
          <p:nvPr/>
        </p:nvSpPr>
        <p:spPr>
          <a:xfrm>
            <a:off x="3531264" y="1626905"/>
            <a:ext cx="371635" cy="246221"/>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No</a:t>
            </a:r>
            <a:endParaRPr lang="en-GB" sz="1000" dirty="0"/>
          </a:p>
        </p:txBody>
      </p:sp>
      <p:sp>
        <p:nvSpPr>
          <p:cNvPr id="37" name="TextBox 36"/>
          <p:cNvSpPr txBox="1"/>
          <p:nvPr/>
        </p:nvSpPr>
        <p:spPr>
          <a:xfrm>
            <a:off x="3032331" y="1626906"/>
            <a:ext cx="371635" cy="246221"/>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Yes</a:t>
            </a:r>
            <a:endParaRPr lang="en-GB" sz="1000" dirty="0"/>
          </a:p>
        </p:txBody>
      </p:sp>
      <p:sp>
        <p:nvSpPr>
          <p:cNvPr id="38" name="TextBox 37"/>
          <p:cNvSpPr txBox="1"/>
          <p:nvPr/>
        </p:nvSpPr>
        <p:spPr>
          <a:xfrm>
            <a:off x="6820251" y="1025011"/>
            <a:ext cx="3611923" cy="2462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Message                                                                                                     X</a:t>
            </a:r>
            <a:endParaRPr lang="en-GB" sz="1000" dirty="0"/>
          </a:p>
        </p:txBody>
      </p:sp>
      <p:sp>
        <p:nvSpPr>
          <p:cNvPr id="39" name="TextBox 38"/>
          <p:cNvSpPr txBox="1"/>
          <p:nvPr/>
        </p:nvSpPr>
        <p:spPr>
          <a:xfrm>
            <a:off x="6820251" y="1271232"/>
            <a:ext cx="3611923" cy="70788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Book has been successfully added to the library</a:t>
            </a:r>
          </a:p>
          <a:p>
            <a:pPr algn="ctr"/>
            <a:endParaRPr lang="en-GB" sz="1000" dirty="0"/>
          </a:p>
          <a:p>
            <a:pPr algn="ctr"/>
            <a:endParaRPr lang="en-GB" sz="1000" dirty="0" smtClean="0"/>
          </a:p>
          <a:p>
            <a:pPr algn="ctr"/>
            <a:endParaRPr lang="en-GB" sz="1000" dirty="0"/>
          </a:p>
        </p:txBody>
      </p:sp>
      <p:sp>
        <p:nvSpPr>
          <p:cNvPr id="40" name="TextBox 39"/>
          <p:cNvSpPr txBox="1"/>
          <p:nvPr/>
        </p:nvSpPr>
        <p:spPr>
          <a:xfrm>
            <a:off x="8448791" y="1625174"/>
            <a:ext cx="364838" cy="246221"/>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Ok</a:t>
            </a:r>
            <a:endParaRPr lang="en-GB" sz="1000" dirty="0"/>
          </a:p>
        </p:txBody>
      </p:sp>
      <p:cxnSp>
        <p:nvCxnSpPr>
          <p:cNvPr id="43" name="Elbow Connector 42"/>
          <p:cNvCxnSpPr>
            <a:stCxn id="37" idx="0"/>
          </p:cNvCxnSpPr>
          <p:nvPr/>
        </p:nvCxnSpPr>
        <p:spPr>
          <a:xfrm rot="5400000" flipH="1" flipV="1">
            <a:off x="4970336" y="-233003"/>
            <a:ext cx="107723" cy="3612097"/>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725304" y="1996631"/>
            <a:ext cx="3679209" cy="923330"/>
          </a:xfrm>
          <a:prstGeom prst="rect">
            <a:avLst/>
          </a:prstGeom>
        </p:spPr>
        <p:txBody>
          <a:bodyPr wrap="square">
            <a:spAutoFit/>
          </a:bodyPr>
          <a:lstStyle/>
          <a:p>
            <a:r>
              <a:rPr lang="en-GB" dirty="0" smtClean="0"/>
              <a:t>This dialog will appear if the user clicks on ‘save’ on the add a new book page.</a:t>
            </a:r>
            <a:endParaRPr lang="en-GB" dirty="0"/>
          </a:p>
        </p:txBody>
      </p:sp>
      <p:sp>
        <p:nvSpPr>
          <p:cNvPr id="47" name="Rectangle 46"/>
          <p:cNvSpPr/>
          <p:nvPr/>
        </p:nvSpPr>
        <p:spPr>
          <a:xfrm>
            <a:off x="6820250" y="2011626"/>
            <a:ext cx="3611923" cy="923330"/>
          </a:xfrm>
          <a:prstGeom prst="rect">
            <a:avLst/>
          </a:prstGeom>
        </p:spPr>
        <p:txBody>
          <a:bodyPr wrap="square">
            <a:spAutoFit/>
          </a:bodyPr>
          <a:lstStyle/>
          <a:p>
            <a:r>
              <a:rPr lang="en-GB" dirty="0" smtClean="0"/>
              <a:t>Upon clicking ‘Yes’ it will show this message meaning the user input is saved onto the text file. </a:t>
            </a:r>
            <a:endParaRPr lang="en-GB" dirty="0"/>
          </a:p>
        </p:txBody>
      </p:sp>
      <p:sp>
        <p:nvSpPr>
          <p:cNvPr id="51" name="Rectangle 50"/>
          <p:cNvSpPr/>
          <p:nvPr/>
        </p:nvSpPr>
        <p:spPr>
          <a:xfrm>
            <a:off x="1725306" y="3424230"/>
            <a:ext cx="2790422" cy="3123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1725304" y="3200211"/>
            <a:ext cx="4068338" cy="2108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       x</a:t>
            </a:r>
            <a:endParaRPr lang="en-GB" dirty="0"/>
          </a:p>
        </p:txBody>
      </p:sp>
      <p:sp>
        <p:nvSpPr>
          <p:cNvPr id="53" name="Rectangle 52"/>
          <p:cNvSpPr/>
          <p:nvPr/>
        </p:nvSpPr>
        <p:spPr>
          <a:xfrm>
            <a:off x="5320550" y="3260114"/>
            <a:ext cx="168442" cy="909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306" y="3424230"/>
            <a:ext cx="4068337" cy="3142785"/>
          </a:xfrm>
          <a:prstGeom prst="rect">
            <a:avLst/>
          </a:prstGeom>
        </p:spPr>
      </p:pic>
      <p:sp>
        <p:nvSpPr>
          <p:cNvPr id="55" name="TextBox 54"/>
          <p:cNvSpPr txBox="1"/>
          <p:nvPr/>
        </p:nvSpPr>
        <p:spPr>
          <a:xfrm>
            <a:off x="2847396" y="3495847"/>
            <a:ext cx="1824156" cy="369332"/>
          </a:xfrm>
          <a:prstGeom prst="rect">
            <a:avLst/>
          </a:prstGeom>
          <a:noFill/>
        </p:spPr>
        <p:txBody>
          <a:bodyPr wrap="square" rtlCol="0">
            <a:spAutoFit/>
          </a:bodyPr>
          <a:lstStyle/>
          <a:p>
            <a:r>
              <a:rPr lang="en-GB" dirty="0" smtClean="0"/>
              <a:t>Library Book Files</a:t>
            </a:r>
            <a:endParaRPr lang="en-GB" dirty="0"/>
          </a:p>
        </p:txBody>
      </p:sp>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429" y="3493594"/>
            <a:ext cx="530127" cy="743169"/>
          </a:xfrm>
          <a:prstGeom prst="rect">
            <a:avLst/>
          </a:prstGeom>
        </p:spPr>
      </p:pic>
      <p:sp>
        <p:nvSpPr>
          <p:cNvPr id="57" name="TextBox 56"/>
          <p:cNvSpPr txBox="1"/>
          <p:nvPr/>
        </p:nvSpPr>
        <p:spPr>
          <a:xfrm>
            <a:off x="2405556" y="3934543"/>
            <a:ext cx="949497" cy="246221"/>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Add new Book</a:t>
            </a:r>
            <a:endParaRPr lang="en-GB" sz="1000" dirty="0"/>
          </a:p>
        </p:txBody>
      </p:sp>
      <p:sp>
        <p:nvSpPr>
          <p:cNvPr id="58" name="Rectangle 57"/>
          <p:cNvSpPr/>
          <p:nvPr/>
        </p:nvSpPr>
        <p:spPr>
          <a:xfrm>
            <a:off x="3659485" y="3919153"/>
            <a:ext cx="1006366" cy="276999"/>
          </a:xfrm>
          <a:prstGeom prst="rect">
            <a:avLst/>
          </a:prstGeom>
        </p:spPr>
        <p:txBody>
          <a:bodyPr wrap="none">
            <a:spAutoFit/>
          </a:bodyPr>
          <a:lstStyle/>
          <a:p>
            <a:r>
              <a:rPr lang="en-GB" sz="1200" dirty="0" smtClean="0"/>
              <a:t>Search ISBN: </a:t>
            </a:r>
            <a:endParaRPr lang="en-GB" sz="1200" dirty="0"/>
          </a:p>
        </p:txBody>
      </p:sp>
      <p:sp>
        <p:nvSpPr>
          <p:cNvPr id="59" name="TextBox 58"/>
          <p:cNvSpPr txBox="1"/>
          <p:nvPr/>
        </p:nvSpPr>
        <p:spPr>
          <a:xfrm>
            <a:off x="5404771" y="3934543"/>
            <a:ext cx="364838" cy="246221"/>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t>Go</a:t>
            </a:r>
            <a:endParaRPr lang="en-GB" sz="1000" dirty="0"/>
          </a:p>
        </p:txBody>
      </p:sp>
      <p:sp>
        <p:nvSpPr>
          <p:cNvPr id="60" name="TextBox 59"/>
          <p:cNvSpPr txBox="1"/>
          <p:nvPr/>
        </p:nvSpPr>
        <p:spPr>
          <a:xfrm>
            <a:off x="4622344" y="3934543"/>
            <a:ext cx="714886" cy="2000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700" dirty="0" smtClean="0"/>
              <a:t>1-25368-458-5</a:t>
            </a:r>
            <a:endParaRPr lang="en-GB" sz="900" dirty="0"/>
          </a:p>
        </p:txBody>
      </p:sp>
      <p:sp>
        <p:nvSpPr>
          <p:cNvPr id="61" name="TextBox 60"/>
          <p:cNvSpPr txBox="1"/>
          <p:nvPr/>
        </p:nvSpPr>
        <p:spPr>
          <a:xfrm>
            <a:off x="1725305" y="4621713"/>
            <a:ext cx="4068338" cy="15696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GB" sz="600" dirty="0" smtClean="0"/>
              <a:t>1-25368-458-5, Cottrell S, 2008, The Study Skills Handbook, Palgrave MacMillan</a:t>
            </a:r>
          </a:p>
          <a:p>
            <a:endParaRPr lang="en-GB" sz="600" dirty="0"/>
          </a:p>
          <a:p>
            <a:endParaRPr lang="en-GB" sz="600" dirty="0" smtClean="0"/>
          </a:p>
          <a:p>
            <a:endParaRPr lang="en-GB" sz="600" dirty="0"/>
          </a:p>
          <a:p>
            <a:endParaRPr lang="en-GB" sz="600" dirty="0" smtClean="0"/>
          </a:p>
          <a:p>
            <a:endParaRPr lang="en-GB" sz="600" dirty="0"/>
          </a:p>
          <a:p>
            <a:endParaRPr lang="en-GB" sz="600" dirty="0" smtClean="0"/>
          </a:p>
          <a:p>
            <a:endParaRPr lang="en-GB" sz="600" dirty="0"/>
          </a:p>
          <a:p>
            <a:endParaRPr lang="en-GB" sz="600" dirty="0" smtClean="0"/>
          </a:p>
          <a:p>
            <a:endParaRPr lang="en-GB" sz="600" dirty="0"/>
          </a:p>
          <a:p>
            <a:endParaRPr lang="en-GB" sz="600" dirty="0" smtClean="0"/>
          </a:p>
          <a:p>
            <a:endParaRPr lang="en-GB" sz="600" dirty="0"/>
          </a:p>
          <a:p>
            <a:endParaRPr lang="en-GB" sz="600" dirty="0" smtClean="0"/>
          </a:p>
          <a:p>
            <a:endParaRPr lang="en-GB" sz="600" dirty="0"/>
          </a:p>
          <a:p>
            <a:endParaRPr lang="en-GB" sz="600" dirty="0" smtClean="0"/>
          </a:p>
          <a:p>
            <a:endParaRPr lang="en-GB" sz="600" dirty="0"/>
          </a:p>
        </p:txBody>
      </p:sp>
      <p:sp>
        <p:nvSpPr>
          <p:cNvPr id="62" name="Rectangle 61"/>
          <p:cNvSpPr/>
          <p:nvPr/>
        </p:nvSpPr>
        <p:spPr>
          <a:xfrm>
            <a:off x="1725305" y="4217729"/>
            <a:ext cx="533401" cy="307777"/>
          </a:xfrm>
          <a:prstGeom prst="rect">
            <a:avLst/>
          </a:prstGeom>
        </p:spPr>
        <p:txBody>
          <a:bodyPr wrap="square">
            <a:spAutoFit/>
          </a:bodyPr>
          <a:lstStyle/>
          <a:p>
            <a:r>
              <a:rPr lang="en-GB" sz="1400" dirty="0" smtClean="0"/>
              <a:t>ISBN</a:t>
            </a:r>
            <a:endParaRPr lang="en-GB" sz="1400" dirty="0"/>
          </a:p>
        </p:txBody>
      </p:sp>
      <p:sp>
        <p:nvSpPr>
          <p:cNvPr id="63" name="Rectangle 62"/>
          <p:cNvSpPr/>
          <p:nvPr/>
        </p:nvSpPr>
        <p:spPr>
          <a:xfrm>
            <a:off x="2331778" y="4217727"/>
            <a:ext cx="875561" cy="307777"/>
          </a:xfrm>
          <a:prstGeom prst="rect">
            <a:avLst/>
          </a:prstGeom>
        </p:spPr>
        <p:txBody>
          <a:bodyPr wrap="none">
            <a:spAutoFit/>
          </a:bodyPr>
          <a:lstStyle/>
          <a:p>
            <a:r>
              <a:rPr lang="en-GB" sz="1400" dirty="0" smtClean="0"/>
              <a:t>Author(s)</a:t>
            </a:r>
            <a:endParaRPr lang="en-GB" sz="1400" dirty="0"/>
          </a:p>
        </p:txBody>
      </p:sp>
      <p:sp>
        <p:nvSpPr>
          <p:cNvPr id="64" name="Rectangle 63"/>
          <p:cNvSpPr/>
          <p:nvPr/>
        </p:nvSpPr>
        <p:spPr>
          <a:xfrm>
            <a:off x="3317369" y="4217727"/>
            <a:ext cx="528927" cy="307777"/>
          </a:xfrm>
          <a:prstGeom prst="rect">
            <a:avLst/>
          </a:prstGeom>
        </p:spPr>
        <p:txBody>
          <a:bodyPr wrap="none">
            <a:spAutoFit/>
          </a:bodyPr>
          <a:lstStyle/>
          <a:p>
            <a:r>
              <a:rPr lang="en-GB" sz="1400" dirty="0" smtClean="0"/>
              <a:t>Date</a:t>
            </a:r>
            <a:endParaRPr lang="en-GB" sz="1400" dirty="0"/>
          </a:p>
        </p:txBody>
      </p:sp>
      <p:sp>
        <p:nvSpPr>
          <p:cNvPr id="65" name="Rectangle 64"/>
          <p:cNvSpPr/>
          <p:nvPr/>
        </p:nvSpPr>
        <p:spPr>
          <a:xfrm>
            <a:off x="4008858" y="4217727"/>
            <a:ext cx="506870" cy="307777"/>
          </a:xfrm>
          <a:prstGeom prst="rect">
            <a:avLst/>
          </a:prstGeom>
        </p:spPr>
        <p:txBody>
          <a:bodyPr wrap="none">
            <a:spAutoFit/>
          </a:bodyPr>
          <a:lstStyle/>
          <a:p>
            <a:r>
              <a:rPr lang="en-GB" sz="1400" dirty="0" smtClean="0"/>
              <a:t>Title</a:t>
            </a:r>
            <a:endParaRPr lang="en-GB" sz="1400" dirty="0"/>
          </a:p>
        </p:txBody>
      </p:sp>
      <p:sp>
        <p:nvSpPr>
          <p:cNvPr id="66" name="Rectangle 65"/>
          <p:cNvSpPr/>
          <p:nvPr/>
        </p:nvSpPr>
        <p:spPr>
          <a:xfrm>
            <a:off x="4751372" y="4218929"/>
            <a:ext cx="867545" cy="307777"/>
          </a:xfrm>
          <a:prstGeom prst="rect">
            <a:avLst/>
          </a:prstGeom>
        </p:spPr>
        <p:txBody>
          <a:bodyPr wrap="none">
            <a:spAutoFit/>
          </a:bodyPr>
          <a:lstStyle/>
          <a:p>
            <a:r>
              <a:rPr lang="en-GB" sz="1400" dirty="0" smtClean="0"/>
              <a:t>Publisher</a:t>
            </a:r>
            <a:endParaRPr lang="en-GB" sz="1400" dirty="0"/>
          </a:p>
        </p:txBody>
      </p:sp>
      <p:pic>
        <p:nvPicPr>
          <p:cNvPr id="67" name="Picture 2" descr="http://www.thechromesource.com/wp-content/uploads/2011/06/image001.jpg"/>
          <p:cNvPicPr>
            <a:picLocks noChangeAspect="1" noChangeArrowheads="1"/>
          </p:cNvPicPr>
          <p:nvPr/>
        </p:nvPicPr>
        <p:blipFill rotWithShape="1">
          <a:blip r:embed="rId4">
            <a:extLst>
              <a:ext uri="{28A0092B-C50C-407E-A947-70E740481C1C}">
                <a14:useLocalDpi xmlns:a14="http://schemas.microsoft.com/office/drawing/2010/main" val="0"/>
              </a:ext>
            </a:extLst>
          </a:blip>
          <a:srcRect l="25756" t="7320" r="68644" b="9348"/>
          <a:stretch/>
        </p:blipFill>
        <p:spPr bwMode="auto">
          <a:xfrm>
            <a:off x="5633624" y="4621713"/>
            <a:ext cx="160020" cy="15654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www.thechromesource.com/wp-content/uploads/2011/06/image001.jpg"/>
          <p:cNvPicPr>
            <a:picLocks noChangeAspect="1" noChangeArrowheads="1"/>
          </p:cNvPicPr>
          <p:nvPr/>
        </p:nvPicPr>
        <p:blipFill rotWithShape="1">
          <a:blip r:embed="rId4">
            <a:extLst>
              <a:ext uri="{28A0092B-C50C-407E-A947-70E740481C1C}">
                <a14:useLocalDpi xmlns:a14="http://schemas.microsoft.com/office/drawing/2010/main" val="0"/>
              </a:ext>
            </a:extLst>
          </a:blip>
          <a:srcRect l="25756" t="7320" r="68644" b="9348"/>
          <a:stretch/>
        </p:blipFill>
        <p:spPr bwMode="auto">
          <a:xfrm rot="16200000">
            <a:off x="3631181" y="4281261"/>
            <a:ext cx="96568" cy="3908321"/>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p:cNvSpPr/>
          <p:nvPr/>
        </p:nvSpPr>
        <p:spPr>
          <a:xfrm>
            <a:off x="5867781" y="3195879"/>
            <a:ext cx="3811939" cy="2031325"/>
          </a:xfrm>
          <a:prstGeom prst="rect">
            <a:avLst/>
          </a:prstGeom>
        </p:spPr>
        <p:txBody>
          <a:bodyPr wrap="square">
            <a:spAutoFit/>
          </a:bodyPr>
          <a:lstStyle/>
          <a:p>
            <a:r>
              <a:rPr lang="en-GB" dirty="0" smtClean="0"/>
              <a:t>If the user wanted to search for a book then they</a:t>
            </a:r>
            <a:r>
              <a:rPr lang="en-GB" dirty="0"/>
              <a:t> </a:t>
            </a:r>
            <a:r>
              <a:rPr lang="en-GB" dirty="0" smtClean="0"/>
              <a:t>will type the ISBN number in the text field and when clicking on ‘Go’, it will display the text area showing the whole record that matches with the ISBN that they wrote.</a:t>
            </a:r>
            <a:endParaRPr lang="en-GB" dirty="0"/>
          </a:p>
        </p:txBody>
      </p:sp>
    </p:spTree>
    <p:extLst>
      <p:ext uri="{BB962C8B-B14F-4D97-AF65-F5344CB8AC3E}">
        <p14:creationId xmlns:p14="http://schemas.microsoft.com/office/powerpoint/2010/main" val="308453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latin typeface="Constantia" panose="02030602050306030303" pitchFamily="18" charset="0"/>
              </a:rPr>
              <a:t>Class Diagra</a:t>
            </a:r>
            <a:r>
              <a:rPr lang="en-GB" u="sng" dirty="0">
                <a:latin typeface="Constantia" panose="02030602050306030303" pitchFamily="18" charset="0"/>
              </a:rPr>
              <a:t>m</a:t>
            </a:r>
            <a:endParaRPr lang="en-GB" dirty="0"/>
          </a:p>
        </p:txBody>
      </p:sp>
      <p:grpSp>
        <p:nvGrpSpPr>
          <p:cNvPr id="4" name="Group 9"/>
          <p:cNvGrpSpPr>
            <a:grpSpLocks/>
          </p:cNvGrpSpPr>
          <p:nvPr/>
        </p:nvGrpSpPr>
        <p:grpSpPr bwMode="auto">
          <a:xfrm>
            <a:off x="974313" y="1733325"/>
            <a:ext cx="10379487" cy="3236227"/>
            <a:chOff x="1701" y="1747"/>
            <a:chExt cx="5691" cy="1981"/>
          </a:xfrm>
        </p:grpSpPr>
        <p:sp>
          <p:nvSpPr>
            <p:cNvPr id="5" name="Text Box 4"/>
            <p:cNvSpPr txBox="1">
              <a:spLocks noChangeArrowheads="1"/>
            </p:cNvSpPr>
            <p:nvPr/>
          </p:nvSpPr>
          <p:spPr bwMode="auto">
            <a:xfrm>
              <a:off x="1701" y="1747"/>
              <a:ext cx="5691" cy="1981"/>
            </a:xfrm>
            <a:prstGeom prst="rect">
              <a:avLst/>
            </a:prstGeom>
            <a:noFill/>
            <a:ln w="6350">
              <a:solidFill>
                <a:schemeClr val="tx1"/>
              </a:solidFill>
              <a:miter lim="800000"/>
              <a:headEnd/>
              <a:tailEnd/>
            </a:ln>
          </p:spPr>
          <p:txBody>
            <a:bodyPr wrap="square">
              <a:spAutoFit/>
            </a:bodyPr>
            <a:lstStyle/>
            <a:p>
              <a:pPr algn="ctr">
                <a:spcBef>
                  <a:spcPct val="50000"/>
                </a:spcBef>
              </a:pPr>
              <a:r>
                <a:rPr lang="en-GB" dirty="0" smtClean="0"/>
                <a:t>LibraryBookFilesGui</a:t>
              </a:r>
              <a:endParaRPr lang="en-GB" dirty="0"/>
            </a:p>
            <a:p>
              <a:r>
                <a:rPr lang="en-GB" dirty="0" smtClean="0"/>
                <a:t>- </a:t>
              </a:r>
              <a:r>
                <a:rPr lang="en-GB" dirty="0"/>
                <a:t>Img</a:t>
              </a:r>
              <a:r>
                <a:rPr lang="en-GB" dirty="0" smtClean="0"/>
                <a:t>, BookFiles</a:t>
              </a:r>
              <a:r>
                <a:rPr lang="en-GB" dirty="0"/>
                <a:t>, lblAddBook, ISBN, Author, Date, Title, Publisher, Search, </a:t>
              </a:r>
              <a:r>
                <a:rPr lang="en-GB" dirty="0" smtClean="0"/>
                <a:t>lblISBN, lblAuthor, lblDate, lblTitle, lblPublisher: JLabel</a:t>
              </a:r>
            </a:p>
            <a:p>
              <a:r>
                <a:rPr lang="en-GB" dirty="0" smtClean="0"/>
                <a:t>- </a:t>
              </a:r>
              <a:r>
                <a:rPr lang="en-GB" dirty="0"/>
                <a:t>txtSearch2, txtISBN, txtAuthor, txtDate, txtTitle, </a:t>
              </a:r>
              <a:r>
                <a:rPr lang="en-GB" dirty="0" smtClean="0"/>
                <a:t>txtPublisher: JTextField</a:t>
              </a:r>
            </a:p>
            <a:p>
              <a:r>
                <a:rPr lang="en-GB" dirty="0" smtClean="0"/>
                <a:t>- BooksInfo: JTextArea</a:t>
              </a:r>
            </a:p>
            <a:p>
              <a:r>
                <a:rPr lang="en-GB" dirty="0" smtClean="0"/>
                <a:t>- btnAddBook</a:t>
              </a:r>
              <a:r>
                <a:rPr lang="en-GB" dirty="0"/>
                <a:t>, btnSave, </a:t>
              </a:r>
              <a:r>
                <a:rPr lang="en-GB" dirty="0" smtClean="0"/>
                <a:t>btnGo: Jbutton</a:t>
              </a:r>
            </a:p>
            <a:p>
              <a:r>
                <a:rPr lang="en-GB" dirty="0" smtClean="0"/>
                <a:t>- frame</a:t>
              </a:r>
              <a:r>
                <a:rPr lang="en-GB" dirty="0"/>
                <a:t>, </a:t>
              </a:r>
              <a:r>
                <a:rPr lang="en-GB" dirty="0" smtClean="0"/>
                <a:t>frame2: JFrame </a:t>
              </a:r>
              <a:endParaRPr lang="en-GB" dirty="0"/>
            </a:p>
            <a:p>
              <a:r>
                <a:rPr lang="en-GB" dirty="0" smtClean="0"/>
                <a:t>- panel</a:t>
              </a:r>
              <a:r>
                <a:rPr lang="en-GB" dirty="0"/>
                <a:t>, </a:t>
              </a:r>
              <a:r>
                <a:rPr lang="en-GB" dirty="0" smtClean="0"/>
                <a:t>panel2:  JPanel </a:t>
              </a:r>
              <a:endParaRPr lang="en-GB" dirty="0"/>
            </a:p>
            <a:p>
              <a:r>
                <a:rPr lang="en-GB" dirty="0" smtClean="0"/>
                <a:t>- F1</a:t>
              </a:r>
              <a:r>
                <a:rPr lang="en-GB" dirty="0"/>
                <a:t>, </a:t>
              </a:r>
              <a:r>
                <a:rPr lang="en-GB" dirty="0" smtClean="0"/>
                <a:t>F2:  Font </a:t>
              </a:r>
              <a:endParaRPr lang="en-GB" dirty="0"/>
            </a:p>
            <a:p>
              <a:r>
                <a:rPr lang="en-GB" dirty="0" smtClean="0"/>
                <a:t>- Scroll: JScrollPane</a:t>
              </a:r>
            </a:p>
            <a:p>
              <a:pPr>
                <a:lnSpc>
                  <a:spcPct val="85000"/>
                </a:lnSpc>
                <a:spcBef>
                  <a:spcPct val="50000"/>
                </a:spcBef>
              </a:pPr>
              <a:r>
                <a:rPr lang="en-GB" dirty="0" smtClean="0"/>
                <a:t>+ LibraryBookFilesGui()</a:t>
              </a:r>
              <a:endParaRPr lang="en-GB" dirty="0"/>
            </a:p>
          </p:txBody>
        </p:sp>
        <p:sp>
          <p:nvSpPr>
            <p:cNvPr id="6" name="Line 5"/>
            <p:cNvSpPr>
              <a:spLocks noChangeShapeType="1"/>
            </p:cNvSpPr>
            <p:nvPr/>
          </p:nvSpPr>
          <p:spPr bwMode="auto">
            <a:xfrm>
              <a:off x="1701" y="1947"/>
              <a:ext cx="5691" cy="2"/>
            </a:xfrm>
            <a:prstGeom prst="line">
              <a:avLst/>
            </a:prstGeom>
            <a:noFill/>
            <a:ln w="9525">
              <a:solidFill>
                <a:schemeClr val="tx1"/>
              </a:solidFill>
              <a:round/>
              <a:headEnd/>
              <a:tailEnd/>
            </a:ln>
          </p:spPr>
          <p:txBody>
            <a:bodyPr/>
            <a:lstStyle/>
            <a:p>
              <a:endParaRPr lang="en-GB"/>
            </a:p>
          </p:txBody>
        </p:sp>
        <p:sp>
          <p:nvSpPr>
            <p:cNvPr id="7" name="Line 6"/>
            <p:cNvSpPr>
              <a:spLocks noChangeShapeType="1"/>
            </p:cNvSpPr>
            <p:nvPr/>
          </p:nvSpPr>
          <p:spPr bwMode="auto">
            <a:xfrm flipV="1">
              <a:off x="1701" y="3476"/>
              <a:ext cx="5691" cy="2"/>
            </a:xfrm>
            <a:prstGeom prst="line">
              <a:avLst/>
            </a:prstGeom>
            <a:noFill/>
            <a:ln w="9525">
              <a:solidFill>
                <a:schemeClr val="tx1"/>
              </a:solidFill>
              <a:round/>
              <a:headEnd/>
              <a:tailEnd/>
            </a:ln>
          </p:spPr>
          <p:txBody>
            <a:bodyPr/>
            <a:lstStyle/>
            <a:p>
              <a:endParaRPr lang="en-GB"/>
            </a:p>
          </p:txBody>
        </p:sp>
      </p:grpSp>
    </p:spTree>
    <p:extLst>
      <p:ext uri="{BB962C8B-B14F-4D97-AF65-F5344CB8AC3E}">
        <p14:creationId xmlns:p14="http://schemas.microsoft.com/office/powerpoint/2010/main" val="282800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26929868"/>
              </p:ext>
            </p:extLst>
          </p:nvPr>
        </p:nvGraphicFramePr>
        <p:xfrm>
          <a:off x="933734" y="632187"/>
          <a:ext cx="10515601" cy="6042043"/>
        </p:xfrm>
        <a:graphic>
          <a:graphicData uri="http://schemas.openxmlformats.org/drawingml/2006/table">
            <a:tbl>
              <a:tblPr firstRow="1" firstCol="1" bandRow="1">
                <a:tableStyleId>{073A0DAA-6AF3-43AB-8588-CEC1D06C72B9}</a:tableStyleId>
              </a:tblPr>
              <a:tblGrid>
                <a:gridCol w="962435"/>
                <a:gridCol w="2557153"/>
                <a:gridCol w="1306973"/>
                <a:gridCol w="2039210"/>
                <a:gridCol w="1935470"/>
                <a:gridCol w="1714360"/>
              </a:tblGrid>
              <a:tr h="213075">
                <a:tc>
                  <a:txBody>
                    <a:bodyPr/>
                    <a:lstStyle/>
                    <a:p>
                      <a:pPr>
                        <a:lnSpc>
                          <a:spcPct val="107000"/>
                        </a:lnSpc>
                        <a:spcAft>
                          <a:spcPts val="0"/>
                        </a:spcAft>
                      </a:pPr>
                      <a:r>
                        <a:rPr lang="en-GB" sz="1400" dirty="0">
                          <a:effectLst/>
                        </a:rPr>
                        <a:t>Test No.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Purpose of test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Test values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Expected result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Actual result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Corrective action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84148">
                <a:tc>
                  <a:txBody>
                    <a:bodyPr/>
                    <a:lstStyle/>
                    <a:p>
                      <a:pPr>
                        <a:lnSpc>
                          <a:spcPct val="107000"/>
                        </a:lnSpc>
                        <a:spcAft>
                          <a:spcPts val="0"/>
                        </a:spcAft>
                      </a:pPr>
                      <a:r>
                        <a:rPr lang="en-GB" sz="1400" dirty="0">
                          <a:effectLst/>
                        </a:rPr>
                        <a:t>1</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To</a:t>
                      </a:r>
                      <a:r>
                        <a:rPr lang="en-GB" sz="1400" baseline="0" dirty="0" smtClean="0">
                          <a:effectLst/>
                        </a:rPr>
                        <a:t> check whether the </a:t>
                      </a:r>
                      <a:r>
                        <a:rPr lang="en-GB" sz="1400" baseline="0" dirty="0" err="1" smtClean="0">
                          <a:effectLst/>
                        </a:rPr>
                        <a:t>Gui</a:t>
                      </a:r>
                      <a:r>
                        <a:rPr lang="en-GB" sz="1400" baseline="0" dirty="0" smtClean="0">
                          <a:effectLst/>
                        </a:rPr>
                        <a:t> is displayed successfully after clicking run (Ctrl+11).</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Clicking or pressing ‘run’ (Ctrl+11).</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The </a:t>
                      </a:r>
                      <a:r>
                        <a:rPr lang="en-GB" sz="1400" dirty="0" err="1" smtClean="0">
                          <a:effectLst/>
                        </a:rPr>
                        <a:t>Gui</a:t>
                      </a:r>
                      <a:r>
                        <a:rPr lang="en-GB" sz="1400" dirty="0" smtClean="0">
                          <a:effectLst/>
                        </a:rPr>
                        <a:t> with all </a:t>
                      </a:r>
                      <a:r>
                        <a:rPr lang="en-GB" sz="1400" dirty="0" err="1" smtClean="0">
                          <a:effectLst/>
                        </a:rPr>
                        <a:t>Jframe,Jpanel,Jbuttons</a:t>
                      </a:r>
                      <a:r>
                        <a:rPr lang="en-GB" sz="1400" baseline="0" dirty="0" err="1" smtClean="0">
                          <a:effectLst/>
                        </a:rPr>
                        <a:t>,Jlabels</a:t>
                      </a:r>
                      <a:r>
                        <a:rPr lang="en-GB" sz="1400" baseline="0" dirty="0" smtClean="0">
                          <a:effectLst/>
                        </a:rPr>
                        <a:t>, JTextArea and images to show.</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dirty="0" smtClean="0">
                          <a:effectLst/>
                        </a:rPr>
                        <a:t>All</a:t>
                      </a:r>
                      <a:r>
                        <a:rPr lang="en-GB" sz="1400" baseline="0" dirty="0" smtClean="0">
                          <a:effectLst/>
                        </a:rPr>
                        <a:t> the components do in fact appear clearly. </a:t>
                      </a:r>
                      <a:endParaRPr lang="en-GB" sz="1400" dirty="0" smtClean="0">
                        <a:effectLst/>
                      </a:endParaRPr>
                    </a:p>
                    <a:p>
                      <a:pPr>
                        <a:lnSpc>
                          <a:spcPct val="107000"/>
                        </a:lnSpc>
                        <a:spcAft>
                          <a:spcPts val="0"/>
                        </a:spcAft>
                      </a:pP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None taken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r>
              <a:tr h="781778">
                <a:tc>
                  <a:txBody>
                    <a:bodyPr/>
                    <a:lstStyle/>
                    <a:p>
                      <a:pPr>
                        <a:lnSpc>
                          <a:spcPct val="107000"/>
                        </a:lnSpc>
                        <a:spcAft>
                          <a:spcPts val="0"/>
                        </a:spcAft>
                      </a:pPr>
                      <a:r>
                        <a:rPr lang="en-GB" sz="1400">
                          <a:effectLst/>
                        </a:rPr>
                        <a:t>2</a:t>
                      </a:r>
                      <a:endParaRPr lang="en-GB"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To see if the</a:t>
                      </a:r>
                      <a:r>
                        <a:rPr lang="en-GB" sz="1400" baseline="0" dirty="0" smtClean="0">
                          <a:effectLst/>
                        </a:rPr>
                        <a:t> program has read text from a file and has shown it in the JTextArea.</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aseline="0" dirty="0" smtClean="0">
                          <a:effectLst/>
                          <a:latin typeface="+mn-lt"/>
                          <a:ea typeface="+mn-ea"/>
                          <a:cs typeface="+mn-cs"/>
                        </a:rPr>
                        <a:t>Running the program.</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All</a:t>
                      </a:r>
                      <a:r>
                        <a:rPr lang="en-GB" sz="1400" baseline="0" dirty="0" smtClean="0">
                          <a:effectLst/>
                          <a:latin typeface="+mn-lt"/>
                          <a:ea typeface="+mn-ea"/>
                          <a:cs typeface="+mn-cs"/>
                        </a:rPr>
                        <a:t> text that is on the text file is displayed line by line in the text area.</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Everything</a:t>
                      </a:r>
                      <a:r>
                        <a:rPr lang="en-GB" sz="1400" baseline="0" dirty="0" smtClean="0">
                          <a:effectLst/>
                          <a:latin typeface="+mn-lt"/>
                          <a:ea typeface="+mn-ea"/>
                          <a:cs typeface="+mn-cs"/>
                        </a:rPr>
                        <a:t> is successfully displayed when running the program.</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None taken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r>
              <a:tr h="979407">
                <a:tc>
                  <a:txBody>
                    <a:bodyPr/>
                    <a:lstStyle/>
                    <a:p>
                      <a:pPr>
                        <a:lnSpc>
                          <a:spcPct val="107000"/>
                        </a:lnSpc>
                        <a:spcAft>
                          <a:spcPts val="0"/>
                        </a:spcAft>
                      </a:pPr>
                      <a:r>
                        <a:rPr lang="en-GB" sz="1400">
                          <a:effectLst/>
                        </a:rPr>
                        <a:t>3</a:t>
                      </a:r>
                      <a:endParaRPr lang="en-GB"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To check if</a:t>
                      </a:r>
                      <a:r>
                        <a:rPr lang="en-GB" sz="1400" baseline="0" dirty="0" smtClean="0">
                          <a:effectLst/>
                        </a:rPr>
                        <a:t> the ‘Add new Book’ buttons works</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Clicking</a:t>
                      </a:r>
                      <a:r>
                        <a:rPr lang="en-GB" sz="1400" baseline="0" dirty="0" smtClean="0">
                          <a:effectLst/>
                          <a:latin typeface="+mn-lt"/>
                          <a:ea typeface="+mn-ea"/>
                          <a:cs typeface="+mn-cs"/>
                        </a:rPr>
                        <a:t> the ‘Add new book’ button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New</a:t>
                      </a:r>
                      <a:r>
                        <a:rPr lang="en-GB" sz="1400" baseline="0" dirty="0" smtClean="0">
                          <a:effectLst/>
                        </a:rPr>
                        <a:t> </a:t>
                      </a:r>
                      <a:r>
                        <a:rPr lang="en-GB" sz="1400" baseline="0" dirty="0" err="1" smtClean="0">
                          <a:effectLst/>
                        </a:rPr>
                        <a:t>Jframe</a:t>
                      </a:r>
                      <a:r>
                        <a:rPr lang="en-GB" sz="1400" baseline="0" dirty="0" smtClean="0">
                          <a:effectLst/>
                        </a:rPr>
                        <a:t> to appear along with details for user to enter.</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A</a:t>
                      </a:r>
                      <a:r>
                        <a:rPr lang="en-GB" sz="1400" baseline="0" dirty="0" smtClean="0">
                          <a:effectLst/>
                          <a:latin typeface="+mn-lt"/>
                          <a:ea typeface="+mn-ea"/>
                          <a:cs typeface="+mn-cs"/>
                        </a:rPr>
                        <a:t> new window does appear and it successfully allows user input</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None taken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r>
              <a:tr h="725268">
                <a:tc>
                  <a:txBody>
                    <a:bodyPr/>
                    <a:lstStyle/>
                    <a:p>
                      <a:pPr>
                        <a:lnSpc>
                          <a:spcPct val="107000"/>
                        </a:lnSpc>
                        <a:spcAft>
                          <a:spcPts val="0"/>
                        </a:spcAft>
                      </a:pPr>
                      <a:r>
                        <a:rPr lang="en-GB" sz="1400" dirty="0" smtClean="0">
                          <a:effectLst/>
                        </a:rPr>
                        <a:t>4</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To see whether</a:t>
                      </a:r>
                      <a:r>
                        <a:rPr lang="en-GB" sz="1400" baseline="0" dirty="0" smtClean="0">
                          <a:effectLst/>
                        </a:rPr>
                        <a:t> a user can type the details required on the ‘Add new Book’ page</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User typing into a </a:t>
                      </a:r>
                      <a:r>
                        <a:rPr lang="en-GB" sz="1400" dirty="0" err="1" smtClean="0">
                          <a:effectLst/>
                        </a:rPr>
                        <a:t>JTextfield</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The</a:t>
                      </a:r>
                      <a:r>
                        <a:rPr lang="en-GB" sz="1400" baseline="0" dirty="0" smtClean="0">
                          <a:effectLst/>
                        </a:rPr>
                        <a:t> text field should let a user type into it.</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aseline="0" dirty="0" smtClean="0">
                          <a:effectLst/>
                        </a:rPr>
                        <a:t>You are able to type the book information into the </a:t>
                      </a:r>
                      <a:r>
                        <a:rPr lang="en-GB" sz="1400" baseline="0" dirty="0" err="1" smtClean="0">
                          <a:effectLst/>
                        </a:rPr>
                        <a:t>textfields</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None taken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r>
              <a:tr h="725268">
                <a:tc>
                  <a:txBody>
                    <a:bodyPr/>
                    <a:lstStyle/>
                    <a:p>
                      <a:pPr>
                        <a:lnSpc>
                          <a:spcPct val="107000"/>
                        </a:lnSpc>
                        <a:spcAft>
                          <a:spcPts val="0"/>
                        </a:spcAft>
                      </a:pPr>
                      <a:r>
                        <a:rPr lang="en-GB" sz="1400" dirty="0" smtClean="0">
                          <a:effectLst/>
                        </a:rPr>
                        <a:t>5</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To check whether the</a:t>
                      </a:r>
                      <a:r>
                        <a:rPr lang="en-GB" sz="1400" baseline="0" dirty="0" smtClean="0">
                          <a:effectLst/>
                        </a:rPr>
                        <a:t> ‘Save’ button works to save the text inputted by the user</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Clicking the ‘Save’ button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When</a:t>
                      </a:r>
                      <a:r>
                        <a:rPr lang="en-GB" sz="1400" baseline="0" dirty="0" smtClean="0">
                          <a:effectLst/>
                        </a:rPr>
                        <a:t> the data is inputted and you press ‘Save’ it should save the data entered to a text file</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The text</a:t>
                      </a:r>
                      <a:r>
                        <a:rPr lang="en-GB" sz="1400" baseline="0" dirty="0" smtClean="0">
                          <a:effectLst/>
                        </a:rPr>
                        <a:t> entered does in fact save onto the text file</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None taken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r>
              <a:tr h="725268">
                <a:tc>
                  <a:txBody>
                    <a:bodyPr/>
                    <a:lstStyle/>
                    <a:p>
                      <a:pPr>
                        <a:lnSpc>
                          <a:spcPct val="107000"/>
                        </a:lnSpc>
                        <a:spcAft>
                          <a:spcPts val="0"/>
                        </a:spcAft>
                      </a:pPr>
                      <a:r>
                        <a:rPr lang="en-GB" sz="1400" dirty="0" smtClean="0">
                          <a:effectLst/>
                        </a:rPr>
                        <a:t>6</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To</a:t>
                      </a:r>
                      <a:r>
                        <a:rPr lang="en-GB" sz="1400" baseline="0" dirty="0" smtClean="0">
                          <a:effectLst/>
                        </a:rPr>
                        <a:t> see if the confirm dialog works so the data entered can be saved successfully</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Clicking</a:t>
                      </a:r>
                      <a:r>
                        <a:rPr lang="en-GB" sz="1400" baseline="0" dirty="0" smtClean="0">
                          <a:effectLst/>
                          <a:latin typeface="+mn-lt"/>
                          <a:ea typeface="+mn-ea"/>
                          <a:cs typeface="+mn-cs"/>
                        </a:rPr>
                        <a:t> ‘Yes’</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It</a:t>
                      </a:r>
                      <a:r>
                        <a:rPr lang="en-GB" sz="1400" baseline="0" dirty="0" smtClean="0">
                          <a:effectLst/>
                          <a:latin typeface="+mn-lt"/>
                          <a:ea typeface="+mn-ea"/>
                          <a:cs typeface="+mn-cs"/>
                        </a:rPr>
                        <a:t> should say ‘Are you sure you want to save?’ and upon clicking ‘Yes’ it should save the data that is entered onto the text file</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Calibri" panose="020F0502020204030204" pitchFamily="34" charset="0"/>
                          <a:cs typeface="Times New Roman" panose="02020603050405020304" pitchFamily="18" charset="0"/>
                        </a:rPr>
                        <a:t>The</a:t>
                      </a:r>
                      <a:r>
                        <a:rPr lang="en-GB" sz="1400" baseline="0" dirty="0" smtClean="0">
                          <a:effectLst/>
                          <a:latin typeface="+mn-lt"/>
                          <a:ea typeface="Calibri" panose="020F0502020204030204" pitchFamily="34" charset="0"/>
                          <a:cs typeface="Times New Roman" panose="02020603050405020304" pitchFamily="18" charset="0"/>
                        </a:rPr>
                        <a:t> confirm dialog appears and after pressing ‘yes’ it successfully saves the data entered to a text file</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None</a:t>
                      </a:r>
                      <a:r>
                        <a:rPr lang="en-GB" sz="1400" baseline="0" dirty="0" smtClean="0">
                          <a:effectLst/>
                          <a:latin typeface="+mn-lt"/>
                          <a:ea typeface="+mn-ea"/>
                          <a:cs typeface="+mn-cs"/>
                        </a:rPr>
                        <a:t> taken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ectangle 5"/>
          <p:cNvSpPr/>
          <p:nvPr/>
        </p:nvSpPr>
        <p:spPr>
          <a:xfrm>
            <a:off x="5396989" y="108967"/>
            <a:ext cx="1589089" cy="523220"/>
          </a:xfrm>
          <a:prstGeom prst="rect">
            <a:avLst/>
          </a:prstGeom>
        </p:spPr>
        <p:txBody>
          <a:bodyPr wrap="none">
            <a:spAutoFit/>
          </a:bodyPr>
          <a:lstStyle/>
          <a:p>
            <a:r>
              <a:rPr lang="en-GB" sz="2800" b="1" dirty="0" smtClean="0"/>
              <a:t>Test Plan </a:t>
            </a:r>
            <a:endParaRPr lang="en-GB" sz="2800" dirty="0"/>
          </a:p>
        </p:txBody>
      </p:sp>
    </p:spTree>
    <p:extLst>
      <p:ext uri="{BB962C8B-B14F-4D97-AF65-F5344CB8AC3E}">
        <p14:creationId xmlns:p14="http://schemas.microsoft.com/office/powerpoint/2010/main" val="34229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3813850"/>
              </p:ext>
            </p:extLst>
          </p:nvPr>
        </p:nvGraphicFramePr>
        <p:xfrm>
          <a:off x="817158" y="650225"/>
          <a:ext cx="10748750" cy="5820094"/>
        </p:xfrm>
        <a:graphic>
          <a:graphicData uri="http://schemas.openxmlformats.org/drawingml/2006/table">
            <a:tbl>
              <a:tblPr firstRow="1" firstCol="1" bandRow="1">
                <a:tableStyleId>{073A0DAA-6AF3-43AB-8588-CEC1D06C72B9}</a:tableStyleId>
              </a:tblPr>
              <a:tblGrid>
                <a:gridCol w="962435"/>
                <a:gridCol w="2557153"/>
                <a:gridCol w="1306973"/>
                <a:gridCol w="2039210"/>
                <a:gridCol w="1935470"/>
                <a:gridCol w="1947509"/>
              </a:tblGrid>
              <a:tr h="213075">
                <a:tc>
                  <a:txBody>
                    <a:bodyPr/>
                    <a:lstStyle/>
                    <a:p>
                      <a:pPr>
                        <a:lnSpc>
                          <a:spcPct val="107000"/>
                        </a:lnSpc>
                        <a:spcAft>
                          <a:spcPts val="0"/>
                        </a:spcAft>
                      </a:pPr>
                      <a:r>
                        <a:rPr lang="en-GB" sz="1400" dirty="0">
                          <a:effectLst/>
                        </a:rPr>
                        <a:t>Test No.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Purpose of test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Test values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Expected result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Actual result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Corrective action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84148">
                <a:tc>
                  <a:txBody>
                    <a:bodyPr/>
                    <a:lstStyle/>
                    <a:p>
                      <a:pPr>
                        <a:lnSpc>
                          <a:spcPct val="107000"/>
                        </a:lnSpc>
                        <a:spcAft>
                          <a:spcPts val="0"/>
                        </a:spcAft>
                      </a:pPr>
                      <a:r>
                        <a:rPr lang="en-GB" sz="1400" dirty="0">
                          <a:effectLst/>
                          <a:latin typeface="+mn-lt"/>
                          <a:ea typeface="+mn-ea"/>
                          <a:cs typeface="+mn-cs"/>
                        </a:rPr>
                        <a:t>7</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To</a:t>
                      </a:r>
                      <a:r>
                        <a:rPr lang="en-GB" sz="1400" baseline="0" dirty="0" smtClean="0">
                          <a:effectLst/>
                        </a:rPr>
                        <a:t> check if the message dialog shows after the Save confirm dialog</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Clicking</a:t>
                      </a:r>
                      <a:r>
                        <a:rPr lang="en-GB" sz="1400" baseline="0" dirty="0" smtClean="0">
                          <a:effectLst/>
                        </a:rPr>
                        <a:t> ‘Yes’ on the confirm dialog</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To</a:t>
                      </a:r>
                      <a:r>
                        <a:rPr lang="en-GB" sz="1400" baseline="0" dirty="0" smtClean="0">
                          <a:effectLst/>
                          <a:latin typeface="+mn-lt"/>
                          <a:ea typeface="+mn-ea"/>
                          <a:cs typeface="+mn-cs"/>
                        </a:rPr>
                        <a:t> show a suitable message saying the book has been added to the text file</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dirty="0" smtClean="0">
                          <a:effectLst/>
                          <a:latin typeface="+mn-lt"/>
                          <a:ea typeface="+mn-ea"/>
                          <a:cs typeface="+mn-cs"/>
                        </a:rPr>
                        <a:t>It</a:t>
                      </a:r>
                      <a:r>
                        <a:rPr lang="en-GB" sz="1400" baseline="0" dirty="0" smtClean="0">
                          <a:effectLst/>
                          <a:latin typeface="+mn-lt"/>
                          <a:ea typeface="+mn-ea"/>
                          <a:cs typeface="+mn-cs"/>
                        </a:rPr>
                        <a:t> does in fact say ‘Book has been successfully added to the library’</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None taken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r>
              <a:tr h="781778">
                <a:tc>
                  <a:txBody>
                    <a:bodyPr/>
                    <a:lstStyle/>
                    <a:p>
                      <a:pPr>
                        <a:lnSpc>
                          <a:spcPct val="107000"/>
                        </a:lnSpc>
                        <a:spcAft>
                          <a:spcPts val="0"/>
                        </a:spcAft>
                      </a:pPr>
                      <a:r>
                        <a:rPr lang="en-GB" sz="1400" dirty="0">
                          <a:effectLst/>
                          <a:latin typeface="+mn-lt"/>
                          <a:ea typeface="+mn-ea"/>
                          <a:cs typeface="+mn-cs"/>
                        </a:rPr>
                        <a:t>8</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To see if the</a:t>
                      </a:r>
                      <a:r>
                        <a:rPr lang="en-GB" sz="1400" baseline="0" dirty="0" smtClean="0">
                          <a:effectLst/>
                        </a:rPr>
                        <a:t> saved book shows on the JTextArea after adding a new book</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Clicking</a:t>
                      </a:r>
                      <a:r>
                        <a:rPr lang="en-GB" sz="1400" baseline="0" dirty="0" smtClean="0">
                          <a:effectLst/>
                          <a:latin typeface="+mn-lt"/>
                          <a:ea typeface="+mn-ea"/>
                          <a:cs typeface="+mn-cs"/>
                        </a:rPr>
                        <a:t> on ‘Ok’ on the message dialog</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350" dirty="0" smtClean="0">
                          <a:effectLst/>
                          <a:latin typeface="+mn-lt"/>
                          <a:ea typeface="+mn-ea"/>
                          <a:cs typeface="+mn-cs"/>
                        </a:rPr>
                        <a:t>It</a:t>
                      </a:r>
                      <a:r>
                        <a:rPr lang="en-GB" sz="1350" baseline="0" dirty="0" smtClean="0">
                          <a:effectLst/>
                          <a:latin typeface="+mn-lt"/>
                          <a:ea typeface="+mn-ea"/>
                          <a:cs typeface="+mn-cs"/>
                        </a:rPr>
                        <a:t> should show the same page as if you are running the program for the first time but with the new book added on the bottom</a:t>
                      </a:r>
                      <a:endParaRPr lang="en-GB" sz="135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The</a:t>
                      </a:r>
                      <a:r>
                        <a:rPr lang="en-GB" sz="1400" baseline="0" dirty="0" smtClean="0">
                          <a:effectLst/>
                          <a:latin typeface="+mn-lt"/>
                          <a:ea typeface="+mn-ea"/>
                          <a:cs typeface="+mn-cs"/>
                        </a:rPr>
                        <a:t> new book is successfully shown on the bottom of all the other books</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None taken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r>
              <a:tr h="979407">
                <a:tc>
                  <a:txBody>
                    <a:bodyPr/>
                    <a:lstStyle/>
                    <a:p>
                      <a:pPr>
                        <a:lnSpc>
                          <a:spcPct val="107000"/>
                        </a:lnSpc>
                        <a:spcAft>
                          <a:spcPts val="0"/>
                        </a:spcAft>
                      </a:pPr>
                      <a:r>
                        <a:rPr lang="en-GB" sz="1400" dirty="0">
                          <a:effectLst/>
                          <a:latin typeface="+mn-lt"/>
                          <a:ea typeface="+mn-ea"/>
                          <a:cs typeface="+mn-cs"/>
                        </a:rPr>
                        <a:t>9</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Check</a:t>
                      </a:r>
                      <a:r>
                        <a:rPr lang="en-GB" sz="1400" baseline="0" dirty="0" smtClean="0">
                          <a:effectLst/>
                          <a:latin typeface="+mn-lt"/>
                          <a:ea typeface="+mn-ea"/>
                          <a:cs typeface="+mn-cs"/>
                        </a:rPr>
                        <a:t> invalid input when adding a new book</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Not</a:t>
                      </a:r>
                      <a:r>
                        <a:rPr lang="en-GB" sz="1400" baseline="0" dirty="0" smtClean="0">
                          <a:effectLst/>
                          <a:latin typeface="+mn-lt"/>
                          <a:ea typeface="+mn-ea"/>
                          <a:cs typeface="+mn-cs"/>
                        </a:rPr>
                        <a:t> entering data on any </a:t>
                      </a:r>
                      <a:r>
                        <a:rPr lang="en-GB" sz="1400" baseline="0" dirty="0" err="1" smtClean="0">
                          <a:effectLst/>
                          <a:latin typeface="+mn-lt"/>
                          <a:ea typeface="+mn-ea"/>
                          <a:cs typeface="+mn-cs"/>
                        </a:rPr>
                        <a:t>textfield</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A</a:t>
                      </a:r>
                      <a:r>
                        <a:rPr lang="en-GB" sz="1400" baseline="0" dirty="0" smtClean="0">
                          <a:effectLst/>
                          <a:latin typeface="+mn-lt"/>
                          <a:ea typeface="+mn-ea"/>
                          <a:cs typeface="+mn-cs"/>
                        </a:rPr>
                        <a:t> message dialog should come up saying ‘Invalid input try again’ when you press save</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No</a:t>
                      </a:r>
                      <a:r>
                        <a:rPr lang="en-GB" sz="1400" baseline="0" dirty="0" smtClean="0">
                          <a:effectLst/>
                          <a:latin typeface="+mn-lt"/>
                          <a:ea typeface="+mn-ea"/>
                          <a:cs typeface="+mn-cs"/>
                        </a:rPr>
                        <a:t> notice is taken and carries on to the confirm dialog saying ‘Are you sure you want to save?’</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Apply</a:t>
                      </a:r>
                      <a:r>
                        <a:rPr lang="en-GB" sz="1400" baseline="0" dirty="0" smtClean="0">
                          <a:effectLst/>
                          <a:latin typeface="+mn-lt"/>
                          <a:ea typeface="+mn-ea"/>
                          <a:cs typeface="+mn-cs"/>
                        </a:rPr>
                        <a:t> the code that includes an error message dialog so that it doesn’t allow the user to proceed unless entering valid data</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r>
              <a:tr h="725268">
                <a:tc>
                  <a:txBody>
                    <a:bodyPr/>
                    <a:lstStyle/>
                    <a:p>
                      <a:pPr>
                        <a:lnSpc>
                          <a:spcPct val="107000"/>
                        </a:lnSpc>
                        <a:spcAft>
                          <a:spcPts val="0"/>
                        </a:spcAft>
                      </a:pPr>
                      <a:r>
                        <a:rPr lang="en-GB" sz="1400" dirty="0" smtClean="0">
                          <a:effectLst/>
                          <a:latin typeface="+mn-lt"/>
                          <a:ea typeface="+mn-ea"/>
                          <a:cs typeface="+mn-cs"/>
                        </a:rPr>
                        <a:t>10</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To see whether</a:t>
                      </a:r>
                      <a:r>
                        <a:rPr lang="en-GB" sz="1400" baseline="0" dirty="0" smtClean="0">
                          <a:effectLst/>
                        </a:rPr>
                        <a:t> a user can search for a specific book using the ISBN of a book</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User typing the</a:t>
                      </a:r>
                      <a:r>
                        <a:rPr lang="en-GB" sz="1400" baseline="0" dirty="0" smtClean="0">
                          <a:effectLst/>
                        </a:rPr>
                        <a:t> ISBN on a </a:t>
                      </a:r>
                      <a:r>
                        <a:rPr lang="en-GB" sz="1400" baseline="0" dirty="0" err="1" smtClean="0">
                          <a:effectLst/>
                        </a:rPr>
                        <a:t>textfield</a:t>
                      </a:r>
                      <a:r>
                        <a:rPr lang="en-GB" sz="1400" baseline="0" dirty="0" smtClean="0">
                          <a:effectLst/>
                        </a:rPr>
                        <a:t> and clicking ‘Go’</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After</a:t>
                      </a:r>
                      <a:r>
                        <a:rPr lang="en-GB" sz="1400" baseline="0" dirty="0" smtClean="0">
                          <a:effectLst/>
                          <a:latin typeface="+mn-lt"/>
                          <a:ea typeface="+mn-ea"/>
                          <a:cs typeface="+mn-cs"/>
                        </a:rPr>
                        <a:t> pressing ‘go’ the text area should show only one record matching the ISBN that the user has written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aseline="0" dirty="0" smtClean="0">
                          <a:effectLst/>
                        </a:rPr>
                        <a:t>You are able to type the book ISBN and it successfully shows one line of the record that matches the ISBN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rPr>
                        <a:t>None taken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r>
              <a:tr h="725268">
                <a:tc>
                  <a:txBody>
                    <a:bodyPr/>
                    <a:lstStyle/>
                    <a:p>
                      <a:pPr>
                        <a:lnSpc>
                          <a:spcPct val="107000"/>
                        </a:lnSpc>
                        <a:spcAft>
                          <a:spcPts val="0"/>
                        </a:spcAft>
                      </a:pPr>
                      <a:r>
                        <a:rPr lang="en-GB" sz="1400" dirty="0" smtClean="0">
                          <a:effectLst/>
                          <a:latin typeface="+mn-lt"/>
                          <a:ea typeface="+mn-ea"/>
                          <a:cs typeface="+mn-cs"/>
                        </a:rPr>
                        <a:t>11</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Check</a:t>
                      </a:r>
                      <a:r>
                        <a:rPr lang="en-GB" sz="1400" baseline="0" dirty="0" smtClean="0">
                          <a:effectLst/>
                          <a:latin typeface="+mn-lt"/>
                          <a:ea typeface="+mn-ea"/>
                          <a:cs typeface="+mn-cs"/>
                        </a:rPr>
                        <a:t> invalid input when searching for a book</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Not</a:t>
                      </a:r>
                      <a:r>
                        <a:rPr lang="en-GB" sz="1400" baseline="0" dirty="0" smtClean="0">
                          <a:effectLst/>
                          <a:latin typeface="+mn-lt"/>
                          <a:ea typeface="+mn-ea"/>
                          <a:cs typeface="+mn-cs"/>
                        </a:rPr>
                        <a:t> entering data on the </a:t>
                      </a:r>
                      <a:r>
                        <a:rPr lang="en-GB" sz="1400" baseline="0" dirty="0" err="1" smtClean="0">
                          <a:effectLst/>
                          <a:latin typeface="+mn-lt"/>
                          <a:ea typeface="+mn-ea"/>
                          <a:cs typeface="+mn-cs"/>
                        </a:rPr>
                        <a:t>textfield</a:t>
                      </a:r>
                      <a:r>
                        <a:rPr lang="en-GB" sz="1400" baseline="0" dirty="0" smtClean="0">
                          <a:effectLst/>
                          <a:latin typeface="+mn-lt"/>
                          <a:ea typeface="+mn-ea"/>
                          <a:cs typeface="+mn-cs"/>
                        </a:rPr>
                        <a:t> and clicking ‘Go’</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mn-ea"/>
                          <a:cs typeface="+mn-cs"/>
                        </a:rPr>
                        <a:t>It should show a message dialog</a:t>
                      </a:r>
                      <a:r>
                        <a:rPr lang="en-GB" sz="1400" baseline="0" dirty="0" smtClean="0">
                          <a:effectLst/>
                          <a:latin typeface="+mn-lt"/>
                          <a:ea typeface="+mn-ea"/>
                          <a:cs typeface="+mn-cs"/>
                        </a:rPr>
                        <a:t> saying ‘Book not found try again’</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smtClean="0">
                          <a:effectLst/>
                          <a:latin typeface="+mn-lt"/>
                          <a:ea typeface="Calibri" panose="020F0502020204030204" pitchFamily="34" charset="0"/>
                          <a:cs typeface="Times New Roman" panose="02020603050405020304" pitchFamily="18" charset="0"/>
                        </a:rPr>
                        <a:t>It</a:t>
                      </a:r>
                      <a:r>
                        <a:rPr lang="en-GB" sz="1400" baseline="0" dirty="0" smtClean="0">
                          <a:effectLst/>
                          <a:latin typeface="+mn-lt"/>
                          <a:ea typeface="Calibri" panose="020F0502020204030204" pitchFamily="34" charset="0"/>
                          <a:cs typeface="Times New Roman" panose="02020603050405020304" pitchFamily="18" charset="0"/>
                        </a:rPr>
                        <a:t> straight away shows an empty text area</a:t>
                      </a:r>
                      <a:endParaRPr lang="en-GB"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effectLst/>
                          <a:latin typeface="+mn-lt"/>
                          <a:ea typeface="+mn-ea"/>
                          <a:cs typeface="+mn-cs"/>
                        </a:rPr>
                        <a:t>Apply</a:t>
                      </a:r>
                      <a:r>
                        <a:rPr lang="en-GB" sz="1400" baseline="0" dirty="0" smtClean="0">
                          <a:effectLst/>
                          <a:latin typeface="+mn-lt"/>
                          <a:ea typeface="+mn-ea"/>
                          <a:cs typeface="+mn-cs"/>
                        </a:rPr>
                        <a:t> the code that includes an error message dialog so it tells the user nothing is found and to try again</a:t>
                      </a:r>
                      <a:endParaRPr lang="en-GB" sz="1400" dirty="0" smtClean="0">
                        <a:effectLst/>
                        <a:latin typeface="+mn-lt"/>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4"/>
          <p:cNvSpPr/>
          <p:nvPr/>
        </p:nvSpPr>
        <p:spPr>
          <a:xfrm>
            <a:off x="5396989" y="108967"/>
            <a:ext cx="1589089" cy="523220"/>
          </a:xfrm>
          <a:prstGeom prst="rect">
            <a:avLst/>
          </a:prstGeom>
        </p:spPr>
        <p:txBody>
          <a:bodyPr wrap="none">
            <a:spAutoFit/>
          </a:bodyPr>
          <a:lstStyle/>
          <a:p>
            <a:r>
              <a:rPr lang="en-GB" sz="2800" b="1" dirty="0" smtClean="0"/>
              <a:t>Test Plan </a:t>
            </a:r>
            <a:endParaRPr lang="en-GB" sz="2800" dirty="0"/>
          </a:p>
        </p:txBody>
      </p:sp>
    </p:spTree>
    <p:extLst>
      <p:ext uri="{BB962C8B-B14F-4D97-AF65-F5344CB8AC3E}">
        <p14:creationId xmlns:p14="http://schemas.microsoft.com/office/powerpoint/2010/main" val="1534113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w="6350">
          <a:solidFill>
            <a:schemeClr val="tx1"/>
          </a:solidFill>
          <a:miter lim="800000"/>
          <a:headEnd/>
          <a:tailEnd/>
        </a:ln>
      </a:spPr>
      <a:bodyPr>
        <a:spAutoFit/>
      </a:bodyPr>
      <a:lstStyle>
        <a:defPPr algn="ctr">
          <a:spcBef>
            <a:spcPct val="50000"/>
          </a:spcBef>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734</TotalTime>
  <Words>1335</Words>
  <Application>Microsoft Office PowerPoint</Application>
  <PresentationFormat>Widescreen</PresentationFormat>
  <Paragraphs>168</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Calibri</vt:lpstr>
      <vt:lpstr>Calibri Light</vt:lpstr>
      <vt:lpstr>Century Gothic</vt:lpstr>
      <vt:lpstr>Constantia</vt:lpstr>
      <vt:lpstr>Times New Roman</vt:lpstr>
      <vt:lpstr>Wingdings 3</vt:lpstr>
      <vt:lpstr>Office Theme</vt:lpstr>
      <vt:lpstr>Wisp</vt:lpstr>
      <vt:lpstr>Programming Resubmission Assignment Design and Test Plan</vt:lpstr>
      <vt:lpstr>PowerPoint Presentation</vt:lpstr>
      <vt:lpstr>Screen Designs</vt:lpstr>
      <vt:lpstr>Class Diagram</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 Oraha</dc:creator>
  <cp:lastModifiedBy>Raman Oraha</cp:lastModifiedBy>
  <cp:revision>44</cp:revision>
  <dcterms:created xsi:type="dcterms:W3CDTF">2016-08-11T12:42:39Z</dcterms:created>
  <dcterms:modified xsi:type="dcterms:W3CDTF">2016-08-12T02:18:49Z</dcterms:modified>
</cp:coreProperties>
</file>