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DA0"/>
    <a:srgbClr val="6557AD"/>
    <a:srgbClr val="8578C3"/>
    <a:srgbClr val="AFA5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BA1BC-EE71-4F6D-9694-FEDFC5ED5B3B}" v="2577" dt="2025-05-04T09:28:41.392"/>
    <p1510:client id="{D9A273BF-6B6D-47FC-832A-4F950DD78EC7}" v="1180" dt="2025-05-04T05:45:3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60D063D-0251-F349-E0E9-9671288C9286}"/>
              </a:ext>
            </a:extLst>
          </p:cNvPr>
          <p:cNvGrpSpPr/>
          <p:nvPr/>
        </p:nvGrpSpPr>
        <p:grpSpPr>
          <a:xfrm>
            <a:off x="-4" y="-1577011"/>
            <a:ext cx="12666252" cy="8435837"/>
            <a:chOff x="534534" y="-1570963"/>
            <a:chExt cx="12666252" cy="84358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782954-1BC6-20AB-AB40-E4101AE97AE6}"/>
                </a:ext>
              </a:extLst>
            </p:cNvPr>
            <p:cNvGrpSpPr/>
            <p:nvPr/>
          </p:nvGrpSpPr>
          <p:grpSpPr>
            <a:xfrm>
              <a:off x="534534" y="-1570963"/>
              <a:ext cx="12666252" cy="8435837"/>
              <a:chOff x="534535" y="-1583059"/>
              <a:chExt cx="12666252" cy="84358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4F09C7-4C0F-A743-0C80-76A0C6119E29}"/>
                  </a:ext>
                </a:extLst>
              </p:cNvPr>
              <p:cNvSpPr/>
              <p:nvPr/>
            </p:nvSpPr>
            <p:spPr>
              <a:xfrm>
                <a:off x="534535" y="-1"/>
                <a:ext cx="12212876" cy="685277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" name="Flowchart: Terminator 1">
                <a:extLst>
                  <a:ext uri="{FF2B5EF4-FFF2-40B4-BE49-F238E27FC236}">
                    <a16:creationId xmlns:a16="http://schemas.microsoft.com/office/drawing/2014/main" id="{5FF267F2-330D-C880-C96D-10776E0AED7D}"/>
                  </a:ext>
                </a:extLst>
              </p:cNvPr>
              <p:cNvSpPr/>
              <p:nvPr/>
            </p:nvSpPr>
            <p:spPr>
              <a:xfrm rot="7800000">
                <a:off x="6645411" y="774460"/>
                <a:ext cx="6578805" cy="1863767"/>
              </a:xfrm>
              <a:prstGeom prst="flowChartTerminator">
                <a:avLst/>
              </a:prstGeom>
              <a:solidFill>
                <a:srgbClr val="6557A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Flowchart: Terminator 2">
                <a:extLst>
                  <a:ext uri="{FF2B5EF4-FFF2-40B4-BE49-F238E27FC236}">
                    <a16:creationId xmlns:a16="http://schemas.microsoft.com/office/drawing/2014/main" id="{4B1E3166-BD62-16EA-CB7C-C573884DAFF5}"/>
                  </a:ext>
                </a:extLst>
              </p:cNvPr>
              <p:cNvSpPr/>
              <p:nvPr/>
            </p:nvSpPr>
            <p:spPr>
              <a:xfrm rot="7800000">
                <a:off x="8840635" y="2060528"/>
                <a:ext cx="5409084" cy="1440001"/>
              </a:xfrm>
              <a:prstGeom prst="flowChartTerminator">
                <a:avLst/>
              </a:prstGeom>
              <a:solidFill>
                <a:srgbClr val="AFA5E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487259A-61DC-5C81-DF10-D1E659AFE173}"/>
                  </a:ext>
                </a:extLst>
              </p:cNvPr>
              <p:cNvSpPr/>
              <p:nvPr/>
            </p:nvSpPr>
            <p:spPr>
              <a:xfrm rot="7800000">
                <a:off x="8358876" y="4917560"/>
                <a:ext cx="1524496" cy="1333790"/>
              </a:xfrm>
              <a:prstGeom prst="ellipse">
                <a:avLst/>
              </a:prstGeom>
              <a:solidFill>
                <a:srgbClr val="AFA5E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lowchart: Terminator 7">
                <a:extLst>
                  <a:ext uri="{FF2B5EF4-FFF2-40B4-BE49-F238E27FC236}">
                    <a16:creationId xmlns:a16="http://schemas.microsoft.com/office/drawing/2014/main" id="{5A9F42D7-9C0B-BACA-DBC0-FD58B67307E2}"/>
                  </a:ext>
                </a:extLst>
              </p:cNvPr>
              <p:cNvSpPr/>
              <p:nvPr/>
            </p:nvSpPr>
            <p:spPr>
              <a:xfrm rot="7800000">
                <a:off x="6861751" y="-217004"/>
                <a:ext cx="3490141" cy="1314819"/>
              </a:xfrm>
              <a:prstGeom prst="flowChartTerminator">
                <a:avLst/>
              </a:prstGeom>
              <a:solidFill>
                <a:srgbClr val="4D3D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lowchart: Terminator 8">
                <a:extLst>
                  <a:ext uri="{FF2B5EF4-FFF2-40B4-BE49-F238E27FC236}">
                    <a16:creationId xmlns:a16="http://schemas.microsoft.com/office/drawing/2014/main" id="{67A6B24B-B3C5-598D-DDB0-20FC9475C93B}"/>
                  </a:ext>
                </a:extLst>
              </p:cNvPr>
              <p:cNvSpPr/>
              <p:nvPr/>
            </p:nvSpPr>
            <p:spPr>
              <a:xfrm rot="7800000">
                <a:off x="10184723" y="3660780"/>
                <a:ext cx="4613671" cy="1418457"/>
              </a:xfrm>
              <a:prstGeom prst="flowChartTerminator">
                <a:avLst/>
              </a:prstGeom>
              <a:solidFill>
                <a:srgbClr val="8578C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48A923-46CD-B9EF-EA49-F528F499170D}"/>
                </a:ext>
              </a:extLst>
            </p:cNvPr>
            <p:cNvSpPr txBox="1"/>
            <p:nvPr/>
          </p:nvSpPr>
          <p:spPr>
            <a:xfrm>
              <a:off x="867789" y="1000084"/>
              <a:ext cx="7353158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4800" b="1" dirty="0">
                  <a:solidFill>
                    <a:srgbClr val="AFA5E4"/>
                  </a:solidFill>
                  <a:latin typeface="Book Antiqua"/>
                  <a:ea typeface="Batang"/>
                  <a:cs typeface="Arial"/>
                </a:rPr>
                <a:t>BEFORD'S LAW</a:t>
              </a:r>
              <a:r>
                <a:rPr lang="en-GB" sz="4800" b="1" dirty="0">
                  <a:solidFill>
                    <a:schemeClr val="bg1"/>
                  </a:solidFill>
                  <a:latin typeface="Book Antiqua"/>
                  <a:ea typeface="Batang"/>
                  <a:cs typeface="Arial"/>
                </a:rPr>
                <a:t> THROUGH TWITTER DATASET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3949E2-A2BF-2241-11E5-82CDBCD5F414}"/>
                </a:ext>
              </a:extLst>
            </p:cNvPr>
            <p:cNvSpPr txBox="1"/>
            <p:nvPr/>
          </p:nvSpPr>
          <p:spPr>
            <a:xfrm>
              <a:off x="977778" y="3729298"/>
              <a:ext cx="3640666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3200" b="1" dirty="0">
                  <a:solidFill>
                    <a:srgbClr val="8578C3"/>
                  </a:solidFill>
                  <a:latin typeface="Book Antiqua"/>
                  <a:ea typeface="Batang"/>
                  <a:cs typeface="Arial"/>
                </a:rPr>
                <a:t>TEAM - AURA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BCC68E-81C3-D3B4-7AE7-8532E323B078}"/>
              </a:ext>
            </a:extLst>
          </p:cNvPr>
          <p:cNvSpPr txBox="1"/>
          <p:nvPr/>
        </p:nvSpPr>
        <p:spPr>
          <a:xfrm>
            <a:off x="480037" y="4626147"/>
            <a:ext cx="466316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Leader  -  Raman Pandey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§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Member 2  - Manthan Subhash  Ziman</a:t>
            </a:r>
          </a:p>
          <a:p>
            <a:pPr marL="342900" indent="-342900">
              <a:buFont typeface="Wingdings"/>
              <a:buChar char="§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Member 3 - Uzair Ahmed Shah</a:t>
            </a:r>
          </a:p>
          <a:p>
            <a:pPr marL="342900" indent="-342900">
              <a:buFont typeface="Wingdings,Sans-Serif"/>
              <a:buChar char="§"/>
            </a:pPr>
            <a:r>
              <a:rPr lang="en-GB" sz="2000" dirty="0">
                <a:solidFill>
                  <a:schemeClr val="bg1"/>
                </a:solidFill>
                <a:latin typeface="Aptos Display"/>
              </a:rPr>
              <a:t>Member 4 - Jagadish Ishwar Patil</a:t>
            </a:r>
            <a:endParaRPr lang="en-US" sz="2000" dirty="0">
              <a:solidFill>
                <a:schemeClr val="bg1"/>
              </a:solidFill>
              <a:latin typeface="Aptos Display"/>
            </a:endParaRPr>
          </a:p>
          <a:p>
            <a:pPr marL="342900" indent="-342900">
              <a:buFont typeface="Wingdings"/>
              <a:buChar char="§"/>
            </a:pPr>
            <a:endParaRPr lang="en-GB" sz="2000" dirty="0">
              <a:solidFill>
                <a:schemeClr val="bg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9B570A-BDE2-CCDB-F28F-C2FDBAAF2912}"/>
              </a:ext>
            </a:extLst>
          </p:cNvPr>
          <p:cNvGrpSpPr/>
          <p:nvPr/>
        </p:nvGrpSpPr>
        <p:grpSpPr>
          <a:xfrm>
            <a:off x="-2072480" y="-465667"/>
            <a:ext cx="14298598" cy="7403279"/>
            <a:chOff x="-2054337" y="-381001"/>
            <a:chExt cx="14298598" cy="74032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3C9FD1-8389-59EB-1F95-0DC1D2694709}"/>
                </a:ext>
              </a:extLst>
            </p:cNvPr>
            <p:cNvSpPr/>
            <p:nvPr/>
          </p:nvSpPr>
          <p:spPr>
            <a:xfrm>
              <a:off x="-66522" y="-7401"/>
              <a:ext cx="12310783" cy="702967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1D6DF28-7AD4-B5CF-2CFA-879377A1F455}"/>
                </a:ext>
              </a:extLst>
            </p:cNvPr>
            <p:cNvSpPr/>
            <p:nvPr/>
          </p:nvSpPr>
          <p:spPr>
            <a:xfrm rot="18900000">
              <a:off x="-1506380" y="2348074"/>
              <a:ext cx="5527523" cy="1282096"/>
            </a:xfrm>
            <a:prstGeom prst="flowChartTerminator">
              <a:avLst/>
            </a:prstGeom>
            <a:solidFill>
              <a:srgbClr val="6557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E170831-13CB-669B-CA03-D4BABD240669}"/>
                </a:ext>
              </a:extLst>
            </p:cNvPr>
            <p:cNvSpPr/>
            <p:nvPr/>
          </p:nvSpPr>
          <p:spPr>
            <a:xfrm rot="18900000">
              <a:off x="1215049" y="4978788"/>
              <a:ext cx="5527523" cy="1282096"/>
            </a:xfrm>
            <a:prstGeom prst="flowChartTerminator">
              <a:avLst/>
            </a:prstGeom>
            <a:solidFill>
              <a:srgbClr val="4D3D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04C10A44-2906-4307-9454-38CE9C9EF996}"/>
                </a:ext>
              </a:extLst>
            </p:cNvPr>
            <p:cNvSpPr/>
            <p:nvPr/>
          </p:nvSpPr>
          <p:spPr>
            <a:xfrm rot="18900000">
              <a:off x="-1060916" y="3252747"/>
              <a:ext cx="8291284" cy="1517951"/>
            </a:xfrm>
            <a:prstGeom prst="flowChartTerminator">
              <a:avLst/>
            </a:prstGeom>
            <a:solidFill>
              <a:srgbClr val="8578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F9E63E9F-6E84-EE01-712D-1A89B0DADAAB}"/>
                </a:ext>
              </a:extLst>
            </p:cNvPr>
            <p:cNvSpPr/>
            <p:nvPr/>
          </p:nvSpPr>
          <p:spPr>
            <a:xfrm rot="-2700000">
              <a:off x="-2054337" y="1616817"/>
              <a:ext cx="4420809" cy="961573"/>
            </a:xfrm>
            <a:prstGeom prst="flowChartTerminator">
              <a:avLst/>
            </a:prstGeom>
            <a:solidFill>
              <a:srgbClr val="AFA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>
                <a:solidFill>
                  <a:srgbClr val="8578C3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CA525D-E22B-F0C8-B1FF-260135677CC7}"/>
                </a:ext>
              </a:extLst>
            </p:cNvPr>
            <p:cNvSpPr/>
            <p:nvPr/>
          </p:nvSpPr>
          <p:spPr>
            <a:xfrm rot="18840000">
              <a:off x="3126618" y="-278192"/>
              <a:ext cx="1487714" cy="1282095"/>
            </a:xfrm>
            <a:prstGeom prst="ellipse">
              <a:avLst/>
            </a:prstGeom>
            <a:solidFill>
              <a:srgbClr val="6557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6556D3D-AADD-C3D7-1225-10BAE459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6" t="309" r="-2162" b="-618"/>
          <a:stretch/>
        </p:blipFill>
        <p:spPr>
          <a:xfrm>
            <a:off x="0" y="1467971"/>
            <a:ext cx="6578314" cy="3921025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7208768"/>
                      <a:gd name="connsiteY0" fmla="*/ 0 h 3918715"/>
                      <a:gd name="connsiteX1" fmla="*/ 7208768 w 7208768"/>
                      <a:gd name="connsiteY1" fmla="*/ 0 h 3918715"/>
                      <a:gd name="connsiteX2" fmla="*/ 7208768 w 7208768"/>
                      <a:gd name="connsiteY2" fmla="*/ 3918715 h 3918715"/>
                      <a:gd name="connsiteX3" fmla="*/ 0 w 7208768"/>
                      <a:gd name="connsiteY3" fmla="*/ 3918715 h 3918715"/>
                      <a:gd name="connsiteX4" fmla="*/ 0 w 7208768"/>
                      <a:gd name="connsiteY4" fmla="*/ 0 h 3918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08768" h="3918715" fill="none" extrusionOk="0">
                        <a:moveTo>
                          <a:pt x="0" y="0"/>
                        </a:moveTo>
                        <a:cubicBezTo>
                          <a:pt x="1504844" y="-149972"/>
                          <a:pt x="5263940" y="85198"/>
                          <a:pt x="7208768" y="0"/>
                        </a:cubicBezTo>
                        <a:cubicBezTo>
                          <a:pt x="7378179" y="801294"/>
                          <a:pt x="7294322" y="3168230"/>
                          <a:pt x="7208768" y="3918715"/>
                        </a:cubicBezTo>
                        <a:cubicBezTo>
                          <a:pt x="5923467" y="4010091"/>
                          <a:pt x="902047" y="3912658"/>
                          <a:pt x="0" y="3918715"/>
                        </a:cubicBezTo>
                        <a:cubicBezTo>
                          <a:pt x="-92943" y="3435085"/>
                          <a:pt x="-168235" y="1730510"/>
                          <a:pt x="0" y="0"/>
                        </a:cubicBezTo>
                        <a:close/>
                      </a:path>
                      <a:path w="7208768" h="3918715" stroke="0" extrusionOk="0">
                        <a:moveTo>
                          <a:pt x="0" y="0"/>
                        </a:moveTo>
                        <a:cubicBezTo>
                          <a:pt x="2604554" y="-113254"/>
                          <a:pt x="5870742" y="102601"/>
                          <a:pt x="7208768" y="0"/>
                        </a:cubicBezTo>
                        <a:cubicBezTo>
                          <a:pt x="7155943" y="1625373"/>
                          <a:pt x="7331942" y="2690827"/>
                          <a:pt x="7208768" y="3918715"/>
                        </a:cubicBezTo>
                        <a:cubicBezTo>
                          <a:pt x="5069812" y="3974525"/>
                          <a:pt x="1926270" y="4087673"/>
                          <a:pt x="0" y="3918715"/>
                        </a:cubicBezTo>
                        <a:cubicBezTo>
                          <a:pt x="-144930" y="2931646"/>
                          <a:pt x="-18259" y="8887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698500" dist="317500" dir="5400000">
              <a:srgbClr val="000000">
                <a:alpha val="87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F1CF2D-A7A8-8DAE-E45F-134FCA31E112}"/>
              </a:ext>
            </a:extLst>
          </p:cNvPr>
          <p:cNvSpPr txBox="1"/>
          <p:nvPr/>
        </p:nvSpPr>
        <p:spPr>
          <a:xfrm>
            <a:off x="6767286" y="870856"/>
            <a:ext cx="44631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AFA5E4"/>
                </a:solidFill>
              </a:rPr>
              <a:t>Raman Pandey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914A0-2006-190D-21FE-E089316C8581}"/>
              </a:ext>
            </a:extLst>
          </p:cNvPr>
          <p:cNvSpPr txBox="1"/>
          <p:nvPr/>
        </p:nvSpPr>
        <p:spPr>
          <a:xfrm>
            <a:off x="6767286" y="1717523"/>
            <a:ext cx="4892522" cy="4247317"/>
          </a:xfrm>
          <a:prstGeom prst="rect">
            <a:avLst/>
          </a:prstGeom>
          <a:noFill/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This Python script is designed to clean and filter Twitter user data stored in a CSV file.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The goal is to keep only records that contain valid numerical values for follower and friend counts.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The process involves reading raw data from a CSV file.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It checks if the relevant fields (</a:t>
            </a:r>
            <a:r>
              <a:rPr lang="en-GB">
                <a:solidFill>
                  <a:srgbClr val="FFFFFF"/>
                </a:solidFill>
                <a:latin typeface="Aptos"/>
              </a:rPr>
              <a:t> </a:t>
            </a:r>
            <a:r>
              <a:rPr lang="en-GB" err="1">
                <a:solidFill>
                  <a:srgbClr val="FFFFFF"/>
                </a:solidFill>
                <a:latin typeface="Consolas"/>
              </a:rPr>
              <a:t>followersCount</a:t>
            </a:r>
            <a:r>
              <a:rPr lang="en-GB">
                <a:solidFill>
                  <a:srgbClr val="FFFFFF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and </a:t>
            </a:r>
            <a:r>
              <a:rPr lang="en-GB" err="1">
                <a:solidFill>
                  <a:srgbClr val="FFFFFF"/>
                </a:solidFill>
                <a:latin typeface="Consolas"/>
              </a:rPr>
              <a:t>friendsCount</a:t>
            </a:r>
            <a:r>
              <a:rPr lang="en-GB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) contain proper numeric values.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Only the clean and valid entries are written into a new CSV file.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FFFFFF"/>
                </a:solidFill>
                <a:ea typeface="+mn-lt"/>
                <a:cs typeface="+mn-lt"/>
              </a:rPr>
              <a:t>This step is typically part of a data preparation process to ensure data quality before further analysis or use.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4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C28A965-0C0D-A3AB-8015-240B36460F17}"/>
              </a:ext>
            </a:extLst>
          </p:cNvPr>
          <p:cNvGrpSpPr/>
          <p:nvPr/>
        </p:nvGrpSpPr>
        <p:grpSpPr>
          <a:xfrm>
            <a:off x="0" y="-756313"/>
            <a:ext cx="12196963" cy="8609462"/>
            <a:chOff x="0" y="-722194"/>
            <a:chExt cx="12185590" cy="86094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C3AF75-2451-79EC-2FA1-C1C7B112D103}"/>
                </a:ext>
              </a:extLst>
            </p:cNvPr>
            <p:cNvSpPr/>
            <p:nvPr/>
          </p:nvSpPr>
          <p:spPr>
            <a:xfrm>
              <a:off x="0" y="-12817"/>
              <a:ext cx="12185590" cy="689284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A4CDC3A7-1B60-A6BD-44F2-3E9F7C34A03C}"/>
                </a:ext>
              </a:extLst>
            </p:cNvPr>
            <p:cNvSpPr/>
            <p:nvPr/>
          </p:nvSpPr>
          <p:spPr>
            <a:xfrm>
              <a:off x="7199194" y="-722194"/>
              <a:ext cx="4173940" cy="4151194"/>
            </a:xfrm>
            <a:prstGeom prst="donut">
              <a:avLst/>
            </a:prstGeom>
            <a:solidFill>
              <a:srgbClr val="AFA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F1B648CA-F212-BC0F-8599-2F0F042F7619}"/>
                </a:ext>
              </a:extLst>
            </p:cNvPr>
            <p:cNvSpPr/>
            <p:nvPr/>
          </p:nvSpPr>
          <p:spPr>
            <a:xfrm>
              <a:off x="7199194" y="636895"/>
              <a:ext cx="4173940" cy="4151194"/>
            </a:xfrm>
            <a:prstGeom prst="donut">
              <a:avLst/>
            </a:prstGeom>
            <a:solidFill>
              <a:srgbClr val="8578C3"/>
            </a:solidFill>
            <a:ln>
              <a:noFill/>
            </a:ln>
            <a:effectLst>
              <a:outerShdw blurRad="63500" dist="342900" dir="1614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E527B70B-C6CB-3C33-BBA5-973AA15DF86B}"/>
                </a:ext>
              </a:extLst>
            </p:cNvPr>
            <p:cNvSpPr/>
            <p:nvPr/>
          </p:nvSpPr>
          <p:spPr>
            <a:xfrm>
              <a:off x="7199194" y="2195015"/>
              <a:ext cx="4173940" cy="4151194"/>
            </a:xfrm>
            <a:prstGeom prst="donut">
              <a:avLst/>
            </a:prstGeom>
            <a:solidFill>
              <a:srgbClr val="6557AD"/>
            </a:solidFill>
            <a:ln>
              <a:noFill/>
            </a:ln>
            <a:effectLst>
              <a:outerShdw blurRad="63500" dist="342900" dir="1614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898A8A57-7C30-9E32-AB10-885D8EE948FB}"/>
                </a:ext>
              </a:extLst>
            </p:cNvPr>
            <p:cNvSpPr/>
            <p:nvPr/>
          </p:nvSpPr>
          <p:spPr>
            <a:xfrm>
              <a:off x="7199193" y="3736074"/>
              <a:ext cx="4173940" cy="4151194"/>
            </a:xfrm>
            <a:prstGeom prst="donut">
              <a:avLst/>
            </a:prstGeom>
            <a:solidFill>
              <a:srgbClr val="4D3DA0"/>
            </a:solidFill>
            <a:ln>
              <a:noFill/>
            </a:ln>
            <a:effectLst>
              <a:outerShdw blurRad="63500" dist="342900" dir="1614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AC80E0-C34A-BC5D-FCAE-A01F959B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" t="447" r="33212" b="1274"/>
          <a:stretch/>
        </p:blipFill>
        <p:spPr>
          <a:xfrm>
            <a:off x="6098842" y="1530251"/>
            <a:ext cx="5984804" cy="3800793"/>
          </a:xfrm>
          <a:prstGeom prst="rect">
            <a:avLst/>
          </a:prstGeom>
          <a:effectLst>
            <a:outerShdw blurRad="101600" dist="317500" dir="5400000">
              <a:srgbClr val="000000">
                <a:alpha val="5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008B34-24E7-B10F-3488-81515CBBE020}"/>
              </a:ext>
            </a:extLst>
          </p:cNvPr>
          <p:cNvSpPr txBox="1"/>
          <p:nvPr/>
        </p:nvSpPr>
        <p:spPr>
          <a:xfrm>
            <a:off x="602776" y="1012208"/>
            <a:ext cx="489044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The script </a:t>
            </a: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reads a cleaned Twitter data CSV file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into a pandas </a:t>
            </a:r>
            <a:r>
              <a:rPr lang="en-GB" err="1">
                <a:solidFill>
                  <a:schemeClr val="bg1"/>
                </a:solidFill>
                <a:ea typeface="+mn-lt"/>
                <a:cs typeface="+mn-lt"/>
              </a:rPr>
              <a:t>DataFrame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It then </a:t>
            </a: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displays the content of the </a:t>
            </a:r>
            <a:r>
              <a:rPr lang="en-GB" b="1" err="1">
                <a:solidFill>
                  <a:schemeClr val="bg1"/>
                </a:solidFill>
                <a:ea typeface="+mn-lt"/>
                <a:cs typeface="+mn-lt"/>
              </a:rPr>
              <a:t>DataFrame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, which includes Twitter user details such as:</a:t>
            </a:r>
            <a:endParaRPr lang="en-GB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  <a:latin typeface="Consolas"/>
              </a:rPr>
              <a:t>id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: The user's unique identifier.</a:t>
            </a:r>
            <a:endParaRPr lang="en-GB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GB" err="1">
                <a:solidFill>
                  <a:schemeClr val="bg1"/>
                </a:solidFill>
                <a:latin typeface="Consolas"/>
              </a:rPr>
              <a:t>followersCount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: The number of followers.</a:t>
            </a:r>
            <a:endParaRPr lang="en-GB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GB" err="1">
                <a:solidFill>
                  <a:schemeClr val="bg1"/>
                </a:solidFill>
                <a:latin typeface="Consolas"/>
              </a:rPr>
              <a:t>friendsCount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: The number of people the user follows.</a:t>
            </a:r>
            <a:endParaRPr lang="en-GB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GB" err="1">
                <a:solidFill>
                  <a:schemeClr val="bg1"/>
                </a:solidFill>
                <a:latin typeface="Consolas"/>
              </a:rPr>
              <a:t>lastSeen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: The timestamp of the user's last activity.</a:t>
            </a:r>
            <a:endParaRPr lang="en-GB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GB" err="1">
                <a:solidFill>
                  <a:schemeClr val="bg1"/>
                </a:solidFill>
                <a:latin typeface="Consolas"/>
              </a:rPr>
              <a:t>tweetId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: The identifier of the most recent tweet.</a:t>
            </a:r>
            <a:endParaRPr lang="en-GB">
              <a:solidFill>
                <a:schemeClr val="bg1"/>
              </a:solidFill>
            </a:endParaRPr>
          </a:p>
          <a:p>
            <a:pPr lvl="1"/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This step is to ensure that the structure and formatting of the dataset are correct before analysis.</a:t>
            </a:r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6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D21623-3D59-9B81-FD8E-99272E177052}"/>
              </a:ext>
            </a:extLst>
          </p:cNvPr>
          <p:cNvGrpSpPr/>
          <p:nvPr/>
        </p:nvGrpSpPr>
        <p:grpSpPr>
          <a:xfrm>
            <a:off x="-102358" y="-540227"/>
            <a:ext cx="12863014" cy="7938450"/>
            <a:chOff x="0" y="-562972"/>
            <a:chExt cx="12863014" cy="7938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B2DB1A-65A1-6709-458E-5D5E4A7152C1}"/>
                </a:ext>
              </a:extLst>
            </p:cNvPr>
            <p:cNvSpPr/>
            <p:nvPr/>
          </p:nvSpPr>
          <p:spPr>
            <a:xfrm>
              <a:off x="0" y="-24190"/>
              <a:ext cx="12179904" cy="68700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C99F3BE6-2603-06D3-AC62-8B28FBC78FE5}"/>
                </a:ext>
              </a:extLst>
            </p:cNvPr>
            <p:cNvSpPr/>
            <p:nvPr/>
          </p:nvSpPr>
          <p:spPr>
            <a:xfrm>
              <a:off x="8962029" y="-562972"/>
              <a:ext cx="3900985" cy="3923731"/>
            </a:xfrm>
            <a:prstGeom prst="donut">
              <a:avLst/>
            </a:prstGeom>
            <a:solidFill>
              <a:srgbClr val="AFA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7AC0AB16-9943-3791-D211-BC02AC656F7E}"/>
                </a:ext>
              </a:extLst>
            </p:cNvPr>
            <p:cNvSpPr/>
            <p:nvPr/>
          </p:nvSpPr>
          <p:spPr>
            <a:xfrm>
              <a:off x="8899476" y="3451747"/>
              <a:ext cx="3900985" cy="3923731"/>
            </a:xfrm>
            <a:prstGeom prst="donut">
              <a:avLst/>
            </a:prstGeom>
            <a:solidFill>
              <a:srgbClr val="8578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1ED40793-40DE-27EC-876D-706CEA26394F}"/>
                </a:ext>
              </a:extLst>
            </p:cNvPr>
            <p:cNvSpPr/>
            <p:nvPr/>
          </p:nvSpPr>
          <p:spPr>
            <a:xfrm>
              <a:off x="6374642" y="1000835"/>
              <a:ext cx="3900985" cy="3923731"/>
            </a:xfrm>
            <a:prstGeom prst="donut">
              <a:avLst/>
            </a:prstGeom>
            <a:solidFill>
              <a:srgbClr val="6557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5BDAE8-F251-9B1D-EEE1-43B818702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" t="910" r="39422" b="152"/>
          <a:stretch/>
        </p:blipFill>
        <p:spPr>
          <a:xfrm>
            <a:off x="7017223" y="1385050"/>
            <a:ext cx="5177142" cy="4272797"/>
          </a:xfrm>
          <a:prstGeom prst="rect">
            <a:avLst/>
          </a:prstGeom>
          <a:effectLst>
            <a:outerShdw blurRad="101600" dist="317500" dir="5400000">
              <a:srgbClr val="000000">
                <a:alpha val="55000"/>
              </a:srgbClr>
            </a:outerShdw>
          </a:effectLst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9504DF73-B22B-B8E6-8CFB-A01D1F101183}"/>
              </a:ext>
            </a:extLst>
          </p:cNvPr>
          <p:cNvSpPr/>
          <p:nvPr/>
        </p:nvSpPr>
        <p:spPr>
          <a:xfrm>
            <a:off x="-1154375" y="-983776"/>
            <a:ext cx="3025254" cy="3082120"/>
          </a:xfrm>
          <a:prstGeom prst="donut">
            <a:avLst/>
          </a:prstGeom>
          <a:solidFill>
            <a:srgbClr val="4D3D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F181B-81D4-CC9A-F3CB-1C7D50AF7CA4}"/>
              </a:ext>
            </a:extLst>
          </p:cNvPr>
          <p:cNvSpPr txBox="1"/>
          <p:nvPr/>
        </p:nvSpPr>
        <p:spPr>
          <a:xfrm>
            <a:off x="1989161" y="1261281"/>
            <a:ext cx="292517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AFA5E4"/>
                </a:solidFill>
              </a:rPr>
              <a:t>Uzair Ahmed Shah</a:t>
            </a:r>
            <a:r>
              <a:rPr lang="en-US" sz="2400"/>
              <a:t>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0E8DF-0750-C0D2-1D31-3DFDB9EA04A4}"/>
              </a:ext>
            </a:extLst>
          </p:cNvPr>
          <p:cNvSpPr txBox="1"/>
          <p:nvPr/>
        </p:nvSpPr>
        <p:spPr>
          <a:xfrm>
            <a:off x="597089" y="3150358"/>
            <a:ext cx="490182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The code compares the actual vs. expected distribution of </a:t>
            </a:r>
            <a:r>
              <a:rPr lang="en-GB" err="1">
                <a:solidFill>
                  <a:schemeClr val="bg1"/>
                </a:solidFill>
                <a:latin typeface="Consolas"/>
              </a:rPr>
              <a:t>friendsCount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 values and uses a bar chart to visualize any differences or patterns.</a:t>
            </a:r>
          </a:p>
          <a:p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 b="1">
                <a:solidFill>
                  <a:schemeClr val="bg1"/>
                </a:solidFill>
              </a:rPr>
              <a:t>Conclusion </a:t>
            </a:r>
            <a:r>
              <a:rPr lang="en-GB">
                <a:solidFill>
                  <a:schemeClr val="bg1"/>
                </a:solidFill>
              </a:rPr>
              <a:t>- </a:t>
            </a:r>
            <a:r>
              <a:rPr lang="en-GB">
                <a:solidFill>
                  <a:schemeClr val="bg1"/>
                </a:solidFill>
                <a:ea typeface="+mn-lt"/>
                <a:cs typeface="+mn-lt"/>
              </a:rPr>
              <a:t>The observed distribution closely follows Benford's Law, with only minor fluctuations. Overall, the graph exhibits a similar pattern to the expected distribution.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B57BE-CCDE-9FAC-3BA2-9AA0EE92109B}"/>
              </a:ext>
            </a:extLst>
          </p:cNvPr>
          <p:cNvSpPr txBox="1"/>
          <p:nvPr/>
        </p:nvSpPr>
        <p:spPr>
          <a:xfrm>
            <a:off x="1990298" y="1853821"/>
            <a:ext cx="41057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Visualises and analyses some field in twitter data and draw conclusion on Benford's Law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0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42C5A8-DF26-10F6-D67D-52B531943E1A}"/>
              </a:ext>
            </a:extLst>
          </p:cNvPr>
          <p:cNvSpPr/>
          <p:nvPr/>
        </p:nvSpPr>
        <p:spPr>
          <a:xfrm>
            <a:off x="14111" y="-24190"/>
            <a:ext cx="12179904" cy="6870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7FF6CC-1AD2-4EC5-5D6B-3AB2AF0210D7}"/>
              </a:ext>
            </a:extLst>
          </p:cNvPr>
          <p:cNvSpPr/>
          <p:nvPr/>
        </p:nvSpPr>
        <p:spPr>
          <a:xfrm rot="2400000">
            <a:off x="1169890" y="-425130"/>
            <a:ext cx="818865" cy="3940791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B9E06-418B-AF6F-ADD7-531DCC636760}"/>
              </a:ext>
            </a:extLst>
          </p:cNvPr>
          <p:cNvSpPr/>
          <p:nvPr/>
        </p:nvSpPr>
        <p:spPr>
          <a:xfrm rot="2400000">
            <a:off x="919963" y="1728895"/>
            <a:ext cx="796119" cy="3918045"/>
          </a:xfrm>
          <a:prstGeom prst="rect">
            <a:avLst/>
          </a:prstGeom>
          <a:solidFill>
            <a:srgbClr val="6557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63239-6D54-E83D-CB81-BADA8B70A4F4}"/>
              </a:ext>
            </a:extLst>
          </p:cNvPr>
          <p:cNvSpPr/>
          <p:nvPr/>
        </p:nvSpPr>
        <p:spPr>
          <a:xfrm rot="2400000">
            <a:off x="3480216" y="173513"/>
            <a:ext cx="790433" cy="5237328"/>
          </a:xfrm>
          <a:prstGeom prst="rect">
            <a:avLst/>
          </a:prstGeom>
          <a:solidFill>
            <a:srgbClr val="8578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FF204F-7C2E-A975-B398-AD3BB5CA0370}"/>
              </a:ext>
            </a:extLst>
          </p:cNvPr>
          <p:cNvSpPr/>
          <p:nvPr/>
        </p:nvSpPr>
        <p:spPr>
          <a:xfrm rot="2400000">
            <a:off x="2872858" y="2991700"/>
            <a:ext cx="818865" cy="4435523"/>
          </a:xfrm>
          <a:prstGeom prst="rect">
            <a:avLst/>
          </a:prstGeom>
          <a:solidFill>
            <a:srgbClr val="AFA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ABC83-429E-73BF-2633-E4FCEA6DA850}"/>
              </a:ext>
            </a:extLst>
          </p:cNvPr>
          <p:cNvSpPr/>
          <p:nvPr/>
        </p:nvSpPr>
        <p:spPr>
          <a:xfrm rot="2400000">
            <a:off x="3582952" y="5243566"/>
            <a:ext cx="818865" cy="1956180"/>
          </a:xfrm>
          <a:prstGeom prst="rect">
            <a:avLst/>
          </a:prstGeom>
          <a:solidFill>
            <a:srgbClr val="AFA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5E0AD6-055F-3FE8-716A-290FD6F0D8A8}"/>
              </a:ext>
            </a:extLst>
          </p:cNvPr>
          <p:cNvSpPr/>
          <p:nvPr/>
        </p:nvSpPr>
        <p:spPr>
          <a:xfrm rot="2400000">
            <a:off x="744380" y="4947567"/>
            <a:ext cx="801806" cy="1683224"/>
          </a:xfrm>
          <a:prstGeom prst="rect">
            <a:avLst/>
          </a:prstGeom>
          <a:solidFill>
            <a:srgbClr val="8578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9053F-B552-F083-8949-916FECA53A86}"/>
              </a:ext>
            </a:extLst>
          </p:cNvPr>
          <p:cNvSpPr/>
          <p:nvPr/>
        </p:nvSpPr>
        <p:spPr>
          <a:xfrm rot="2400000">
            <a:off x="3072677" y="117831"/>
            <a:ext cx="796119" cy="2155210"/>
          </a:xfrm>
          <a:prstGeom prst="rect">
            <a:avLst/>
          </a:prstGeom>
          <a:solidFill>
            <a:srgbClr val="6557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A06D1E-8667-3ADF-BA4C-C8C6F05E0E12}"/>
              </a:ext>
            </a:extLst>
          </p:cNvPr>
          <p:cNvSpPr/>
          <p:nvPr/>
        </p:nvSpPr>
        <p:spPr>
          <a:xfrm rot="2400000">
            <a:off x="289457" y="-192791"/>
            <a:ext cx="784746" cy="1887942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A6B7372-FE8D-3CAF-E593-A322172D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" t="684" r="41227" b="-342"/>
          <a:stretch/>
        </p:blipFill>
        <p:spPr>
          <a:xfrm>
            <a:off x="333743" y="1200587"/>
            <a:ext cx="5432276" cy="4239194"/>
          </a:xfrm>
          <a:prstGeom prst="rect">
            <a:avLst/>
          </a:prstGeom>
          <a:effectLst>
            <a:outerShdw blurRad="101600" dist="317500" dir="5400000">
              <a:srgbClr val="000000">
                <a:alpha val="5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ECDC1A-A295-4F78-9835-45D7F3C1CED8}"/>
              </a:ext>
            </a:extLst>
          </p:cNvPr>
          <p:cNvSpPr txBox="1"/>
          <p:nvPr/>
        </p:nvSpPr>
        <p:spPr>
          <a:xfrm>
            <a:off x="6619164" y="1933432"/>
            <a:ext cx="467663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The code compares the actual vs. expected distribution of </a:t>
            </a:r>
            <a:r>
              <a:rPr lang="en-GB" err="1">
                <a:solidFill>
                  <a:schemeClr val="bg1"/>
                </a:solidFill>
                <a:latin typeface="Aptos"/>
              </a:rPr>
              <a:t>lastSeen</a:t>
            </a:r>
            <a:r>
              <a:rPr lang="en-GB">
                <a:solidFill>
                  <a:schemeClr val="bg1"/>
                </a:solidFill>
                <a:latin typeface="Aptos"/>
              </a:rPr>
              <a:t> </a:t>
            </a:r>
            <a:r>
              <a:rPr lang="en-GB">
                <a:solidFill>
                  <a:schemeClr val="bg1"/>
                </a:solidFill>
              </a:rPr>
              <a:t>values and uses a bar chart to visualize any differences or patterns.</a:t>
            </a:r>
            <a:endParaRPr lang="en-US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endParaRPr lang="en-GB">
              <a:solidFill>
                <a:schemeClr val="bg1"/>
              </a:solidFill>
            </a:endParaRPr>
          </a:p>
          <a:p>
            <a:r>
              <a:rPr lang="en-GB" b="1">
                <a:solidFill>
                  <a:schemeClr val="bg1"/>
                </a:solidFill>
              </a:rPr>
              <a:t>Conclusion </a:t>
            </a:r>
            <a:r>
              <a:rPr lang="en-GB">
                <a:solidFill>
                  <a:schemeClr val="bg1"/>
                </a:solidFill>
              </a:rPr>
              <a:t>- The observed distribution does not  follow Benford's Law, because the data is biased toward values having leading digit 1 .</a:t>
            </a:r>
          </a:p>
        </p:txBody>
      </p:sp>
    </p:spTree>
    <p:extLst>
      <p:ext uri="{BB962C8B-B14F-4D97-AF65-F5344CB8AC3E}">
        <p14:creationId xmlns:p14="http://schemas.microsoft.com/office/powerpoint/2010/main" val="337409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0D6760-D347-3129-F225-CCB95405A485}"/>
              </a:ext>
            </a:extLst>
          </p:cNvPr>
          <p:cNvSpPr/>
          <p:nvPr/>
        </p:nvSpPr>
        <p:spPr>
          <a:xfrm>
            <a:off x="-1579" y="-2814"/>
            <a:ext cx="12179904" cy="6870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E70D1-8433-FA5D-DEE2-B808FB9DD4B3}"/>
              </a:ext>
            </a:extLst>
          </p:cNvPr>
          <p:cNvSpPr/>
          <p:nvPr/>
        </p:nvSpPr>
        <p:spPr>
          <a:xfrm>
            <a:off x="4003343" y="-11373"/>
            <a:ext cx="818865" cy="6880746"/>
          </a:xfrm>
          <a:prstGeom prst="rect">
            <a:avLst/>
          </a:prstGeom>
          <a:solidFill>
            <a:srgbClr val="AFA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CEFB05-CE60-D5D2-9EBD-22EFFE5AF12E}"/>
              </a:ext>
            </a:extLst>
          </p:cNvPr>
          <p:cNvSpPr/>
          <p:nvPr/>
        </p:nvSpPr>
        <p:spPr>
          <a:xfrm>
            <a:off x="2638566" y="-11373"/>
            <a:ext cx="818865" cy="6880746"/>
          </a:xfrm>
          <a:prstGeom prst="rect">
            <a:avLst/>
          </a:prstGeom>
          <a:solidFill>
            <a:srgbClr val="8578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82D8F-343A-62B4-070D-075B7EF4EEDF}"/>
              </a:ext>
            </a:extLst>
          </p:cNvPr>
          <p:cNvSpPr/>
          <p:nvPr/>
        </p:nvSpPr>
        <p:spPr>
          <a:xfrm>
            <a:off x="1285163" y="0"/>
            <a:ext cx="818865" cy="6880746"/>
          </a:xfrm>
          <a:prstGeom prst="rect">
            <a:avLst/>
          </a:prstGeom>
          <a:solidFill>
            <a:srgbClr val="6557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3DD00-13E7-B980-CF9E-656B487E0DBC}"/>
              </a:ext>
            </a:extLst>
          </p:cNvPr>
          <p:cNvSpPr/>
          <p:nvPr/>
        </p:nvSpPr>
        <p:spPr>
          <a:xfrm>
            <a:off x="-1" y="-11373"/>
            <a:ext cx="818865" cy="6880746"/>
          </a:xfrm>
          <a:prstGeom prst="rect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37B210-14B4-A775-B190-2857246D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" t="920" r="41319" b="-115"/>
          <a:stretch/>
        </p:blipFill>
        <p:spPr>
          <a:xfrm>
            <a:off x="196174" y="1311168"/>
            <a:ext cx="6063823" cy="4418566"/>
          </a:xfrm>
          <a:prstGeom prst="rect">
            <a:avLst/>
          </a:prstGeom>
          <a:effectLst>
            <a:outerShdw blurRad="101600" dist="317500" dir="5400000">
              <a:srgbClr val="000000">
                <a:alpha val="5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80DC7E-8941-340D-B970-DD998E59E1A6}"/>
              </a:ext>
            </a:extLst>
          </p:cNvPr>
          <p:cNvSpPr txBox="1"/>
          <p:nvPr/>
        </p:nvSpPr>
        <p:spPr>
          <a:xfrm>
            <a:off x="6971731" y="648268"/>
            <a:ext cx="31958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AFA5E4"/>
                </a:solidFill>
                <a:latin typeface="Aptos"/>
              </a:rPr>
              <a:t>Jagadish Ishwar Patil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4D88-8333-9E83-3DA4-E7088EFE7E84}"/>
              </a:ext>
            </a:extLst>
          </p:cNvPr>
          <p:cNvSpPr txBox="1"/>
          <p:nvPr/>
        </p:nvSpPr>
        <p:spPr>
          <a:xfrm>
            <a:off x="6971731" y="1575178"/>
            <a:ext cx="37190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Visualises and analyses some field in twitter data and draw conclusion on Benford's Law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A742F-218F-6D7E-1B5C-CD3A8A2A5D08}"/>
              </a:ext>
            </a:extLst>
          </p:cNvPr>
          <p:cNvSpPr txBox="1"/>
          <p:nvPr/>
        </p:nvSpPr>
        <p:spPr>
          <a:xfrm>
            <a:off x="6971732" y="3036626"/>
            <a:ext cx="468004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code compares the actual vs. expected distribution of id values and uses a bar chart to visualize any differences or patterns.</a:t>
            </a:r>
            <a:endParaRPr lang="en-US" dirty="0">
              <a:solidFill>
                <a:schemeClr val="bg1"/>
              </a:solidFill>
            </a:endParaRPr>
          </a:p>
          <a:p>
            <a:endParaRPr lang="en-GB"/>
          </a:p>
          <a:p>
            <a:r>
              <a:rPr lang="en-GB" b="1" dirty="0">
                <a:solidFill>
                  <a:schemeClr val="bg1"/>
                </a:solidFill>
              </a:rPr>
              <a:t>Conclusion </a:t>
            </a:r>
            <a:r>
              <a:rPr lang="en-GB" dirty="0">
                <a:solidFill>
                  <a:schemeClr val="bg1"/>
                </a:solidFill>
              </a:rPr>
              <a:t>- The observed distribution  follow Benford's Law closely , but </a:t>
            </a:r>
          </a:p>
          <a:p>
            <a:r>
              <a:rPr lang="en-GB" dirty="0">
                <a:solidFill>
                  <a:schemeClr val="bg1"/>
                </a:solidFill>
              </a:rPr>
              <a:t>It is showing different at value '2' and '7' the frequency of the numbers with leading digit 2 and 7 are higher than expected .</a:t>
            </a:r>
          </a:p>
        </p:txBody>
      </p:sp>
    </p:spTree>
    <p:extLst>
      <p:ext uri="{BB962C8B-B14F-4D97-AF65-F5344CB8AC3E}">
        <p14:creationId xmlns:p14="http://schemas.microsoft.com/office/powerpoint/2010/main" val="35963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A851F8-3D89-78DE-D9B9-D54185E1E54D}"/>
              </a:ext>
            </a:extLst>
          </p:cNvPr>
          <p:cNvSpPr/>
          <p:nvPr/>
        </p:nvSpPr>
        <p:spPr>
          <a:xfrm>
            <a:off x="0" y="-24190"/>
            <a:ext cx="12179904" cy="68700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51A30D-54A2-008F-9E6E-0E30D0475935}"/>
              </a:ext>
            </a:extLst>
          </p:cNvPr>
          <p:cNvSpPr/>
          <p:nvPr/>
        </p:nvSpPr>
        <p:spPr>
          <a:xfrm>
            <a:off x="9906083" y="-110733"/>
            <a:ext cx="1826032" cy="1826614"/>
          </a:xfrm>
          <a:prstGeom prst="ellipse">
            <a:avLst/>
          </a:prstGeom>
          <a:solidFill>
            <a:srgbClr val="8578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D365E0-5B04-D96C-EBF8-39D79964D2A3}"/>
              </a:ext>
            </a:extLst>
          </p:cNvPr>
          <p:cNvSpPr/>
          <p:nvPr/>
        </p:nvSpPr>
        <p:spPr>
          <a:xfrm>
            <a:off x="5975906" y="83262"/>
            <a:ext cx="2743392" cy="2743974"/>
          </a:xfrm>
          <a:prstGeom prst="ellipse">
            <a:avLst/>
          </a:prstGeom>
          <a:solidFill>
            <a:srgbClr val="AFA5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DD44D-32B7-4517-1BC9-CD4E8F129860}"/>
              </a:ext>
            </a:extLst>
          </p:cNvPr>
          <p:cNvSpPr/>
          <p:nvPr/>
        </p:nvSpPr>
        <p:spPr>
          <a:xfrm>
            <a:off x="7771592" y="-269361"/>
            <a:ext cx="1368832" cy="1369414"/>
          </a:xfrm>
          <a:prstGeom prst="ellipse">
            <a:avLst/>
          </a:prstGeom>
          <a:solidFill>
            <a:srgbClr val="4D3DA0"/>
          </a:solidFill>
          <a:ln>
            <a:noFill/>
          </a:ln>
          <a:effectLst>
            <a:outerShdw blurRad="63500" dist="317500" dir="66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67C0F4-754C-5F8E-1209-BF178FEC6538}"/>
              </a:ext>
            </a:extLst>
          </p:cNvPr>
          <p:cNvSpPr/>
          <p:nvPr/>
        </p:nvSpPr>
        <p:spPr>
          <a:xfrm>
            <a:off x="5767815" y="3669933"/>
            <a:ext cx="1829771" cy="1830353"/>
          </a:xfrm>
          <a:prstGeom prst="ellipse">
            <a:avLst/>
          </a:prstGeom>
          <a:solidFill>
            <a:srgbClr val="6557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074133-C71D-F27C-F157-70E48145C0FA}"/>
              </a:ext>
            </a:extLst>
          </p:cNvPr>
          <p:cNvSpPr/>
          <p:nvPr/>
        </p:nvSpPr>
        <p:spPr>
          <a:xfrm>
            <a:off x="9596785" y="4353540"/>
            <a:ext cx="2740432" cy="2741014"/>
          </a:xfrm>
          <a:prstGeom prst="ellipse">
            <a:avLst/>
          </a:prstGeom>
          <a:solidFill>
            <a:srgbClr val="8578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CEC302-6468-FE90-2DF6-36ACC2DF06AC}"/>
              </a:ext>
            </a:extLst>
          </p:cNvPr>
          <p:cNvSpPr/>
          <p:nvPr/>
        </p:nvSpPr>
        <p:spPr>
          <a:xfrm>
            <a:off x="6793714" y="5726082"/>
            <a:ext cx="911632" cy="912214"/>
          </a:xfrm>
          <a:prstGeom prst="ellipse">
            <a:avLst/>
          </a:prstGeom>
          <a:solidFill>
            <a:srgbClr val="AFA5E4"/>
          </a:solidFill>
          <a:ln>
            <a:noFill/>
          </a:ln>
          <a:effectLst>
            <a:outerShdw blurRad="63500" dist="317500" dir="6600000">
              <a:srgbClr val="000000">
                <a:alpha val="40000"/>
              </a:srgbClr>
            </a:outerShdw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D42F4-9D63-F64A-D86C-CCEFFDD4D1B2}"/>
              </a:ext>
            </a:extLst>
          </p:cNvPr>
          <p:cNvSpPr/>
          <p:nvPr/>
        </p:nvSpPr>
        <p:spPr>
          <a:xfrm>
            <a:off x="7770072" y="802927"/>
            <a:ext cx="4569231" cy="4569813"/>
          </a:xfrm>
          <a:prstGeom prst="ellipse">
            <a:avLst/>
          </a:prstGeom>
          <a:solidFill>
            <a:srgbClr val="6557AD"/>
          </a:solidFill>
          <a:ln>
            <a:noFill/>
          </a:ln>
          <a:effectLst>
            <a:outerShdw blurRad="63500" dist="317500" dir="66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D66B8-6CDB-E390-180B-8F8B348FE3AC}"/>
              </a:ext>
            </a:extLst>
          </p:cNvPr>
          <p:cNvSpPr/>
          <p:nvPr/>
        </p:nvSpPr>
        <p:spPr>
          <a:xfrm>
            <a:off x="7251181" y="4356028"/>
            <a:ext cx="2283825" cy="2284407"/>
          </a:xfrm>
          <a:prstGeom prst="ellipse">
            <a:avLst/>
          </a:prstGeom>
          <a:solidFill>
            <a:srgbClr val="4D3DA0"/>
          </a:solidFill>
          <a:ln>
            <a:noFill/>
          </a:ln>
          <a:effectLst>
            <a:outerShdw blurRad="63500" dist="317500" dir="8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61CB84B-B6F4-4FA2-9F17-F5271AE6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9" r="40627" b="-96"/>
          <a:stretch/>
        </p:blipFill>
        <p:spPr>
          <a:xfrm>
            <a:off x="6096000" y="1180034"/>
            <a:ext cx="5902473" cy="4197271"/>
          </a:xfrm>
          <a:prstGeom prst="rect">
            <a:avLst/>
          </a:prstGeom>
          <a:effectLst>
            <a:outerShdw blurRad="101600" dist="317500" dir="5580000">
              <a:srgbClr val="000000">
                <a:alpha val="4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3001E7-8419-6B04-E739-A94C4C720BC5}"/>
              </a:ext>
            </a:extLst>
          </p:cNvPr>
          <p:cNvSpPr txBox="1"/>
          <p:nvPr/>
        </p:nvSpPr>
        <p:spPr>
          <a:xfrm>
            <a:off x="681545" y="1848555"/>
            <a:ext cx="487823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GB" sz="1800" b="0" i="0" u="none" strike="noStrike" baseline="0" dirty="0">
                <a:solidFill>
                  <a:srgbClr val="FFFFFF"/>
                </a:solidFill>
                <a:latin typeface="Aptos"/>
              </a:rPr>
              <a:t>The code compares the actual vs. expected distribution of </a:t>
            </a:r>
            <a:r>
              <a:rPr lang="en-GB" dirty="0" err="1">
                <a:solidFill>
                  <a:srgbClr val="FFFFFF"/>
                </a:solidFill>
                <a:latin typeface="Aptos"/>
              </a:rPr>
              <a:t>tweetid</a:t>
            </a:r>
            <a:r>
              <a:rPr lang="en-GB" sz="1800" b="0" i="0" u="none" strike="noStrike" baseline="0" dirty="0">
                <a:solidFill>
                  <a:srgbClr val="FFFFFF"/>
                </a:solidFill>
                <a:latin typeface="Aptos"/>
              </a:rPr>
              <a:t> values and uses a bar chart to visualize any differences or patterns.</a:t>
            </a:r>
            <a:r>
              <a:rPr lang="en-US" sz="1800" b="0" i="0" dirty="0">
                <a:latin typeface="Aptos"/>
              </a:rPr>
              <a:t>​</a:t>
            </a:r>
          </a:p>
          <a:p>
            <a:pPr algn="l" rtl="0"/>
            <a:r>
              <a:rPr lang="en-GB" sz="1800" b="0" i="0" dirty="0">
                <a:latin typeface="Aptos"/>
              </a:rPr>
              <a:t>​</a:t>
            </a:r>
          </a:p>
          <a:p>
            <a:r>
              <a:rPr lang="en-GB" sz="1800" b="1" i="0" u="none" strike="noStrike" baseline="0" dirty="0">
                <a:solidFill>
                  <a:srgbClr val="FFFFFF"/>
                </a:solidFill>
                <a:latin typeface="Aptos"/>
              </a:rPr>
              <a:t>Conclusion </a:t>
            </a:r>
            <a:r>
              <a:rPr lang="en-GB" sz="1800" b="0" i="0" u="none" strike="noStrike" baseline="0" dirty="0">
                <a:solidFill>
                  <a:srgbClr val="FFFFFF"/>
                </a:solidFill>
                <a:latin typeface="Aptos"/>
              </a:rPr>
              <a:t>- </a:t>
            </a:r>
            <a:r>
              <a:rPr lang="en-GB" b="1" dirty="0">
                <a:solidFill>
                  <a:schemeClr val="bg1"/>
                </a:solidFill>
                <a:latin typeface="Aptos"/>
              </a:rPr>
              <a:t>Conclusion </a:t>
            </a:r>
            <a:r>
              <a:rPr lang="en-GB" dirty="0">
                <a:solidFill>
                  <a:schemeClr val="bg1"/>
                </a:solidFill>
                <a:latin typeface="Aptos"/>
              </a:rPr>
              <a:t>-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Aptos"/>
              </a:rPr>
              <a:t>The observed distribution </a:t>
            </a:r>
            <a:r>
              <a:rPr lang="en-GB" dirty="0">
                <a:solidFill>
                  <a:schemeClr val="bg1"/>
                </a:solidFill>
                <a:latin typeface="Aptos"/>
              </a:rPr>
              <a:t>does not 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Aptos"/>
              </a:rPr>
              <a:t>follow Benford's Law, </a:t>
            </a:r>
            <a:r>
              <a:rPr lang="en-GB" dirty="0">
                <a:solidFill>
                  <a:schemeClr val="bg1"/>
                </a:solidFill>
                <a:latin typeface="Aptos"/>
              </a:rPr>
              <a:t>because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Aptos"/>
              </a:rPr>
              <a:t>the </a:t>
            </a:r>
            <a:r>
              <a:rPr lang="en-GB" dirty="0">
                <a:solidFill>
                  <a:schemeClr val="bg1"/>
                </a:solidFill>
                <a:latin typeface="Aptos"/>
              </a:rPr>
              <a:t>data is biased toward values having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Aptos"/>
              </a:rPr>
              <a:t>leading digit </a:t>
            </a:r>
            <a:r>
              <a:rPr lang="en-GB" dirty="0">
                <a:solidFill>
                  <a:schemeClr val="bg1"/>
                </a:solidFill>
                <a:latin typeface="Aptos"/>
              </a:rPr>
              <a:t>7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Aptos"/>
              </a:rPr>
              <a:t>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3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AB80F59-057A-8924-A47E-D0C427A022D0}"/>
              </a:ext>
            </a:extLst>
          </p:cNvPr>
          <p:cNvGrpSpPr/>
          <p:nvPr/>
        </p:nvGrpSpPr>
        <p:grpSpPr>
          <a:xfrm>
            <a:off x="0" y="-1105828"/>
            <a:ext cx="12552802" cy="9935506"/>
            <a:chOff x="0" y="-1139947"/>
            <a:chExt cx="12552802" cy="99355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47BFACB-9A66-3217-4A8E-81DFD4F46C87}"/>
                </a:ext>
              </a:extLst>
            </p:cNvPr>
            <p:cNvSpPr/>
            <p:nvPr/>
          </p:nvSpPr>
          <p:spPr>
            <a:xfrm>
              <a:off x="0" y="-24190"/>
              <a:ext cx="12179904" cy="6870095"/>
            </a:xfrm>
            <a:prstGeom prst="rect">
              <a:avLst/>
            </a:prstGeom>
            <a:solidFill>
              <a:schemeClr val="tx1"/>
            </a:solidFill>
            <a:effectLst>
              <a:outerShdw blurRad="63500">
                <a:srgbClr val="000000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BA38B55-C591-C56F-FFE3-A33ACADEC70E}"/>
                </a:ext>
              </a:extLst>
            </p:cNvPr>
            <p:cNvSpPr/>
            <p:nvPr/>
          </p:nvSpPr>
          <p:spPr>
            <a:xfrm>
              <a:off x="7069351" y="-1139947"/>
              <a:ext cx="5483451" cy="5483451"/>
            </a:xfrm>
            <a:prstGeom prst="ellipse">
              <a:avLst/>
            </a:prstGeom>
            <a:solidFill>
              <a:srgbClr val="AFA5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FA18F13-E8E3-EFCA-5189-88F96AF26C95}"/>
                </a:ext>
              </a:extLst>
            </p:cNvPr>
            <p:cNvSpPr/>
            <p:nvPr/>
          </p:nvSpPr>
          <p:spPr>
            <a:xfrm>
              <a:off x="7069350" y="567498"/>
              <a:ext cx="5483451" cy="5483451"/>
            </a:xfrm>
            <a:prstGeom prst="ellipse">
              <a:avLst/>
            </a:prstGeom>
            <a:solidFill>
              <a:srgbClr val="8578C3"/>
            </a:solidFill>
            <a:ln>
              <a:noFill/>
            </a:ln>
            <a:effectLst>
              <a:outerShdw blurRad="317500" dist="317500" dir="16140000">
                <a:srgbClr val="000000">
                  <a:alpha val="39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1C8CA9-72C2-51AA-BC95-54E0A78AAD02}"/>
                </a:ext>
              </a:extLst>
            </p:cNvPr>
            <p:cNvSpPr/>
            <p:nvPr/>
          </p:nvSpPr>
          <p:spPr>
            <a:xfrm>
              <a:off x="7069350" y="1840973"/>
              <a:ext cx="5483451" cy="5483451"/>
            </a:xfrm>
            <a:prstGeom prst="ellipse">
              <a:avLst/>
            </a:prstGeom>
            <a:solidFill>
              <a:srgbClr val="6557AD"/>
            </a:solidFill>
            <a:ln>
              <a:noFill/>
            </a:ln>
            <a:effectLst>
              <a:outerShdw blurRad="317500" dist="317500" dir="1614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3014F3-EDDF-CE01-090E-E2AEAC912239}"/>
                </a:ext>
              </a:extLst>
            </p:cNvPr>
            <p:cNvSpPr/>
            <p:nvPr/>
          </p:nvSpPr>
          <p:spPr>
            <a:xfrm>
              <a:off x="7069350" y="3312108"/>
              <a:ext cx="5483451" cy="5483451"/>
            </a:xfrm>
            <a:prstGeom prst="ellipse">
              <a:avLst/>
            </a:prstGeom>
            <a:solidFill>
              <a:srgbClr val="4D3DA0"/>
            </a:solidFill>
            <a:ln>
              <a:noFill/>
            </a:ln>
            <a:effectLst>
              <a:outerShdw blurRad="317500" dist="292100" dir="1596000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4A7A5A6E-8D80-B020-EEE9-6EB31F39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0" t="930" r="38060" b="186"/>
            <a:stretch/>
          </p:blipFill>
          <p:spPr>
            <a:xfrm>
              <a:off x="5732061" y="1635246"/>
              <a:ext cx="5419338" cy="3786539"/>
            </a:xfrm>
            <a:prstGeom prst="rect">
              <a:avLst/>
            </a:prstGeom>
            <a:effectLst>
              <a:outerShdw blurRad="101600" dist="317500" dir="5400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CBFB5A-64F1-1FC8-41BC-EFB8A0B885D3}"/>
              </a:ext>
            </a:extLst>
          </p:cNvPr>
          <p:cNvSpPr txBox="1"/>
          <p:nvPr/>
        </p:nvSpPr>
        <p:spPr>
          <a:xfrm>
            <a:off x="835924" y="727879"/>
            <a:ext cx="385549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AFA5E4"/>
                </a:solidFill>
              </a:rPr>
              <a:t>Manthan Subhash Ziman</a:t>
            </a:r>
            <a:endParaRPr lang="en-US" dirty="0"/>
          </a:p>
          <a:p>
            <a:pPr algn="l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14E4B-B168-599E-4F39-98D092C1C0A7}"/>
              </a:ext>
            </a:extLst>
          </p:cNvPr>
          <p:cNvSpPr txBox="1"/>
          <p:nvPr/>
        </p:nvSpPr>
        <p:spPr>
          <a:xfrm>
            <a:off x="807492" y="1546746"/>
            <a:ext cx="3883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chemeClr val="bg1"/>
                </a:solidFill>
              </a:rPr>
              <a:t>Visualises and analyses some field in twitter data and draw conclusion on Benford's Law 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D74B78-FC8E-CD48-824E-125D54243C2D}"/>
              </a:ext>
            </a:extLst>
          </p:cNvPr>
          <p:cNvSpPr txBox="1"/>
          <p:nvPr/>
        </p:nvSpPr>
        <p:spPr>
          <a:xfrm>
            <a:off x="909851" y="3252716"/>
            <a:ext cx="4606118" cy="2635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9"/>
              </a:lnSpc>
            </a:pPr>
            <a:r>
              <a:rPr lang="en-GB" sz="1800" b="0" i="0" u="none" strike="noStrike" baseline="0" dirty="0">
                <a:solidFill>
                  <a:srgbClr val="FFFFFF"/>
                </a:solidFill>
                <a:latin typeface="Aptos"/>
              </a:rPr>
              <a:t>The code compares the actual vs. expected distribution </a:t>
            </a:r>
            <a:r>
              <a:rPr lang="en-GB" dirty="0">
                <a:solidFill>
                  <a:srgbClr val="FFFFFF"/>
                </a:solidFill>
                <a:latin typeface="Aptos"/>
              </a:rPr>
              <a:t>of </a:t>
            </a:r>
            <a:r>
              <a:rPr lang="en-GB" dirty="0" err="1">
                <a:solidFill>
                  <a:srgbClr val="FFFFFF"/>
                </a:solidFill>
                <a:latin typeface="Aptos"/>
              </a:rPr>
              <a:t>followers</a:t>
            </a:r>
            <a:r>
              <a:rPr lang="en-GB" dirty="0" err="1">
                <a:solidFill>
                  <a:srgbClr val="FFFFFF"/>
                </a:solidFill>
                <a:latin typeface="Consolas"/>
              </a:rPr>
              <a:t>Count</a:t>
            </a:r>
            <a:r>
              <a:rPr lang="en-GB" sz="1800" b="0" i="0" u="none" strike="noStrike" baseline="0" dirty="0">
                <a:solidFill>
                  <a:srgbClr val="FFFFFF"/>
                </a:solidFill>
                <a:latin typeface="Aptos"/>
              </a:rPr>
              <a:t> values and uses a bar chart to visualize any differences or patterns.</a:t>
            </a:r>
            <a:r>
              <a:rPr lang="en-US" sz="1800" b="0" i="0" dirty="0">
                <a:latin typeface="Aptos"/>
              </a:rPr>
              <a:t>​</a:t>
            </a:r>
          </a:p>
          <a:p>
            <a:pPr algn="l" rtl="0">
              <a:lnSpc>
                <a:spcPts val="1809"/>
              </a:lnSpc>
            </a:pPr>
            <a:r>
              <a:rPr lang="en-GB" sz="1800" b="0" i="0" dirty="0">
                <a:latin typeface="Aptos"/>
              </a:rPr>
              <a:t>​</a:t>
            </a:r>
          </a:p>
          <a:p>
            <a:pPr algn="l" rtl="0">
              <a:lnSpc>
                <a:spcPts val="1809"/>
              </a:lnSpc>
            </a:pPr>
            <a:r>
              <a:rPr lang="en-GB" sz="1800" b="0" i="0" dirty="0">
                <a:latin typeface="Aptos"/>
              </a:rPr>
              <a:t>​</a:t>
            </a:r>
          </a:p>
          <a:p>
            <a:pPr>
              <a:lnSpc>
                <a:spcPts val="1809"/>
              </a:lnSpc>
            </a:pPr>
            <a:r>
              <a:rPr lang="en-GB" sz="1800" b="1" i="0" u="none" strike="noStrike" baseline="0" dirty="0">
                <a:solidFill>
                  <a:srgbClr val="FFFFFF"/>
                </a:solidFill>
                <a:latin typeface="Aptos"/>
              </a:rPr>
              <a:t>Conclusion </a:t>
            </a:r>
            <a:r>
              <a:rPr lang="en-GB" sz="1800" b="0" i="0" u="none" strike="noStrike" baseline="0" dirty="0">
                <a:solidFill>
                  <a:srgbClr val="FFFFFF"/>
                </a:solidFill>
                <a:latin typeface="Aptos"/>
              </a:rPr>
              <a:t>- The observed distribution </a:t>
            </a:r>
            <a:r>
              <a:rPr lang="en-GB" dirty="0">
                <a:solidFill>
                  <a:srgbClr val="FFFFFF"/>
                </a:solidFill>
                <a:latin typeface="Aptos"/>
              </a:rPr>
              <a:t>perfectly follows</a:t>
            </a:r>
            <a:r>
              <a:rPr lang="en-GB" sz="1800" b="0" i="0" u="none" strike="noStrike" baseline="0" dirty="0">
                <a:solidFill>
                  <a:srgbClr val="FFFFFF"/>
                </a:solidFill>
                <a:latin typeface="Aptos"/>
              </a:rPr>
              <a:t> Benford's Law, with only minor fluctuations. Overall, the graph exhibits a similar pattern to the expected distribution.</a:t>
            </a:r>
            <a:r>
              <a:rPr lang="en-GB" sz="1800" b="0" i="0" dirty="0">
                <a:latin typeface="Aptos"/>
              </a:rPr>
              <a:t>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01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A23F2A-780A-9AFF-1207-8E04299A96D9}"/>
              </a:ext>
            </a:extLst>
          </p:cNvPr>
          <p:cNvSpPr/>
          <p:nvPr/>
        </p:nvSpPr>
        <p:spPr>
          <a:xfrm>
            <a:off x="-5685" y="4242"/>
            <a:ext cx="12196962" cy="68587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802508B7-189C-3C94-BFC3-94965F7171DF}"/>
              </a:ext>
            </a:extLst>
          </p:cNvPr>
          <p:cNvSpPr/>
          <p:nvPr/>
        </p:nvSpPr>
        <p:spPr>
          <a:xfrm>
            <a:off x="261581" y="352566"/>
            <a:ext cx="6232477" cy="1182805"/>
          </a:xfrm>
          <a:prstGeom prst="chevron">
            <a:avLst/>
          </a:prstGeom>
          <a:solidFill>
            <a:srgbClr val="AFA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E4FEF30D-4FD2-2E55-5C39-57334BEB8160}"/>
              </a:ext>
            </a:extLst>
          </p:cNvPr>
          <p:cNvSpPr/>
          <p:nvPr/>
        </p:nvSpPr>
        <p:spPr>
          <a:xfrm>
            <a:off x="6368953" y="352566"/>
            <a:ext cx="1211239" cy="1182805"/>
          </a:xfrm>
          <a:prstGeom prst="chevron">
            <a:avLst/>
          </a:prstGeom>
          <a:solidFill>
            <a:srgbClr val="8578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03653CEE-5D96-9AE6-DED8-36730DCD047E}"/>
              </a:ext>
            </a:extLst>
          </p:cNvPr>
          <p:cNvSpPr/>
          <p:nvPr/>
        </p:nvSpPr>
        <p:spPr>
          <a:xfrm rot="10800000">
            <a:off x="5720685" y="5282819"/>
            <a:ext cx="6232477" cy="1182805"/>
          </a:xfrm>
          <a:prstGeom prst="chevron">
            <a:avLst/>
          </a:prstGeom>
          <a:solidFill>
            <a:srgbClr val="AFA5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B836B62-7885-DF00-7A1D-46FEEE495871}"/>
              </a:ext>
            </a:extLst>
          </p:cNvPr>
          <p:cNvSpPr/>
          <p:nvPr/>
        </p:nvSpPr>
        <p:spPr>
          <a:xfrm>
            <a:off x="7392535" y="352566"/>
            <a:ext cx="1211239" cy="1182805"/>
          </a:xfrm>
          <a:prstGeom prst="chevron">
            <a:avLst/>
          </a:prstGeom>
          <a:solidFill>
            <a:srgbClr val="6557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EA16720-B62B-C736-FA8F-498760489496}"/>
              </a:ext>
            </a:extLst>
          </p:cNvPr>
          <p:cNvSpPr/>
          <p:nvPr/>
        </p:nvSpPr>
        <p:spPr>
          <a:xfrm>
            <a:off x="8444551" y="352566"/>
            <a:ext cx="1080448" cy="1182805"/>
          </a:xfrm>
          <a:prstGeom prst="chevron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28C77186-991E-E3F1-9160-257EE65C4EFB}"/>
              </a:ext>
            </a:extLst>
          </p:cNvPr>
          <p:cNvSpPr/>
          <p:nvPr/>
        </p:nvSpPr>
        <p:spPr>
          <a:xfrm rot="10800000">
            <a:off x="2837596" y="5282820"/>
            <a:ext cx="1080448" cy="1182805"/>
          </a:xfrm>
          <a:prstGeom prst="chevron">
            <a:avLst/>
          </a:prstGeom>
          <a:solidFill>
            <a:srgbClr val="4D3D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DCE05D7E-1882-A31E-8A26-FA0E7FF2B9CB}"/>
              </a:ext>
            </a:extLst>
          </p:cNvPr>
          <p:cNvSpPr/>
          <p:nvPr/>
        </p:nvSpPr>
        <p:spPr>
          <a:xfrm rot="10800000">
            <a:off x="4759655" y="5282820"/>
            <a:ext cx="1080448" cy="1182805"/>
          </a:xfrm>
          <a:prstGeom prst="chevron">
            <a:avLst/>
          </a:prstGeom>
          <a:solidFill>
            <a:srgbClr val="8578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EBC44B7B-F22D-4B2F-2574-5C7EFD371BF6}"/>
              </a:ext>
            </a:extLst>
          </p:cNvPr>
          <p:cNvSpPr/>
          <p:nvPr/>
        </p:nvSpPr>
        <p:spPr>
          <a:xfrm rot="10800000">
            <a:off x="3804312" y="5282819"/>
            <a:ext cx="1080448" cy="1182805"/>
          </a:xfrm>
          <a:prstGeom prst="chevron">
            <a:avLst/>
          </a:prstGeom>
          <a:solidFill>
            <a:srgbClr val="6557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A398CB-474C-385C-2836-6A69A3DE9D0A}"/>
              </a:ext>
            </a:extLst>
          </p:cNvPr>
          <p:cNvSpPr txBox="1"/>
          <p:nvPr/>
        </p:nvSpPr>
        <p:spPr>
          <a:xfrm>
            <a:off x="3918045" y="2854657"/>
            <a:ext cx="40545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 b="1" dirty="0">
                <a:solidFill>
                  <a:srgbClr val="AFA5E4"/>
                </a:solidFill>
                <a:latin typeface="Book Antiqua"/>
              </a:rPr>
              <a:t>Thank </a:t>
            </a:r>
            <a:r>
              <a:rPr lang="en-GB" sz="5400" b="1" dirty="0">
                <a:solidFill>
                  <a:schemeClr val="bg1"/>
                </a:solidFill>
                <a:latin typeface="Book Antiqua"/>
              </a:rPr>
              <a:t>You</a:t>
            </a:r>
            <a:endParaRPr lang="en-US" sz="5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219</cp:revision>
  <dcterms:created xsi:type="dcterms:W3CDTF">2025-05-03T13:22:02Z</dcterms:created>
  <dcterms:modified xsi:type="dcterms:W3CDTF">2025-05-04T09:30:06Z</dcterms:modified>
</cp:coreProperties>
</file>