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23362-95EB-4E56-9A57-D3AA387AD854}" v="3" dt="2024-06-20T12:25:16.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724" y="-6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81000" y="3278692"/>
            <a:ext cx="10399395" cy="509114"/>
          </a:xfrm>
          <a:prstGeom prst="rect">
            <a:avLst/>
          </a:prstGeom>
        </p:spPr>
        <p:txBody>
          <a:bodyPr vert="horz" wrap="square" lIns="0" tIns="16510" rIns="0" bIns="0" rtlCol="0">
            <a:spAutoFit/>
          </a:bodyPr>
          <a:lstStyle/>
          <a:p>
            <a:pPr marL="3213735">
              <a:lnSpc>
                <a:spcPct val="100000"/>
              </a:lnSpc>
              <a:spcBef>
                <a:spcPts val="130"/>
              </a:spcBef>
            </a:pPr>
            <a:r>
              <a:rPr lang="en-IN" spc="15" dirty="0" smtClean="0"/>
              <a:t>                           RAMANA .SADI</a:t>
            </a:r>
            <a:endParaRPr spc="15" dirty="0"/>
          </a:p>
        </p:txBody>
      </p:sp>
      <p:sp>
        <p:nvSpPr>
          <p:cNvPr id="8" name="object 8"/>
          <p:cNvSpPr txBox="1"/>
          <p:nvPr/>
        </p:nvSpPr>
        <p:spPr>
          <a:xfrm>
            <a:off x="6477000" y="4572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9918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a:extLst>
              <a:ext uri="{FF2B5EF4-FFF2-40B4-BE49-F238E27FC236}">
                <a16:creationId xmlns:a16="http://schemas.microsoft.com/office/drawing/2014/main" xmlns="" id="{CABBC9EE-1DD1-953B-D9AA-A74812A64061}"/>
              </a:ext>
            </a:extLst>
          </p:cNvPr>
          <p:cNvSpPr txBox="1"/>
          <p:nvPr/>
        </p:nvSpPr>
        <p:spPr>
          <a:xfrm>
            <a:off x="752475" y="2457950"/>
            <a:ext cx="8456294" cy="3416320"/>
          </a:xfrm>
          <a:prstGeom prst="rect">
            <a:avLst/>
          </a:prstGeom>
          <a:noFill/>
        </p:spPr>
        <p:txBody>
          <a:bodyPr wrap="square">
            <a:spAutoFit/>
          </a:bodyPr>
          <a:lstStyle/>
          <a:p>
            <a:pPr marL="285750" indent="-285750">
              <a:buFont typeface="Courier New" panose="02070309020205020404" pitchFamily="49" charset="0"/>
              <a:buChar char="o"/>
            </a:pPr>
            <a:r>
              <a:rPr lang="en-US" dirty="0"/>
              <a:t>The results of a key logger and security project are multifaceted and impactful. From a security perspective, such a project enhances monitoring capabilities, enabling organizations to detect and respond to potential threats promptly.</a:t>
            </a:r>
          </a:p>
          <a:p>
            <a:pPr marL="285750" indent="-285750">
              <a:buFont typeface="Courier New" panose="02070309020205020404" pitchFamily="49" charset="0"/>
              <a:buChar char="o"/>
            </a:pPr>
            <a:r>
              <a:rPr lang="en-US" dirty="0"/>
              <a:t> It provides invaluable insights into user activities, aiding in forensic investigations and compliance auditing.</a:t>
            </a:r>
          </a:p>
          <a:p>
            <a:pPr marL="285750" indent="-285750">
              <a:buFont typeface="Courier New" panose="02070309020205020404" pitchFamily="49" charset="0"/>
              <a:buChar char="o"/>
            </a:pPr>
            <a:r>
              <a:rPr lang="en-US" dirty="0"/>
              <a:t> For parental use, it offers peace of mind by safeguarding children from online risks. Additionally, the project serves as a deterrent against misuse of company resources and ensures adherence to corporate policies. </a:t>
            </a:r>
          </a:p>
          <a:p>
            <a:pPr marL="285750" indent="-285750">
              <a:buFont typeface="Courier New" panose="02070309020205020404" pitchFamily="49" charset="0"/>
              <a:buChar char="o"/>
            </a:pPr>
            <a:r>
              <a:rPr lang="en-US" dirty="0"/>
              <a:t>However, its implementation requires careful consideration of privacy concerns and legal implications to maintain trust and compliance with regulatory frameworks. </a:t>
            </a:r>
          </a:p>
          <a:p>
            <a:pPr marL="285750" indent="-285750">
              <a:buFont typeface="Courier New" panose="02070309020205020404" pitchFamily="49" charset="0"/>
              <a:buChar char="o"/>
            </a:pPr>
            <a:r>
              <a:rPr lang="en-US" dirty="0"/>
              <a:t>Overall, a well-executed key logger and security project strengthens digital security measures while supporting responsible usage across various contexts.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 name="Title 9"/>
          <p:cNvSpPr>
            <a:spLocks noGrp="1"/>
          </p:cNvSpPr>
          <p:nvPr>
            <p:ph type="title"/>
          </p:nvPr>
        </p:nvSpPr>
        <p:spPr/>
        <p:txBody>
          <a:bodyPr/>
          <a:lstStyle/>
          <a:p>
            <a:endParaRPr lang="en-US" dirty="0"/>
          </a:p>
        </p:txBody>
      </p:sp>
      <p:sp>
        <p:nvSpPr>
          <p:cNvPr id="11" name="Rectangle 10"/>
          <p:cNvSpPr/>
          <p:nvPr/>
        </p:nvSpPr>
        <p:spPr>
          <a:xfrm>
            <a:off x="3479835" y="3244334"/>
            <a:ext cx="5232330" cy="369332"/>
          </a:xfrm>
          <a:prstGeom prst="rect">
            <a:avLst/>
          </a:prstGeom>
        </p:spPr>
        <p:txBody>
          <a:bodyPr wrap="none">
            <a:spAutoFit/>
          </a:bodyPr>
          <a:lstStyle/>
          <a:p>
            <a:r>
              <a:rPr lang="en-US" dirty="0" smtClean="0"/>
              <a:t>https://github.com/ramana12-sadi/ramana12-sadi.git</a:t>
            </a:r>
            <a:endParaRPr lang="en-US" dirty="0"/>
          </a:p>
        </p:txBody>
      </p:sp>
    </p:spTree>
    <p:extLst>
      <p:ext uri="{BB962C8B-B14F-4D97-AF65-F5344CB8AC3E}">
        <p14:creationId xmlns:p14="http://schemas.microsoft.com/office/powerpoint/2010/main" xmlns="" val="405955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637421"/>
            <a:ext cx="7185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1026" name="Picture 2" descr="What is a Keylogger and How Can I ...">
            <a:extLst>
              <a:ext uri="{FF2B5EF4-FFF2-40B4-BE49-F238E27FC236}">
                <a16:creationId xmlns:a16="http://schemas.microsoft.com/office/drawing/2014/main" xmlns="" id="{BD229D3E-B582-DBFF-31CB-99DAF5424EE4}"/>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47800" y="2406633"/>
            <a:ext cx="7146394" cy="353696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0A051372-634D-A9D9-C10A-0D8CF87745E1}"/>
              </a:ext>
            </a:extLst>
          </p:cNvPr>
          <p:cNvSpPr txBox="1"/>
          <p:nvPr/>
        </p:nvSpPr>
        <p:spPr>
          <a:xfrm>
            <a:off x="2214691" y="1770385"/>
            <a:ext cx="6496112" cy="3785652"/>
          </a:xfrm>
          <a:prstGeom prst="rect">
            <a:avLst/>
          </a:prstGeom>
          <a:noFill/>
        </p:spPr>
        <p:txBody>
          <a:bodyPr wrap="square" rtlCol="0">
            <a:spAutoFit/>
          </a:bodyPr>
          <a:lstStyle/>
          <a:p>
            <a:r>
              <a:rPr lang="en-US" sz="2000" dirty="0"/>
              <a:t>The main agenda of a key logger and security project is to develop robust software that monitors and records keystrokes on a computer system. This tool is designed with a focus on enhancing cybersecurity by detecting unauthorized access, potential threats, or malicious activities such as password theft. By capturing and analyzing keystrokes, the project aims to provide valuable insights into user behavior, identify suspicious patterns, and ultimately fortify system defenses against cyber attacks. Additionally, the project emphasizes the importance of user privacy and data protection, ensuring that all captured information is handled securely and ethically within legal boundaries.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B85D85A9-9399-7EC9-B9D4-655B67474F94}"/>
              </a:ext>
            </a:extLst>
          </p:cNvPr>
          <p:cNvSpPr txBox="1"/>
          <p:nvPr/>
        </p:nvSpPr>
        <p:spPr>
          <a:xfrm>
            <a:off x="1000126" y="2393716"/>
            <a:ext cx="64008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The key logger and security project addresses the critical challenge of enhancing cybersecurity by developing a software solution capable of monitoring and logging keystrokes on a computer system. </a:t>
            </a:r>
          </a:p>
          <a:p>
            <a:pPr marL="285750" indent="-285750">
              <a:buFont typeface="Wingdings" panose="05000000000000000000" pitchFamily="2" charset="2"/>
              <a:buChar char="§"/>
            </a:pPr>
            <a:r>
              <a:rPr lang="en-US" dirty="0"/>
              <a:t>The problem statement revolves around the need to detect and mitigate potential threats such as unauthorized access, data breaches, and malicious activities like password theft.</a:t>
            </a:r>
          </a:p>
          <a:p>
            <a:pPr marL="285750" indent="-285750">
              <a:buFont typeface="Wingdings" panose="05000000000000000000" pitchFamily="2" charset="2"/>
              <a:buChar char="§"/>
            </a:pPr>
            <a:r>
              <a:rPr lang="en-US" dirty="0"/>
              <a:t> The project aims to create a robust tool that not only monitors keystrokes effectively but also ensures the privacy and integrity of captured data, complying with legal and ethical standards.</a:t>
            </a:r>
          </a:p>
          <a:p>
            <a:pPr marL="285750" indent="-285750">
              <a:buFont typeface="Wingdings" panose="05000000000000000000" pitchFamily="2" charset="2"/>
              <a:buChar char="§"/>
            </a:pPr>
            <a:r>
              <a:rPr lang="en-US" dirty="0"/>
              <a:t> By doing so, it seeks to provide proactive measures against cyber threats and bolster overall system security.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a16="http://schemas.microsoft.com/office/drawing/2014/main" xmlns="" id="{B82424C7-1B9F-D25B-420F-34C07C342ED2}"/>
              </a:ext>
            </a:extLst>
          </p:cNvPr>
          <p:cNvSpPr txBox="1"/>
          <p:nvPr/>
        </p:nvSpPr>
        <p:spPr>
          <a:xfrm>
            <a:off x="1066800" y="2516231"/>
            <a:ext cx="6099048" cy="3416320"/>
          </a:xfrm>
          <a:prstGeom prst="rect">
            <a:avLst/>
          </a:prstGeom>
          <a:noFill/>
        </p:spPr>
        <p:txBody>
          <a:bodyPr wrap="square">
            <a:spAutoFit/>
          </a:bodyPr>
          <a:lstStyle/>
          <a:p>
            <a:pPr marL="285750" indent="-285750">
              <a:buFont typeface="Wingdings" panose="05000000000000000000" pitchFamily="2" charset="2"/>
              <a:buChar char="Ø"/>
            </a:pPr>
            <a:r>
              <a:rPr lang="en-IN" dirty="0"/>
              <a:t> The key logger and security project aims to develop a     comprehensive software solution that monitors and logs keystrokes on a computer system to enhance cybersecurity measures. </a:t>
            </a:r>
          </a:p>
          <a:p>
            <a:pPr marL="285750" indent="-285750">
              <a:buFont typeface="Wingdings" panose="05000000000000000000" pitchFamily="2" charset="2"/>
              <a:buChar char="Ø"/>
            </a:pPr>
            <a:r>
              <a:rPr lang="en-IN" dirty="0"/>
              <a:t> By capturing user input, the tool seeks to detect and prevent unauthorized access, identify potential threats such as malware or phishing attacks, and protect sensitive information from being compromised. </a:t>
            </a:r>
          </a:p>
          <a:p>
            <a:pPr marL="285750" indent="-285750">
              <a:buFont typeface="Wingdings" panose="05000000000000000000" pitchFamily="2" charset="2"/>
              <a:buChar char="Ø"/>
            </a:pPr>
            <a:r>
              <a:rPr lang="en-IN" dirty="0"/>
              <a:t> The project emphasizes the importance of maintaining user privacy and adhering to legal regulations while providing robust security measures to safeguard against cyber threats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4159" y="611851"/>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a:extLst>
              <a:ext uri="{FF2B5EF4-FFF2-40B4-BE49-F238E27FC236}">
                <a16:creationId xmlns:a16="http://schemas.microsoft.com/office/drawing/2014/main" xmlns="" id="{E36AD0B6-FB0C-8580-E801-B93829B1535B}"/>
              </a:ext>
            </a:extLst>
          </p:cNvPr>
          <p:cNvSpPr txBox="1"/>
          <p:nvPr/>
        </p:nvSpPr>
        <p:spPr>
          <a:xfrm>
            <a:off x="559880" y="1775089"/>
            <a:ext cx="10437748" cy="3970318"/>
          </a:xfrm>
          <a:prstGeom prst="rect">
            <a:avLst/>
          </a:prstGeom>
          <a:noFill/>
        </p:spPr>
        <p:txBody>
          <a:bodyPr wrap="square">
            <a:spAutoFit/>
          </a:bodyPr>
          <a:lstStyle/>
          <a:p>
            <a:pPr marL="285750" indent="-285750">
              <a:buFont typeface="Arial" panose="020B0604020202020204" pitchFamily="34" charset="0"/>
              <a:buChar char="•"/>
            </a:pPr>
            <a:r>
              <a:rPr lang="en-IN" dirty="0"/>
              <a:t>Individual Users: People who want to monitor their own computer activities for security reasons, such as protecting personal information or detecting unauthorized access.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Businesses and Organizations: Entities that need to monitor employee activities on company devices to prevent data breaches, ensure compliance with company policies, and protect sensitive information.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Educational Institutions: Schools or universities that may use keyloggers to monitor student activities on shared or public computers, ensuring appropriate usage and preventing misuse.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Government Agencies: Organizations that utilize keyloggers for cybersecurity purposes, such as monitoring potential threats, investigating criminal activities, or ensuring secure communication.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Cybersecurity Professionals: Security experts who deploy keyloggers as part of their toolkit to assess and strengthen the security posture of computer systems, identifying vulnerabilities and enhancing </a:t>
            </a:r>
            <a:r>
              <a:rPr lang="en-IN" dirty="0" err="1"/>
              <a:t>defenses</a:t>
            </a:r>
            <a:r>
              <a:rPr lang="en-I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196" y="232632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95600" y="1695450"/>
            <a:ext cx="2108835" cy="505908"/>
          </a:xfrm>
          <a:prstGeom prst="rect">
            <a:avLst/>
          </a:prstGeom>
        </p:spPr>
        <p:txBody>
          <a:bodyPr vert="horz" wrap="square" lIns="0" tIns="13335" rIns="0" bIns="0" rtlCol="0">
            <a:spAutoFit/>
          </a:bodyPr>
          <a:lstStyle/>
          <a:p>
            <a:pPr marL="12700">
              <a:spcBef>
                <a:spcPts val="105"/>
              </a:spcBef>
            </a:pPr>
            <a:r>
              <a:rPr lang="en-US" sz="1600" b="1" dirty="0"/>
              <a:t>Solution Components:</a:t>
            </a:r>
            <a:br>
              <a:rPr lang="en-US" sz="1600" b="1" dirty="0"/>
            </a:br>
            <a:endParaRPr sz="1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a:extLst>
              <a:ext uri="{FF2B5EF4-FFF2-40B4-BE49-F238E27FC236}">
                <a16:creationId xmlns:a16="http://schemas.microsoft.com/office/drawing/2014/main" xmlns="" id="{FC7B6E30-2304-1AF2-F09C-2EBB16D5D908}"/>
              </a:ext>
            </a:extLst>
          </p:cNvPr>
          <p:cNvSpPr txBox="1"/>
          <p:nvPr/>
        </p:nvSpPr>
        <p:spPr>
          <a:xfrm>
            <a:off x="3044000" y="1727835"/>
            <a:ext cx="9066276" cy="4801314"/>
          </a:xfrm>
          <a:prstGeom prst="rect">
            <a:avLst/>
          </a:prstGeom>
          <a:noFill/>
        </p:spPr>
        <p:txBody>
          <a:bodyPr wrap="square">
            <a:spAutoFit/>
          </a:bodyPr>
          <a:lstStyle/>
          <a:p>
            <a:endParaRPr lang="en-US" b="1" dirty="0"/>
          </a:p>
          <a:p>
            <a:pPr>
              <a:buFont typeface="+mj-lt"/>
              <a:buAutoNum type="arabicPeriod"/>
            </a:pPr>
            <a:r>
              <a:rPr lang="en-US" b="1" dirty="0"/>
              <a:t>Key Logging Mechanism</a:t>
            </a:r>
            <a:r>
              <a:rPr lang="en-US" dirty="0"/>
              <a:t>: Develop a method to capture keystrokes inputted by a user. This can range from software-based hooks to hardware devices intercepting signals from a keyboard.</a:t>
            </a:r>
          </a:p>
          <a:p>
            <a:pPr>
              <a:buFont typeface="+mj-lt"/>
              <a:buAutoNum type="arabicPeriod"/>
            </a:pPr>
            <a:r>
              <a:rPr lang="en-US" b="1" dirty="0"/>
              <a:t>Data Storage and Encryption</a:t>
            </a:r>
            <a:r>
              <a:rPr lang="en-US" dirty="0"/>
              <a:t>: Implement a secure way to store the logged keystrokes, ensuring they are encrypted to protect sensitive information.</a:t>
            </a:r>
          </a:p>
          <a:p>
            <a:pPr>
              <a:buFont typeface="+mj-lt"/>
              <a:buAutoNum type="arabicPeriod"/>
            </a:pPr>
            <a:r>
              <a:rPr lang="en-US" b="1" dirty="0"/>
              <a:t>User Interface</a:t>
            </a:r>
            <a:r>
              <a:rPr lang="en-US" dirty="0"/>
              <a:t>: Create a user-friendly interface for viewing and managing the logged data. This may include search functionalities, filtering options, and export capabilities.</a:t>
            </a:r>
          </a:p>
          <a:p>
            <a:pPr>
              <a:buFont typeface="+mj-lt"/>
              <a:buAutoNum type="arabicPeriod"/>
            </a:pPr>
            <a:r>
              <a:rPr lang="en-US" b="1" dirty="0"/>
              <a:t>Alerts and Notifications</a:t>
            </a:r>
            <a:r>
              <a:rPr lang="en-US" dirty="0"/>
              <a:t>: Optionally, integrate features to alert administrators or users to specific keywords or patterns detected in the keystroke logs.</a:t>
            </a:r>
          </a:p>
          <a:p>
            <a:endParaRPr lang="en-US" b="1" dirty="0"/>
          </a:p>
          <a:p>
            <a:r>
              <a:rPr lang="en-US" b="1" dirty="0"/>
              <a:t>Value Proposition:</a:t>
            </a:r>
          </a:p>
          <a:p>
            <a:pPr>
              <a:buFont typeface="+mj-lt"/>
              <a:buAutoNum type="arabicPeriod"/>
            </a:pPr>
            <a:r>
              <a:rPr lang="en-US" b="1" dirty="0"/>
              <a:t>Security Monitoring</a:t>
            </a:r>
            <a:endParaRPr lang="en-US" dirty="0"/>
          </a:p>
          <a:p>
            <a:pPr>
              <a:buFont typeface="+mj-lt"/>
              <a:buAutoNum type="arabicPeriod"/>
            </a:pPr>
            <a:r>
              <a:rPr lang="en-US" b="1" dirty="0"/>
              <a:t>Parental Control</a:t>
            </a:r>
          </a:p>
          <a:p>
            <a:pPr>
              <a:buFont typeface="+mj-lt"/>
              <a:buAutoNum type="arabicPeriod"/>
            </a:pPr>
            <a:r>
              <a:rPr lang="en-US" b="1" dirty="0"/>
              <a:t>Employee Monitoring</a:t>
            </a:r>
          </a:p>
          <a:p>
            <a:pPr>
              <a:buFont typeface="+mj-lt"/>
              <a:buAutoNum type="arabicPeriod"/>
            </a:pPr>
            <a:r>
              <a:rPr lang="en-US" b="1" dirty="0"/>
              <a:t>Forensic Analysis</a:t>
            </a:r>
          </a:p>
          <a:p>
            <a:pPr>
              <a:buFont typeface="+mj-lt"/>
              <a:buAutoNum type="arabicPeriod"/>
            </a:pPr>
            <a:r>
              <a:rPr lang="en-US" b="1" dirty="0"/>
              <a:t>Preventative Measures</a:t>
            </a:r>
            <a:endParaRPr lang="en-US" dirty="0"/>
          </a:p>
          <a:p>
            <a:pPr>
              <a:buFont typeface="+mj-lt"/>
              <a:buAutoNum type="arabicPeriod"/>
            </a:pPr>
            <a:r>
              <a:rPr lang="en-US" b="1" dirty="0"/>
              <a:t>Compliance and Regulation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0" name="TextBox 9">
            <a:extLst>
              <a:ext uri="{FF2B5EF4-FFF2-40B4-BE49-F238E27FC236}">
                <a16:creationId xmlns:a16="http://schemas.microsoft.com/office/drawing/2014/main" xmlns="" id="{872A9486-F8B1-701D-A1E3-FA2970E0D53D}"/>
              </a:ext>
            </a:extLst>
          </p:cNvPr>
          <p:cNvSpPr txBox="1"/>
          <p:nvPr/>
        </p:nvSpPr>
        <p:spPr>
          <a:xfrm>
            <a:off x="2510599" y="2322588"/>
            <a:ext cx="8685276" cy="3139321"/>
          </a:xfrm>
          <a:prstGeom prst="rect">
            <a:avLst/>
          </a:prstGeom>
          <a:noFill/>
        </p:spPr>
        <p:txBody>
          <a:bodyPr wrap="square">
            <a:spAutoFit/>
          </a:bodyPr>
          <a:lstStyle/>
          <a:p>
            <a:pPr marL="285750" indent="-285750">
              <a:buFont typeface="Arial" panose="020B0604020202020204" pitchFamily="34" charset="0"/>
              <a:buChar char="•"/>
            </a:pPr>
            <a:r>
              <a:rPr lang="en-US" dirty="0"/>
              <a:t>The "wow" solution in a key logger and security project lies in its ability to provide comprehensive monitoring and protection against unauthorized activities. </a:t>
            </a:r>
          </a:p>
          <a:p>
            <a:pPr marL="285750" indent="-285750">
              <a:buFont typeface="Arial" panose="020B0604020202020204" pitchFamily="34" charset="0"/>
              <a:buChar char="•"/>
            </a:pPr>
            <a:r>
              <a:rPr lang="en-US" dirty="0"/>
              <a:t>It captures keystrokes discreetly, ensuring real-time insights into user behavior for both security and parental control purposes.</a:t>
            </a:r>
          </a:p>
          <a:p>
            <a:pPr marL="285750" indent="-285750">
              <a:buFont typeface="Arial" panose="020B0604020202020204" pitchFamily="34" charset="0"/>
              <a:buChar char="•"/>
            </a:pPr>
            <a:r>
              <a:rPr lang="en-US" dirty="0"/>
              <a:t> By encrypting and securely storing data, it safeguards sensitive information from potential breaches.</a:t>
            </a:r>
          </a:p>
          <a:p>
            <a:pPr marL="285750" indent="-285750">
              <a:buFont typeface="Arial" panose="020B0604020202020204" pitchFamily="34" charset="0"/>
              <a:buChar char="•"/>
            </a:pPr>
            <a:r>
              <a:rPr lang="en-US" dirty="0"/>
              <a:t> The system's intuitive interface allows for easy access to detailed logs and alerts, empowering administrators and parents to take proactive measures swiftly.</a:t>
            </a:r>
          </a:p>
          <a:p>
            <a:pPr marL="285750" indent="-285750">
              <a:buFont typeface="Arial" panose="020B0604020202020204" pitchFamily="34" charset="0"/>
              <a:buChar char="•"/>
            </a:pPr>
            <a:r>
              <a:rPr lang="en-US" dirty="0"/>
              <a:t> This solution not only enhances organizational security by detecting anomalies and insider threats but also fosters a safer digital environment for families, promoting responsible use of technology.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874078" y="93726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Box 12">
            <a:extLst>
              <a:ext uri="{FF2B5EF4-FFF2-40B4-BE49-F238E27FC236}">
                <a16:creationId xmlns:a16="http://schemas.microsoft.com/office/drawing/2014/main" xmlns="" id="{84E941D7-4AD2-A684-9AD3-9A4D6523AFCA}"/>
              </a:ext>
            </a:extLst>
          </p:cNvPr>
          <p:cNvSpPr txBox="1"/>
          <p:nvPr/>
        </p:nvSpPr>
        <p:spPr>
          <a:xfrm>
            <a:off x="874078" y="2146681"/>
            <a:ext cx="8743950" cy="4401205"/>
          </a:xfrm>
          <a:prstGeom prst="rect">
            <a:avLst/>
          </a:prstGeom>
          <a:noFill/>
        </p:spPr>
        <p:txBody>
          <a:bodyPr wrap="square" rtlCol="0">
            <a:spAutoFit/>
          </a:bodyPr>
          <a:lstStyle/>
          <a:p>
            <a:pPr marL="342900" indent="-342900">
              <a:buFont typeface="+mj-lt"/>
              <a:buAutoNum type="arabicPeriod"/>
            </a:pPr>
            <a:r>
              <a:rPr lang="en-US" sz="1400" b="1" dirty="0"/>
              <a:t>Requirements Gathering and Analysis:</a:t>
            </a:r>
          </a:p>
          <a:p>
            <a:r>
              <a:rPr lang="en-US" sz="1400" b="1" dirty="0"/>
              <a:t>      Stakeholder Identification</a:t>
            </a:r>
            <a:r>
              <a:rPr lang="en-US" sz="1400" dirty="0"/>
              <a:t>: Identify stakeholders such as end-users (organizations, parents, etc.), administrators, and regulatory bodies.</a:t>
            </a:r>
          </a:p>
          <a:p>
            <a:r>
              <a:rPr lang="en-IN" sz="1400" dirty="0"/>
              <a:t>2. </a:t>
            </a:r>
            <a:r>
              <a:rPr lang="en-IN" sz="1400" b="1" dirty="0"/>
              <a:t>System Architecture Design:</a:t>
            </a:r>
          </a:p>
          <a:p>
            <a:r>
              <a:rPr lang="en-IN" sz="1400" b="1" dirty="0"/>
              <a:t>    </a:t>
            </a:r>
            <a:r>
              <a:rPr lang="en-US" sz="1400" b="1" dirty="0"/>
              <a:t>Deployment Architecture</a:t>
            </a:r>
            <a:r>
              <a:rPr lang="en-US" sz="1400" dirty="0"/>
              <a:t>: Decide whether the system will be deployed as software on devices, integrated into network infrastructure, or as a standalone hardware device.</a:t>
            </a:r>
            <a:endParaRPr lang="en-IN" sz="1400" dirty="0"/>
          </a:p>
          <a:p>
            <a:r>
              <a:rPr lang="en-US" sz="1400" dirty="0"/>
              <a:t>3. </a:t>
            </a:r>
            <a:r>
              <a:rPr lang="en-US" sz="1400" b="1" dirty="0"/>
              <a:t>Data Flow and Processing:</a:t>
            </a:r>
          </a:p>
          <a:p>
            <a:r>
              <a:rPr lang="en-US" sz="1400" b="1" dirty="0"/>
              <a:t>    Data Processing</a:t>
            </a:r>
            <a:r>
              <a:rPr lang="en-US" sz="1400" dirty="0"/>
              <a:t>: Define how the captured data will be processed (filtering, parsing, analyzing) to derive meaningful insights or trigger actions.</a:t>
            </a:r>
            <a:endParaRPr lang="en-US" sz="1400" b="1" dirty="0"/>
          </a:p>
          <a:p>
            <a:r>
              <a:rPr lang="en-IN" sz="1400" dirty="0"/>
              <a:t>4. User Interface Design:</a:t>
            </a:r>
            <a:endParaRPr lang="en-US" sz="1400" b="1" dirty="0"/>
          </a:p>
          <a:p>
            <a:r>
              <a:rPr lang="en-US" sz="1400" b="1" dirty="0"/>
              <a:t>   UI/UX Design</a:t>
            </a:r>
            <a:r>
              <a:rPr lang="en-US" sz="1400" dirty="0"/>
              <a:t>: Create wireframes or prototypes to visualize how users will interact with the system, ensuring ease of use and accessibility.</a:t>
            </a:r>
            <a:endParaRPr lang="en-US" sz="1400" b="1" dirty="0"/>
          </a:p>
          <a:p>
            <a:r>
              <a:rPr lang="en-US" sz="1400" b="1" dirty="0"/>
              <a:t>5. </a:t>
            </a:r>
            <a:r>
              <a:rPr lang="en-IN" sz="1400" b="1" dirty="0"/>
              <a:t>Testing and Validation:</a:t>
            </a:r>
            <a:endParaRPr lang="en-US" sz="1400" b="1" dirty="0"/>
          </a:p>
          <a:p>
            <a:r>
              <a:rPr lang="en-US" sz="1400" b="1" dirty="0"/>
              <a:t>    Security Testing</a:t>
            </a:r>
            <a:r>
              <a:rPr lang="en-US" sz="1400" dirty="0"/>
              <a:t>: Conduct penetration testing and vulnerability assessments to identify and mitigate potential security risks.</a:t>
            </a:r>
            <a:endParaRPr lang="en-US" sz="1400" b="1" dirty="0"/>
          </a:p>
          <a:p>
            <a:r>
              <a:rPr lang="en-IN" sz="1400" b="1" dirty="0"/>
              <a:t>6.  Deployment and Maintenance:</a:t>
            </a:r>
            <a:endParaRPr lang="en-US" sz="1400" b="1" dirty="0"/>
          </a:p>
          <a:p>
            <a:r>
              <a:rPr lang="en-US" sz="1400" b="1" dirty="0"/>
              <a:t>     Deployment Strategy</a:t>
            </a:r>
            <a:r>
              <a:rPr lang="en-US" sz="1400" dirty="0"/>
              <a:t>: Plan the deployment process considering scalability, compatibility with different environments (OS platforms, device types), and user training needs.</a:t>
            </a:r>
            <a:endParaRPr lang="en-IN" sz="1400" b="1" dirty="0"/>
          </a:p>
          <a:p>
            <a:pPr marL="228600" indent="-228600">
              <a:buFont typeface="+mj-lt"/>
              <a:buAutoNum type="arabicPeriod"/>
            </a:pPr>
            <a:endParaRPr lang="en-IN" sz="1400" b="1" dirty="0"/>
          </a:p>
          <a:p>
            <a:pPr marL="228600" indent="-228600">
              <a:buFont typeface="+mj-lt"/>
              <a:buAutoNum type="arabicPeriod"/>
            </a:pP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1076</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RAMANA .SADI</vt:lpstr>
      <vt:lpstr>KEY LOGGER AND SECURITY</vt:lpstr>
      <vt:lpstr>AGENDA</vt:lpstr>
      <vt:lpstr>PROBLEM STATEMENT</vt:lpstr>
      <vt:lpstr>PROJECT OVERVIEW</vt:lpstr>
      <vt:lpstr>WHO ARE THE END USERS?</vt:lpstr>
      <vt:lpstr>Solution Components: </vt:lpstr>
      <vt:lpstr>THE WOW IN YOUR SOLUTION</vt:lpstr>
      <vt:lpstr>Slide 9</vt:lpstr>
      <vt:lpstr>RESULTS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RAMANA .SADI</dc:title>
  <dc:creator>Chandu T</dc:creator>
  <cp:lastModifiedBy>HOME</cp:lastModifiedBy>
  <cp:revision>6</cp:revision>
  <dcterms:created xsi:type="dcterms:W3CDTF">2024-06-03T05:48:59Z</dcterms:created>
  <dcterms:modified xsi:type="dcterms:W3CDTF">2024-06-23T15:18:44Z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