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E2382B-1C2B-4F70-96CF-AF7CEC8030D6}">
  <a:tblStyle styleId="{A4E2382B-1C2B-4F70-96CF-AF7CEC8030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MavenPro-bold.fntdata"/><Relationship Id="rId16" Type="http://schemas.openxmlformats.org/officeDocument/2006/relationships/slide" Target="slides/slide10.xml"/><Relationship Id="rId38" Type="http://schemas.openxmlformats.org/officeDocument/2006/relationships/font" Target="fonts/Maven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f7dc519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f7dc519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f7dc519f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f7dc519f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f7dc519f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f7dc519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f7dc519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f7dc519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f7dc519f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f7dc519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f7dc519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f7dc519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f7dc519f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f7dc519f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db9010d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db9010d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f7dc519f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f7dc519f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f7dc519f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f7dc519f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7dc519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f7dc519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f7dc519f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f7dc519f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f7dc519f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f7dc519f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f7dc519f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f7dc519f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db9010d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db9010d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db9010d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db9010d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db9010d3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db9010d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db9010d3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db9010d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db9010d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db9010d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db9010d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db9010d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db9010d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db9010d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db9010d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db9010d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f7dc519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f7dc519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7dc519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f7dc519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f7dc519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f7dc519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f7dc519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f7dc519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kaggle.com/nowke9/ipldata?select=matches.csv" TargetMode="External"/><Relationship Id="rId4" Type="http://schemas.openxmlformats.org/officeDocument/2006/relationships/hyperlink" Target="https://seaborn.pydata.org/" TargetMode="External"/><Relationship Id="rId5" Type="http://schemas.openxmlformats.org/officeDocument/2006/relationships/hyperlink" Target="https://matplotlib.org/stable/api/index.html" TargetMode="External"/><Relationship Id="rId6" Type="http://schemas.openxmlformats.org/officeDocument/2006/relationships/hyperlink" Target="https://www.kaggle.com/eshaanmane/eshaan-ipl-notebook#ball-level" TargetMode="External"/><Relationship Id="rId7" Type="http://schemas.openxmlformats.org/officeDocument/2006/relationships/hyperlink" Target="https://colab.research.google.com/drive/1dnT8wZo3-SNwUbvuwjGzBz4amuUteAqg?usp=sharing" TargetMode="External"/><Relationship Id="rId8" Type="http://schemas.openxmlformats.org/officeDocument/2006/relationships/hyperlink" Target="https://colab.research.google.com/drive/1WyjOVde6KLDtvKADSn4FHFLWmGKODdAZ?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kag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386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WIDS - IPL DATA ANALYSIS PROJECT REPORT </a:t>
            </a:r>
            <a:endParaRPr/>
          </a:p>
        </p:txBody>
      </p:sp>
      <p:sp>
        <p:nvSpPr>
          <p:cNvPr id="278" name="Google Shape;278;p13"/>
          <p:cNvSpPr txBox="1"/>
          <p:nvPr>
            <p:ph idx="1" type="subTitle"/>
          </p:nvPr>
        </p:nvSpPr>
        <p:spPr>
          <a:xfrm>
            <a:off x="824000" y="3194425"/>
            <a:ext cx="25137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 Ramana (20b030036)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311700" y="311350"/>
            <a:ext cx="2300700" cy="19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Team has won the most amount of tosses ?</a:t>
            </a:r>
            <a:endParaRPr/>
          </a:p>
        </p:txBody>
      </p:sp>
      <p:sp>
        <p:nvSpPr>
          <p:cNvPr id="335" name="Google Shape;335;p22"/>
          <p:cNvSpPr txBox="1"/>
          <p:nvPr>
            <p:ph idx="1" type="body"/>
          </p:nvPr>
        </p:nvSpPr>
        <p:spPr>
          <a:xfrm>
            <a:off x="311700" y="2571750"/>
            <a:ext cx="2300700" cy="19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Deccan Charges Has the highest toss win percentage, having had won 57.33% of the tosses. </a:t>
            </a:r>
            <a:endParaRPr/>
          </a:p>
          <a:p>
            <a:pPr indent="0" lvl="0" marL="0" rtl="0" algn="l">
              <a:spcBef>
                <a:spcPts val="1200"/>
              </a:spcBef>
              <a:spcAft>
                <a:spcPts val="1200"/>
              </a:spcAft>
              <a:buNone/>
            </a:pPr>
            <a:r>
              <a:rPr lang="en"/>
              <a:t>The team with the worst toss win percentage is Sunrisers Hyderabad. </a:t>
            </a:r>
            <a:endParaRPr/>
          </a:p>
        </p:txBody>
      </p:sp>
      <p:pic>
        <p:nvPicPr>
          <p:cNvPr id="336" name="Google Shape;336;p22"/>
          <p:cNvPicPr preferRelativeResize="0"/>
          <p:nvPr/>
        </p:nvPicPr>
        <p:blipFill>
          <a:blip r:embed="rId3">
            <a:alphaModFix/>
          </a:blip>
          <a:stretch>
            <a:fillRect/>
          </a:stretch>
        </p:blipFill>
        <p:spPr>
          <a:xfrm>
            <a:off x="2612250" y="152400"/>
            <a:ext cx="6379351" cy="481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261875" y="0"/>
            <a:ext cx="8520600" cy="49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Greatest victories in IPL History by runs ! </a:t>
            </a:r>
            <a:endParaRPr/>
          </a:p>
        </p:txBody>
      </p:sp>
      <p:pic>
        <p:nvPicPr>
          <p:cNvPr id="342" name="Google Shape;342;p23"/>
          <p:cNvPicPr preferRelativeResize="0"/>
          <p:nvPr/>
        </p:nvPicPr>
        <p:blipFill>
          <a:blip r:embed="rId3">
            <a:alphaModFix/>
          </a:blip>
          <a:stretch>
            <a:fillRect/>
          </a:stretch>
        </p:blipFill>
        <p:spPr>
          <a:xfrm>
            <a:off x="234458" y="494700"/>
            <a:ext cx="8597841" cy="4537749"/>
          </a:xfrm>
          <a:prstGeom prst="rect">
            <a:avLst/>
          </a:prstGeom>
          <a:noFill/>
          <a:ln>
            <a:noFill/>
          </a:ln>
        </p:spPr>
      </p:pic>
      <p:cxnSp>
        <p:nvCxnSpPr>
          <p:cNvPr id="343" name="Google Shape;343;p23"/>
          <p:cNvCxnSpPr/>
          <p:nvPr/>
        </p:nvCxnSpPr>
        <p:spPr>
          <a:xfrm>
            <a:off x="510625" y="1108400"/>
            <a:ext cx="1245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311700" y="0"/>
            <a:ext cx="8520600" cy="52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Greatest victories in IPL History by wickets !</a:t>
            </a:r>
            <a:endParaRPr/>
          </a:p>
        </p:txBody>
      </p:sp>
      <p:pic>
        <p:nvPicPr>
          <p:cNvPr id="349" name="Google Shape;349;p24"/>
          <p:cNvPicPr preferRelativeResize="0"/>
          <p:nvPr/>
        </p:nvPicPr>
        <p:blipFill>
          <a:blip r:embed="rId3">
            <a:alphaModFix/>
          </a:blip>
          <a:stretch>
            <a:fillRect/>
          </a:stretch>
        </p:blipFill>
        <p:spPr>
          <a:xfrm>
            <a:off x="152400" y="650700"/>
            <a:ext cx="8839202" cy="4277263"/>
          </a:xfrm>
          <a:prstGeom prst="rect">
            <a:avLst/>
          </a:prstGeom>
          <a:noFill/>
          <a:ln>
            <a:noFill/>
          </a:ln>
        </p:spPr>
      </p:pic>
      <p:sp>
        <p:nvSpPr>
          <p:cNvPr id="350" name="Google Shape;350;p24"/>
          <p:cNvSpPr txBox="1"/>
          <p:nvPr/>
        </p:nvSpPr>
        <p:spPr>
          <a:xfrm>
            <a:off x="311700" y="3997725"/>
            <a:ext cx="140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All by 10 </a:t>
            </a:r>
            <a:r>
              <a:rPr lang="en" sz="1500"/>
              <a:t>wickets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311700" y="146125"/>
            <a:ext cx="402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Most number of centuries</a:t>
            </a:r>
            <a:endParaRPr sz="2420"/>
          </a:p>
        </p:txBody>
      </p:sp>
      <p:sp>
        <p:nvSpPr>
          <p:cNvPr id="356" name="Google Shape;356;p25"/>
          <p:cNvSpPr txBox="1"/>
          <p:nvPr/>
        </p:nvSpPr>
        <p:spPr>
          <a:xfrm>
            <a:off x="4994050" y="147775"/>
            <a:ext cx="378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Maven Pro"/>
                <a:ea typeface="Maven Pro"/>
                <a:cs typeface="Maven Pro"/>
                <a:sym typeface="Maven Pro"/>
              </a:rPr>
              <a:t>Most number of fifties</a:t>
            </a:r>
            <a:endParaRPr b="1" sz="2400">
              <a:solidFill>
                <a:srgbClr val="434343"/>
              </a:solidFill>
              <a:latin typeface="Maven Pro"/>
              <a:ea typeface="Maven Pro"/>
              <a:cs typeface="Maven Pro"/>
              <a:sym typeface="Maven Pro"/>
            </a:endParaRPr>
          </a:p>
        </p:txBody>
      </p:sp>
      <p:pic>
        <p:nvPicPr>
          <p:cNvPr id="357" name="Google Shape;357;p25"/>
          <p:cNvPicPr preferRelativeResize="0"/>
          <p:nvPr/>
        </p:nvPicPr>
        <p:blipFill>
          <a:blip r:embed="rId3">
            <a:alphaModFix/>
          </a:blip>
          <a:stretch>
            <a:fillRect/>
          </a:stretch>
        </p:blipFill>
        <p:spPr>
          <a:xfrm>
            <a:off x="57575" y="717175"/>
            <a:ext cx="4363600" cy="3939351"/>
          </a:xfrm>
          <a:prstGeom prst="rect">
            <a:avLst/>
          </a:prstGeom>
          <a:noFill/>
          <a:ln>
            <a:noFill/>
          </a:ln>
        </p:spPr>
      </p:pic>
      <p:pic>
        <p:nvPicPr>
          <p:cNvPr id="358" name="Google Shape;358;p25"/>
          <p:cNvPicPr preferRelativeResize="0"/>
          <p:nvPr/>
        </p:nvPicPr>
        <p:blipFill>
          <a:blip r:embed="rId4">
            <a:alphaModFix/>
          </a:blip>
          <a:stretch>
            <a:fillRect/>
          </a:stretch>
        </p:blipFill>
        <p:spPr>
          <a:xfrm>
            <a:off x="4334102" y="779451"/>
            <a:ext cx="4710373" cy="3939349"/>
          </a:xfrm>
          <a:prstGeom prst="rect">
            <a:avLst/>
          </a:prstGeom>
          <a:noFill/>
          <a:ln>
            <a:noFill/>
          </a:ln>
        </p:spPr>
      </p:pic>
      <p:sp>
        <p:nvSpPr>
          <p:cNvPr id="359" name="Google Shape;359;p25"/>
          <p:cNvSpPr txBox="1"/>
          <p:nvPr/>
        </p:nvSpPr>
        <p:spPr>
          <a:xfrm>
            <a:off x="834425" y="4583075"/>
            <a:ext cx="35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Chris Gayle has maximum 100’s </a:t>
            </a:r>
            <a:endParaRPr/>
          </a:p>
        </p:txBody>
      </p:sp>
      <p:sp>
        <p:nvSpPr>
          <p:cNvPr id="360" name="Google Shape;360;p25"/>
          <p:cNvSpPr txBox="1"/>
          <p:nvPr/>
        </p:nvSpPr>
        <p:spPr>
          <a:xfrm>
            <a:off x="5330375" y="4595525"/>
            <a:ext cx="34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David Warner has maximum 50’s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311700" y="555600"/>
            <a:ext cx="2003400" cy="201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CSK vs MI : Head to Head in each season</a:t>
            </a:r>
            <a:endParaRPr/>
          </a:p>
        </p:txBody>
      </p:sp>
      <p:pic>
        <p:nvPicPr>
          <p:cNvPr id="366" name="Google Shape;366;p26"/>
          <p:cNvPicPr preferRelativeResize="0"/>
          <p:nvPr/>
        </p:nvPicPr>
        <p:blipFill>
          <a:blip r:embed="rId3">
            <a:alphaModFix/>
          </a:blip>
          <a:stretch>
            <a:fillRect/>
          </a:stretch>
        </p:blipFill>
        <p:spPr>
          <a:xfrm>
            <a:off x="2315050" y="174350"/>
            <a:ext cx="6663424" cy="4816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311700" y="163150"/>
            <a:ext cx="2486400" cy="178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Strike Rate of each Batsman by over </a:t>
            </a:r>
            <a:endParaRPr/>
          </a:p>
        </p:txBody>
      </p:sp>
      <p:pic>
        <p:nvPicPr>
          <p:cNvPr id="372" name="Google Shape;372;p27"/>
          <p:cNvPicPr preferRelativeResize="0"/>
          <p:nvPr/>
        </p:nvPicPr>
        <p:blipFill>
          <a:blip r:embed="rId3">
            <a:alphaModFix/>
          </a:blip>
          <a:stretch>
            <a:fillRect/>
          </a:stretch>
        </p:blipFill>
        <p:spPr>
          <a:xfrm>
            <a:off x="2798225" y="163138"/>
            <a:ext cx="6151050" cy="481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311700" y="1896075"/>
            <a:ext cx="8520600" cy="109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 Models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Ball by Ball Win Predictor</a:t>
            </a:r>
            <a:endParaRPr/>
          </a:p>
        </p:txBody>
      </p:sp>
      <p:sp>
        <p:nvSpPr>
          <p:cNvPr id="383" name="Google Shape;38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containing the information of the teams playing the match, the venue, the toss winner, the toss decision , the information about over and ball, the runs scored and wickets fallen so far have been inputted and trained using various classifier algorithms such as Random Forest Classifier, Decision Tree Classifier, Logistic Regression and Gradient Boosting Classifier have been used to give an output prediction of the winner of the match after each ball. </a:t>
            </a:r>
            <a:endParaRPr/>
          </a:p>
          <a:p>
            <a:pPr indent="0" lvl="0" marL="0" rtl="0" algn="l">
              <a:spcBef>
                <a:spcPts val="1200"/>
              </a:spcBef>
              <a:spcAft>
                <a:spcPts val="0"/>
              </a:spcAft>
              <a:buNone/>
            </a:pPr>
            <a:r>
              <a:rPr lang="en"/>
              <a:t>An 80:20 train:test split is done on the data to obtain the training and testing datasets.  </a:t>
            </a:r>
            <a:endParaRPr/>
          </a:p>
          <a:p>
            <a:pPr indent="0" lvl="0" marL="0" rtl="0" algn="l">
              <a:spcBef>
                <a:spcPts val="1200"/>
              </a:spcBef>
              <a:spcAft>
                <a:spcPts val="1200"/>
              </a:spcAft>
              <a:buNone/>
            </a:pPr>
            <a:r>
              <a:rPr lang="en"/>
              <a:t>The results of these models are given in the next slide.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429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 Predictor Results using different models : </a:t>
            </a:r>
            <a:endParaRPr/>
          </a:p>
        </p:txBody>
      </p:sp>
      <p:sp>
        <p:nvSpPr>
          <p:cNvPr id="389" name="Google Shape;389;p30"/>
          <p:cNvSpPr txBox="1"/>
          <p:nvPr>
            <p:ph idx="2" type="body"/>
          </p:nvPr>
        </p:nvSpPr>
        <p:spPr>
          <a:xfrm>
            <a:off x="4832400" y="1753000"/>
            <a:ext cx="3999900" cy="28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Clearly </a:t>
            </a:r>
            <a:r>
              <a:rPr lang="en"/>
              <a:t>the</a:t>
            </a:r>
            <a:r>
              <a:rPr lang="en"/>
              <a:t> Random Forest Classifier model gives the highest accuracy and hence is the best model </a:t>
            </a:r>
            <a:r>
              <a:rPr lang="en"/>
              <a:t>among the lot to predict the winner after each ball. </a:t>
            </a:r>
            <a:endParaRPr/>
          </a:p>
          <a:p>
            <a:pPr indent="0" lvl="0" marL="0" rtl="0" algn="l">
              <a:spcBef>
                <a:spcPts val="1200"/>
              </a:spcBef>
              <a:spcAft>
                <a:spcPts val="1200"/>
              </a:spcAft>
              <a:buNone/>
            </a:pPr>
            <a:r>
              <a:rPr lang="en" sz="1600"/>
              <a:t>Accuracy obtained : 0.975631</a:t>
            </a:r>
            <a:endParaRPr sz="1600"/>
          </a:p>
        </p:txBody>
      </p:sp>
      <p:graphicFrame>
        <p:nvGraphicFramePr>
          <p:cNvPr id="390" name="Google Shape;390;p30"/>
          <p:cNvGraphicFramePr/>
          <p:nvPr/>
        </p:nvGraphicFramePr>
        <p:xfrm>
          <a:off x="375050" y="1545375"/>
          <a:ext cx="3000000" cy="3000000"/>
        </p:xfrm>
        <a:graphic>
          <a:graphicData uri="http://schemas.openxmlformats.org/drawingml/2006/table">
            <a:tbl>
              <a:tblPr>
                <a:noFill/>
                <a:tableStyleId>{A4E2382B-1C2B-4F70-96CF-AF7CEC8030D6}</a:tableStyleId>
              </a:tblPr>
              <a:tblGrid>
                <a:gridCol w="2098475"/>
                <a:gridCol w="2098475"/>
              </a:tblGrid>
              <a:tr h="61605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616050">
                <a:tc>
                  <a:txBody>
                    <a:bodyPr/>
                    <a:lstStyle/>
                    <a:p>
                      <a:pPr indent="0" lvl="0" marL="0" rtl="0" algn="l">
                        <a:spcBef>
                          <a:spcPts val="0"/>
                        </a:spcBef>
                        <a:spcAft>
                          <a:spcPts val="0"/>
                        </a:spcAft>
                        <a:buNone/>
                      </a:pPr>
                      <a:r>
                        <a:rPr lang="en"/>
                        <a:t>RANDOM FOREST CLASSIFIER</a:t>
                      </a:r>
                      <a:endParaRPr/>
                    </a:p>
                  </a:txBody>
                  <a:tcPr marT="91425" marB="91425" marR="91425" marL="91425"/>
                </a:tc>
                <a:tc>
                  <a:txBody>
                    <a:bodyPr/>
                    <a:lstStyle/>
                    <a:p>
                      <a:pPr indent="0" lvl="0" marL="0" rtl="0" algn="l">
                        <a:spcBef>
                          <a:spcPts val="0"/>
                        </a:spcBef>
                        <a:spcAft>
                          <a:spcPts val="0"/>
                        </a:spcAft>
                        <a:buNone/>
                      </a:pPr>
                      <a:r>
                        <a:rPr lang="en"/>
                        <a:t>0.975631</a:t>
                      </a:r>
                      <a:endParaRPr/>
                    </a:p>
                  </a:txBody>
                  <a:tcPr marT="91425" marB="91425" marR="91425" marL="91425"/>
                </a:tc>
              </a:tr>
              <a:tr h="616050">
                <a:tc>
                  <a:txBody>
                    <a:bodyPr/>
                    <a:lstStyle/>
                    <a:p>
                      <a:pPr indent="0" lvl="0" marL="0" rtl="0" algn="l">
                        <a:spcBef>
                          <a:spcPts val="0"/>
                        </a:spcBef>
                        <a:spcAft>
                          <a:spcPts val="0"/>
                        </a:spcAft>
                        <a:buNone/>
                      </a:pPr>
                      <a:r>
                        <a:rPr lang="en"/>
                        <a:t>DECISION TREE CLASSIFIER</a:t>
                      </a:r>
                      <a:endParaRPr/>
                    </a:p>
                  </a:txBody>
                  <a:tcPr marT="91425" marB="91425" marR="91425" marL="91425"/>
                </a:tc>
                <a:tc>
                  <a:txBody>
                    <a:bodyPr/>
                    <a:lstStyle/>
                    <a:p>
                      <a:pPr indent="0" lvl="0" marL="0" rtl="0" algn="l">
                        <a:spcBef>
                          <a:spcPts val="0"/>
                        </a:spcBef>
                        <a:spcAft>
                          <a:spcPts val="0"/>
                        </a:spcAft>
                        <a:buNone/>
                      </a:pPr>
                      <a:r>
                        <a:rPr lang="en"/>
                        <a:t>0.959292</a:t>
                      </a:r>
                      <a:endParaRPr/>
                    </a:p>
                  </a:txBody>
                  <a:tcPr marT="91425" marB="91425" marR="91425" marL="91425"/>
                </a:tc>
              </a:tr>
              <a:tr h="61605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0.579766</a:t>
                      </a:r>
                      <a:endParaRPr/>
                    </a:p>
                  </a:txBody>
                  <a:tcPr marT="91425" marB="91425" marR="91425" marL="91425"/>
                </a:tc>
              </a:tr>
              <a:tr h="616050">
                <a:tc>
                  <a:txBody>
                    <a:bodyPr/>
                    <a:lstStyle/>
                    <a:p>
                      <a:pPr indent="0" lvl="0" marL="0" rtl="0" algn="l">
                        <a:spcBef>
                          <a:spcPts val="0"/>
                        </a:spcBef>
                        <a:spcAft>
                          <a:spcPts val="0"/>
                        </a:spcAft>
                        <a:buNone/>
                      </a:pPr>
                      <a:r>
                        <a:rPr lang="en"/>
                        <a:t>GRADIENT BOOSTING CLASSIFIER</a:t>
                      </a:r>
                      <a:endParaRPr/>
                    </a:p>
                  </a:txBody>
                  <a:tcPr marT="91425" marB="91425" marR="91425" marL="91425"/>
                </a:tc>
                <a:tc>
                  <a:txBody>
                    <a:bodyPr/>
                    <a:lstStyle/>
                    <a:p>
                      <a:pPr indent="0" lvl="0" marL="0" rtl="0" algn="l">
                        <a:spcBef>
                          <a:spcPts val="0"/>
                        </a:spcBef>
                        <a:spcAft>
                          <a:spcPts val="0"/>
                        </a:spcAft>
                        <a:buNone/>
                      </a:pPr>
                      <a:r>
                        <a:rPr lang="en"/>
                        <a:t>0.706871</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Ball by Ball Score Predictor</a:t>
            </a:r>
            <a:endParaRPr/>
          </a:p>
        </p:txBody>
      </p:sp>
      <p:sp>
        <p:nvSpPr>
          <p:cNvPr id="396" name="Google Shape;396;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Data containing the information of the teams playing the match, the venue, the toss winner, the toss decision , the innings,  the information about over and ball, the runs scored and wickets fallen so far have been inputted and trained using various regression algorithms such as Random Forest Regressor, Decision Tree Regressor and Gradient Boosting Regressor have been used to give an output prediction of the final innings score of the match after each ball. </a:t>
            </a:r>
            <a:endParaRPr/>
          </a:p>
          <a:p>
            <a:pPr indent="0" lvl="0" marL="0" rtl="0" algn="l">
              <a:spcBef>
                <a:spcPts val="1200"/>
              </a:spcBef>
              <a:spcAft>
                <a:spcPts val="0"/>
              </a:spcAft>
              <a:buNone/>
            </a:pPr>
            <a:r>
              <a:rPr lang="en"/>
              <a:t>An 80:20 train:test split is done on the data to obtain the training and testing datasets.  </a:t>
            </a:r>
            <a:endParaRPr/>
          </a:p>
          <a:p>
            <a:pPr indent="0" lvl="0" marL="0" rtl="0" algn="l">
              <a:spcBef>
                <a:spcPts val="1200"/>
              </a:spcBef>
              <a:spcAft>
                <a:spcPts val="0"/>
              </a:spcAft>
              <a:buClr>
                <a:schemeClr val="dk1"/>
              </a:buClr>
              <a:buSzPts val="1100"/>
              <a:buFont typeface="Arial"/>
              <a:buNone/>
            </a:pPr>
            <a:r>
              <a:rPr lang="en"/>
              <a:t>A custom accuracy is defined for the testing where the prediction is considered accurate if it is within +/-10 runs of the actual final score. </a:t>
            </a:r>
            <a:endParaRPr/>
          </a:p>
          <a:p>
            <a:pPr indent="0" lvl="0" marL="0" rtl="0" algn="l">
              <a:spcBef>
                <a:spcPts val="1200"/>
              </a:spcBef>
              <a:spcAft>
                <a:spcPts val="1200"/>
              </a:spcAft>
              <a:buClr>
                <a:schemeClr val="dk1"/>
              </a:buClr>
              <a:buSzPts val="1100"/>
              <a:buFont typeface="Arial"/>
              <a:buNone/>
            </a:pPr>
            <a:r>
              <a:rPr lang="en"/>
              <a:t>The results of these models are given in the next slide.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IPL</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IPL is a T20 cricket league conducted by BCCI yearly. It is usually held between March and May of every year. It is one of the world’s biggest domestic cricket tournaments. </a:t>
            </a:r>
            <a:endParaRPr/>
          </a:p>
          <a:p>
            <a:pPr indent="0" lvl="0" marL="0" rtl="0" algn="l">
              <a:spcBef>
                <a:spcPts val="1200"/>
              </a:spcBef>
              <a:spcAft>
                <a:spcPts val="0"/>
              </a:spcAft>
              <a:buNone/>
            </a:pPr>
            <a:r>
              <a:rPr lang="en"/>
              <a:t>This tournament started in 2007 and has been a huge hit ever since. It is contested between 10 teams (8 teams for a few years in between). Each teams consists of players all over the world acquired through a system of auctions. </a:t>
            </a:r>
            <a:endParaRPr/>
          </a:p>
          <a:p>
            <a:pPr indent="0" lvl="0" marL="0" rtl="0" algn="l">
              <a:spcBef>
                <a:spcPts val="1200"/>
              </a:spcBef>
              <a:spcAft>
                <a:spcPts val="1200"/>
              </a:spcAft>
              <a:buNone/>
            </a:pPr>
            <a:r>
              <a:rPr lang="en"/>
              <a:t>Till now, 14 seasons of IPL have been completed, and the league just keeps getting more popular. The venues are mostly in India with exceptions of South Africa and The UAE, where IPL’s were conducted due to matches not being able to be played in India.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576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Score</a:t>
            </a:r>
            <a:r>
              <a:rPr lang="en"/>
              <a:t> Predictor Results using different models : </a:t>
            </a:r>
            <a:endParaRPr/>
          </a:p>
        </p:txBody>
      </p:sp>
      <p:sp>
        <p:nvSpPr>
          <p:cNvPr id="402" name="Google Shape;402;p32"/>
          <p:cNvSpPr txBox="1"/>
          <p:nvPr>
            <p:ph idx="2" type="body"/>
          </p:nvPr>
        </p:nvSpPr>
        <p:spPr>
          <a:xfrm>
            <a:off x="4832400" y="1889450"/>
            <a:ext cx="3999900" cy="26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Clearly the Random Decision Tree Regressor model gives the highest accuracy and hence is the best model among the lot to predict the final innings score after each ball. </a:t>
            </a:r>
            <a:endParaRPr/>
          </a:p>
          <a:p>
            <a:pPr indent="0" lvl="0" marL="0" rtl="0" algn="l">
              <a:spcBef>
                <a:spcPts val="1200"/>
              </a:spcBef>
              <a:spcAft>
                <a:spcPts val="0"/>
              </a:spcAft>
              <a:buClr>
                <a:schemeClr val="dk1"/>
              </a:buClr>
              <a:buSzPts val="1100"/>
              <a:buFont typeface="Arial"/>
              <a:buNone/>
            </a:pPr>
            <a:r>
              <a:rPr lang="en" sz="1600"/>
              <a:t>Accuracy obtained : 79.09%</a:t>
            </a:r>
            <a:endParaRPr sz="1600"/>
          </a:p>
          <a:p>
            <a:pPr indent="0" lvl="0" marL="0" rtl="0" algn="l">
              <a:spcBef>
                <a:spcPts val="1200"/>
              </a:spcBef>
              <a:spcAft>
                <a:spcPts val="1200"/>
              </a:spcAft>
              <a:buNone/>
            </a:pPr>
            <a:r>
              <a:t/>
            </a:r>
            <a:endParaRPr/>
          </a:p>
        </p:txBody>
      </p:sp>
      <p:graphicFrame>
        <p:nvGraphicFramePr>
          <p:cNvPr id="403" name="Google Shape;403;p32"/>
          <p:cNvGraphicFramePr/>
          <p:nvPr/>
        </p:nvGraphicFramePr>
        <p:xfrm>
          <a:off x="952500" y="1597850"/>
          <a:ext cx="3000000" cy="3000000"/>
        </p:xfrm>
        <a:graphic>
          <a:graphicData uri="http://schemas.openxmlformats.org/drawingml/2006/table">
            <a:tbl>
              <a:tblPr>
                <a:noFill/>
                <a:tableStyleId>{A4E2382B-1C2B-4F70-96CF-AF7CEC8030D6}</a:tableStyleId>
              </a:tblPr>
              <a:tblGrid>
                <a:gridCol w="1809750"/>
                <a:gridCol w="1809750"/>
              </a:tblGrid>
              <a:tr h="74275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742750">
                <a:tc>
                  <a:txBody>
                    <a:bodyPr/>
                    <a:lstStyle/>
                    <a:p>
                      <a:pPr indent="0" lvl="0" marL="0" rtl="0" algn="l">
                        <a:spcBef>
                          <a:spcPts val="0"/>
                        </a:spcBef>
                        <a:spcAft>
                          <a:spcPts val="0"/>
                        </a:spcAft>
                        <a:buNone/>
                      </a:pPr>
                      <a:r>
                        <a:rPr lang="en"/>
                        <a:t>RANDOM FOREST REGRESSOR</a:t>
                      </a:r>
                      <a:endParaRPr/>
                    </a:p>
                  </a:txBody>
                  <a:tcPr marT="91425" marB="91425" marR="91425" marL="91425"/>
                </a:tc>
                <a:tc>
                  <a:txBody>
                    <a:bodyPr/>
                    <a:lstStyle/>
                    <a:p>
                      <a:pPr indent="0" lvl="0" marL="0" rtl="0" algn="l">
                        <a:spcBef>
                          <a:spcPts val="0"/>
                        </a:spcBef>
                        <a:spcAft>
                          <a:spcPts val="0"/>
                        </a:spcAft>
                        <a:buNone/>
                      </a:pPr>
                      <a:r>
                        <a:rPr lang="en"/>
                        <a:t>76.470259%</a:t>
                      </a:r>
                      <a:endParaRPr/>
                    </a:p>
                  </a:txBody>
                  <a:tcPr marT="91425" marB="91425" marR="91425" marL="91425"/>
                </a:tc>
              </a:tr>
              <a:tr h="742750">
                <a:tc>
                  <a:txBody>
                    <a:bodyPr/>
                    <a:lstStyle/>
                    <a:p>
                      <a:pPr indent="0" lvl="0" marL="0" rtl="0" algn="l">
                        <a:spcBef>
                          <a:spcPts val="0"/>
                        </a:spcBef>
                        <a:spcAft>
                          <a:spcPts val="0"/>
                        </a:spcAft>
                        <a:buNone/>
                      </a:pPr>
                      <a:r>
                        <a:rPr lang="en"/>
                        <a:t>GRADIENT BOOSTING REGRESSOR</a:t>
                      </a:r>
                      <a:endParaRPr/>
                    </a:p>
                  </a:txBody>
                  <a:tcPr marT="91425" marB="91425" marR="91425" marL="91425"/>
                </a:tc>
                <a:tc>
                  <a:txBody>
                    <a:bodyPr/>
                    <a:lstStyle/>
                    <a:p>
                      <a:pPr indent="0" lvl="0" marL="0" rtl="0" algn="l">
                        <a:spcBef>
                          <a:spcPts val="0"/>
                        </a:spcBef>
                        <a:spcAft>
                          <a:spcPts val="0"/>
                        </a:spcAft>
                        <a:buNone/>
                      </a:pPr>
                      <a:r>
                        <a:rPr lang="en"/>
                        <a:t>49.275362%</a:t>
                      </a:r>
                      <a:endParaRPr/>
                    </a:p>
                  </a:txBody>
                  <a:tcPr marT="91425" marB="91425" marR="91425" marL="91425"/>
                </a:tc>
              </a:tr>
              <a:tr h="742750">
                <a:tc>
                  <a:txBody>
                    <a:bodyPr/>
                    <a:lstStyle/>
                    <a:p>
                      <a:pPr indent="0" lvl="0" marL="0" rtl="0" algn="l">
                        <a:spcBef>
                          <a:spcPts val="0"/>
                        </a:spcBef>
                        <a:spcAft>
                          <a:spcPts val="0"/>
                        </a:spcAft>
                        <a:buNone/>
                      </a:pPr>
                      <a:r>
                        <a:rPr lang="en"/>
                        <a:t>DECISION TREE REGRESSOR</a:t>
                      </a:r>
                      <a:endParaRPr/>
                    </a:p>
                  </a:txBody>
                  <a:tcPr marT="91425" marB="91425" marR="91425" marL="91425"/>
                </a:tc>
                <a:tc>
                  <a:txBody>
                    <a:bodyPr/>
                    <a:lstStyle/>
                    <a:p>
                      <a:pPr indent="0" lvl="0" marL="0" rtl="0" algn="l">
                        <a:spcBef>
                          <a:spcPts val="0"/>
                        </a:spcBef>
                        <a:spcAft>
                          <a:spcPts val="0"/>
                        </a:spcAft>
                        <a:buNone/>
                      </a:pPr>
                      <a:r>
                        <a:rPr lang="en"/>
                        <a:t>79.094623%</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Deep Learning Models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Ball by Ball Win Predictor </a:t>
            </a:r>
            <a:endParaRPr/>
          </a:p>
        </p:txBody>
      </p:sp>
      <p:sp>
        <p:nvSpPr>
          <p:cNvPr id="414" name="Google Shape;414;p34"/>
          <p:cNvSpPr txBox="1"/>
          <p:nvPr>
            <p:ph idx="1" type="body"/>
          </p:nvPr>
        </p:nvSpPr>
        <p:spPr>
          <a:xfrm>
            <a:off x="1149000" y="20138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deep learning model having 2 hidden layers having 300 and 90 nodes, along with an input layer with 8 nodes and an </a:t>
            </a:r>
            <a:r>
              <a:rPr lang="en" sz="1400"/>
              <a:t>output</a:t>
            </a:r>
            <a:r>
              <a:rPr lang="en" sz="1400"/>
              <a:t> layer with 1 node, having ‘sigmoid’ activation function was created using keras-tensorflow and run for a total of 100 epochs. These numbers were finalized after a lot of experimenting and trial and error. </a:t>
            </a:r>
            <a:endParaRPr sz="1400"/>
          </a:p>
          <a:p>
            <a:pPr indent="0" lvl="0" marL="0" rtl="0" algn="l">
              <a:spcBef>
                <a:spcPts val="1200"/>
              </a:spcBef>
              <a:spcAft>
                <a:spcPts val="0"/>
              </a:spcAft>
              <a:buNone/>
            </a:pPr>
            <a:r>
              <a:rPr lang="en" sz="1400"/>
              <a:t>The input data has the same structure as that of the win predictor using the other machine learning algorithms, with the same 80-20 test-train split to segregate the training and the validation data.  </a:t>
            </a:r>
            <a:endParaRPr sz="1400"/>
          </a:p>
          <a:p>
            <a:pPr indent="0" lvl="0" marL="0" rtl="0" algn="l">
              <a:spcBef>
                <a:spcPts val="1200"/>
              </a:spcBef>
              <a:spcAft>
                <a:spcPts val="1200"/>
              </a:spcAft>
              <a:buNone/>
            </a:pPr>
            <a:r>
              <a:rPr lang="en" sz="1400"/>
              <a:t>The results of the model are given in the next slide</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txBox="1"/>
          <p:nvPr>
            <p:ph type="title"/>
          </p:nvPr>
        </p:nvSpPr>
        <p:spPr>
          <a:xfrm>
            <a:off x="1303650" y="455675"/>
            <a:ext cx="70902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 Prediction using deep learning algorithm results :</a:t>
            </a:r>
            <a:endParaRPr/>
          </a:p>
        </p:txBody>
      </p:sp>
      <p:sp>
        <p:nvSpPr>
          <p:cNvPr id="420" name="Google Shape;420;p35"/>
          <p:cNvSpPr txBox="1"/>
          <p:nvPr>
            <p:ph idx="2" type="body"/>
          </p:nvPr>
        </p:nvSpPr>
        <p:spPr>
          <a:xfrm>
            <a:off x="773900" y="1882875"/>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gives a very good and identical training and validation fit. </a:t>
            </a:r>
            <a:endParaRPr/>
          </a:p>
          <a:p>
            <a:pPr indent="0" lvl="0" marL="0" rtl="0" algn="l">
              <a:spcBef>
                <a:spcPts val="1200"/>
              </a:spcBef>
              <a:spcAft>
                <a:spcPts val="0"/>
              </a:spcAft>
              <a:buNone/>
            </a:pPr>
            <a:r>
              <a:rPr lang="en"/>
              <a:t>At the end of 50 epochs, It gives the following results : </a:t>
            </a:r>
            <a:endParaRPr/>
          </a:p>
          <a:p>
            <a:pPr indent="0" lvl="0" marL="0" rtl="0" algn="l">
              <a:spcBef>
                <a:spcPts val="1200"/>
              </a:spcBef>
              <a:spcAft>
                <a:spcPts val="0"/>
              </a:spcAft>
              <a:buNone/>
            </a:pPr>
            <a:r>
              <a:rPr lang="en"/>
              <a:t>Training accuracy : 0.9530</a:t>
            </a:r>
            <a:endParaRPr/>
          </a:p>
          <a:p>
            <a:pPr indent="0" lvl="0" marL="0" rtl="0" algn="l">
              <a:spcBef>
                <a:spcPts val="1200"/>
              </a:spcBef>
              <a:spcAft>
                <a:spcPts val="1200"/>
              </a:spcAft>
              <a:buNone/>
            </a:pPr>
            <a:r>
              <a:rPr lang="en"/>
              <a:t>Validation accuracy : 0.9487</a:t>
            </a:r>
            <a:endParaRPr/>
          </a:p>
        </p:txBody>
      </p:sp>
      <p:pic>
        <p:nvPicPr>
          <p:cNvPr id="421" name="Google Shape;421;p35"/>
          <p:cNvPicPr preferRelativeResize="0"/>
          <p:nvPr/>
        </p:nvPicPr>
        <p:blipFill>
          <a:blip r:embed="rId3">
            <a:alphaModFix/>
          </a:blip>
          <a:stretch>
            <a:fillRect/>
          </a:stretch>
        </p:blipFill>
        <p:spPr>
          <a:xfrm>
            <a:off x="4356800" y="1017695"/>
            <a:ext cx="4037050" cy="39734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Ball by Ball Score Predictor</a:t>
            </a:r>
            <a:endParaRPr/>
          </a:p>
        </p:txBody>
      </p:sp>
      <p:sp>
        <p:nvSpPr>
          <p:cNvPr id="427" name="Google Shape;427;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deep learning model having 2 hidden layers having 300 and 90 nodes, along with an input layer with 7 nodes and an output layer with 1 node, having ‘swish’ activation function was created using keras-tensorflow and run for a total of 50 epochs. These numbers were finalized after a lot of experimenting and trial and error.</a:t>
            </a:r>
            <a:endParaRPr sz="1400"/>
          </a:p>
          <a:p>
            <a:pPr indent="0" lvl="0" marL="0" rtl="0" algn="l">
              <a:spcBef>
                <a:spcPts val="1200"/>
              </a:spcBef>
              <a:spcAft>
                <a:spcPts val="0"/>
              </a:spcAft>
              <a:buNone/>
            </a:pPr>
            <a:r>
              <a:rPr lang="en" sz="1400"/>
              <a:t>The input data has the same structure as that of the score predictor using the other machine learning algorithms, with the same 80-20 test-train split to segregate the training and the validation data.  </a:t>
            </a:r>
            <a:endParaRPr sz="1400"/>
          </a:p>
          <a:p>
            <a:pPr indent="0" lvl="0" marL="0" rtl="0" algn="l">
              <a:spcBef>
                <a:spcPts val="1200"/>
              </a:spcBef>
              <a:spcAft>
                <a:spcPts val="1200"/>
              </a:spcAft>
              <a:buNone/>
            </a:pPr>
            <a:r>
              <a:rPr lang="en" sz="1400"/>
              <a:t>The results of the model are given in the next slide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7"/>
          <p:cNvSpPr txBox="1"/>
          <p:nvPr>
            <p:ph type="title"/>
          </p:nvPr>
        </p:nvSpPr>
        <p:spPr>
          <a:xfrm>
            <a:off x="1261825" y="1052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prediction </a:t>
            </a:r>
            <a:r>
              <a:rPr lang="en"/>
              <a:t>using</a:t>
            </a:r>
            <a:r>
              <a:rPr lang="en"/>
              <a:t> deep learning algorithm results :</a:t>
            </a:r>
            <a:endParaRPr/>
          </a:p>
        </p:txBody>
      </p:sp>
      <p:sp>
        <p:nvSpPr>
          <p:cNvPr id="433" name="Google Shape;433;p37"/>
          <p:cNvSpPr txBox="1"/>
          <p:nvPr/>
        </p:nvSpPr>
        <p:spPr>
          <a:xfrm>
            <a:off x="356175" y="4387725"/>
            <a:ext cx="851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the end of 30 epochs →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Training RMSE : 16.92 ; Validation RMSE : 17.01 | Training Accuracy : 55.83 ; Validation Accuracy : 56.10</a:t>
            </a:r>
            <a:endParaRPr>
              <a:latin typeface="Nunito"/>
              <a:ea typeface="Nunito"/>
              <a:cs typeface="Nunito"/>
              <a:sym typeface="Nunito"/>
            </a:endParaRPr>
          </a:p>
        </p:txBody>
      </p:sp>
      <p:pic>
        <p:nvPicPr>
          <p:cNvPr id="434" name="Google Shape;434;p37"/>
          <p:cNvPicPr preferRelativeResize="0"/>
          <p:nvPr/>
        </p:nvPicPr>
        <p:blipFill>
          <a:blip r:embed="rId3">
            <a:alphaModFix/>
          </a:blip>
          <a:stretch>
            <a:fillRect/>
          </a:stretch>
        </p:blipFill>
        <p:spPr>
          <a:xfrm>
            <a:off x="1485900" y="1104550"/>
            <a:ext cx="3242839" cy="3250288"/>
          </a:xfrm>
          <a:prstGeom prst="rect">
            <a:avLst/>
          </a:prstGeom>
          <a:noFill/>
          <a:ln>
            <a:noFill/>
          </a:ln>
        </p:spPr>
      </p:pic>
      <p:pic>
        <p:nvPicPr>
          <p:cNvPr id="435" name="Google Shape;435;p37"/>
          <p:cNvPicPr preferRelativeResize="0"/>
          <p:nvPr/>
        </p:nvPicPr>
        <p:blipFill>
          <a:blip r:embed="rId4">
            <a:alphaModFix/>
          </a:blip>
          <a:stretch>
            <a:fillRect/>
          </a:stretch>
        </p:blipFill>
        <p:spPr>
          <a:xfrm>
            <a:off x="5168700" y="1104525"/>
            <a:ext cx="3242850" cy="32502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 </a:t>
            </a:r>
            <a:endParaRPr/>
          </a:p>
        </p:txBody>
      </p:sp>
      <p:sp>
        <p:nvSpPr>
          <p:cNvPr id="441" name="Google Shape;441;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u="sng">
                <a:solidFill>
                  <a:schemeClr val="hlink"/>
                </a:solidFill>
                <a:hlinkClick r:id="rId3"/>
              </a:rPr>
              <a:t>https://www.kaggle.com/nowke9/ipldata?select=matches.csv</a:t>
            </a:r>
            <a:r>
              <a:rPr lang="en"/>
              <a:t> [data]</a:t>
            </a:r>
            <a:endParaRPr/>
          </a:p>
          <a:p>
            <a:pPr indent="-311150" lvl="0" marL="457200" rtl="0" algn="l">
              <a:spcBef>
                <a:spcPts val="0"/>
              </a:spcBef>
              <a:spcAft>
                <a:spcPts val="0"/>
              </a:spcAft>
              <a:buSzPts val="1300"/>
              <a:buChar char="●"/>
            </a:pPr>
            <a:r>
              <a:rPr lang="en" u="sng">
                <a:solidFill>
                  <a:schemeClr val="hlink"/>
                </a:solidFill>
                <a:hlinkClick r:id="rId4"/>
              </a:rPr>
              <a:t>https://seaborn.pydata.org/</a:t>
            </a:r>
            <a:endParaRPr/>
          </a:p>
          <a:p>
            <a:pPr indent="-311150" lvl="0" marL="457200" rtl="0" algn="l">
              <a:spcBef>
                <a:spcPts val="0"/>
              </a:spcBef>
              <a:spcAft>
                <a:spcPts val="0"/>
              </a:spcAft>
              <a:buSzPts val="1300"/>
              <a:buChar char="●"/>
            </a:pPr>
            <a:r>
              <a:rPr lang="en" u="sng">
                <a:solidFill>
                  <a:schemeClr val="hlink"/>
                </a:solidFill>
                <a:hlinkClick r:id="rId5"/>
              </a:rPr>
              <a:t>https://matplotlib.org/stable/api/index.html</a:t>
            </a:r>
            <a:r>
              <a:rPr lang="en"/>
              <a:t> </a:t>
            </a:r>
            <a:endParaRPr/>
          </a:p>
          <a:p>
            <a:pPr indent="-311150" lvl="0" marL="457200" rtl="0" algn="l">
              <a:spcBef>
                <a:spcPts val="0"/>
              </a:spcBef>
              <a:spcAft>
                <a:spcPts val="0"/>
              </a:spcAft>
              <a:buSzPts val="1300"/>
              <a:buChar char="●"/>
            </a:pPr>
            <a:r>
              <a:rPr lang="en" u="sng">
                <a:solidFill>
                  <a:schemeClr val="hlink"/>
                </a:solidFill>
                <a:hlinkClick r:id="rId6"/>
              </a:rPr>
              <a:t>https://www.kaggle.com/eshaanmane/eshaan-ipl-notebook#ball-level</a:t>
            </a:r>
            <a:endParaRPr/>
          </a:p>
          <a:p>
            <a:pPr indent="-311150" lvl="0" marL="457200" rtl="0" algn="l">
              <a:spcBef>
                <a:spcPts val="0"/>
              </a:spcBef>
              <a:spcAft>
                <a:spcPts val="0"/>
              </a:spcAft>
              <a:buSzPts val="1300"/>
              <a:buChar char="●"/>
            </a:pPr>
            <a:r>
              <a:rPr lang="en" u="sng">
                <a:solidFill>
                  <a:schemeClr val="hlink"/>
                </a:solidFill>
                <a:hlinkClick r:id="rId7"/>
              </a:rPr>
              <a:t>https://colab.research.google.com/drive/1dnT8wZo3-SNwUbvuwjGzBz4amuUteAqg?usp=sharing</a:t>
            </a:r>
            <a:endParaRPr/>
          </a:p>
          <a:p>
            <a:pPr indent="-311150" lvl="0" marL="457200" rtl="0" algn="l">
              <a:spcBef>
                <a:spcPts val="0"/>
              </a:spcBef>
              <a:spcAft>
                <a:spcPts val="0"/>
              </a:spcAft>
              <a:buSzPts val="1300"/>
              <a:buChar char="●"/>
            </a:pPr>
            <a:r>
              <a:rPr lang="en" u="sng">
                <a:solidFill>
                  <a:schemeClr val="hlink"/>
                </a:solidFill>
                <a:hlinkClick r:id="rId8"/>
              </a:rPr>
              <a:t>https://colab.research.google.com/drive/1WyjOVde6KLDtvKADSn4FHFLWmGKODdAZ?usp=sharing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of the project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the IPL getting bigger by the day, it involved Big money and the stakeholders involved are trying their best to do everything they can for their team to get an edge over the others. </a:t>
            </a:r>
            <a:endParaRPr/>
          </a:p>
          <a:p>
            <a:pPr indent="0" lvl="0" marL="0" rtl="0" algn="l">
              <a:spcBef>
                <a:spcPts val="1200"/>
              </a:spcBef>
              <a:spcAft>
                <a:spcPts val="0"/>
              </a:spcAft>
              <a:buNone/>
            </a:pPr>
            <a:r>
              <a:rPr lang="en"/>
              <a:t>Having already completed 14 seasons, there is enough data about the players, teams and venue to work with in order to roll out statistics and predictions. </a:t>
            </a:r>
            <a:endParaRPr/>
          </a:p>
          <a:p>
            <a:pPr indent="0" lvl="0" marL="0" rtl="0" algn="l">
              <a:spcBef>
                <a:spcPts val="1200"/>
              </a:spcBef>
              <a:spcAft>
                <a:spcPts val="1200"/>
              </a:spcAft>
              <a:buNone/>
            </a:pPr>
            <a:r>
              <a:rPr lang="en"/>
              <a:t>This project revolves around being able to extract meaningful information and statistics from the data available using exploratory data analysis and trying to predict the winner and score of the match after each ball using various machine learning and deep learning algorithms.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for the project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data required for the project was taken from </a:t>
            </a:r>
            <a:r>
              <a:rPr lang="en" u="sng">
                <a:solidFill>
                  <a:schemeClr val="hlink"/>
                </a:solidFill>
                <a:hlinkClick r:id="rId3"/>
              </a:rPr>
              <a:t>www.kaggle.com</a:t>
            </a:r>
            <a:r>
              <a:rPr lang="en"/>
              <a:t>. </a:t>
            </a:r>
            <a:r>
              <a:rPr lang="en"/>
              <a:t>Two datasets have been used. One for overall matches data and one for ball-to-ball data for the full 2008-2020 period. Both the datasets are linked by the ’id’ column which represents the matches uniquely. </a:t>
            </a:r>
            <a:endParaRPr/>
          </a:p>
          <a:p>
            <a:pPr indent="0" lvl="0" marL="0" rtl="0" algn="l">
              <a:spcBef>
                <a:spcPts val="1200"/>
              </a:spcBef>
              <a:spcAft>
                <a:spcPts val="0"/>
              </a:spcAft>
              <a:buNone/>
            </a:pPr>
            <a:r>
              <a:rPr lang="en"/>
              <a:t>Both datasets have been merged into a single dataset and unnecessary columns and columns with too many missing values have been removed with the other missing values being replaced by suitable alternatives. Wrong spellings and duplicate entries were also corrected. New columns have been introduced for cumulative runs and wickets of a match, denoting a unique innings and the total score of an innings, to aid with the analysis process.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650"/>
              <a:t>Interesting insights drawn from the datasets using Exploratory Data Analysis.</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311700" y="555600"/>
            <a:ext cx="2381400" cy="201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Team on the most number of games in 2018 season ?</a:t>
            </a:r>
            <a:endParaRPr/>
          </a:p>
        </p:txBody>
      </p:sp>
      <p:sp>
        <p:nvSpPr>
          <p:cNvPr id="307" name="Google Shape;307;p18"/>
          <p:cNvSpPr txBox="1"/>
          <p:nvPr>
            <p:ph idx="1" type="body"/>
          </p:nvPr>
        </p:nvSpPr>
        <p:spPr>
          <a:xfrm>
            <a:off x="311700" y="2889325"/>
            <a:ext cx="2381400" cy="16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Chennai Super Kings won the most number of matches in 2018, winning 11 matches. </a:t>
            </a:r>
            <a:endParaRPr/>
          </a:p>
          <a:p>
            <a:pPr indent="0" lvl="0" marL="0" rtl="0" algn="l">
              <a:spcBef>
                <a:spcPts val="1200"/>
              </a:spcBef>
              <a:spcAft>
                <a:spcPts val="1200"/>
              </a:spcAft>
              <a:buNone/>
            </a:pPr>
            <a:r>
              <a:rPr lang="en"/>
              <a:t>Sunrisers Hyderabad stands second with 10 wins.</a:t>
            </a:r>
            <a:endParaRPr/>
          </a:p>
        </p:txBody>
      </p:sp>
      <p:pic>
        <p:nvPicPr>
          <p:cNvPr id="308" name="Google Shape;308;p18"/>
          <p:cNvPicPr preferRelativeResize="0"/>
          <p:nvPr/>
        </p:nvPicPr>
        <p:blipFill>
          <a:blip r:embed="rId3">
            <a:alphaModFix/>
          </a:blip>
          <a:stretch>
            <a:fillRect/>
          </a:stretch>
        </p:blipFill>
        <p:spPr>
          <a:xfrm>
            <a:off x="2693100" y="152400"/>
            <a:ext cx="6298500" cy="47797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311700" y="249075"/>
            <a:ext cx="2960400" cy="189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city hosted the maximum number of IPL Matches ? </a:t>
            </a:r>
            <a:endParaRPr/>
          </a:p>
        </p:txBody>
      </p:sp>
      <p:sp>
        <p:nvSpPr>
          <p:cNvPr id="314" name="Google Shape;314;p19"/>
          <p:cNvSpPr txBox="1"/>
          <p:nvPr>
            <p:ph idx="1" type="body"/>
          </p:nvPr>
        </p:nvSpPr>
        <p:spPr>
          <a:xfrm>
            <a:off x="311700" y="2552750"/>
            <a:ext cx="2960400" cy="20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Mumbai has hosted more than 100 IPL matches which is the highest amongst all the venues. </a:t>
            </a:r>
            <a:endParaRPr/>
          </a:p>
          <a:p>
            <a:pPr indent="0" lvl="0" marL="0" rtl="0" algn="l">
              <a:spcBef>
                <a:spcPts val="1200"/>
              </a:spcBef>
              <a:spcAft>
                <a:spcPts val="1200"/>
              </a:spcAft>
              <a:buNone/>
            </a:pPr>
            <a:r>
              <a:rPr lang="en"/>
              <a:t>Bengaluru and Kolkata occupy the 2nd and 3rd place respectively with close to 80 matches hosted each</a:t>
            </a:r>
            <a:endParaRPr/>
          </a:p>
        </p:txBody>
      </p:sp>
      <p:pic>
        <p:nvPicPr>
          <p:cNvPr id="315" name="Google Shape;315;p19"/>
          <p:cNvPicPr preferRelativeResize="0"/>
          <p:nvPr/>
        </p:nvPicPr>
        <p:blipFill>
          <a:blip r:embed="rId3">
            <a:alphaModFix/>
          </a:blip>
          <a:stretch>
            <a:fillRect/>
          </a:stretch>
        </p:blipFill>
        <p:spPr>
          <a:xfrm>
            <a:off x="3272100" y="152400"/>
            <a:ext cx="546882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311700" y="348700"/>
            <a:ext cx="2439300" cy="149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is the most successful IPL Team ?</a:t>
            </a:r>
            <a:endParaRPr/>
          </a:p>
        </p:txBody>
      </p:sp>
      <p:sp>
        <p:nvSpPr>
          <p:cNvPr id="321" name="Google Shape;321;p20"/>
          <p:cNvSpPr txBox="1"/>
          <p:nvPr>
            <p:ph idx="1" type="body"/>
          </p:nvPr>
        </p:nvSpPr>
        <p:spPr>
          <a:xfrm>
            <a:off x="311700" y="2104725"/>
            <a:ext cx="2439300" cy="24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Chennai super Kings is the most successful team with a win percentage of 60.97% </a:t>
            </a:r>
            <a:endParaRPr/>
          </a:p>
          <a:p>
            <a:pPr indent="0" lvl="0" marL="0" rtl="0" algn="l">
              <a:spcBef>
                <a:spcPts val="1200"/>
              </a:spcBef>
              <a:spcAft>
                <a:spcPts val="1200"/>
              </a:spcAft>
              <a:buNone/>
            </a:pPr>
            <a:r>
              <a:rPr lang="en"/>
              <a:t>Its arch rival Mumbai Indians is not far away with about 58.29% win percentage and claims the second place</a:t>
            </a:r>
            <a:endParaRPr/>
          </a:p>
        </p:txBody>
      </p:sp>
      <p:pic>
        <p:nvPicPr>
          <p:cNvPr id="322" name="Google Shape;322;p20"/>
          <p:cNvPicPr preferRelativeResize="0"/>
          <p:nvPr/>
        </p:nvPicPr>
        <p:blipFill>
          <a:blip r:embed="rId3">
            <a:alphaModFix/>
          </a:blip>
          <a:stretch>
            <a:fillRect/>
          </a:stretch>
        </p:blipFill>
        <p:spPr>
          <a:xfrm>
            <a:off x="2750875" y="152400"/>
            <a:ext cx="6240725" cy="475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311700" y="410975"/>
            <a:ext cx="2808000" cy="150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player won the most number of MoM Awards ?</a:t>
            </a:r>
            <a:endParaRPr/>
          </a:p>
        </p:txBody>
      </p:sp>
      <p:sp>
        <p:nvSpPr>
          <p:cNvPr id="328" name="Google Shape;328;p21"/>
          <p:cNvSpPr txBox="1"/>
          <p:nvPr>
            <p:ph idx="1" type="body"/>
          </p:nvPr>
        </p:nvSpPr>
        <p:spPr>
          <a:xfrm>
            <a:off x="311700" y="2440975"/>
            <a:ext cx="2808000" cy="21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Chris Gayle won the most amount of Man of the Match Awards having </a:t>
            </a:r>
            <a:r>
              <a:rPr lang="en"/>
              <a:t>received</a:t>
            </a:r>
            <a:r>
              <a:rPr lang="en"/>
              <a:t> 21 of them. </a:t>
            </a:r>
            <a:endParaRPr/>
          </a:p>
          <a:p>
            <a:pPr indent="0" lvl="0" marL="0" rtl="0" algn="l">
              <a:spcBef>
                <a:spcPts val="1200"/>
              </a:spcBef>
              <a:spcAft>
                <a:spcPts val="1200"/>
              </a:spcAft>
              <a:buNone/>
            </a:pPr>
            <a:r>
              <a:rPr lang="en"/>
              <a:t>AB de Villiers gets the second place with 20 Man of the Match awards</a:t>
            </a:r>
            <a:endParaRPr/>
          </a:p>
        </p:txBody>
      </p:sp>
      <p:pic>
        <p:nvPicPr>
          <p:cNvPr id="329" name="Google Shape;329;p21"/>
          <p:cNvPicPr preferRelativeResize="0"/>
          <p:nvPr/>
        </p:nvPicPr>
        <p:blipFill>
          <a:blip r:embed="rId3">
            <a:alphaModFix/>
          </a:blip>
          <a:stretch>
            <a:fillRect/>
          </a:stretch>
        </p:blipFill>
        <p:spPr>
          <a:xfrm>
            <a:off x="3272100" y="152400"/>
            <a:ext cx="5694418"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