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Fake news detections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359109" y="4586365"/>
            <a:ext cx="9738604" cy="707886"/>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a:t>
            </a:r>
            <a:r>
              <a:rPr lang="en-US" sz="2000" b="1" dirty="0">
                <a:solidFill>
                  <a:schemeClr val="accent1">
                    <a:lumMod val="75000"/>
                  </a:schemeClr>
                </a:solidFill>
                <a:latin typeface="Arial" pitchFamily="34" charset="0"/>
                <a:cs typeface="Arial" pitchFamily="34" charset="0"/>
              </a:rPr>
              <a:t>By:</a:t>
            </a:r>
          </a:p>
          <a:p>
            <a:r>
              <a:rPr lang="en-US" sz="2000" b="1" dirty="0" smtClean="0">
                <a:solidFill>
                  <a:schemeClr val="accent1">
                    <a:lumMod val="75000"/>
                  </a:schemeClr>
                </a:solidFill>
                <a:latin typeface="Arial"/>
                <a:cs typeface="Arial"/>
              </a:rPr>
              <a:t>RAMANAN.D - Care college of engineering - 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Autofit/>
          </a:bodyPr>
          <a:lstStyle/>
          <a:p>
            <a:pPr marL="305435" indent="-305435" algn="just"/>
            <a:r>
              <a:rPr lang="en-US" sz="1600" dirty="0">
                <a:latin typeface="Times New Roman" panose="02020603050405020304" pitchFamily="18" charset="0"/>
                <a:cs typeface="Times New Roman" panose="02020603050405020304" pitchFamily="18" charset="0"/>
              </a:rPr>
              <a:t>For references on fake news detection using Python, you can explore academic papers, online courses, tutorials, and books. Here are some recommended resources:</a:t>
            </a:r>
          </a:p>
          <a:p>
            <a:pPr marL="305435" indent="-305435" algn="just"/>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Academic Papers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Look for research papers published in peer-reviewed journals and conferences in the fields of natural language processing, machine learning, and information retrieval. Google Scholar and academic databases like IEEE Xplore and PubMed are good places to search for relevant papers.</a:t>
            </a:r>
          </a:p>
          <a:p>
            <a:pPr marL="305435" indent="-305435" algn="just"/>
            <a:r>
              <a:rPr lang="en-US" sz="1600" dirty="0">
                <a:latin typeface="Times New Roman" panose="02020603050405020304" pitchFamily="18" charset="0"/>
                <a:cs typeface="Times New Roman" panose="02020603050405020304" pitchFamily="18" charset="0"/>
              </a:rPr>
              <a:t>Online Courses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Platforms like Coursera, Udemy, and edX offer courses on natural language processing, machine learning, and data science, some of which cover fake news detection as part of their curriculum. Look for courses taught by reputable instructors or institutions</a:t>
            </a:r>
            <a:r>
              <a:rPr lang="en-US" sz="1600" dirty="0" smtClean="0">
                <a:latin typeface="Times New Roman" panose="02020603050405020304" pitchFamily="18" charset="0"/>
                <a:cs typeface="Times New Roman" panose="02020603050405020304" pitchFamily="18" charset="0"/>
              </a:rPr>
              <a:t>.</a:t>
            </a:r>
          </a:p>
          <a:p>
            <a:pPr marL="305435" indent="-305435" algn="just"/>
            <a:r>
              <a:rPr lang="en-US" sz="1600" dirty="0" smtClean="0">
                <a:latin typeface="Times New Roman" panose="02020603050405020304" pitchFamily="18" charset="0"/>
                <a:cs typeface="Times New Roman" panose="02020603050405020304" pitchFamily="18" charset="0"/>
              </a:rPr>
              <a:t>Books:</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Books on natural language processing, machine learning, and data science may include chapters or sections on text classification and sentiment analysis, which are relevant to fake news detection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1800" dirty="0">
                <a:latin typeface="Times New Roman" panose="02020603050405020304" pitchFamily="18" charset="0"/>
                <a:cs typeface="Times New Roman" panose="02020603050405020304" pitchFamily="18" charset="0"/>
              </a:rPr>
              <a:t>Fake news do not require any </a:t>
            </a:r>
            <a:r>
              <a:rPr lang="en-US" sz="1800" dirty="0" smtClean="0">
                <a:latin typeface="Times New Roman" panose="02020603050405020304" pitchFamily="18" charset="0"/>
                <a:cs typeface="Times New Roman" panose="02020603050405020304" pitchFamily="18" charset="0"/>
              </a:rPr>
              <a:t>introduction </a:t>
            </a:r>
          </a:p>
          <a:p>
            <a:pPr marL="305435" indent="-305435" algn="just"/>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It is very much easy to spread all the fake information in today’s all-connected world across the internet. </a:t>
            </a:r>
            <a:endParaRPr lang="en-US" sz="1800" dirty="0" smtClean="0">
              <a:latin typeface="Times New Roman" panose="02020603050405020304" pitchFamily="18" charset="0"/>
              <a:cs typeface="Times New Roman" panose="02020603050405020304" pitchFamily="18" charset="0"/>
            </a:endParaRPr>
          </a:p>
          <a:p>
            <a:pPr marL="305435" indent="-305435" algn="just"/>
            <a:r>
              <a:rPr lang="en-US" sz="1800" dirty="0" smtClean="0">
                <a:latin typeface="Times New Roman" panose="02020603050405020304" pitchFamily="18" charset="0"/>
                <a:cs typeface="Times New Roman" panose="02020603050405020304" pitchFamily="18" charset="0"/>
              </a:rPr>
              <a:t>Fake </a:t>
            </a:r>
            <a:r>
              <a:rPr lang="en-US" sz="1800" dirty="0">
                <a:latin typeface="Times New Roman" panose="02020603050405020304" pitchFamily="18" charset="0"/>
                <a:cs typeface="Times New Roman" panose="02020603050405020304" pitchFamily="18" charset="0"/>
              </a:rPr>
              <a:t>news is sometimes transmitted through the internet by some </a:t>
            </a:r>
            <a:r>
              <a:rPr lang="en-US" sz="1800" dirty="0" smtClean="0">
                <a:latin typeface="Times New Roman" panose="02020603050405020304" pitchFamily="18" charset="0"/>
                <a:cs typeface="Times New Roman" panose="02020603050405020304" pitchFamily="18" charset="0"/>
              </a:rPr>
              <a:t>unauthorized </a:t>
            </a:r>
            <a:r>
              <a:rPr lang="en-US" sz="1800" dirty="0">
                <a:latin typeface="Times New Roman" panose="02020603050405020304" pitchFamily="18" charset="0"/>
                <a:cs typeface="Times New Roman" panose="02020603050405020304" pitchFamily="18" charset="0"/>
              </a:rPr>
              <a:t>sources, which creates issues for the targeted person and it makes them panic and leads to even violence</a:t>
            </a:r>
            <a:r>
              <a:rPr lang="en-US" sz="1800" dirty="0" smtClean="0">
                <a:latin typeface="Times New Roman" panose="02020603050405020304" pitchFamily="18" charset="0"/>
                <a:cs typeface="Times New Roman" panose="02020603050405020304" pitchFamily="18" charset="0"/>
              </a:rPr>
              <a:t>.</a:t>
            </a:r>
          </a:p>
          <a:p>
            <a:pPr marL="305435" indent="-305435" algn="just"/>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combat the spread of fake news, it’s critical to determine the information’s legitimacy, which this </a:t>
            </a:r>
            <a:r>
              <a:rPr lang="en-US" sz="1800" b="1" dirty="0">
                <a:latin typeface="Times New Roman" panose="02020603050405020304" pitchFamily="18" charset="0"/>
                <a:cs typeface="Times New Roman" panose="02020603050405020304" pitchFamily="18" charset="0"/>
              </a:rPr>
              <a:t>Data Science project</a:t>
            </a:r>
            <a:r>
              <a:rPr lang="en-US" sz="1800" dirty="0">
                <a:latin typeface="Times New Roman" panose="02020603050405020304" pitchFamily="18" charset="0"/>
                <a:cs typeface="Times New Roman" panose="02020603050405020304" pitchFamily="18" charset="0"/>
              </a:rPr>
              <a:t> can help with. </a:t>
            </a:r>
            <a:endParaRPr lang="en-US" sz="1800" dirty="0" smtClean="0">
              <a:latin typeface="Times New Roman" panose="02020603050405020304" pitchFamily="18" charset="0"/>
              <a:cs typeface="Times New Roman" panose="02020603050405020304" pitchFamily="18" charset="0"/>
            </a:endParaRPr>
          </a:p>
          <a:p>
            <a:pPr marL="305435" indent="-305435" algn="just"/>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do so, Python can be used, and a model is created using </a:t>
            </a:r>
            <a:r>
              <a:rPr lang="en-US" sz="1800" dirty="0" smtClean="0">
                <a:latin typeface="Times New Roman" panose="02020603050405020304" pitchFamily="18" charset="0"/>
                <a:cs typeface="Times New Roman" panose="02020603050405020304" pitchFamily="18" charset="0"/>
              </a:rPr>
              <a:t>Tfid fVectorizer</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Passive Aggressive Classifier </a:t>
            </a:r>
            <a:r>
              <a:rPr lang="en-US" sz="1800" dirty="0">
                <a:latin typeface="Times New Roman" panose="02020603050405020304" pitchFamily="18" charset="0"/>
                <a:cs typeface="Times New Roman" panose="02020603050405020304" pitchFamily="18" charset="0"/>
              </a:rPr>
              <a:t>can be implemented to distinguish between true and fake news. Pandas, NumPy, and </a:t>
            </a:r>
            <a:r>
              <a:rPr lang="en-US" sz="1800" dirty="0" smtClean="0">
                <a:latin typeface="Times New Roman" panose="02020603050405020304" pitchFamily="18" charset="0"/>
                <a:cs typeface="Times New Roman" panose="02020603050405020304" pitchFamily="18" charset="0"/>
              </a:rPr>
              <a:t>sic-kit-learn </a:t>
            </a:r>
            <a:r>
              <a:rPr lang="en-US" sz="1800" dirty="0">
                <a:latin typeface="Times New Roman" panose="02020603050405020304" pitchFamily="18" charset="0"/>
                <a:cs typeface="Times New Roman" panose="02020603050405020304" pitchFamily="18" charset="0"/>
              </a:rPr>
              <a:t>are some Python packages suitable for this project, and we can utilize News.csv for the dataset.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68144" y="2708361"/>
            <a:ext cx="11613485" cy="36370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581192" y="1651981"/>
            <a:ext cx="10737272" cy="3970318"/>
          </a:xfrm>
          <a:prstGeom prst="rect">
            <a:avLst/>
          </a:prstGeom>
        </p:spPr>
        <p:txBody>
          <a:bodyPr wrap="square">
            <a:spAutoFit/>
          </a:bodyPr>
          <a:lstStyle/>
          <a:p>
            <a:pPr algn="just"/>
            <a:r>
              <a:rPr lang="en-US" dirty="0" smtClean="0">
                <a:solidFill>
                  <a:srgbClr val="0D0D0D"/>
                </a:solidFill>
                <a:latin typeface="Times New Roman" panose="02020603050405020304" pitchFamily="18" charset="0"/>
                <a:cs typeface="Times New Roman" panose="02020603050405020304" pitchFamily="18" charset="0"/>
              </a:rPr>
              <a:t>Detecting fake news can be challenging, but Python offers powerful tools for tackling this problem. Here's a proposed solution using Python:</a:t>
            </a:r>
          </a:p>
          <a:p>
            <a:pPr algn="just"/>
            <a:endParaRPr lang="en-US" dirty="0" smtClean="0">
              <a:solidFill>
                <a:srgbClr val="0D0D0D"/>
              </a:solidFill>
              <a:latin typeface="Times New Roman" panose="02020603050405020304" pitchFamily="18" charset="0"/>
              <a:cs typeface="Times New Roman" panose="02020603050405020304" pitchFamily="18" charset="0"/>
            </a:endParaRPr>
          </a:p>
          <a:p>
            <a:pPr algn="just">
              <a:buFont typeface="+mj-lt"/>
              <a:buAutoNum type="arabicPeriod"/>
            </a:pPr>
            <a:r>
              <a:rPr lang="en-US" b="1" dirty="0" smtClean="0">
                <a:solidFill>
                  <a:srgbClr val="0D0D0D"/>
                </a:solidFill>
                <a:latin typeface="Times New Roman" panose="02020603050405020304" pitchFamily="18" charset="0"/>
                <a:cs typeface="Times New Roman" panose="02020603050405020304" pitchFamily="18" charset="0"/>
              </a:rPr>
              <a:t>Data Collection</a:t>
            </a:r>
            <a:r>
              <a:rPr lang="en-US" dirty="0" smtClean="0">
                <a:solidFill>
                  <a:srgbClr val="0D0D0D"/>
                </a:solidFill>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Gather a dataset of labeled news articles, where each article is labeled as either real or fake.</a:t>
            </a:r>
          </a:p>
          <a:p>
            <a:pPr algn="just">
              <a:buFont typeface="+mj-lt"/>
              <a:buAutoNum type="arabicPeriod"/>
            </a:pPr>
            <a:r>
              <a:rPr lang="en-US" b="1" dirty="0" smtClean="0">
                <a:solidFill>
                  <a:srgbClr val="0D0D0D"/>
                </a:solidFill>
                <a:latin typeface="Times New Roman" panose="02020603050405020304" pitchFamily="18" charset="0"/>
                <a:cs typeface="Times New Roman" panose="02020603050405020304" pitchFamily="18" charset="0"/>
              </a:rPr>
              <a:t>Preprocessing</a:t>
            </a:r>
            <a:r>
              <a:rPr lang="en-US" dirty="0" smtClean="0">
                <a:solidFill>
                  <a:srgbClr val="0D0D0D"/>
                </a:solidFill>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Tokenize the text: Split the text into individual words or tokens.</a:t>
            </a:r>
          </a:p>
          <a:p>
            <a:pPr marL="742950" lvl="1" indent="-285750" algn="just">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Remove stop words: Filter out common words that don't carry much meaning.</a:t>
            </a:r>
          </a:p>
          <a:p>
            <a:pPr marL="742950" lvl="1" indent="-285750" algn="just">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Stemming/Lemmatization: Reduce words to their root form to normalize the text.</a:t>
            </a:r>
          </a:p>
          <a:p>
            <a:pPr algn="just">
              <a:buFont typeface="+mj-lt"/>
              <a:buAutoNum type="arabicPeriod"/>
            </a:pPr>
            <a:r>
              <a:rPr lang="en-US" b="1" dirty="0" smtClean="0">
                <a:solidFill>
                  <a:srgbClr val="0D0D0D"/>
                </a:solidFill>
                <a:latin typeface="Times New Roman" panose="02020603050405020304" pitchFamily="18" charset="0"/>
                <a:cs typeface="Times New Roman" panose="02020603050405020304" pitchFamily="18" charset="0"/>
              </a:rPr>
              <a:t>Feature Extraction</a:t>
            </a:r>
            <a:r>
              <a:rPr lang="en-US" dirty="0" smtClean="0">
                <a:solidFill>
                  <a:srgbClr val="0D0D0D"/>
                </a:solidFill>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Bag of Words (Bow): Convert the text data into numerical feature vectors, where each feature represents the frequency of a word in the text.</a:t>
            </a:r>
          </a:p>
          <a:p>
            <a:pPr marL="742950" lvl="1" indent="-285750" algn="just">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TF-IDF (Term Frequency-Inverse Document Frequency): Weigh the importance of words based on how frequently they appear in a document compared to the entire dataset</a:t>
            </a:r>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2147455"/>
            <a:ext cx="11029615" cy="3883314"/>
          </a:xfrm>
        </p:spPr>
        <p:txBody>
          <a:bodyPr>
            <a:noAutofit/>
          </a:bodyPr>
          <a:lstStyle/>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A systems approach for fake news detection using Python involves integrating various components into a cohesive system. Here's a structured outline for such a </a:t>
            </a:r>
            <a:r>
              <a:rPr lang="en-US" sz="1800" dirty="0" smtClean="0">
                <a:solidFill>
                  <a:srgbClr val="0F0F0F"/>
                </a:solidFill>
                <a:latin typeface="Times New Roman" panose="02020603050405020304" pitchFamily="18" charset="0"/>
                <a:cs typeface="Times New Roman" panose="02020603050405020304" pitchFamily="18" charset="0"/>
              </a:rPr>
              <a:t>system</a:t>
            </a:r>
            <a:endParaRPr lang="en-US" sz="1800" dirty="0">
              <a:solidFill>
                <a:srgbClr val="0F0F0F"/>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0F0F0F"/>
              </a:solidFill>
              <a:latin typeface="Times New Roman" panose="02020603050405020304" pitchFamily="18" charset="0"/>
              <a:cs typeface="Times New Roman" panose="02020603050405020304" pitchFamily="18" charset="0"/>
            </a:endParaRPr>
          </a:p>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Semantic Analysis</a:t>
            </a:r>
            <a:r>
              <a:rPr lang="en-US" sz="1800" dirty="0" smtClean="0">
                <a:solidFill>
                  <a:srgbClr val="0F0F0F"/>
                </a:solidFill>
                <a:latin typeface="Times New Roman" panose="02020603050405020304" pitchFamily="18" charset="0"/>
                <a:cs typeface="Times New Roman" panose="02020603050405020304" pitchFamily="18" charset="0"/>
              </a:rPr>
              <a:t>:</a:t>
            </a:r>
            <a:endParaRPr lang="en-US" sz="1800" dirty="0">
              <a:solidFill>
                <a:srgbClr val="0F0F0F"/>
              </a:solidFill>
              <a:latin typeface="Times New Roman" panose="02020603050405020304" pitchFamily="18" charset="0"/>
              <a:cs typeface="Times New Roman" panose="02020603050405020304" pitchFamily="18" charset="0"/>
            </a:endParaRPr>
          </a:p>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Incorporate semantic analysis techniques to capture the deeper meaning of the text.</a:t>
            </a:r>
          </a:p>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Use tools like Natural Language Understanding (NLU) libraries or pre-trained models (e.g., BERT, GPT) for contextual understanding.</a:t>
            </a:r>
          </a:p>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User Interface</a:t>
            </a:r>
            <a:r>
              <a:rPr lang="en-US" sz="1800" dirty="0" smtClean="0">
                <a:solidFill>
                  <a:srgbClr val="0F0F0F"/>
                </a:solidFill>
                <a:latin typeface="Times New Roman" panose="02020603050405020304" pitchFamily="18" charset="0"/>
                <a:cs typeface="Times New Roman" panose="02020603050405020304" pitchFamily="18" charset="0"/>
              </a:rPr>
              <a:t>:</a:t>
            </a:r>
            <a:endParaRPr lang="en-US" sz="1800" dirty="0">
              <a:solidFill>
                <a:srgbClr val="0F0F0F"/>
              </a:solidFill>
              <a:latin typeface="Times New Roman" panose="02020603050405020304" pitchFamily="18" charset="0"/>
              <a:cs typeface="Times New Roman" panose="02020603050405020304" pitchFamily="18" charset="0"/>
            </a:endParaRPr>
          </a:p>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Develop a user interface (UI) for users to interact with the system.</a:t>
            </a:r>
          </a:p>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Provide functionalities for users to input news articles and receive predictions on their authenticity.</a:t>
            </a:r>
          </a:p>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Ensure the UI is user-friendly and intuitive.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32509" y="581891"/>
            <a:ext cx="11222181" cy="6871854"/>
          </a:xfrm>
        </p:spPr>
        <p:txBody>
          <a:bodyPr>
            <a:normAutofit/>
          </a:bodyPr>
          <a:lstStyle/>
          <a:p>
            <a:pPr marL="305435" indent="-305435" algn="just"/>
            <a:r>
              <a:rPr lang="en-US" sz="1600" dirty="0">
                <a:latin typeface="Times New Roman" panose="02020603050405020304" pitchFamily="18" charset="0"/>
                <a:cs typeface="Times New Roman" panose="02020603050405020304" pitchFamily="18" charset="0"/>
              </a:rPr>
              <a:t>Algorithm for Fake News Detection:</a:t>
            </a:r>
          </a:p>
          <a:p>
            <a:pPr marL="305435" indent="-305435" algn="just"/>
            <a:r>
              <a:rPr lang="en-US" sz="1600" dirty="0">
                <a:latin typeface="Times New Roman" panose="02020603050405020304" pitchFamily="18" charset="0"/>
                <a:cs typeface="Times New Roman" panose="02020603050405020304" pitchFamily="18" charset="0"/>
              </a:rPr>
              <a:t>Data Preprocessing</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Tokenization: Split the text into individual words.</a:t>
            </a:r>
          </a:p>
          <a:p>
            <a:pPr marL="305435" indent="-305435" algn="just"/>
            <a:r>
              <a:rPr lang="en-US" sz="1600" dirty="0">
                <a:latin typeface="Times New Roman" panose="02020603050405020304" pitchFamily="18" charset="0"/>
                <a:cs typeface="Times New Roman" panose="02020603050405020304" pitchFamily="18" charset="0"/>
              </a:rPr>
              <a:t>Removing </a:t>
            </a:r>
            <a:r>
              <a:rPr lang="en-US" sz="1600" dirty="0" smtClean="0">
                <a:latin typeface="Times New Roman" panose="02020603050405020304" pitchFamily="18" charset="0"/>
                <a:cs typeface="Times New Roman" panose="02020603050405020304" pitchFamily="18" charset="0"/>
              </a:rPr>
              <a:t>stop words: </a:t>
            </a:r>
            <a:r>
              <a:rPr lang="en-US" sz="1600" dirty="0">
                <a:latin typeface="Times New Roman" panose="02020603050405020304" pitchFamily="18" charset="0"/>
                <a:cs typeface="Times New Roman" panose="02020603050405020304" pitchFamily="18" charset="0"/>
              </a:rPr>
              <a:t>Filter out common words that don't carry much meaning.</a:t>
            </a:r>
          </a:p>
          <a:p>
            <a:pPr marL="305435" indent="-305435" algn="just"/>
            <a:r>
              <a:rPr lang="en-US" sz="1600" dirty="0">
                <a:latin typeface="Times New Roman" panose="02020603050405020304" pitchFamily="18" charset="0"/>
                <a:cs typeface="Times New Roman" panose="02020603050405020304" pitchFamily="18" charset="0"/>
              </a:rPr>
              <a:t>Lemmatization or stemming: Reduce words to their base form.</a:t>
            </a:r>
          </a:p>
          <a:p>
            <a:pPr marL="305435" indent="-305435" algn="just"/>
            <a:r>
              <a:rPr lang="en-US" sz="1600" dirty="0">
                <a:latin typeface="Times New Roman" panose="02020603050405020304" pitchFamily="18" charset="0"/>
                <a:cs typeface="Times New Roman" panose="02020603050405020304" pitchFamily="18" charset="0"/>
              </a:rPr>
              <a:t>Feature Extraction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Utilize TF-IDF (Term Frequency-Inverse Document Frequency) to convert text data into numerical feature vectors.</a:t>
            </a:r>
          </a:p>
          <a:p>
            <a:pPr marL="305435" indent="-305435" algn="just"/>
            <a:r>
              <a:rPr lang="en-US" sz="1600" dirty="0">
                <a:latin typeface="Times New Roman" panose="02020603050405020304" pitchFamily="18" charset="0"/>
                <a:cs typeface="Times New Roman" panose="02020603050405020304" pitchFamily="18" charset="0"/>
              </a:rPr>
              <a:t>Optionally, consider using word </a:t>
            </a:r>
            <a:r>
              <a:rPr lang="en-US" sz="1600" dirty="0" smtClean="0">
                <a:latin typeface="Times New Roman" panose="02020603050405020304" pitchFamily="18" charset="0"/>
                <a:cs typeface="Times New Roman" panose="02020603050405020304" pitchFamily="18" charset="0"/>
              </a:rPr>
              <a:t>embedding's </a:t>
            </a:r>
            <a:r>
              <a:rPr lang="en-US" sz="1600" dirty="0">
                <a:latin typeface="Times New Roman" panose="02020603050405020304" pitchFamily="18" charset="0"/>
                <a:cs typeface="Times New Roman" panose="02020603050405020304" pitchFamily="18" charset="0"/>
              </a:rPr>
              <a:t>such as Word2Vec or </a:t>
            </a:r>
            <a:r>
              <a:rPr lang="en-US" sz="1600" dirty="0" smtClean="0">
                <a:latin typeface="Times New Roman" panose="02020603050405020304" pitchFamily="18" charset="0"/>
                <a:cs typeface="Times New Roman" panose="02020603050405020304" pitchFamily="18" charset="0"/>
              </a:rPr>
              <a:t>Glove </a:t>
            </a:r>
            <a:r>
              <a:rPr lang="en-US" sz="1600" dirty="0">
                <a:latin typeface="Times New Roman" panose="02020603050405020304" pitchFamily="18" charset="0"/>
                <a:cs typeface="Times New Roman" panose="02020603050405020304" pitchFamily="18" charset="0"/>
              </a:rPr>
              <a:t>to capture semantic relationships between words</a:t>
            </a:r>
            <a:r>
              <a:rPr lang="en-US" sz="1600" dirty="0" smtClean="0">
                <a:latin typeface="Times New Roman" panose="02020603050405020304" pitchFamily="18" charset="0"/>
                <a:cs typeface="Times New Roman" panose="02020603050405020304" pitchFamily="18" charset="0"/>
              </a:rPr>
              <a:t>.</a:t>
            </a:r>
          </a:p>
          <a:p>
            <a:pPr marL="305435" indent="-305435" algn="just"/>
            <a:r>
              <a:rPr lang="en-US" sz="1600" dirty="0" smtClean="0">
                <a:latin typeface="Times New Roman" panose="02020603050405020304" pitchFamily="18" charset="0"/>
                <a:cs typeface="Times New Roman" panose="02020603050405020304" pitchFamily="18" charset="0"/>
              </a:rPr>
              <a:t> Deployment for </a:t>
            </a:r>
            <a:r>
              <a:rPr lang="en-US" sz="1600" dirty="0">
                <a:latin typeface="Times New Roman" panose="02020603050405020304" pitchFamily="18" charset="0"/>
                <a:cs typeface="Times New Roman" panose="02020603050405020304" pitchFamily="18" charset="0"/>
              </a:rPr>
              <a:t>Fake News Detection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Model Serialization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Serialize the trained model using libraries like pickle or joblib to save its state.</a:t>
            </a:r>
          </a:p>
          <a:p>
            <a:pPr marL="305435" indent="-305435" algn="just"/>
            <a:r>
              <a:rPr lang="en-US" sz="1600" dirty="0">
                <a:latin typeface="Times New Roman" panose="02020603050405020304" pitchFamily="18" charset="0"/>
                <a:cs typeface="Times New Roman" panose="02020603050405020304" pitchFamily="18" charset="0"/>
              </a:rPr>
              <a:t>Building a Web Service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Develop a web service using a Python web framework like Flask or Django.</a:t>
            </a:r>
          </a:p>
          <a:p>
            <a:pPr marL="305435" indent="-305435" algn="just"/>
            <a:r>
              <a:rPr lang="en-US" sz="1600" dirty="0">
                <a:latin typeface="Times New Roman" panose="02020603050405020304" pitchFamily="18" charset="0"/>
                <a:cs typeface="Times New Roman" panose="02020603050405020304" pitchFamily="18" charset="0"/>
              </a:rPr>
              <a:t>Create an endpoint where users can submit news articles for classification</a:t>
            </a:r>
            <a:r>
              <a:rPr lang="en-US"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p:cNvPicPr>
            <a:picLocks noGrp="1" noChangeAspect="1"/>
          </p:cNvPicPr>
          <p:nvPr>
            <p:ph idx="1"/>
          </p:nvPr>
        </p:nvPicPr>
        <p:blipFill>
          <a:blip r:embed="rId2"/>
          <a:stretch>
            <a:fillRect/>
          </a:stretch>
        </p:blipFill>
        <p:spPr>
          <a:xfrm>
            <a:off x="440129" y="1864302"/>
            <a:ext cx="5655871" cy="3345007"/>
          </a:xfrm>
          <a:prstGeom prst="rect">
            <a:avLst/>
          </a:prstGeom>
        </p:spPr>
      </p:pic>
      <p:pic>
        <p:nvPicPr>
          <p:cNvPr id="6" name="Picture 5"/>
          <p:cNvPicPr>
            <a:picLocks noChangeAspect="1"/>
          </p:cNvPicPr>
          <p:nvPr/>
        </p:nvPicPr>
        <p:blipFill rotWithShape="1">
          <a:blip r:embed="rId3"/>
          <a:srcRect l="6613" t="5639" r="13480"/>
          <a:stretch/>
        </p:blipFill>
        <p:spPr>
          <a:xfrm>
            <a:off x="6885708" y="2036617"/>
            <a:ext cx="4142509" cy="331724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In conclusion, fake news detection using Python is a complex yet achievable task with the right approach and tools. By leveraging various techniques and libraries, we can develop effective solutions to identify fake news articles.</a:t>
            </a:r>
          </a:p>
          <a:p>
            <a:pPr algn="just"/>
            <a:r>
              <a:rPr lang="en-US" sz="1800" dirty="0">
                <a:latin typeface="Times New Roman" panose="02020603050405020304" pitchFamily="18" charset="0"/>
                <a:cs typeface="Times New Roman" panose="02020603050405020304" pitchFamily="18" charset="0"/>
              </a:rPr>
              <a:t>Through preprocessing steps such as tokenization, </a:t>
            </a:r>
            <a:r>
              <a:rPr lang="en-US" sz="1800" dirty="0" smtClean="0">
                <a:latin typeface="Times New Roman" panose="02020603050405020304" pitchFamily="18" charset="0"/>
                <a:cs typeface="Times New Roman" panose="02020603050405020304" pitchFamily="18" charset="0"/>
              </a:rPr>
              <a:t>stop words </a:t>
            </a:r>
            <a:r>
              <a:rPr lang="en-US" sz="1800" dirty="0">
                <a:latin typeface="Times New Roman" panose="02020603050405020304" pitchFamily="18" charset="0"/>
                <a:cs typeface="Times New Roman" panose="02020603050405020304" pitchFamily="18" charset="0"/>
              </a:rPr>
              <a:t>removal, and lemmatization or stemming, we prepare the text data for analysis, making it more suitable for feature extraction. Feature extraction techniques like TF-IDF and optionally word </a:t>
            </a:r>
            <a:r>
              <a:rPr lang="en-US" sz="1800" dirty="0" smtClean="0">
                <a:latin typeface="Times New Roman" panose="02020603050405020304" pitchFamily="18" charset="0"/>
                <a:cs typeface="Times New Roman" panose="02020603050405020304" pitchFamily="18" charset="0"/>
              </a:rPr>
              <a:t>embedding's </a:t>
            </a:r>
            <a:r>
              <a:rPr lang="en-US" sz="1800" dirty="0">
                <a:latin typeface="Times New Roman" panose="02020603050405020304" pitchFamily="18" charset="0"/>
                <a:cs typeface="Times New Roman" panose="02020603050405020304" pitchFamily="18" charset="0"/>
              </a:rPr>
              <a:t>such as Word2Vec or </a:t>
            </a:r>
            <a:r>
              <a:rPr lang="en-US" sz="1800" dirty="0" smtClean="0">
                <a:latin typeface="Times New Roman" panose="02020603050405020304" pitchFamily="18" charset="0"/>
                <a:cs typeface="Times New Roman" panose="02020603050405020304" pitchFamily="18" charset="0"/>
              </a:rPr>
              <a:t>Glove </a:t>
            </a:r>
            <a:r>
              <a:rPr lang="en-US" sz="1800" dirty="0">
                <a:latin typeface="Times New Roman" panose="02020603050405020304" pitchFamily="18" charset="0"/>
                <a:cs typeface="Times New Roman" panose="02020603050405020304" pitchFamily="18" charset="0"/>
              </a:rPr>
              <a:t>allow us to convert text data into numerical representations that capture important information about the content of news articles.</a:t>
            </a:r>
          </a:p>
          <a:p>
            <a:pPr algn="just"/>
            <a:r>
              <a:rPr lang="en-US" sz="1800" dirty="0">
                <a:latin typeface="Times New Roman" panose="02020603050405020304" pitchFamily="18" charset="0"/>
                <a:cs typeface="Times New Roman" panose="02020603050405020304" pitchFamily="18" charset="0"/>
              </a:rPr>
              <a:t>Moreover, deploying machine learning models trained on these features enables us to classify news articles as real or fake. Models like Logistic Regression, Naive Bayes, or Support Vector Machines can be trained on labeled datasets to learn patterns indicative of fake news. Additionally, advanced techniques like deep learning-based models or ensemble methods can further enhance the detection accuracy</a:t>
            </a:r>
            <a:r>
              <a:rPr lang="en-US" sz="1800" dirty="0" smtClean="0">
                <a:latin typeface="Times New Roman" panose="02020603050405020304" pitchFamily="18" charset="0"/>
                <a:cs typeface="Times New Roman" panose="02020603050405020304" pitchFamily="18" charset="0"/>
              </a:rPr>
              <a:t>.</a:t>
            </a:r>
          </a:p>
          <a:p>
            <a:pPr marL="0" indent="0" algn="just">
              <a:buNone/>
            </a:pP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4294967295"/>
          </p:nvPr>
        </p:nvSpPr>
        <p:spPr>
          <a:xfrm>
            <a:off x="535669" y="1109807"/>
            <a:ext cx="11656331" cy="4839277"/>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future scope for fake news detection using Python is promising, with several areas showing potential for further advancements and improvements</a:t>
            </a:r>
            <a:r>
              <a:rPr lang="en-US" sz="1800" dirty="0" smtClean="0">
                <a:latin typeface="Times New Roman" panose="02020603050405020304" pitchFamily="18" charset="0"/>
                <a:cs typeface="Times New Roman" panose="02020603050405020304" pitchFamily="18" charset="0"/>
              </a:rPr>
              <a:t>:</a:t>
            </a:r>
          </a:p>
          <a:p>
            <a:pPr marL="0" indent="0" algn="just">
              <a:buNone/>
            </a:pPr>
            <a:r>
              <a:rPr lang="en-US" sz="1800" dirty="0" smtClean="0">
                <a:latin typeface="Times New Roman" panose="02020603050405020304" pitchFamily="18" charset="0"/>
                <a:cs typeface="Times New Roman" panose="02020603050405020304" pitchFamily="18" charset="0"/>
              </a:rPr>
              <a:t>Advanced </a:t>
            </a:r>
            <a:r>
              <a:rPr lang="en-US" sz="1800" dirty="0">
                <a:latin typeface="Times New Roman" panose="02020603050405020304" pitchFamily="18" charset="0"/>
                <a:cs typeface="Times New Roman" panose="02020603050405020304" pitchFamily="18" charset="0"/>
              </a:rPr>
              <a:t>Natural Language Processing (NLP) </a:t>
            </a:r>
            <a:r>
              <a:rPr lang="en-US" sz="1800" dirty="0" smtClean="0">
                <a:latin typeface="Times New Roman" panose="02020603050405020304" pitchFamily="18" charset="0"/>
                <a:cs typeface="Times New Roman" panose="02020603050405020304" pitchFamily="18" charset="0"/>
              </a:rPr>
              <a:t>Techniques</a:t>
            </a:r>
          </a:p>
          <a:p>
            <a:pPr marL="0" indent="0" algn="just">
              <a:buNone/>
            </a:pPr>
            <a:r>
              <a:rPr lang="en-US" sz="1800" dirty="0" smtClean="0">
                <a:latin typeface="Times New Roman" panose="02020603050405020304" pitchFamily="18" charset="0"/>
                <a:cs typeface="Times New Roman" panose="02020603050405020304" pitchFamily="18" charset="0"/>
              </a:rPr>
              <a:t>Multimodal Analysis Social </a:t>
            </a:r>
            <a:r>
              <a:rPr lang="en-US" sz="1800" dirty="0">
                <a:latin typeface="Times New Roman" panose="02020603050405020304" pitchFamily="18" charset="0"/>
                <a:cs typeface="Times New Roman" panose="02020603050405020304" pitchFamily="18" charset="0"/>
              </a:rPr>
              <a:t>Network </a:t>
            </a:r>
            <a:r>
              <a:rPr lang="en-US" sz="1800" dirty="0" smtClean="0">
                <a:latin typeface="Times New Roman" panose="02020603050405020304" pitchFamily="18" charset="0"/>
                <a:cs typeface="Times New Roman" panose="02020603050405020304" pitchFamily="18" charset="0"/>
              </a:rPr>
              <a:t>Analysis</a:t>
            </a:r>
          </a:p>
          <a:p>
            <a:pPr marL="0" indent="0" algn="just">
              <a:buNone/>
            </a:pP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ross-lingual and Multilingual Approaches: </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he </a:t>
            </a:r>
            <a:r>
              <a:rPr lang="en-US" sz="1800" dirty="0">
                <a:latin typeface="Times New Roman" panose="02020603050405020304" pitchFamily="18" charset="0"/>
                <a:cs typeface="Times New Roman" panose="02020603050405020304" pitchFamily="18" charset="0"/>
              </a:rPr>
              <a:t>future of fake news detection using Python lies in leveraging advanced technologies, interdisciplinary approaches, and ethical considerations to build more effective, transparent, and scalable solutions for combating misinformation in the digital age.</a:t>
            </a:r>
            <a:endParaRPr lang="en-US" sz="18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221</TotalTime>
  <Words>996</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Fake news detections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Ramanan D.</cp:lastModifiedBy>
  <cp:revision>32</cp:revision>
  <dcterms:created xsi:type="dcterms:W3CDTF">2021-05-26T16:50:10Z</dcterms:created>
  <dcterms:modified xsi:type="dcterms:W3CDTF">2024-04-12T08:39:28Z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