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0" d="100"/>
          <a:sy n="80" d="100"/>
        </p:scale>
        <p:origin x="77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forecasting the closing prices of Yes Bank stock</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Yes Bank stock</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Pavan Kumar </a:t>
            </a:r>
            <a:r>
              <a:rPr lang="en-US" sz="2000" b="1" dirty="0" err="1">
                <a:solidFill>
                  <a:schemeClr val="accent1">
                    <a:lumMod val="75000"/>
                  </a:schemeClr>
                </a:solidFill>
                <a:latin typeface="Arial"/>
                <a:cs typeface="Arial"/>
              </a:rPr>
              <a:t>Ramanadham</a:t>
            </a:r>
            <a:r>
              <a:rPr lang="en-US" sz="2000" b="1" dirty="0">
                <a:solidFill>
                  <a:schemeClr val="accent1">
                    <a:lumMod val="75000"/>
                  </a:schemeClr>
                </a:solidFill>
                <a:latin typeface="Arial"/>
                <a:cs typeface="Arial"/>
              </a:rPr>
              <a:t> - NRI Institute of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400" dirty="0">
                <a:solidFill>
                  <a:srgbClr val="0F0F0F"/>
                </a:solidFill>
                <a:ea typeface="+mn-lt"/>
                <a:cs typeface="+mn-lt"/>
              </a:rPr>
              <a:t>Ensure to adapt the format according to the specific citation style guidelines provided by your institution or publication. Additionally, if you used specific datasets, books, or online resources, include them in your references list following the appropriate citation style.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773909D0-E514-4FC8-AE6A-A7DDC073AE14}"/>
              </a:ext>
            </a:extLst>
          </p:cNvPr>
          <p:cNvPicPr>
            <a:picLocks noChangeAspect="1"/>
          </p:cNvPicPr>
          <p:nvPr/>
        </p:nvPicPr>
        <p:blipFill>
          <a:blip r:embed="rId2"/>
          <a:stretch>
            <a:fillRect/>
          </a:stretch>
        </p:blipFill>
        <p:spPr>
          <a:xfrm>
            <a:off x="2702443" y="1232452"/>
            <a:ext cx="6787114" cy="5254073"/>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5" name="Picture 4">
            <a:extLst>
              <a:ext uri="{FF2B5EF4-FFF2-40B4-BE49-F238E27FC236}">
                <a16:creationId xmlns:a16="http://schemas.microsoft.com/office/drawing/2014/main" id="{D8C1E842-F387-4167-BDA4-24260C85CD44}"/>
              </a:ext>
            </a:extLst>
          </p:cNvPr>
          <p:cNvPicPr>
            <a:picLocks noChangeAspect="1"/>
          </p:cNvPicPr>
          <p:nvPr/>
        </p:nvPicPr>
        <p:blipFill>
          <a:blip r:embed="rId2"/>
          <a:stretch>
            <a:fillRect/>
          </a:stretch>
        </p:blipFill>
        <p:spPr>
          <a:xfrm>
            <a:off x="2702443" y="1232452"/>
            <a:ext cx="6787114" cy="5254073"/>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Problem Understanding and Background</a:t>
            </a:r>
          </a:p>
          <a:p>
            <a:r>
              <a:rPr lang="en-US" sz="2000" b="1" dirty="0">
                <a:latin typeface="Arial"/>
                <a:cs typeface="Arial"/>
              </a:rPr>
              <a:t>Data Acquisition and Preparation</a:t>
            </a:r>
          </a:p>
          <a:p>
            <a:r>
              <a:rPr lang="en-US" sz="2000" b="1" dirty="0">
                <a:latin typeface="Arial"/>
                <a:cs typeface="Arial"/>
              </a:rPr>
              <a:t>Exploratory Data Analysis (EDA)</a:t>
            </a:r>
          </a:p>
          <a:p>
            <a:r>
              <a:rPr lang="en-US" sz="2000" b="1" dirty="0">
                <a:latin typeface="Arial"/>
                <a:cs typeface="Arial"/>
              </a:rPr>
              <a:t>Model Development</a:t>
            </a:r>
          </a:p>
          <a:p>
            <a:r>
              <a:rPr lang="en-US" sz="2000" b="1" dirty="0">
                <a:latin typeface="Arial"/>
                <a:cs typeface="Arial"/>
              </a:rPr>
              <a:t>Model Evaluation and Validation</a:t>
            </a:r>
          </a:p>
          <a:p>
            <a:r>
              <a:rPr lang="en-US" sz="2000" b="1" dirty="0">
                <a:latin typeface="Arial"/>
                <a:cs typeface="Arial"/>
              </a:rPr>
              <a:t>Prediction and Analysis</a:t>
            </a:r>
          </a:p>
          <a:p>
            <a:r>
              <a:rPr lang="en-US" sz="2000" b="1" dirty="0">
                <a:latin typeface="Arial"/>
                <a:cs typeface="Arial"/>
              </a:rPr>
              <a:t>Deployment and Monitoring</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algn="just">
              <a:lnSpc>
                <a:spcPct val="100000"/>
              </a:lnSpc>
              <a:spcBef>
                <a:spcPts val="200"/>
              </a:spcBef>
              <a:spcAft>
                <a:spcPts val="200"/>
              </a:spcAft>
            </a:pPr>
            <a:r>
              <a:rPr lang="en-US" sz="1200" b="1" dirty="0">
                <a:latin typeface="Calibri"/>
                <a:cs typeface="Calibri"/>
              </a:rPr>
              <a:t>The proposed system aim to develop a robust predictive model for forecasting the closing prices of Yes Bank stock. By leveraging advanced machine learning techniques and thorough data analysis, we strive to provide valuable insights and recommendations to investors and stakeholders in the financial market. The solution will consist of the following components:</a:t>
            </a:r>
          </a:p>
          <a:p>
            <a:pPr marL="0" indent="0" algn="just">
              <a:lnSpc>
                <a:spcPct val="100000"/>
              </a:lnSpc>
              <a:spcBef>
                <a:spcPts val="200"/>
              </a:spcBef>
              <a:spcAft>
                <a:spcPts val="200"/>
              </a:spcAft>
              <a:buNone/>
            </a:pPr>
            <a:r>
              <a:rPr lang="en-US" sz="1200" b="1" dirty="0">
                <a:latin typeface="Calibri"/>
                <a:cs typeface="Calibri"/>
              </a:rPr>
              <a:t>1.Data Collection:</a:t>
            </a:r>
          </a:p>
          <a:p>
            <a:pPr lvl="1" algn="just">
              <a:spcBef>
                <a:spcPts val="200"/>
              </a:spcBef>
              <a:spcAft>
                <a:spcPts val="200"/>
              </a:spcAft>
            </a:pPr>
            <a:r>
              <a:rPr lang="en-US" sz="900" dirty="0">
                <a:latin typeface="Calibri"/>
                <a:cs typeface="Calibri"/>
              </a:rPr>
              <a:t>Collect historical daily stock price data for Yes Bank from reliable sources like Yahoo Finance or directly from stock exchange APIs.</a:t>
            </a:r>
          </a:p>
          <a:p>
            <a:pPr lvl="1" algn="just">
              <a:spcBef>
                <a:spcPts val="200"/>
              </a:spcBef>
              <a:spcAft>
                <a:spcPts val="200"/>
              </a:spcAft>
            </a:pPr>
            <a:r>
              <a:rPr lang="en-US" sz="900" dirty="0">
                <a:latin typeface="Calibri"/>
                <a:cs typeface="Calibri"/>
              </a:rPr>
              <a:t>Include additional relevant features such as trading volume, market indices, and economic indicators.</a:t>
            </a:r>
          </a:p>
          <a:p>
            <a:pPr marL="0" indent="0" algn="just">
              <a:lnSpc>
                <a:spcPct val="100000"/>
              </a:lnSpc>
              <a:spcBef>
                <a:spcPts val="200"/>
              </a:spcBef>
              <a:spcAft>
                <a:spcPts val="200"/>
              </a:spcAft>
              <a:buNone/>
            </a:pPr>
            <a:r>
              <a:rPr lang="en-US" sz="1200" b="1" dirty="0">
                <a:latin typeface="Calibri"/>
                <a:cs typeface="Calibri"/>
              </a:rPr>
              <a:t>2.Data Preprocessing:</a:t>
            </a:r>
          </a:p>
          <a:p>
            <a:pPr lvl="1" algn="just">
              <a:spcBef>
                <a:spcPts val="200"/>
              </a:spcBef>
              <a:spcAft>
                <a:spcPts val="200"/>
              </a:spcAft>
            </a:pPr>
            <a:r>
              <a:rPr lang="en-US" sz="900" dirty="0">
                <a:latin typeface="Calibri"/>
                <a:cs typeface="Calibri"/>
              </a:rPr>
              <a:t>Handle missing values by imputation or deletion based on data characteristics. Detect and remove outliers that could distort model performance.</a:t>
            </a:r>
          </a:p>
          <a:p>
            <a:pPr lvl="1" algn="just">
              <a:spcBef>
                <a:spcPts val="200"/>
              </a:spcBef>
              <a:spcAft>
                <a:spcPts val="200"/>
              </a:spcAft>
            </a:pPr>
            <a:r>
              <a:rPr lang="en-US" sz="900" dirty="0">
                <a:latin typeface="Calibri"/>
                <a:cs typeface="Calibri"/>
              </a:rPr>
              <a:t>Perform feature engineering to extract valuable information such as moving averages, technical indicators, and sentiment scores. Normalize or scale the data to ensure uniformity across features</a:t>
            </a:r>
          </a:p>
          <a:p>
            <a:pPr marL="0" indent="0" algn="just">
              <a:lnSpc>
                <a:spcPct val="100000"/>
              </a:lnSpc>
              <a:spcBef>
                <a:spcPts val="200"/>
              </a:spcBef>
              <a:spcAft>
                <a:spcPts val="200"/>
              </a:spcAft>
              <a:buNone/>
            </a:pPr>
            <a:r>
              <a:rPr lang="en-US" sz="1200" b="1" dirty="0">
                <a:latin typeface="Calibri"/>
                <a:cs typeface="Calibri"/>
              </a:rPr>
              <a:t>3.Model Selection and Development:</a:t>
            </a:r>
          </a:p>
          <a:p>
            <a:pPr lvl="1" algn="just">
              <a:spcBef>
                <a:spcPts val="200"/>
              </a:spcBef>
              <a:spcAft>
                <a:spcPts val="200"/>
              </a:spcAft>
            </a:pPr>
            <a:r>
              <a:rPr lang="en-US" sz="900" dirty="0">
                <a:latin typeface="Calibri"/>
                <a:cs typeface="Calibri"/>
              </a:rPr>
              <a:t>Experiment with various machine learning algorithms suitable for regression tasks, including Linear Regression, Random Forest, Gradient Boosting, and Long Short-Term Memory (LSTM) for time series forecasting.</a:t>
            </a:r>
          </a:p>
          <a:p>
            <a:pPr lvl="1" algn="just">
              <a:spcBef>
                <a:spcPts val="200"/>
              </a:spcBef>
              <a:spcAft>
                <a:spcPts val="200"/>
              </a:spcAft>
            </a:pPr>
            <a:r>
              <a:rPr lang="en-US" sz="900" dirty="0">
                <a:latin typeface="Calibri"/>
                <a:cs typeface="Calibri"/>
              </a:rPr>
              <a:t>Split the dataset into training, validation, and testing sets to ensure robust model evaluation. Train each model on the training data and fine-tune hyperparameters using techniques like grid search or random search.</a:t>
            </a:r>
          </a:p>
          <a:p>
            <a:pPr lvl="1" algn="just">
              <a:spcBef>
                <a:spcPts val="200"/>
              </a:spcBef>
              <a:spcAft>
                <a:spcPts val="200"/>
              </a:spcAft>
            </a:pPr>
            <a:r>
              <a:rPr lang="en-US" sz="900" dirty="0">
                <a:latin typeface="Calibri"/>
                <a:cs typeface="Calibri"/>
              </a:rPr>
              <a:t>Utilize techniques like ensemble learning to combine the strengths of multiple models for improved performance.</a:t>
            </a:r>
          </a:p>
          <a:p>
            <a:pPr marL="0" indent="0" algn="just">
              <a:lnSpc>
                <a:spcPct val="100000"/>
              </a:lnSpc>
              <a:spcBef>
                <a:spcPts val="200"/>
              </a:spcBef>
              <a:spcAft>
                <a:spcPts val="200"/>
              </a:spcAft>
              <a:buNone/>
            </a:pPr>
            <a:r>
              <a:rPr lang="en-US" sz="1200" b="1" dirty="0">
                <a:latin typeface="Calibri"/>
                <a:cs typeface="Calibri"/>
              </a:rPr>
              <a:t>4.Model Evaluation and Validation:</a:t>
            </a:r>
          </a:p>
          <a:p>
            <a:pPr lvl="1" algn="just">
              <a:spcBef>
                <a:spcPts val="200"/>
              </a:spcBef>
              <a:spcAft>
                <a:spcPts val="200"/>
              </a:spcAft>
            </a:pPr>
            <a:r>
              <a:rPr lang="en-US" sz="900" dirty="0">
                <a:latin typeface="Calibri"/>
                <a:cs typeface="Calibri"/>
              </a:rPr>
              <a:t>Evaluate each model's performance using appropriate regression metrics such as Mean Absolute Error (MAE), Mean Squared Error (MSE), and Root Mean Squared Error (RMSE).</a:t>
            </a:r>
          </a:p>
          <a:p>
            <a:pPr lvl="1" algn="just">
              <a:spcBef>
                <a:spcPts val="200"/>
              </a:spcBef>
              <a:spcAft>
                <a:spcPts val="200"/>
              </a:spcAft>
            </a:pPr>
            <a:r>
              <a:rPr lang="en-US" sz="900" dirty="0">
                <a:latin typeface="Calibri"/>
                <a:cs typeface="Calibri"/>
              </a:rPr>
              <a:t>Validate the models using the validation set to ensure they generalize well to unseen data.</a:t>
            </a:r>
          </a:p>
          <a:p>
            <a:pPr lvl="1" algn="just">
              <a:spcBef>
                <a:spcPts val="200"/>
              </a:spcBef>
              <a:spcAft>
                <a:spcPts val="200"/>
              </a:spcAft>
            </a:pPr>
            <a:r>
              <a:rPr lang="en-US" sz="900" dirty="0">
                <a:latin typeface="Calibri"/>
                <a:cs typeface="Calibri"/>
              </a:rPr>
              <a:t>Perform cross-validation to assess model stability and reliability.</a:t>
            </a:r>
          </a:p>
          <a:p>
            <a:pPr lvl="1" algn="just">
              <a:spcBef>
                <a:spcPts val="200"/>
              </a:spcBef>
              <a:spcAft>
                <a:spcPts val="200"/>
              </a:spcAft>
            </a:pPr>
            <a:r>
              <a:rPr lang="en-US" sz="900" dirty="0">
                <a:latin typeface="Calibri"/>
                <a:cs typeface="Calibri"/>
              </a:rPr>
              <a:t>Compare the performance of different models and select the best-performing one based on validation results.</a:t>
            </a:r>
          </a:p>
          <a:p>
            <a:pPr marL="0" indent="0" algn="just">
              <a:lnSpc>
                <a:spcPct val="100000"/>
              </a:lnSpc>
              <a:spcBef>
                <a:spcPts val="200"/>
              </a:spcBef>
              <a:spcAft>
                <a:spcPts val="200"/>
              </a:spcAft>
              <a:buNone/>
            </a:pPr>
            <a:r>
              <a:rPr lang="en-US" sz="1200" b="1" dirty="0">
                <a:latin typeface="Calibri"/>
                <a:cs typeface="Calibri"/>
              </a:rPr>
              <a:t>5.Prediction and Analysis:</a:t>
            </a:r>
          </a:p>
          <a:p>
            <a:pPr lvl="1" algn="just">
              <a:spcBef>
                <a:spcPts val="200"/>
              </a:spcBef>
              <a:spcAft>
                <a:spcPts val="200"/>
              </a:spcAft>
            </a:pPr>
            <a:r>
              <a:rPr lang="en-US" sz="900" dirty="0">
                <a:latin typeface="Calibri"/>
                <a:cs typeface="Calibri"/>
              </a:rPr>
              <a:t>Utilize the selected model to make predictions for the closing prices of Yes Bank stock on the testing dataset.</a:t>
            </a:r>
          </a:p>
          <a:p>
            <a:pPr lvl="1" algn="just">
              <a:spcBef>
                <a:spcPts val="200"/>
              </a:spcBef>
              <a:spcAft>
                <a:spcPts val="200"/>
              </a:spcAft>
            </a:pPr>
            <a:r>
              <a:rPr lang="en-US" sz="900" dirty="0">
                <a:latin typeface="Calibri"/>
                <a:cs typeface="Calibri"/>
              </a:rPr>
              <a:t>Analyze the prediction results and compare them with actual closing prices to assess the model's accuracy and reliability.</a:t>
            </a:r>
          </a:p>
          <a:p>
            <a:pPr lvl="1" algn="just">
              <a:spcBef>
                <a:spcPts val="200"/>
              </a:spcBef>
              <a:spcAft>
                <a:spcPts val="200"/>
              </a:spcAft>
            </a:pPr>
            <a:r>
              <a:rPr lang="en-US" sz="900" dirty="0">
                <a:latin typeface="Calibri"/>
                <a:cs typeface="Calibri"/>
              </a:rPr>
              <a:t>Generate insights into the factors influencing Yes Bank stock prices and provide recommendations for investors based on prediction outcomes.</a:t>
            </a:r>
          </a:p>
          <a:p>
            <a:pPr lvl="1" algn="just">
              <a:spcBef>
                <a:spcPts val="200"/>
              </a:spcBef>
              <a:spcAft>
                <a:spcPts val="200"/>
              </a:spcAft>
            </a:pPr>
            <a:r>
              <a:rPr lang="en-US" sz="900" dirty="0">
                <a:latin typeface="Calibri"/>
                <a:cs typeface="Calibri"/>
              </a:rPr>
              <a:t>Visualize prediction results and trends to facilitate interpretation and decision-making.</a:t>
            </a:r>
          </a:p>
          <a:p>
            <a:pPr marL="0" indent="0" algn="just">
              <a:lnSpc>
                <a:spcPct val="100000"/>
              </a:lnSpc>
              <a:spcBef>
                <a:spcPts val="200"/>
              </a:spcBef>
              <a:spcAft>
                <a:spcPts val="200"/>
              </a:spcAft>
              <a:buNone/>
            </a:pPr>
            <a:r>
              <a:rPr lang="en-US" sz="1200" b="1" dirty="0">
                <a:latin typeface="Calibri"/>
                <a:cs typeface="Calibri"/>
              </a:rPr>
              <a:t>6.Deployment and Monitoring:</a:t>
            </a:r>
          </a:p>
          <a:p>
            <a:pPr lvl="1" algn="just">
              <a:spcBef>
                <a:spcPts val="200"/>
              </a:spcBef>
              <a:spcAft>
                <a:spcPts val="200"/>
              </a:spcAft>
            </a:pPr>
            <a:r>
              <a:rPr lang="en-US" sz="900" dirty="0">
                <a:latin typeface="Calibri"/>
                <a:cs typeface="Calibri"/>
              </a:rPr>
              <a:t>Deploy the trained model into a production environment where it can be used for real-time or batch predictions.</a:t>
            </a:r>
          </a:p>
          <a:p>
            <a:pPr lvl="1" algn="just">
              <a:spcBef>
                <a:spcPts val="200"/>
              </a:spcBef>
              <a:spcAft>
                <a:spcPts val="200"/>
              </a:spcAft>
            </a:pPr>
            <a:r>
              <a:rPr lang="en-US" sz="900" dirty="0">
                <a:latin typeface="Calibri"/>
                <a:cs typeface="Calibri"/>
              </a:rPr>
              <a:t>Implement monitoring mechanisms to track model performance over time and detect any degradation.</a:t>
            </a:r>
          </a:p>
          <a:p>
            <a:pPr lvl="1" algn="just">
              <a:spcBef>
                <a:spcPts val="200"/>
              </a:spcBef>
              <a:spcAft>
                <a:spcPts val="200"/>
              </a:spcAft>
            </a:pPr>
            <a:r>
              <a:rPr lang="en-US" sz="900" dirty="0">
                <a:latin typeface="Calibri"/>
                <a:cs typeface="Calibri"/>
              </a:rPr>
              <a:t>Regularly update the model with new data and retrain it as necessary to maintain accuracy and relevance.</a:t>
            </a:r>
          </a:p>
          <a:p>
            <a:pPr marL="0" indent="0" algn="just">
              <a:lnSpc>
                <a:spcPct val="100000"/>
              </a:lnSpc>
              <a:spcBef>
                <a:spcPts val="200"/>
              </a:spcBef>
              <a:spcAft>
                <a:spcPts val="200"/>
              </a:spcAft>
              <a:buNone/>
            </a:pPr>
            <a:endParaRPr lang="en-US" sz="1200" dirty="0">
              <a:latin typeface="Calibri"/>
              <a:cs typeface="Calibri"/>
            </a:endParaRPr>
          </a:p>
          <a:p>
            <a:pPr marL="0" indent="0" algn="just">
              <a:lnSpc>
                <a:spcPct val="100000"/>
              </a:lnSpc>
              <a:spcBef>
                <a:spcPts val="200"/>
              </a:spcBef>
              <a:spcAft>
                <a:spcPts val="200"/>
              </a:spcAft>
              <a:buNone/>
            </a:pPr>
            <a:endParaRPr lang="en-IN" sz="1200" b="1" dirty="0">
              <a:latin typeface="Calibri"/>
              <a:cs typeface="Calibri"/>
            </a:endParaRPr>
          </a:p>
          <a:p>
            <a:pPr marL="0" indent="0" algn="just">
              <a:lnSpc>
                <a:spcPct val="100000"/>
              </a:lnSpc>
              <a:spcBef>
                <a:spcPts val="200"/>
              </a:spcBef>
              <a:spcAft>
                <a:spcPts val="200"/>
              </a:spcAft>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dirty="0">
                <a:solidFill>
                  <a:srgbClr val="0F0F0F"/>
                </a:solidFill>
                <a:ea typeface="+mn-lt"/>
                <a:cs typeface="+mn-lt"/>
              </a:rPr>
              <a:t>closing prices of Yes Bank stock </a:t>
            </a:r>
            <a:r>
              <a:rPr lang="en-IN" sz="1800" b="1" dirty="0">
                <a:solidFill>
                  <a:srgbClr val="0F0F0F"/>
                </a:solidFill>
                <a:ea typeface="+mn-lt"/>
                <a:cs typeface="+mn-lt"/>
              </a:rPr>
              <a:t>prediction system. Here's a suggested structure for this section:</a:t>
            </a:r>
            <a:endParaRPr lang="en-US" dirty="0"/>
          </a:p>
          <a:p>
            <a:pPr marL="305435" indent="-305435"/>
            <a:r>
              <a:rPr lang="en-IN" sz="1800" b="1" dirty="0">
                <a:solidFill>
                  <a:srgbClr val="0F0F0F"/>
                </a:solidFill>
              </a:rPr>
              <a:t>Problem Understanding and Definition</a:t>
            </a:r>
          </a:p>
          <a:p>
            <a:pPr marL="305435" indent="-305435"/>
            <a:r>
              <a:rPr lang="en-IN" sz="1800" b="1" dirty="0">
                <a:solidFill>
                  <a:srgbClr val="0F0F0F"/>
                </a:solidFill>
              </a:rPr>
              <a:t>Data Acquisition and Integration</a:t>
            </a:r>
          </a:p>
          <a:p>
            <a:pPr marL="305435" indent="-305435"/>
            <a:r>
              <a:rPr lang="en-US" sz="1800" b="1" dirty="0">
                <a:solidFill>
                  <a:srgbClr val="0F0F0F"/>
                </a:solidFill>
              </a:rPr>
              <a:t>Data Preprocessing and Feature Engineering</a:t>
            </a:r>
          </a:p>
          <a:p>
            <a:pPr marL="305435" indent="-305435"/>
            <a:r>
              <a:rPr lang="en-IN" sz="1800" b="1" dirty="0">
                <a:solidFill>
                  <a:srgbClr val="0F0F0F"/>
                </a:solidFill>
              </a:rPr>
              <a:t>Model Development and Optimization</a:t>
            </a:r>
          </a:p>
          <a:p>
            <a:pPr marL="305435" indent="-305435"/>
            <a:r>
              <a:rPr lang="en-IN" sz="1800" b="1" dirty="0">
                <a:solidFill>
                  <a:srgbClr val="0F0F0F"/>
                </a:solidFill>
              </a:rPr>
              <a:t>Model Evaluation and Validation</a:t>
            </a:r>
          </a:p>
          <a:p>
            <a:pPr marL="305435" indent="-305435"/>
            <a:r>
              <a:rPr lang="en-IN" sz="1800" b="1" dirty="0">
                <a:solidFill>
                  <a:srgbClr val="0F0F0F"/>
                </a:solidFill>
              </a:rPr>
              <a:t>Deployment and Monitoring</a:t>
            </a:r>
          </a:p>
          <a:p>
            <a:pPr marL="305435" indent="-305435"/>
            <a:r>
              <a:rPr lang="en-US" sz="1800" b="1" dirty="0">
                <a:solidFill>
                  <a:srgbClr val="0F0F0F"/>
                </a:solidFill>
              </a:rPr>
              <a:t>Feedback Loop and Iterative Improvement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400" dirty="0">
                <a:ea typeface="+mn-lt"/>
                <a:cs typeface="+mn-lt"/>
              </a:rPr>
              <a:t>For predicting the closing price of Yes Bank stock, we will explore various machine learning algorithms suitable for regression tasks. The choice of algorithm depends on factors such as data characteristics, computational complexity, and prediction accuracy. Here are some algorithms we will consider:</a:t>
            </a:r>
          </a:p>
          <a:p>
            <a:pPr marL="305435" indent="-305435"/>
            <a:r>
              <a:rPr lang="en-US" dirty="0">
                <a:ea typeface="+mn-lt"/>
                <a:cs typeface="+mn-lt"/>
              </a:rPr>
              <a:t>Linear Regression: </a:t>
            </a:r>
          </a:p>
          <a:p>
            <a:pPr marL="629435" lvl="1" indent="-305435"/>
            <a:r>
              <a:rPr lang="en-US" dirty="0">
                <a:ea typeface="+mn-lt"/>
                <a:cs typeface="+mn-lt"/>
              </a:rPr>
              <a:t>A simple and interpretable algorithm that models the relationship between the independent variables (features) and the target variable (closing price) using linear regression coefficients.</a:t>
            </a:r>
          </a:p>
          <a:p>
            <a:pPr marL="305435" indent="-305435"/>
            <a:r>
              <a:rPr lang="en-US" dirty="0">
                <a:ea typeface="+mn-lt"/>
                <a:cs typeface="+mn-lt"/>
              </a:rPr>
              <a:t>Random Forest Regression: </a:t>
            </a:r>
          </a:p>
          <a:p>
            <a:pPr marL="629435" lvl="1" indent="-305435"/>
            <a:r>
              <a:rPr lang="en-US" dirty="0">
                <a:ea typeface="+mn-lt"/>
                <a:cs typeface="+mn-lt"/>
              </a:rPr>
              <a:t>An ensemble learning method that builds multiple decision trees and combines their predictions to improve accuracy and reduce overfitting.</a:t>
            </a:r>
          </a:p>
          <a:p>
            <a:pPr marL="305435" indent="-305435"/>
            <a:r>
              <a:rPr lang="en-US" dirty="0">
                <a:ea typeface="+mn-lt"/>
                <a:cs typeface="+mn-lt"/>
              </a:rPr>
              <a:t>Gradient Boosting Regression: </a:t>
            </a:r>
          </a:p>
          <a:p>
            <a:pPr marL="629435" lvl="1" indent="-305435"/>
            <a:r>
              <a:rPr lang="en-US" dirty="0">
                <a:ea typeface="+mn-lt"/>
                <a:cs typeface="+mn-lt"/>
              </a:rPr>
              <a:t>A boosting algorithm that sequentially builds multiple weak learners (decision trees) and combines their predictions to minimize the loss function.</a:t>
            </a:r>
          </a:p>
          <a:p>
            <a:pPr marL="305435" indent="-305435"/>
            <a:r>
              <a:rPr lang="en-US" dirty="0">
                <a:ea typeface="+mn-lt"/>
                <a:cs typeface="+mn-lt"/>
              </a:rPr>
              <a:t>Long Short-Term Memory (LSTM): </a:t>
            </a:r>
          </a:p>
          <a:p>
            <a:pPr marL="629435" lvl="1" indent="-305435"/>
            <a:r>
              <a:rPr lang="en-US" dirty="0">
                <a:ea typeface="+mn-lt"/>
                <a:cs typeface="+mn-lt"/>
              </a:rPr>
              <a:t>A type of recurrent neural network (RNN) suitable for time series data, capable of capturing long-term dependencies and patterns in sequential data.</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Present the results of the machine learning model in terms of its predictive model is expected to provide accurate estimates of the closing price of Yes Bank stock based on historical data and relevant features.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a:solidFill>
                  <a:srgbClr val="0F0F0F"/>
                </a:solidFill>
                <a:ea typeface="+mn-lt"/>
                <a:cs typeface="+mn-lt"/>
              </a:rPr>
              <a:t>Summarize the </a:t>
            </a:r>
            <a:r>
              <a:rPr lang="en-US" sz="2000" dirty="0">
                <a:solidFill>
                  <a:srgbClr val="0F0F0F"/>
                </a:solidFill>
                <a:ea typeface="+mn-lt"/>
                <a:cs typeface="+mn-lt"/>
              </a:rPr>
              <a:t> developed predictive model offers a valuable tool for investors, traders, and financial analysts seeking to make informed decisions in Yes Bank stock investments. By harnessing the power of machine learning and data-driven insights, stakeholders can navigate the complex dynamics of stock markets more effectively, mitigating risks and maximizing returns. Moving forward, continuous monitoring, refinement, and adaptation of the model will ensure its relevance and reliability in evolving market conditions.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r>
              <a:rPr lang="en-US" sz="2000" dirty="0">
                <a:ea typeface="+mn-lt"/>
                <a:cs typeface="+mn-lt"/>
              </a:rPr>
              <a:t>By pursuing these future scopes, we can further advance the state-of-the-art in Yes Bank stock price prediction and contribute to the development of more accurate, reliable, and actionable forecasting models for financial markets.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1072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forecasting the closing prices of Yes Bank stock</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Kumar</cp:lastModifiedBy>
  <cp:revision>37</cp:revision>
  <dcterms:created xsi:type="dcterms:W3CDTF">2021-05-26T16:50:10Z</dcterms:created>
  <dcterms:modified xsi:type="dcterms:W3CDTF">2024-03-22T18:00:09Z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