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41BC86-3DA2-43AC-A295-C56C8E7BDF4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0DB00F9-AA47-4BA3-8951-D5F52CD42D5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0AC21434-0F89-4FF1-856B-86A17302E3EE}"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95D36397-C660-40F1-A98A-BF461DE2AE9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635105-DA16-41E8-97F9-856043D98A7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D9FDA0-3C47-4572-A085-33564AE0FA2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F623F4B-90E3-4B9A-8619-CED58FABC50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150786-C9F6-4EB5-AA0F-7B5390DA634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C824B8C-2492-4C2C-B440-9AD6AC903B2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7CA4253-CCAA-485E-BF99-309D1D90B0C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E587B19-2178-432C-B3DD-827BDB43794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62C33B-6DF9-4071-BD52-EEF80C0498F7}"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2568240" y="9945000"/>
            <a:ext cx="2415960" cy="533520"/>
          </a:xfrm>
          <a:prstGeom prst="rect">
            <a:avLst/>
          </a:prstGeom>
          <a:noFill/>
          <a:ln w="0">
            <a:noFill/>
          </a:ln>
        </p:spPr>
        <p:txBody>
          <a:bodyPr lIns="0" tIns="0" rIns="0" bIns="0" anchor="t">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5438520" y="9945000"/>
            <a:ext cx="1736280" cy="533520"/>
          </a:xfrm>
          <a:prstGeom prst="rect">
            <a:avLst/>
          </a:prstGeom>
          <a:noFill/>
          <a:ln w="0">
            <a:noFill/>
          </a:ln>
        </p:spPr>
        <p:txBody>
          <a:bodyPr lIns="0" tIns="0" rIns="0" bIns="0" anchor="t">
            <a:noAutofit/>
          </a:bodyPr>
          <a:lstStyle>
            <a:lvl1pPr algn="r">
              <a:lnSpc>
                <a:spcPct val="100000"/>
              </a:lnSpc>
              <a:buNone/>
              <a:defRPr lang="en-US" sz="1400" b="0" strike="noStrike" spc="-1">
                <a:solidFill>
                  <a:srgbClr val="8B8B8B"/>
                </a:solidFill>
                <a:latin typeface="Times New Roman"/>
              </a:defRPr>
            </a:lvl1pPr>
          </a:lstStyle>
          <a:p>
            <a:pPr algn="r">
              <a:lnSpc>
                <a:spcPct val="100000"/>
              </a:lnSpc>
              <a:buNone/>
            </a:pPr>
            <a:fld id="{6920AC6C-D2D3-4F41-ADE3-BB3422F78D4B}" type="slidenum">
              <a:rPr lang="en-US" sz="1400" b="0" strike="noStrike" spc="-1">
                <a:solidFill>
                  <a:srgbClr val="8B8B8B"/>
                </a:solidFill>
                <a:latin typeface="Times New Roman"/>
              </a:rPr>
              <a:t>‹#›</a:t>
            </a:fld>
            <a:endParaRPr lang="en-IN" sz="1400" b="0" strike="noStrike" spc="-1">
              <a:latin typeface="Times New Roman"/>
            </a:endParaRPr>
          </a:p>
        </p:txBody>
      </p:sp>
      <p:sp>
        <p:nvSpPr>
          <p:cNvPr id="2" name="PlaceHolder 3"/>
          <p:cNvSpPr>
            <a:spLocks noGrp="1"/>
          </p:cNvSpPr>
          <p:nvPr>
            <p:ph type="dt" idx="3"/>
          </p:nvPr>
        </p:nvSpPr>
        <p:spPr>
          <a:xfrm>
            <a:off x="377640" y="9945000"/>
            <a:ext cx="1736280" cy="533520"/>
          </a:xfrm>
          <a:prstGeom prst="rect">
            <a:avLst/>
          </a:prstGeom>
          <a:noFill/>
          <a:ln w="0">
            <a:noFill/>
          </a:ln>
        </p:spPr>
        <p:txBody>
          <a:bodyPr lIns="0" tIns="0" rIns="0" bIns="0" anchor="t">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42" name="object 3"/>
          <p:cNvSpPr/>
          <p:nvPr/>
        </p:nvSpPr>
        <p:spPr>
          <a:xfrm>
            <a:off x="352800" y="2692800"/>
            <a:ext cx="3181320" cy="1435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818"/>
              </a:lnSpc>
              <a:buNone/>
            </a:pPr>
            <a:r>
              <a:rPr lang="en-IN" sz="2400" b="1" strike="noStrike" spc="-1">
                <a:solidFill>
                  <a:srgbClr val="223669"/>
                </a:solidFill>
                <a:latin typeface="CHCNIJ+PublicSans-Bold"/>
                <a:ea typeface="DejaVu Sans"/>
              </a:rPr>
              <a:t>E-Commerce Website</a:t>
            </a:r>
            <a:endParaRPr lang="en-IN" sz="2400" b="0" strike="noStrike" spc="-1">
              <a:latin typeface="Arial"/>
            </a:endParaRPr>
          </a:p>
          <a:p>
            <a:pPr>
              <a:lnSpc>
                <a:spcPts val="2818"/>
              </a:lnSpc>
              <a:spcBef>
                <a:spcPts val="2852"/>
              </a:spcBef>
              <a:buNone/>
            </a:pPr>
            <a:r>
              <a:rPr lang="en-IN" sz="2400" b="1" strike="noStrike" spc="-1">
                <a:solidFill>
                  <a:srgbClr val="223669"/>
                </a:solidFill>
                <a:latin typeface="CHCNIJ+PublicSans-Bold"/>
                <a:ea typeface="DejaVu Sans"/>
              </a:rPr>
              <a:t>Task - 2</a:t>
            </a:r>
            <a:endParaRPr lang="en-IN" sz="24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object 1"/>
          <p:cNvSpPr/>
          <p:nvPr/>
        </p:nvSpPr>
        <p:spPr>
          <a:xfrm>
            <a:off x="720" y="720"/>
            <a:ext cx="9143280" cy="539928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44" name="Google Shape;1839;p210"/>
          <p:cNvSpPr/>
          <p:nvPr/>
        </p:nvSpPr>
        <p:spPr>
          <a:xfrm>
            <a:off x="140760" y="815040"/>
            <a:ext cx="3420360" cy="34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n-US" sz="1829" b="1" strike="noStrike" spc="-1">
                <a:solidFill>
                  <a:srgbClr val="C88C32"/>
                </a:solidFill>
                <a:latin typeface="EB Garamond"/>
                <a:ea typeface="EB Garamond"/>
              </a:rPr>
              <a:t>E-Commerce Website</a:t>
            </a:r>
            <a:endParaRPr lang="en-IN" sz="1829" b="0" strike="noStrike" spc="-1">
              <a:latin typeface="Arial"/>
            </a:endParaRPr>
          </a:p>
        </p:txBody>
      </p:sp>
      <p:sp>
        <p:nvSpPr>
          <p:cNvPr id="45" name="Google Shape;1840;p210"/>
          <p:cNvSpPr/>
          <p:nvPr/>
        </p:nvSpPr>
        <p:spPr>
          <a:xfrm>
            <a:off x="140760" y="1299960"/>
            <a:ext cx="4547520" cy="303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tabLst>
                <a:tab pos="0" algn="l"/>
              </a:tabLst>
            </a:pPr>
            <a:r>
              <a:rPr lang="en-US" sz="900" b="0" strike="noStrike" spc="-1">
                <a:solidFill>
                  <a:srgbClr val="FFFFFF"/>
                </a:solidFill>
                <a:latin typeface="Public Sans"/>
                <a:ea typeface="Public Sans"/>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a:t>
            </a:r>
            <a:br>
              <a:rPr sz="900"/>
            </a:br>
            <a:endParaRPr lang="en-IN" sz="900" b="0" strike="noStrike" spc="-1">
              <a:latin typeface="Arial"/>
            </a:endParaRPr>
          </a:p>
        </p:txBody>
      </p:sp>
      <p:graphicFrame>
        <p:nvGraphicFramePr>
          <p:cNvPr id="46" name="Google Shape;1842;p210"/>
          <p:cNvGraphicFramePr/>
          <p:nvPr/>
        </p:nvGraphicFramePr>
        <p:xfrm>
          <a:off x="140760" y="2115000"/>
          <a:ext cx="4278960" cy="2744640"/>
        </p:xfrm>
        <a:graphic>
          <a:graphicData uri="http://schemas.openxmlformats.org/drawingml/2006/table">
            <a:tbl>
              <a:tblPr/>
              <a:tblGrid>
                <a:gridCol w="1739160">
                  <a:extLst>
                    <a:ext uri="{9D8B030D-6E8A-4147-A177-3AD203B41FA5}">
                      <a16:colId xmlns:a16="http://schemas.microsoft.com/office/drawing/2014/main" val="20000"/>
                    </a:ext>
                  </a:extLst>
                </a:gridCol>
                <a:gridCol w="1725480">
                  <a:extLst>
                    <a:ext uri="{9D8B030D-6E8A-4147-A177-3AD203B41FA5}">
                      <a16:colId xmlns:a16="http://schemas.microsoft.com/office/drawing/2014/main" val="20001"/>
                    </a:ext>
                  </a:extLst>
                </a:gridCol>
                <a:gridCol w="814680">
                  <a:extLst>
                    <a:ext uri="{9D8B030D-6E8A-4147-A177-3AD203B41FA5}">
                      <a16:colId xmlns:a16="http://schemas.microsoft.com/office/drawing/2014/main" val="20002"/>
                    </a:ext>
                  </a:extLst>
                </a:gridCol>
              </a:tblGrid>
              <a:tr h="394920">
                <a:tc>
                  <a:txBody>
                    <a:bodyPr/>
                    <a:lstStyle/>
                    <a:p>
                      <a:pPr algn="ctr">
                        <a:lnSpc>
                          <a:spcPct val="100000"/>
                        </a:lnSpc>
                        <a:buNone/>
                        <a:tabLst>
                          <a:tab pos="0" algn="l"/>
                        </a:tabLst>
                      </a:pPr>
                      <a:r>
                        <a:rPr lang="en-US" sz="1400" b="1" strike="noStrike" spc="-1">
                          <a:solidFill>
                            <a:srgbClr val="C88C32"/>
                          </a:solidFill>
                          <a:latin typeface="Arial"/>
                          <a:ea typeface="Arial"/>
                        </a:rPr>
                        <a:t>LMS Username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Name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gn="ctr">
                        <a:lnSpc>
                          <a:spcPct val="100000"/>
                        </a:lnSpc>
                        <a:buNone/>
                        <a:tabLst>
                          <a:tab pos="0" algn="l"/>
                        </a:tabLst>
                      </a:pPr>
                      <a:r>
                        <a:rPr lang="en-US" sz="1400" b="1" strike="noStrike" spc="-1">
                          <a:solidFill>
                            <a:srgbClr val="C88C32"/>
                          </a:solidFill>
                          <a:latin typeface="Arial"/>
                          <a:ea typeface="Arial"/>
                        </a:rPr>
                        <a:t>Batch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Mohammed Anas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au721220104027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Neethi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au721220104037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Ramana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469800">
                <a:tc>
                  <a:txBody>
                    <a:bodyPr/>
                    <a:lstStyle/>
                    <a:p>
                      <a:pPr>
                        <a:lnSpc>
                          <a:spcPct val="100000"/>
                        </a:lnSpc>
                        <a:buNone/>
                        <a:tabLst>
                          <a:tab pos="0" algn="l"/>
                        </a:tabLst>
                      </a:pPr>
                      <a:r>
                        <a:rPr lang="en-US" sz="1400" b="0" strike="noStrike" spc="-1">
                          <a:solidFill>
                            <a:srgbClr val="FFFFFF"/>
                          </a:solidFill>
                          <a:latin typeface="Arial"/>
                          <a:ea typeface="Arial"/>
                        </a:rPr>
                        <a:t>au721220104040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Sakthi Kumar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r h="470880">
                <a:tc>
                  <a:txBody>
                    <a:bodyPr/>
                    <a:lstStyle/>
                    <a:p>
                      <a:pPr>
                        <a:lnSpc>
                          <a:spcPct val="100000"/>
                        </a:lnSpc>
                        <a:buNone/>
                        <a:tabLst>
                          <a:tab pos="0" algn="l"/>
                        </a:tabLst>
                      </a:pPr>
                      <a:r>
                        <a:rPr lang="en-US" sz="1400" b="0" strike="noStrike" spc="-1">
                          <a:solidFill>
                            <a:srgbClr val="FFFFFF"/>
                          </a:solidFill>
                          <a:latin typeface="Arial"/>
                          <a:ea typeface="Arial"/>
                        </a:rPr>
                        <a:t>au721220104053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Suriya Prakash</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buNone/>
                        <a:tabLst>
                          <a:tab pos="0" algn="l"/>
                        </a:tabLst>
                      </a:pPr>
                      <a:r>
                        <a:rPr lang="en-US" sz="1400" b="0" strike="noStrike" spc="-1">
                          <a:solidFill>
                            <a:srgbClr val="FFFFFF"/>
                          </a:solidFill>
                          <a:latin typeface="Arial"/>
                          <a:ea typeface="Arial"/>
                        </a:rPr>
                        <a:t>CD_15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48" name="object 3"/>
          <p:cNvSpPr/>
          <p:nvPr/>
        </p:nvSpPr>
        <p:spPr>
          <a:xfrm>
            <a:off x="537120" y="264600"/>
            <a:ext cx="919080" cy="29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24">
                <a:solidFill>
                  <a:srgbClr val="223669"/>
                </a:solidFill>
                <a:latin typeface="CSBFGQ+EBGaramond-Bold"/>
                <a:ea typeface="DejaVu Sans"/>
              </a:rPr>
              <a:t>Task-2</a:t>
            </a:r>
            <a:endParaRPr lang="en-IN" sz="1800" b="0" strike="noStrike" spc="-1">
              <a:latin typeface="Arial"/>
            </a:endParaRPr>
          </a:p>
        </p:txBody>
      </p:sp>
      <p:sp>
        <p:nvSpPr>
          <p:cNvPr id="49" name="object 4"/>
          <p:cNvSpPr/>
          <p:nvPr/>
        </p:nvSpPr>
        <p:spPr>
          <a:xfrm>
            <a:off x="573480" y="635040"/>
            <a:ext cx="3745800" cy="148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Create UI and implement various components using react</a:t>
            </a:r>
            <a:endParaRPr lang="en-IN" sz="900" b="0" strike="noStrike" spc="-1">
              <a:latin typeface="Arial"/>
            </a:endParaRPr>
          </a:p>
        </p:txBody>
      </p:sp>
      <p:sp>
        <p:nvSpPr>
          <p:cNvPr id="50" name="object 5"/>
          <p:cNvSpPr/>
          <p:nvPr/>
        </p:nvSpPr>
        <p:spPr>
          <a:xfrm>
            <a:off x="744840" y="942480"/>
            <a:ext cx="2203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1" name="object 6"/>
          <p:cNvSpPr/>
          <p:nvPr/>
        </p:nvSpPr>
        <p:spPr>
          <a:xfrm>
            <a:off x="958680" y="933120"/>
            <a:ext cx="3540600" cy="44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r>
              <a:rPr lang="en-IN" sz="900" b="0" strike="noStrike" spc="-1">
                <a:solidFill>
                  <a:srgbClr val="000000"/>
                </a:solidFill>
                <a:latin typeface="IDNLAK+EBGaramond-Medium"/>
                <a:ea typeface="DejaVu Sans"/>
              </a:rPr>
              <a:t>Split design into components and Higher order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Define structure of the components</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Set the basic UI components with dummy data</a:t>
            </a:r>
            <a:endParaRPr lang="en-IN" sz="900" b="0" strike="noStrike" spc="-1">
              <a:latin typeface="Arial"/>
            </a:endParaRPr>
          </a:p>
        </p:txBody>
      </p:sp>
      <p:sp>
        <p:nvSpPr>
          <p:cNvPr id="52" name="object 7"/>
          <p:cNvSpPr/>
          <p:nvPr/>
        </p:nvSpPr>
        <p:spPr>
          <a:xfrm>
            <a:off x="573480" y="1523160"/>
            <a:ext cx="3580920" cy="297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71"/>
              </a:lnSpc>
              <a:buNone/>
            </a:pPr>
            <a:r>
              <a:rPr lang="en-IN" sz="900" b="1" strike="noStrike" spc="-1">
                <a:solidFill>
                  <a:srgbClr val="0B5394"/>
                </a:solidFill>
                <a:latin typeface="CSBFGQ+EBGaramond-Bold"/>
                <a:ea typeface="DejaVu Sans"/>
              </a:rPr>
              <a:t>Integrate the APIs to frontend to ensure the dynamic feature of website</a:t>
            </a:r>
            <a:endParaRPr lang="en-IN" sz="900" b="0" strike="noStrike" spc="-1">
              <a:latin typeface="Arial"/>
            </a:endParaRPr>
          </a:p>
        </p:txBody>
      </p:sp>
      <p:sp>
        <p:nvSpPr>
          <p:cNvPr id="53" name="object 8"/>
          <p:cNvSpPr/>
          <p:nvPr/>
        </p:nvSpPr>
        <p:spPr>
          <a:xfrm>
            <a:off x="744840" y="1980000"/>
            <a:ext cx="220320" cy="713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006"/>
              </a:lnSpc>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11"/>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a:p>
            <a:pPr>
              <a:lnSpc>
                <a:spcPts val="1006"/>
              </a:lnSpc>
              <a:spcBef>
                <a:spcPts val="159"/>
              </a:spcBef>
              <a:buNone/>
            </a:pPr>
            <a:r>
              <a:rPr lang="en-IN" sz="900" b="0" strike="noStrike" spc="-1">
                <a:solidFill>
                  <a:srgbClr val="000000"/>
                </a:solidFill>
                <a:latin typeface="SJNKRS+ArialMT"/>
                <a:ea typeface="DejaVu Sans"/>
              </a:rPr>
              <a:t>●</a:t>
            </a:r>
            <a:endParaRPr lang="en-IN" sz="900" b="0" strike="noStrike" spc="-1">
              <a:latin typeface="Arial"/>
            </a:endParaRPr>
          </a:p>
        </p:txBody>
      </p:sp>
      <p:sp>
        <p:nvSpPr>
          <p:cNvPr id="54" name="object 9"/>
          <p:cNvSpPr/>
          <p:nvPr/>
        </p:nvSpPr>
        <p:spPr>
          <a:xfrm>
            <a:off x="1030680" y="1821240"/>
            <a:ext cx="3288600" cy="883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157"/>
              </a:lnSpc>
              <a:buNone/>
            </a:pP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Point base api to the severs base url</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Design api</a:t>
            </a:r>
            <a:r>
              <a:rPr lang="hi-IN" sz="900" b="0" strike="noStrike" spc="-1">
                <a:solidFill>
                  <a:srgbClr val="000000"/>
                </a:solidFill>
                <a:latin typeface="IDNLAK+EBGaramond-Medium"/>
                <a:cs typeface="IDNLAK+EBGaramond-Medium"/>
              </a:rPr>
              <a:t>ꢀ</a:t>
            </a:r>
            <a:r>
              <a:rPr lang="en-IN" sz="900" b="0" strike="noStrike" spc="-1">
                <a:solidFill>
                  <a:srgbClr val="000000"/>
                </a:solidFill>
                <a:latin typeface="IDNLAK+EBGaramond-Medium"/>
                <a:ea typeface="DejaVu Sans"/>
              </a:rPr>
              <a:t>calls for each element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Handle errors in the output</a:t>
            </a:r>
            <a:endParaRPr lang="en-IN" sz="900" b="0" strike="noStrike" spc="-1">
              <a:latin typeface="Arial"/>
            </a:endParaRPr>
          </a:p>
          <a:p>
            <a:pPr>
              <a:lnSpc>
                <a:spcPts val="1157"/>
              </a:lnSpc>
              <a:spcBef>
                <a:spcPts val="9"/>
              </a:spcBef>
              <a:buNone/>
            </a:pPr>
            <a:r>
              <a:rPr lang="en-IN" sz="900" b="0" strike="noStrike" spc="-1">
                <a:solidFill>
                  <a:srgbClr val="000000"/>
                </a:solidFill>
                <a:latin typeface="IDNLAK+EBGaramond-Medium"/>
                <a:ea typeface="DejaVu Sans"/>
              </a:rPr>
              <a:t>Render output of apis to different low level components</a:t>
            </a:r>
            <a:endParaRPr lang="en-IN" sz="900" b="0" strike="noStrike" spc="-1">
              <a:latin typeface="Arial"/>
            </a:endParaRPr>
          </a:p>
          <a:p>
            <a:pPr>
              <a:lnSpc>
                <a:spcPts val="1157"/>
              </a:lnSpc>
              <a:buNone/>
            </a:pPr>
            <a:r>
              <a:rPr lang="en-IN" sz="900" b="0" strike="noStrike" spc="-1">
                <a:solidFill>
                  <a:srgbClr val="000000"/>
                </a:solidFill>
                <a:latin typeface="IDNLAK+EBGaramond-Medium"/>
                <a:ea typeface="DejaVu Sans"/>
              </a:rPr>
              <a:t>Secure content of post a pisx</a:t>
            </a:r>
            <a:endParaRPr lang="en-IN" sz="900" b="0" strike="noStrike" spc="-1">
              <a:latin typeface="Arial"/>
            </a:endParaRPr>
          </a:p>
        </p:txBody>
      </p:sp>
      <p:sp>
        <p:nvSpPr>
          <p:cNvPr id="55" name="object 10"/>
          <p:cNvSpPr/>
          <p:nvPr/>
        </p:nvSpPr>
        <p:spPr>
          <a:xfrm>
            <a:off x="537120" y="2700000"/>
            <a:ext cx="2162160" cy="528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083"/>
              </a:lnSpc>
              <a:buNone/>
            </a:pPr>
            <a:endParaRPr lang="en-IN" sz="1600" b="0" strike="noStrike" spc="-1">
              <a:latin typeface="Arial"/>
            </a:endParaRPr>
          </a:p>
          <a:p>
            <a:pPr>
              <a:lnSpc>
                <a:spcPts val="2083"/>
              </a:lnSpc>
              <a:buNone/>
            </a:pPr>
            <a:r>
              <a:rPr lang="en-IN" sz="1600" b="1" strike="noStrike" spc="-1">
                <a:solidFill>
                  <a:srgbClr val="0B5394"/>
                </a:solidFill>
                <a:latin typeface="CSBFGQ+EBGaramond-Bold"/>
                <a:ea typeface="DejaVu Sans"/>
              </a:rPr>
              <a:t>Evaluation</a:t>
            </a:r>
            <a:r>
              <a:rPr lang="hi-IN" sz="1600" b="1" strike="noStrike" spc="-1">
                <a:solidFill>
                  <a:srgbClr val="0B5394"/>
                </a:solidFill>
                <a:latin typeface="CSBFGQ+EBGaramond-Bold"/>
                <a:cs typeface="CSBFGQ+EBGaramond-Bold"/>
              </a:rPr>
              <a:t>ꢀ</a:t>
            </a:r>
            <a:r>
              <a:rPr lang="en-IN" sz="1600" b="1" strike="noStrike" spc="-1">
                <a:solidFill>
                  <a:srgbClr val="0B5394"/>
                </a:solidFill>
                <a:latin typeface="CSBFGQ+EBGaramond-Bold"/>
                <a:ea typeface="DejaVu Sans"/>
              </a:rPr>
              <a:t>Metric:</a:t>
            </a:r>
            <a:endParaRPr lang="en-IN" sz="1600" b="0" strike="noStrike" spc="-1">
              <a:latin typeface="Arial"/>
            </a:endParaRPr>
          </a:p>
        </p:txBody>
      </p:sp>
      <p:sp>
        <p:nvSpPr>
          <p:cNvPr id="56" name="object 11"/>
          <p:cNvSpPr/>
          <p:nvPr/>
        </p:nvSpPr>
        <p:spPr>
          <a:xfrm>
            <a:off x="676800" y="2975400"/>
            <a:ext cx="3642480" cy="456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800"/>
              </a:lnSpc>
              <a:buNone/>
            </a:pPr>
            <a:endParaRPr lang="en-IN" sz="1400" b="0" strike="noStrike" spc="-1">
              <a:latin typeface="Arial"/>
            </a:endParaRPr>
          </a:p>
          <a:p>
            <a:pPr>
              <a:lnSpc>
                <a:spcPts val="1800"/>
              </a:lnSpc>
              <a:buNone/>
            </a:pPr>
            <a:r>
              <a:rPr lang="en-IN" sz="1400" b="0" strike="noStrike" spc="-1">
                <a:solidFill>
                  <a:srgbClr val="000000"/>
                </a:solidFill>
                <a:latin typeface="SJNKRS+ArialMT"/>
                <a:ea typeface="DejaVu Sans"/>
              </a:rPr>
              <a:t>●</a:t>
            </a:r>
            <a:r>
              <a:rPr lang="en-IN" sz="1400" b="0" strike="noStrike" spc="-1">
                <a:solidFill>
                  <a:srgbClr val="000000"/>
                </a:solidFill>
                <a:latin typeface="IDNLAK+EBGaramond-Medium"/>
                <a:ea typeface="DejaVu Sans"/>
              </a:rPr>
              <a:t>100% Completion of the above tasks</a:t>
            </a:r>
            <a:endParaRPr lang="en-IN" sz="1400" b="0" strike="noStrike" spc="-1">
              <a:latin typeface="Arial"/>
            </a:endParaRPr>
          </a:p>
        </p:txBody>
      </p:sp>
      <p:sp>
        <p:nvSpPr>
          <p:cNvPr id="57" name="object 12"/>
          <p:cNvSpPr/>
          <p:nvPr/>
        </p:nvSpPr>
        <p:spPr>
          <a:xfrm>
            <a:off x="638280" y="3595680"/>
            <a:ext cx="1716120" cy="417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a:solidFill>
                  <a:srgbClr val="C88C32"/>
                </a:solidFill>
                <a:latin typeface="CHCNIJ+PublicSans-Bold"/>
                <a:ea typeface="DejaVu Sans"/>
              </a:rPr>
              <a:t>Learning Outcome</a:t>
            </a:r>
            <a:endParaRPr lang="en-IN" sz="1400" b="0" strike="noStrike" spc="-1">
              <a:latin typeface="Arial"/>
            </a:endParaRPr>
          </a:p>
        </p:txBody>
      </p:sp>
      <p:sp>
        <p:nvSpPr>
          <p:cNvPr id="58" name="object 13"/>
          <p:cNvSpPr/>
          <p:nvPr/>
        </p:nvSpPr>
        <p:spPr>
          <a:xfrm>
            <a:off x="733320" y="3999600"/>
            <a:ext cx="205200" cy="77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341"/>
              </a:lnSpc>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13"/>
              </a:spcBef>
              <a:buNone/>
            </a:pPr>
            <a:r>
              <a:rPr lang="en-IN" sz="1200" b="0" strike="noStrike" spc="-1">
                <a:solidFill>
                  <a:srgbClr val="000000"/>
                </a:solidFill>
                <a:latin typeface="SJNKRS+ArialMT"/>
                <a:ea typeface="DejaVu Sans"/>
              </a:rPr>
              <a:t>▪</a:t>
            </a:r>
            <a:endParaRPr lang="en-IN" sz="1200" b="0" strike="noStrike" spc="-1">
              <a:latin typeface="Arial"/>
            </a:endParaRPr>
          </a:p>
          <a:p>
            <a:pPr>
              <a:lnSpc>
                <a:spcPts val="1341"/>
              </a:lnSpc>
              <a:spcBef>
                <a:spcPts val="264"/>
              </a:spcBef>
              <a:buNone/>
            </a:pPr>
            <a:r>
              <a:rPr lang="en-IN" sz="1200" b="0" strike="noStrike" spc="-1">
                <a:solidFill>
                  <a:srgbClr val="000000"/>
                </a:solidFill>
                <a:latin typeface="SJNKRS+ArialMT"/>
                <a:ea typeface="DejaVu Sans"/>
              </a:rPr>
              <a:t>▪</a:t>
            </a:r>
            <a:endParaRPr lang="en-IN" sz="1200" b="0" strike="noStrike" spc="-1">
              <a:latin typeface="Arial"/>
            </a:endParaRPr>
          </a:p>
        </p:txBody>
      </p:sp>
      <p:sp>
        <p:nvSpPr>
          <p:cNvPr id="59" name="object 14"/>
          <p:cNvSpPr/>
          <p:nvPr/>
        </p:nvSpPr>
        <p:spPr>
          <a:xfrm>
            <a:off x="1038240" y="3987000"/>
            <a:ext cx="5981040" cy="799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542"/>
              </a:lnSpc>
              <a:buNone/>
            </a:pPr>
            <a:r>
              <a:rPr lang="en-IN" sz="1200" b="0" strike="noStrike" spc="-1">
                <a:solidFill>
                  <a:srgbClr val="000000"/>
                </a:solidFill>
                <a:latin typeface="IDNLAK+EBGaramond-Medium"/>
                <a:ea typeface="DejaVu Sans"/>
              </a:rPr>
              <a:t>Developing complicated UI using react components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Using props drilling and context to pass variables</a:t>
            </a:r>
            <a:endParaRPr lang="en-IN" sz="1200" b="0" strike="noStrike" spc="-1">
              <a:latin typeface="Arial"/>
            </a:endParaRPr>
          </a:p>
          <a:p>
            <a:pPr>
              <a:lnSpc>
                <a:spcPts val="1542"/>
              </a:lnSpc>
              <a:spcBef>
                <a:spcPts val="60"/>
              </a:spcBef>
              <a:buNone/>
            </a:pPr>
            <a:r>
              <a:rPr lang="en-IN" sz="1200" b="0" strike="noStrike" spc="-1">
                <a:solidFill>
                  <a:srgbClr val="000000"/>
                </a:solidFill>
                <a:latin typeface="IDNLAK+EBGaramond-Medium"/>
                <a:ea typeface="DejaVu Sans"/>
              </a:rPr>
              <a:t>Getting familiar with different type of api calls</a:t>
            </a:r>
            <a:endParaRPr lang="en-IN" sz="1200" b="0" strike="noStrike" spc="-1">
              <a:latin typeface="Arial"/>
            </a:endParaRPr>
          </a:p>
          <a:p>
            <a:pPr>
              <a:lnSpc>
                <a:spcPts val="1542"/>
              </a:lnSpc>
              <a:spcBef>
                <a:spcPts val="11"/>
              </a:spcBef>
              <a:buNone/>
            </a:pPr>
            <a:r>
              <a:rPr lang="en-IN" sz="1200" b="0" strike="noStrike" spc="-1">
                <a:solidFill>
                  <a:srgbClr val="000000"/>
                </a:solidFill>
                <a:latin typeface="IDNLAK+EBGaramond-Medium"/>
                <a:ea typeface="DejaVu Sans"/>
              </a:rPr>
              <a:t>Handling different input data</a:t>
            </a:r>
            <a:endParaRPr lang="en-IN" sz="1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61" name="object 3"/>
          <p:cNvSpPr/>
          <p:nvPr/>
        </p:nvSpPr>
        <p:spPr>
          <a:xfrm>
            <a:off x="537120" y="264600"/>
            <a:ext cx="230832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Step-Wise</a:t>
            </a:r>
            <a:r>
              <a:rPr lang="hi-IN" sz="1800" b="1" strike="noStrike" spc="-1">
                <a:solidFill>
                  <a:srgbClr val="223669"/>
                </a:solidFill>
                <a:latin typeface="CSBFGQ+EBGaramond-Bold"/>
                <a:cs typeface="CSBFGQ+EBGaramond-Bold"/>
              </a:rPr>
              <a:t>ꢀ</a:t>
            </a:r>
            <a:r>
              <a:rPr lang="en-IN" sz="1800" b="1" strike="noStrike" spc="-1">
                <a:solidFill>
                  <a:srgbClr val="223669"/>
                </a:solidFill>
                <a:latin typeface="CSBFGQ+EBGaramond-Bold"/>
                <a:ea typeface="DejaVu Sans"/>
              </a:rPr>
              <a:t>Description</a:t>
            </a:r>
            <a:endParaRPr lang="en-IN" sz="1800" b="0" strike="noStrike" spc="-1">
              <a:latin typeface="Arial"/>
            </a:endParaRPr>
          </a:p>
        </p:txBody>
      </p:sp>
      <p:sp>
        <p:nvSpPr>
          <p:cNvPr id="62" name="object 4"/>
          <p:cNvSpPr/>
          <p:nvPr/>
        </p:nvSpPr>
        <p:spPr>
          <a:xfrm>
            <a:off x="638280" y="3240000"/>
            <a:ext cx="226224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C88C32"/>
                </a:solidFill>
                <a:latin typeface="CSBFGQ+EBGaramond-Bold"/>
                <a:ea typeface="DejaVu Sans"/>
              </a:rPr>
              <a:t>Summary</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of</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your</a:t>
            </a:r>
            <a:r>
              <a:rPr lang="hi-IN" sz="1800" b="1" strike="noStrike" spc="-1">
                <a:solidFill>
                  <a:srgbClr val="C88C32"/>
                </a:solidFill>
                <a:latin typeface="CSBFGQ+EBGaramond-Bold"/>
                <a:cs typeface="CSBFGQ+EBGaramond-Bold"/>
              </a:rPr>
              <a:t>ꢀ</a:t>
            </a:r>
            <a:r>
              <a:rPr lang="en-IN" sz="1800" b="1" strike="noStrike" spc="-1">
                <a:solidFill>
                  <a:srgbClr val="C88C32"/>
                </a:solidFill>
                <a:latin typeface="CSBFGQ+EBGaramond-Bold"/>
                <a:ea typeface="DejaVu Sans"/>
              </a:rPr>
              <a:t>task</a:t>
            </a:r>
            <a:endParaRPr lang="en-IN" sz="1800" b="0" strike="noStrike" spc="-1">
              <a:latin typeface="Arial"/>
            </a:endParaRPr>
          </a:p>
        </p:txBody>
      </p:sp>
      <p:sp>
        <p:nvSpPr>
          <p:cNvPr id="63" name="Rectangle 62"/>
          <p:cNvSpPr/>
          <p:nvPr/>
        </p:nvSpPr>
        <p:spPr>
          <a:xfrm>
            <a:off x="540000" y="1260000"/>
            <a:ext cx="7739280" cy="108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400" b="0" strike="noStrike" spc="-1">
                <a:solidFill>
                  <a:srgbClr val="000000"/>
                </a:solidFill>
                <a:latin typeface="Arial"/>
                <a:ea typeface="Arial"/>
              </a:rPr>
              <a:t>In the modern era, people lead increasingly busy lives, making it challenging to allocate time for in-person shopping across multiple stores to find desired products. This often results in a significant time investment, and price variations from store to store can lead to unnecessary expenses and potential financial losses. In this task 2 we have created user Interface. </a:t>
            </a:r>
            <a:endParaRPr lang="en-IN" sz="1400" b="0" strike="noStrike" spc="-1">
              <a:latin typeface="Arial"/>
            </a:endParaRPr>
          </a:p>
          <a:p>
            <a:pPr>
              <a:lnSpc>
                <a:spcPct val="100000"/>
              </a:lnSpc>
              <a:buNone/>
            </a:pPr>
            <a:endParaRPr lang="en-IN" sz="1400" b="0" strike="noStrike" spc="-1">
              <a:latin typeface="Arial"/>
            </a:endParaRPr>
          </a:p>
        </p:txBody>
      </p:sp>
      <p:sp>
        <p:nvSpPr>
          <p:cNvPr id="64" name="Rectangle 63"/>
          <p:cNvSpPr/>
          <p:nvPr/>
        </p:nvSpPr>
        <p:spPr>
          <a:xfrm>
            <a:off x="720000" y="3780000"/>
            <a:ext cx="8279280" cy="107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400" b="0" strike="noStrike" spc="-1">
                <a:solidFill>
                  <a:srgbClr val="000000"/>
                </a:solidFill>
                <a:latin typeface="Arial"/>
                <a:ea typeface="DejaVu Sans"/>
              </a:rPr>
              <a:t>In the E-commerce website user need a user Interface to order products and manage the cart products. So we have to create a user Inteface using HTML,CSS and React JS. HTML is for structure the page, CSS used for styling the page and react used for make interactive webpage. In this task2 we have created a user Interface by using HTML and CSS</a:t>
            </a:r>
            <a:endParaRPr lang="en-IN"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66" name="object 3"/>
          <p:cNvSpPr/>
          <p:nvPr/>
        </p:nvSpPr>
        <p:spPr>
          <a:xfrm>
            <a:off x="284760" y="192600"/>
            <a:ext cx="2987640" cy="793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3127"/>
              </a:lnSpc>
              <a:buNone/>
            </a:pPr>
            <a:r>
              <a:rPr lang="en-IN" sz="2400" b="1" strike="noStrike" spc="-1">
                <a:solidFill>
                  <a:srgbClr val="C88C32"/>
                </a:solidFill>
                <a:latin typeface="CSBFGQ+EBGaramond-Bold"/>
                <a:ea typeface="DejaVu Sans"/>
              </a:rPr>
              <a:t>Assessment</a:t>
            </a:r>
            <a:r>
              <a:rPr lang="hi-IN" sz="2400" b="1" strike="noStrike" spc="-1">
                <a:solidFill>
                  <a:srgbClr val="C88C32"/>
                </a:solidFill>
                <a:latin typeface="CSBFGQ+EBGaramond-Bold"/>
                <a:cs typeface="CSBFGQ+EBGaramond-Bold"/>
              </a:rPr>
              <a:t>ꢀ</a:t>
            </a:r>
            <a:r>
              <a:rPr lang="en-IN" sz="2400" b="1" strike="noStrike" spc="-1">
                <a:solidFill>
                  <a:srgbClr val="C88C32"/>
                </a:solidFill>
                <a:latin typeface="CSBFGQ+EBGaramond-Bold"/>
                <a:ea typeface="DejaVu Sans"/>
              </a:rPr>
              <a:t>Parameter</a:t>
            </a:r>
            <a:endParaRPr lang="en-IN" sz="2400" b="0" strike="noStrike" spc="-1">
              <a:latin typeface="Arial"/>
            </a:endParaRPr>
          </a:p>
        </p:txBody>
      </p:sp>
      <p:sp>
        <p:nvSpPr>
          <p:cNvPr id="67" name="object 4"/>
          <p:cNvSpPr/>
          <p:nvPr/>
        </p:nvSpPr>
        <p:spPr>
          <a:xfrm>
            <a:off x="1073520" y="961920"/>
            <a:ext cx="154116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023840">
              <a:lnSpc>
                <a:spcPts val="1199"/>
              </a:lnSpc>
              <a:buNone/>
            </a:pP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8" name="object 5"/>
          <p:cNvSpPr/>
          <p:nvPr/>
        </p:nvSpPr>
        <p:spPr>
          <a:xfrm>
            <a:off x="6706800" y="961920"/>
            <a:ext cx="153684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Setup</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basic</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editor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project</a:t>
            </a:r>
            <a:endParaRPr lang="en-IN" sz="1000" b="0" strike="noStrike" spc="-1">
              <a:latin typeface="Arial"/>
            </a:endParaRPr>
          </a:p>
        </p:txBody>
      </p:sp>
      <p:sp>
        <p:nvSpPr>
          <p:cNvPr id="69" name="object 6"/>
          <p:cNvSpPr/>
          <p:nvPr/>
        </p:nvSpPr>
        <p:spPr>
          <a:xfrm>
            <a:off x="565200" y="2189520"/>
            <a:ext cx="186804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the</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0120">
              <a:lnSpc>
                <a:spcPts val="1199"/>
              </a:lnSpc>
              <a:buNone/>
            </a:pPr>
            <a:r>
              <a:rPr lang="en-IN" sz="1000" b="0" strike="noStrike" spc="-1">
                <a:solidFill>
                  <a:srgbClr val="000000"/>
                </a:solidFill>
                <a:latin typeface="LNEEUU+EBGaramond-Regular"/>
                <a:ea typeface="DejaVu Sans"/>
              </a:rPr>
              <a:t>outer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structure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of</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calculator</a:t>
            </a:r>
            <a:endParaRPr lang="en-IN" sz="1000" b="0" strike="noStrike" spc="-1">
              <a:latin typeface="Arial"/>
            </a:endParaRPr>
          </a:p>
        </p:txBody>
      </p:sp>
      <p:sp>
        <p:nvSpPr>
          <p:cNvPr id="70" name="object 7"/>
          <p:cNvSpPr/>
          <p:nvPr/>
        </p:nvSpPr>
        <p:spPr>
          <a:xfrm>
            <a:off x="6878520" y="2189520"/>
            <a:ext cx="1611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main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all</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feature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buttons</a:t>
            </a:r>
            <a:endParaRPr lang="en-IN" sz="1000" b="0" strike="noStrike" spc="-1">
              <a:latin typeface="Arial"/>
            </a:endParaRPr>
          </a:p>
        </p:txBody>
      </p:sp>
      <p:sp>
        <p:nvSpPr>
          <p:cNvPr id="71" name="object 8"/>
          <p:cNvSpPr/>
          <p:nvPr/>
        </p:nvSpPr>
        <p:spPr>
          <a:xfrm>
            <a:off x="4055400" y="2269080"/>
            <a:ext cx="1197000" cy="595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344"/>
              </a:lnSpc>
              <a:buNone/>
            </a:pPr>
            <a:r>
              <a:rPr lang="en-IN" sz="1800" b="1" strike="noStrike" spc="-1">
                <a:solidFill>
                  <a:srgbClr val="223669"/>
                </a:solidFill>
                <a:latin typeface="CSBFGQ+EBGaramond-Bold"/>
                <a:ea typeface="DejaVu Sans"/>
              </a:rPr>
              <a:t>Check-List</a:t>
            </a:r>
            <a:endParaRPr lang="en-IN" sz="1800" b="0" strike="noStrike" spc="-1">
              <a:latin typeface="Arial"/>
            </a:endParaRPr>
          </a:p>
        </p:txBody>
      </p:sp>
      <p:sp>
        <p:nvSpPr>
          <p:cNvPr id="72" name="object 9"/>
          <p:cNvSpPr/>
          <p:nvPr/>
        </p:nvSpPr>
        <p:spPr>
          <a:xfrm>
            <a:off x="1069920" y="3449520"/>
            <a:ext cx="153360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button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component</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331920">
              <a:lnSpc>
                <a:spcPts val="1199"/>
              </a:lnSpc>
              <a:buNone/>
            </a:pPr>
            <a:r>
              <a:rPr lang="en-IN" sz="1000" b="0" strike="noStrike" spc="-1">
                <a:solidFill>
                  <a:srgbClr val="000000"/>
                </a:solidFill>
                <a:latin typeface="LNEEUU+EBGaramond-Regular"/>
                <a:ea typeface="DejaVu Sans"/>
              </a:rPr>
              <a:t>with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click</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handler</a:t>
            </a:r>
            <a:endParaRPr lang="en-IN" sz="1000" b="0" strike="noStrike" spc="-1">
              <a:latin typeface="Arial"/>
            </a:endParaRPr>
          </a:p>
        </p:txBody>
      </p:sp>
      <p:sp>
        <p:nvSpPr>
          <p:cNvPr id="73" name="object 10"/>
          <p:cNvSpPr/>
          <p:nvPr/>
        </p:nvSpPr>
        <p:spPr>
          <a:xfrm>
            <a:off x="6693840" y="3449520"/>
            <a:ext cx="1512720" cy="475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json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object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store</a:t>
            </a:r>
            <a:r>
              <a:rPr lang="hi-IN" sz="1000" b="0" strike="noStrike" spc="-1">
                <a:solidFill>
                  <a:srgbClr val="000000"/>
                </a:solidFill>
                <a:latin typeface="LNEEUU+EBGaramond-Regular"/>
                <a:cs typeface="LNEEUU+EBGaramond-Regular"/>
              </a:rPr>
              <a:t>ꢀ</a:t>
            </a:r>
            <a:endParaRPr lang="en-IN" sz="1000" b="0" strike="noStrike" spc="-1">
              <a:latin typeface="Arial"/>
            </a:endParaRPr>
          </a:p>
          <a:p>
            <a:pPr>
              <a:lnSpc>
                <a:spcPts val="1199"/>
              </a:lnSpc>
              <a:buNone/>
            </a:pPr>
            <a:r>
              <a:rPr lang="en-IN" sz="1000" b="0" strike="noStrike" spc="-1">
                <a:solidFill>
                  <a:srgbClr val="000000"/>
                </a:solidFill>
                <a:latin typeface="LNEEUU+EBGaramond-Regular"/>
                <a:ea typeface="DejaVu Sans"/>
              </a:rPr>
              <a:t>data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for</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text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editor</a:t>
            </a:r>
            <a:endParaRPr lang="en-IN" sz="1000" b="0" strike="noStrike" spc="-1">
              <a:latin typeface="Arial"/>
            </a:endParaRPr>
          </a:p>
        </p:txBody>
      </p:sp>
      <p:sp>
        <p:nvSpPr>
          <p:cNvPr id="74" name="object 11"/>
          <p:cNvSpPr/>
          <p:nvPr/>
        </p:nvSpPr>
        <p:spPr>
          <a:xfrm>
            <a:off x="2041920" y="4259520"/>
            <a:ext cx="1555920" cy="627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Create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evaluateExpresion`</a:t>
            </a:r>
            <a:r>
              <a:rPr lang="hi-IN" sz="1000" b="0" strike="noStrike" spc="-1">
                <a:solidFill>
                  <a:srgbClr val="000000"/>
                </a:solidFill>
                <a:latin typeface="LNEEUU+EBGaramond-Regular"/>
                <a:cs typeface="LNEEUU+EBGaramond-Regular"/>
              </a:rPr>
              <a:t>ꢀ</a:t>
            </a:r>
            <a:endParaRPr lang="en-IN" sz="1000" b="0" strike="noStrike" spc="-1">
              <a:latin typeface="Arial"/>
            </a:endParaRPr>
          </a:p>
          <a:p>
            <a:pPr marL="128520">
              <a:lnSpc>
                <a:spcPts val="1199"/>
              </a:lnSpc>
              <a:buNone/>
            </a:pPr>
            <a:r>
              <a:rPr lang="en-IN" sz="1000" b="0" strike="noStrike" spc="-1">
                <a:solidFill>
                  <a:srgbClr val="000000"/>
                </a:solidFill>
                <a:latin typeface="LNEEUU+EBGaramond-Regular"/>
                <a:ea typeface="DejaVu Sans"/>
              </a:rPr>
              <a:t>function</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evaluate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value</a:t>
            </a:r>
            <a:endParaRPr lang="en-IN" sz="1000" b="0" strike="noStrike" spc="-1">
              <a:latin typeface="Arial"/>
            </a:endParaRPr>
          </a:p>
        </p:txBody>
      </p:sp>
      <p:sp>
        <p:nvSpPr>
          <p:cNvPr id="75" name="object 12"/>
          <p:cNvSpPr/>
          <p:nvPr/>
        </p:nvSpPr>
        <p:spPr>
          <a:xfrm>
            <a:off x="5676480" y="4335480"/>
            <a:ext cx="1384920" cy="322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273"/>
              </a:lnSpc>
              <a:buNone/>
            </a:pPr>
            <a:r>
              <a:rPr lang="en-IN" sz="1000" b="0" strike="noStrike" spc="-1">
                <a:solidFill>
                  <a:srgbClr val="000000"/>
                </a:solidFill>
                <a:latin typeface="LNEEUU+EBGaramond-Regular"/>
                <a:ea typeface="DejaVu Sans"/>
              </a:rPr>
              <a:t>Push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both</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code</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to</a:t>
            </a:r>
            <a:r>
              <a:rPr lang="hi-IN" sz="1000" b="0" strike="noStrike" spc="-1">
                <a:solidFill>
                  <a:srgbClr val="000000"/>
                </a:solidFill>
                <a:latin typeface="LNEEUU+EBGaramond-Regular"/>
                <a:cs typeface="LNEEUU+EBGaramond-Regular"/>
              </a:rPr>
              <a:t>ꢀ</a:t>
            </a:r>
            <a:r>
              <a:rPr lang="en-IN" sz="1000" b="0" strike="noStrike" spc="-1">
                <a:solidFill>
                  <a:srgbClr val="000000"/>
                </a:solidFill>
                <a:latin typeface="LNEEUU+EBGaramond-Regular"/>
                <a:ea typeface="DejaVu Sans"/>
              </a:rPr>
              <a:t>github</a:t>
            </a:r>
            <a:endParaRPr lang="en-IN" sz="1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
        <p:nvSpPr>
          <p:cNvPr id="77" name="object 3"/>
          <p:cNvSpPr/>
          <p:nvPr/>
        </p:nvSpPr>
        <p:spPr>
          <a:xfrm>
            <a:off x="3629520" y="894240"/>
            <a:ext cx="2182320" cy="536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2115"/>
              </a:lnSpc>
              <a:buNone/>
            </a:pPr>
            <a:r>
              <a:rPr lang="en-IN" sz="1800" b="1" strike="noStrike" spc="-1">
                <a:solidFill>
                  <a:srgbClr val="FFFFFF"/>
                </a:solidFill>
                <a:latin typeface="SLFRMA+PublicSans-BoldItalic"/>
                <a:ea typeface="DejaVu Sans"/>
              </a:rPr>
              <a:t>Submission</a:t>
            </a:r>
            <a:r>
              <a:rPr lang="en-IN" sz="1800" b="1" strike="noStrike" spc="-46">
                <a:solidFill>
                  <a:srgbClr val="FFFFFF"/>
                </a:solidFill>
                <a:latin typeface="SLFRMA+PublicSans-BoldItalic"/>
                <a:ea typeface="DejaVu Sans"/>
              </a:rPr>
              <a:t> </a:t>
            </a:r>
            <a:r>
              <a:rPr lang="en-IN" sz="1800" b="1" strike="noStrike" spc="-1">
                <a:solidFill>
                  <a:srgbClr val="FFFFFF"/>
                </a:solidFill>
                <a:latin typeface="SLFRMA+PublicSans-BoldItalic"/>
                <a:ea typeface="DejaVu Sans"/>
              </a:rPr>
              <a:t>Github</a:t>
            </a:r>
            <a:endParaRPr lang="en-IN" sz="1800" b="0" strike="noStrike" spc="-1">
              <a:latin typeface="Arial"/>
            </a:endParaRPr>
          </a:p>
        </p:txBody>
      </p:sp>
      <p:sp>
        <p:nvSpPr>
          <p:cNvPr id="78" name="object 4"/>
          <p:cNvSpPr/>
          <p:nvPr/>
        </p:nvSpPr>
        <p:spPr>
          <a:xfrm>
            <a:off x="4273560" y="1980000"/>
            <a:ext cx="2526120" cy="41036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1644"/>
              </a:lnSpc>
              <a:buNone/>
            </a:pPr>
            <a:r>
              <a:rPr lang="en-IN" sz="1400" b="1" strike="noStrike" spc="-1" dirty="0">
                <a:solidFill>
                  <a:srgbClr val="BD8738"/>
                </a:solidFill>
                <a:latin typeface="SLFRMA+PublicSans-BoldItalic"/>
                <a:ea typeface="DejaVu Sans"/>
              </a:rPr>
              <a:t>https://github.com/ramanahacker007/NaanMudhalvan2023</a:t>
            </a:r>
            <a:endParaRPr lang="en-IN" sz="1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 name="object 1"/>
          <p:cNvSpPr/>
          <p:nvPr/>
        </p:nvSpPr>
        <p:spPr>
          <a:xfrm>
            <a:off x="0" y="0"/>
            <a:ext cx="9142920" cy="5142600"/>
          </a:xfrm>
          <a:prstGeom prst="rect">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494</Words>
  <Application>Microsoft Office PowerPoint</Application>
  <PresentationFormat>On-screen Show (16:9)</PresentationFormat>
  <Paragraphs>78</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vt:lpstr>
      <vt:lpstr>CHCNIJ+PublicSans-Bold</vt:lpstr>
      <vt:lpstr>CSBFGQ+EBGaramond-Bold</vt:lpstr>
      <vt:lpstr>EB Garamond</vt:lpstr>
      <vt:lpstr>IDNLAK+EBGaramond-Medium</vt:lpstr>
      <vt:lpstr>LNEEUU+EBGaramond-Regular</vt:lpstr>
      <vt:lpstr>Public Sans</vt:lpstr>
      <vt:lpstr>SJNKRS+ArialMT</vt:lpstr>
      <vt:lpstr>SLFRMA+PublicSans-BoldItalic</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subject/>
  <dc:creator/>
  <dc:description/>
  <cp:lastModifiedBy>Ramana M</cp:lastModifiedBy>
  <cp:revision>8</cp:revision>
  <dcterms:modified xsi:type="dcterms:W3CDTF">2023-10-30T12:29:28Z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