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1313C-172B-E605-D693-607EF2D66B30}" v="21" dt="2021-08-30T07:20:39.6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7047"/>
            <a:ext cx="9143999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88464" y="524573"/>
            <a:ext cx="274955" cy="223520"/>
          </a:xfrm>
          <a:custGeom>
            <a:avLst/>
            <a:gdLst/>
            <a:ahLst/>
            <a:cxnLst/>
            <a:rect l="l" t="t" r="r" b="b"/>
            <a:pathLst>
              <a:path w="274955" h="223520">
                <a:moveTo>
                  <a:pt x="131927" y="70802"/>
                </a:moveTo>
                <a:lnTo>
                  <a:pt x="131597" y="66319"/>
                </a:lnTo>
                <a:lnTo>
                  <a:pt x="130606" y="52654"/>
                </a:lnTo>
                <a:lnTo>
                  <a:pt x="126758" y="37198"/>
                </a:lnTo>
                <a:lnTo>
                  <a:pt x="120561" y="24422"/>
                </a:lnTo>
                <a:lnTo>
                  <a:pt x="116649" y="19723"/>
                </a:lnTo>
                <a:lnTo>
                  <a:pt x="112179" y="14338"/>
                </a:lnTo>
                <a:lnTo>
                  <a:pt x="107696" y="11125"/>
                </a:lnTo>
                <a:lnTo>
                  <a:pt x="107696" y="66319"/>
                </a:lnTo>
                <a:lnTo>
                  <a:pt x="26022" y="66319"/>
                </a:lnTo>
                <a:lnTo>
                  <a:pt x="29425" y="45427"/>
                </a:lnTo>
                <a:lnTo>
                  <a:pt x="37122" y="30924"/>
                </a:lnTo>
                <a:lnTo>
                  <a:pt x="49364" y="22466"/>
                </a:lnTo>
                <a:lnTo>
                  <a:pt x="66408" y="19723"/>
                </a:lnTo>
                <a:lnTo>
                  <a:pt x="84988" y="22466"/>
                </a:lnTo>
                <a:lnTo>
                  <a:pt x="97828" y="30924"/>
                </a:lnTo>
                <a:lnTo>
                  <a:pt x="105283" y="45427"/>
                </a:lnTo>
                <a:lnTo>
                  <a:pt x="107696" y="66319"/>
                </a:lnTo>
                <a:lnTo>
                  <a:pt x="107696" y="11125"/>
                </a:lnTo>
                <a:lnTo>
                  <a:pt x="103263" y="7937"/>
                </a:lnTo>
                <a:lnTo>
                  <a:pt x="92659" y="3467"/>
                </a:lnTo>
                <a:lnTo>
                  <a:pt x="80378" y="850"/>
                </a:lnTo>
                <a:lnTo>
                  <a:pt x="66408" y="0"/>
                </a:lnTo>
                <a:lnTo>
                  <a:pt x="58661" y="330"/>
                </a:lnTo>
                <a:lnTo>
                  <a:pt x="21564" y="16471"/>
                </a:lnTo>
                <a:lnTo>
                  <a:pt x="1155" y="62852"/>
                </a:lnTo>
                <a:lnTo>
                  <a:pt x="0" y="80657"/>
                </a:lnTo>
                <a:lnTo>
                  <a:pt x="1485" y="100291"/>
                </a:lnTo>
                <a:lnTo>
                  <a:pt x="22453" y="143395"/>
                </a:lnTo>
                <a:lnTo>
                  <a:pt x="59029" y="161417"/>
                </a:lnTo>
                <a:lnTo>
                  <a:pt x="70002" y="162217"/>
                </a:lnTo>
                <a:lnTo>
                  <a:pt x="93535" y="158864"/>
                </a:lnTo>
                <a:lnTo>
                  <a:pt x="110845" y="150228"/>
                </a:lnTo>
                <a:lnTo>
                  <a:pt x="118630" y="142494"/>
                </a:lnTo>
                <a:lnTo>
                  <a:pt x="122758" y="138391"/>
                </a:lnTo>
                <a:lnTo>
                  <a:pt x="130136" y="125463"/>
                </a:lnTo>
                <a:lnTo>
                  <a:pt x="110388" y="115608"/>
                </a:lnTo>
                <a:lnTo>
                  <a:pt x="105333" y="124345"/>
                </a:lnTo>
                <a:lnTo>
                  <a:pt x="97599" y="133083"/>
                </a:lnTo>
                <a:lnTo>
                  <a:pt x="86169" y="139801"/>
                </a:lnTo>
                <a:lnTo>
                  <a:pt x="70002" y="142494"/>
                </a:lnTo>
                <a:lnTo>
                  <a:pt x="60261" y="141490"/>
                </a:lnTo>
                <a:lnTo>
                  <a:pt x="27927" y="108445"/>
                </a:lnTo>
                <a:lnTo>
                  <a:pt x="25120" y="85140"/>
                </a:lnTo>
                <a:lnTo>
                  <a:pt x="131927" y="85140"/>
                </a:lnTo>
                <a:lnTo>
                  <a:pt x="131927" y="70802"/>
                </a:lnTo>
                <a:close/>
              </a:path>
              <a:path w="274955" h="223520">
                <a:moveTo>
                  <a:pt x="274637" y="2692"/>
                </a:moveTo>
                <a:lnTo>
                  <a:pt x="250405" y="2692"/>
                </a:lnTo>
                <a:lnTo>
                  <a:pt x="214503" y="122783"/>
                </a:lnTo>
                <a:lnTo>
                  <a:pt x="214503" y="125463"/>
                </a:lnTo>
                <a:lnTo>
                  <a:pt x="213626" y="122783"/>
                </a:lnTo>
                <a:lnTo>
                  <a:pt x="172339" y="2692"/>
                </a:lnTo>
                <a:lnTo>
                  <a:pt x="148107" y="2692"/>
                </a:lnTo>
                <a:lnTo>
                  <a:pt x="202844" y="157734"/>
                </a:lnTo>
                <a:lnTo>
                  <a:pt x="202844" y="158623"/>
                </a:lnTo>
                <a:lnTo>
                  <a:pt x="181305" y="198056"/>
                </a:lnTo>
                <a:lnTo>
                  <a:pt x="166039" y="203441"/>
                </a:lnTo>
                <a:lnTo>
                  <a:pt x="157073" y="203441"/>
                </a:lnTo>
                <a:lnTo>
                  <a:pt x="150799" y="202539"/>
                </a:lnTo>
                <a:lnTo>
                  <a:pt x="148107" y="201650"/>
                </a:lnTo>
                <a:lnTo>
                  <a:pt x="148107" y="220459"/>
                </a:lnTo>
                <a:lnTo>
                  <a:pt x="150799" y="221361"/>
                </a:lnTo>
                <a:lnTo>
                  <a:pt x="158851" y="223151"/>
                </a:lnTo>
                <a:lnTo>
                  <a:pt x="164249" y="223151"/>
                </a:lnTo>
                <a:lnTo>
                  <a:pt x="201345" y="206857"/>
                </a:lnTo>
                <a:lnTo>
                  <a:pt x="219900" y="172072"/>
                </a:lnTo>
                <a:lnTo>
                  <a:pt x="234950" y="125463"/>
                </a:lnTo>
                <a:lnTo>
                  <a:pt x="274637" y="2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79302" y="524566"/>
            <a:ext cx="135519" cy="161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4448" y="525462"/>
            <a:ext cx="76835" cy="158750"/>
          </a:xfrm>
          <a:custGeom>
            <a:avLst/>
            <a:gdLst/>
            <a:ahLst/>
            <a:cxnLst/>
            <a:rect l="l" t="t" r="r" b="b"/>
            <a:pathLst>
              <a:path w="76834" h="158750">
                <a:moveTo>
                  <a:pt x="25142" y="2688"/>
                </a:moveTo>
                <a:lnTo>
                  <a:pt x="0" y="2688"/>
                </a:lnTo>
                <a:lnTo>
                  <a:pt x="0" y="158628"/>
                </a:lnTo>
                <a:lnTo>
                  <a:pt x="25142" y="158628"/>
                </a:lnTo>
                <a:lnTo>
                  <a:pt x="25142" y="69906"/>
                </a:lnTo>
                <a:lnTo>
                  <a:pt x="31369" y="48872"/>
                </a:lnTo>
                <a:lnTo>
                  <a:pt x="41966" y="34057"/>
                </a:lnTo>
                <a:lnTo>
                  <a:pt x="45030" y="32264"/>
                </a:lnTo>
                <a:lnTo>
                  <a:pt x="24234" y="32264"/>
                </a:lnTo>
                <a:lnTo>
                  <a:pt x="25142" y="30473"/>
                </a:lnTo>
                <a:lnTo>
                  <a:pt x="25142" y="2688"/>
                </a:lnTo>
                <a:close/>
              </a:path>
              <a:path w="76834" h="158750">
                <a:moveTo>
                  <a:pt x="76306" y="0"/>
                </a:moveTo>
                <a:lnTo>
                  <a:pt x="59856" y="1890"/>
                </a:lnTo>
                <a:lnTo>
                  <a:pt x="46351" y="7730"/>
                </a:lnTo>
                <a:lnTo>
                  <a:pt x="35032" y="17771"/>
                </a:lnTo>
                <a:lnTo>
                  <a:pt x="25142" y="32264"/>
                </a:lnTo>
                <a:lnTo>
                  <a:pt x="45030" y="32264"/>
                </a:lnTo>
                <a:lnTo>
                  <a:pt x="56942" y="25291"/>
                </a:lnTo>
                <a:lnTo>
                  <a:pt x="76306" y="22406"/>
                </a:lnTo>
                <a:lnTo>
                  <a:pt x="76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35940" y="469003"/>
            <a:ext cx="239644" cy="217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1162" y="467210"/>
            <a:ext cx="52069" cy="219075"/>
          </a:xfrm>
          <a:custGeom>
            <a:avLst/>
            <a:gdLst/>
            <a:ahLst/>
            <a:cxnLst/>
            <a:rect l="l" t="t" r="r" b="b"/>
            <a:pathLst>
              <a:path w="52069" h="219075">
                <a:moveTo>
                  <a:pt x="25112" y="0"/>
                </a:moveTo>
                <a:lnTo>
                  <a:pt x="0" y="0"/>
                </a:lnTo>
                <a:lnTo>
                  <a:pt x="0" y="204334"/>
                </a:lnTo>
                <a:lnTo>
                  <a:pt x="35896" y="218674"/>
                </a:lnTo>
                <a:lnTo>
                  <a:pt x="42167" y="218674"/>
                </a:lnTo>
                <a:lnTo>
                  <a:pt x="52042" y="216880"/>
                </a:lnTo>
                <a:lnTo>
                  <a:pt x="52042" y="199851"/>
                </a:lnTo>
                <a:lnTo>
                  <a:pt x="26899" y="199851"/>
                </a:lnTo>
                <a:lnTo>
                  <a:pt x="25112" y="192683"/>
                </a:lnTo>
                <a:lnTo>
                  <a:pt x="25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0393" y="524566"/>
            <a:ext cx="128349" cy="16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51943" y="524566"/>
            <a:ext cx="117565" cy="159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98940" y="524566"/>
            <a:ext cx="129228" cy="16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2989" y="472587"/>
            <a:ext cx="184896" cy="2115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61369" y="524566"/>
            <a:ext cx="117595" cy="1595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0630" y="524566"/>
            <a:ext cx="129539" cy="222885"/>
          </a:xfrm>
          <a:custGeom>
            <a:avLst/>
            <a:gdLst/>
            <a:ahLst/>
            <a:cxnLst/>
            <a:rect l="l" t="t" r="r" b="b"/>
            <a:pathLst>
              <a:path w="129540" h="222884">
                <a:moveTo>
                  <a:pt x="19720" y="193578"/>
                </a:moveTo>
                <a:lnTo>
                  <a:pt x="19720" y="215087"/>
                </a:lnTo>
                <a:lnTo>
                  <a:pt x="29151" y="218098"/>
                </a:lnTo>
                <a:lnTo>
                  <a:pt x="40599" y="220353"/>
                </a:lnTo>
                <a:lnTo>
                  <a:pt x="53058" y="221767"/>
                </a:lnTo>
                <a:lnTo>
                  <a:pt x="65522" y="222257"/>
                </a:lnTo>
                <a:lnTo>
                  <a:pt x="93649" y="218070"/>
                </a:lnTo>
                <a:lnTo>
                  <a:pt x="113528" y="206237"/>
                </a:lnTo>
                <a:lnTo>
                  <a:pt x="115326" y="203437"/>
                </a:lnTo>
                <a:lnTo>
                  <a:pt x="68188" y="203437"/>
                </a:lnTo>
                <a:lnTo>
                  <a:pt x="54562" y="202779"/>
                </a:lnTo>
                <a:lnTo>
                  <a:pt x="41943" y="200860"/>
                </a:lnTo>
                <a:lnTo>
                  <a:pt x="30330" y="197765"/>
                </a:lnTo>
                <a:lnTo>
                  <a:pt x="19720" y="193578"/>
                </a:lnTo>
                <a:close/>
              </a:path>
              <a:path w="129540" h="222884">
                <a:moveTo>
                  <a:pt x="129228" y="140704"/>
                </a:moveTo>
                <a:lnTo>
                  <a:pt x="104993" y="140704"/>
                </a:lnTo>
                <a:lnTo>
                  <a:pt x="104993" y="170276"/>
                </a:lnTo>
                <a:lnTo>
                  <a:pt x="101897" y="184154"/>
                </a:lnTo>
                <a:lnTo>
                  <a:pt x="93668" y="194586"/>
                </a:lnTo>
                <a:lnTo>
                  <a:pt x="81901" y="201154"/>
                </a:lnTo>
                <a:lnTo>
                  <a:pt x="68188" y="203437"/>
                </a:lnTo>
                <a:lnTo>
                  <a:pt x="115326" y="203437"/>
                </a:lnTo>
                <a:lnTo>
                  <a:pt x="125331" y="187851"/>
                </a:lnTo>
                <a:lnTo>
                  <a:pt x="129228" y="164003"/>
                </a:lnTo>
                <a:lnTo>
                  <a:pt x="129228" y="140704"/>
                </a:lnTo>
                <a:close/>
              </a:path>
              <a:path w="129540" h="222884">
                <a:moveTo>
                  <a:pt x="66401" y="0"/>
                </a:moveTo>
                <a:lnTo>
                  <a:pt x="44294" y="3906"/>
                </a:lnTo>
                <a:lnTo>
                  <a:pt x="22772" y="17139"/>
                </a:lnTo>
                <a:lnTo>
                  <a:pt x="6464" y="41967"/>
                </a:lnTo>
                <a:lnTo>
                  <a:pt x="0" y="80658"/>
                </a:lnTo>
                <a:lnTo>
                  <a:pt x="6450" y="118971"/>
                </a:lnTo>
                <a:lnTo>
                  <a:pt x="22662" y="143840"/>
                </a:lnTo>
                <a:lnTo>
                  <a:pt x="43923" y="157284"/>
                </a:lnTo>
                <a:lnTo>
                  <a:pt x="65522" y="161317"/>
                </a:lnTo>
                <a:lnTo>
                  <a:pt x="76592" y="159861"/>
                </a:lnTo>
                <a:lnTo>
                  <a:pt x="86829" y="155715"/>
                </a:lnTo>
                <a:lnTo>
                  <a:pt x="96061" y="149218"/>
                </a:lnTo>
                <a:lnTo>
                  <a:pt x="102421" y="142495"/>
                </a:lnTo>
                <a:lnTo>
                  <a:pt x="68188" y="142495"/>
                </a:lnTo>
                <a:lnTo>
                  <a:pt x="50863" y="139246"/>
                </a:lnTo>
                <a:lnTo>
                  <a:pt x="37233" y="128604"/>
                </a:lnTo>
                <a:lnTo>
                  <a:pt x="28311" y="109225"/>
                </a:lnTo>
                <a:lnTo>
                  <a:pt x="25112" y="79763"/>
                </a:lnTo>
                <a:lnTo>
                  <a:pt x="28060" y="53745"/>
                </a:lnTo>
                <a:lnTo>
                  <a:pt x="36563" y="34953"/>
                </a:lnTo>
                <a:lnTo>
                  <a:pt x="50109" y="23554"/>
                </a:lnTo>
                <a:lnTo>
                  <a:pt x="68188" y="19717"/>
                </a:lnTo>
                <a:lnTo>
                  <a:pt x="105902" y="19717"/>
                </a:lnTo>
                <a:lnTo>
                  <a:pt x="98597" y="11721"/>
                </a:lnTo>
                <a:lnTo>
                  <a:pt x="89855" y="5489"/>
                </a:lnTo>
                <a:lnTo>
                  <a:pt x="79261" y="1442"/>
                </a:lnTo>
                <a:lnTo>
                  <a:pt x="66401" y="0"/>
                </a:lnTo>
                <a:close/>
              </a:path>
              <a:path w="129540" h="222884">
                <a:moveTo>
                  <a:pt x="129228" y="3584"/>
                </a:moveTo>
                <a:lnTo>
                  <a:pt x="111294" y="3584"/>
                </a:lnTo>
                <a:lnTo>
                  <a:pt x="105902" y="19717"/>
                </a:lnTo>
                <a:lnTo>
                  <a:pt x="68188" y="19717"/>
                </a:lnTo>
                <a:lnTo>
                  <a:pt x="78114" y="20781"/>
                </a:lnTo>
                <a:lnTo>
                  <a:pt x="87613" y="24197"/>
                </a:lnTo>
                <a:lnTo>
                  <a:pt x="96601" y="30302"/>
                </a:lnTo>
                <a:lnTo>
                  <a:pt x="104993" y="39432"/>
                </a:lnTo>
                <a:lnTo>
                  <a:pt x="104993" y="113818"/>
                </a:lnTo>
                <a:lnTo>
                  <a:pt x="98365" y="125860"/>
                </a:lnTo>
                <a:lnTo>
                  <a:pt x="88954" y="134878"/>
                </a:lnTo>
                <a:lnTo>
                  <a:pt x="78361" y="140534"/>
                </a:lnTo>
                <a:lnTo>
                  <a:pt x="68188" y="142495"/>
                </a:lnTo>
                <a:lnTo>
                  <a:pt x="102421" y="142495"/>
                </a:lnTo>
                <a:lnTo>
                  <a:pt x="104115" y="140704"/>
                </a:lnTo>
                <a:lnTo>
                  <a:pt x="129228" y="140704"/>
                </a:lnTo>
                <a:lnTo>
                  <a:pt x="129228" y="3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586740"/>
            <a:ext cx="8228965" cy="0"/>
          </a:xfrm>
          <a:custGeom>
            <a:avLst/>
            <a:gdLst/>
            <a:ahLst/>
            <a:cxnLst/>
            <a:rect l="l" t="t" r="r" b="b"/>
            <a:pathLst>
              <a:path w="8228965">
                <a:moveTo>
                  <a:pt x="0" y="0"/>
                </a:moveTo>
                <a:lnTo>
                  <a:pt x="8228710" y="0"/>
                </a:lnTo>
              </a:path>
            </a:pathLst>
          </a:custGeom>
          <a:ln w="127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51967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1835" y="268783"/>
            <a:ext cx="1230290" cy="181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711453"/>
            <a:ext cx="825500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883411"/>
            <a:ext cx="8229600" cy="382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3466" y="6587052"/>
            <a:ext cx="15049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500" y="6587052"/>
            <a:ext cx="212090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0750" y="6594978"/>
            <a:ext cx="1898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585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ax/" TargetMode="External"/><Relationship Id="rId2" Type="http://schemas.openxmlformats.org/officeDocument/2006/relationships/hyperlink" Target="https://docs.microsoft.com/en-us/power-b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1532" y="3520821"/>
            <a:ext cx="272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Internship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8507" y="4139565"/>
            <a:ext cx="44945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8305" marR="5080" indent="-1666239">
              <a:lnSpc>
                <a:spcPct val="12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0E1"/>
                </a:solidFill>
                <a:latin typeface="Arial"/>
                <a:cs typeface="Arial"/>
              </a:rPr>
              <a:t>Aishvarya </a:t>
            </a:r>
            <a:r>
              <a:rPr sz="1800" b="1" spc="-15" dirty="0">
                <a:solidFill>
                  <a:srgbClr val="00A0E1"/>
                </a:solidFill>
                <a:latin typeface="Arial"/>
                <a:cs typeface="Arial"/>
              </a:rPr>
              <a:t>Akshaya Vishva </a:t>
            </a:r>
            <a:r>
              <a:rPr sz="1800" b="1" spc="-5" dirty="0">
                <a:solidFill>
                  <a:srgbClr val="00A0E1"/>
                </a:solidFill>
                <a:latin typeface="Arial"/>
                <a:cs typeface="Arial"/>
              </a:rPr>
              <a:t>Raman, Intern  12/07/2021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948" y="711453"/>
            <a:ext cx="7465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 and Configuring SingleStore Application using</a:t>
            </a:r>
            <a:r>
              <a:rPr spc="-215" dirty="0"/>
              <a:t> </a:t>
            </a:r>
            <a:r>
              <a:rPr dirty="0"/>
              <a:t>Flask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343406"/>
            <a:ext cx="8205470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940" indent="-34290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Install </a:t>
            </a:r>
            <a:r>
              <a:rPr sz="1700" dirty="0">
                <a:latin typeface="Arial"/>
                <a:cs typeface="Arial"/>
              </a:rPr>
              <a:t>VS Code Editor or Sublime </a:t>
            </a:r>
            <a:r>
              <a:rPr sz="1700" spc="-50" dirty="0">
                <a:latin typeface="Arial"/>
                <a:cs typeface="Arial"/>
              </a:rPr>
              <a:t>Text </a:t>
            </a:r>
            <a:r>
              <a:rPr sz="1700" spc="-15" dirty="0">
                <a:latin typeface="Arial"/>
                <a:cs typeface="Arial"/>
              </a:rPr>
              <a:t>Editor. </a:t>
            </a:r>
            <a:r>
              <a:rPr sz="1700" spc="-5" dirty="0">
                <a:latin typeface="Arial"/>
                <a:cs typeface="Arial"/>
              </a:rPr>
              <a:t>Install python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spc="-5" dirty="0">
                <a:latin typeface="Arial"/>
                <a:cs typeface="Arial"/>
              </a:rPr>
              <a:t>flask </a:t>
            </a:r>
            <a:r>
              <a:rPr sz="1700" dirty="0">
                <a:latin typeface="Arial"/>
                <a:cs typeface="Arial"/>
              </a:rPr>
              <a:t>using virtual  environment (Anaconda </a:t>
            </a:r>
            <a:r>
              <a:rPr sz="1700" spc="-5" dirty="0">
                <a:latin typeface="Arial"/>
                <a:cs typeface="Arial"/>
              </a:rPr>
              <a:t>prompt).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/>
            </a:pPr>
            <a:endParaRPr sz="1750"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Create a </a:t>
            </a:r>
            <a:r>
              <a:rPr sz="1700" spc="-15" dirty="0">
                <a:latin typeface="Arial"/>
                <a:cs typeface="Arial"/>
              </a:rPr>
              <a:t>“server.py” </a:t>
            </a:r>
            <a:r>
              <a:rPr sz="1700" dirty="0">
                <a:latin typeface="Arial"/>
                <a:cs typeface="Arial"/>
              </a:rPr>
              <a:t>code in </a:t>
            </a:r>
            <a:r>
              <a:rPr sz="1700" spc="-10" dirty="0">
                <a:latin typeface="Arial"/>
                <a:cs typeface="Arial"/>
              </a:rPr>
              <a:t>your python </a:t>
            </a:r>
            <a:r>
              <a:rPr sz="1700" spc="-5" dirty="0">
                <a:latin typeface="Arial"/>
                <a:cs typeface="Arial"/>
              </a:rPr>
              <a:t>directory </a:t>
            </a:r>
            <a:r>
              <a:rPr sz="1700" dirty="0">
                <a:latin typeface="Arial"/>
                <a:cs typeface="Arial"/>
              </a:rPr>
              <a:t>(importing </a:t>
            </a:r>
            <a:r>
              <a:rPr sz="1700" spc="-5" dirty="0">
                <a:latin typeface="Arial"/>
                <a:cs typeface="Arial"/>
              </a:rPr>
              <a:t>flask packages) and  </a:t>
            </a:r>
            <a:r>
              <a:rPr sz="1700" dirty="0">
                <a:latin typeface="Arial"/>
                <a:cs typeface="Arial"/>
              </a:rPr>
              <a:t>import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necessary packages in Flask. Run </a:t>
            </a:r>
            <a:r>
              <a:rPr sz="1700" spc="-5" dirty="0">
                <a:latin typeface="Arial"/>
                <a:cs typeface="Arial"/>
              </a:rPr>
              <a:t>the python file </a:t>
            </a:r>
            <a:r>
              <a:rPr sz="1700" dirty="0">
                <a:latin typeface="Arial"/>
                <a:cs typeface="Arial"/>
              </a:rPr>
              <a:t>in Anaconda </a:t>
            </a:r>
            <a:r>
              <a:rPr sz="1700" spc="-5" dirty="0">
                <a:latin typeface="Arial"/>
                <a:cs typeface="Arial"/>
              </a:rPr>
              <a:t>prompt.  Go to localhost://5000, </a:t>
            </a:r>
            <a:r>
              <a:rPr sz="1700" spc="-10" dirty="0">
                <a:latin typeface="Arial"/>
                <a:cs typeface="Arial"/>
              </a:rPr>
              <a:t>we </a:t>
            </a:r>
            <a:r>
              <a:rPr sz="1700" dirty="0">
                <a:latin typeface="Arial"/>
                <a:cs typeface="Arial"/>
              </a:rPr>
              <a:t>can see </a:t>
            </a:r>
            <a:r>
              <a:rPr sz="1700" spc="-5" dirty="0">
                <a:latin typeface="Arial"/>
                <a:cs typeface="Arial"/>
              </a:rPr>
              <a:t>the web </a:t>
            </a:r>
            <a:r>
              <a:rPr sz="1700" dirty="0">
                <a:latin typeface="Arial"/>
                <a:cs typeface="Arial"/>
              </a:rPr>
              <a:t>page or </a:t>
            </a:r>
            <a:r>
              <a:rPr sz="1700" spc="-5" dirty="0">
                <a:latin typeface="Arial"/>
                <a:cs typeface="Arial"/>
              </a:rPr>
              <a:t>string </a:t>
            </a:r>
            <a:r>
              <a:rPr sz="1700" dirty="0">
                <a:latin typeface="Arial"/>
                <a:cs typeface="Arial"/>
              </a:rPr>
              <a:t>rendered using </a:t>
            </a:r>
            <a:r>
              <a:rPr sz="1700" spc="-5" dirty="0">
                <a:latin typeface="Arial"/>
                <a:cs typeface="Arial"/>
              </a:rPr>
              <a:t>flask  file.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For rendering multiple </a:t>
            </a:r>
            <a:r>
              <a:rPr sz="1700" spc="5" dirty="0">
                <a:latin typeface="Arial"/>
                <a:cs typeface="Arial"/>
              </a:rPr>
              <a:t>HTML </a:t>
            </a:r>
            <a:r>
              <a:rPr sz="1700" dirty="0">
                <a:latin typeface="Arial"/>
                <a:cs typeface="Arial"/>
              </a:rPr>
              <a:t>pages, one has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create database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connectivity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Arial"/>
                <a:cs typeface="Arial"/>
              </a:rPr>
              <a:t>between </a:t>
            </a:r>
            <a:r>
              <a:rPr sz="1700" dirty="0">
                <a:latin typeface="Arial"/>
                <a:cs typeface="Arial"/>
              </a:rPr>
              <a:t>cluster of SingleStore and </a:t>
            </a:r>
            <a:r>
              <a:rPr sz="1700" spc="-5" dirty="0">
                <a:latin typeface="Arial"/>
                <a:cs typeface="Arial"/>
              </a:rPr>
              <a:t>the python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file.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355600" marR="90170" indent="-342900">
              <a:lnSpc>
                <a:spcPct val="100000"/>
              </a:lnSpc>
              <a:buAutoNum type="arabicParenR" startAt="4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Create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SingleStore cluster and under Connections </a:t>
            </a:r>
            <a:r>
              <a:rPr sz="1700" spc="-5" dirty="0">
                <a:latin typeface="Arial"/>
                <a:cs typeface="Arial"/>
              </a:rPr>
              <a:t>note the </a:t>
            </a:r>
            <a:r>
              <a:rPr sz="1700" dirty="0">
                <a:latin typeface="Arial"/>
                <a:cs typeface="Arial"/>
              </a:rPr>
              <a:t>admin </a:t>
            </a:r>
            <a:r>
              <a:rPr sz="1700" spc="-5" dirty="0">
                <a:latin typeface="Arial"/>
                <a:cs typeface="Arial"/>
              </a:rPr>
              <a:t>password 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host name </a:t>
            </a:r>
            <a:r>
              <a:rPr sz="1700" spc="-5" dirty="0">
                <a:latin typeface="Arial"/>
                <a:cs typeface="Arial"/>
              </a:rPr>
              <a:t>parameters </a:t>
            </a:r>
            <a:r>
              <a:rPr sz="1700" dirty="0">
                <a:latin typeface="Arial"/>
                <a:cs typeface="Arial"/>
              </a:rPr>
              <a:t>required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establish connection </a:t>
            </a:r>
            <a:r>
              <a:rPr sz="1700" spc="-10" dirty="0">
                <a:latin typeface="Arial"/>
                <a:cs typeface="Arial"/>
              </a:rPr>
              <a:t>with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SingleStore.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arenR" startAt="4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 startAt="4"/>
              <a:tabLst>
                <a:tab pos="354965" algn="l"/>
                <a:tab pos="355600" algn="l"/>
              </a:tabLst>
            </a:pPr>
            <a:r>
              <a:rPr sz="1700" spc="-5" dirty="0">
                <a:latin typeface="Arial"/>
                <a:cs typeface="Arial"/>
              </a:rPr>
              <a:t>Execute the </a:t>
            </a:r>
            <a:r>
              <a:rPr sz="1700" dirty="0">
                <a:latin typeface="Arial"/>
                <a:cs typeface="Arial"/>
              </a:rPr>
              <a:t>queries required </a:t>
            </a:r>
            <a:r>
              <a:rPr sz="1700" spc="-5" dirty="0">
                <a:latin typeface="Arial"/>
                <a:cs typeface="Arial"/>
              </a:rPr>
              <a:t>to create </a:t>
            </a:r>
            <a:r>
              <a:rPr sz="1700" dirty="0">
                <a:latin typeface="Arial"/>
                <a:cs typeface="Arial"/>
              </a:rPr>
              <a:t>the tables and also in </a:t>
            </a:r>
            <a:r>
              <a:rPr sz="1700" spc="-5" dirty="0">
                <a:latin typeface="Arial"/>
                <a:cs typeface="Arial"/>
              </a:rPr>
              <a:t>the python file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for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Arial"/>
                <a:cs typeface="Arial"/>
              </a:rPr>
              <a:t>creating multiple user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entries.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arenR" startAt="6"/>
              <a:tabLst>
                <a:tab pos="354965" algn="l"/>
                <a:tab pos="355600" algn="l"/>
              </a:tabLst>
            </a:pPr>
            <a:r>
              <a:rPr sz="1700" dirty="0">
                <a:latin typeface="Arial"/>
                <a:cs typeface="Arial"/>
              </a:rPr>
              <a:t>Restart </a:t>
            </a:r>
            <a:r>
              <a:rPr sz="1700" spc="-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Anaconda prompt and </a:t>
            </a:r>
            <a:r>
              <a:rPr sz="1700" spc="-5" dirty="0">
                <a:latin typeface="Arial"/>
                <a:cs typeface="Arial"/>
              </a:rPr>
              <a:t>execute the python file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spc="-5" dirty="0">
                <a:latin typeface="Arial"/>
                <a:cs typeface="Arial"/>
              </a:rPr>
              <a:t>then </a:t>
            </a:r>
            <a:r>
              <a:rPr sz="1700" spc="-10" dirty="0">
                <a:latin typeface="Arial"/>
                <a:cs typeface="Arial"/>
              </a:rPr>
              <a:t>we </a:t>
            </a:r>
            <a:r>
              <a:rPr sz="1700" spc="-5" dirty="0">
                <a:latin typeface="Arial"/>
                <a:cs typeface="Arial"/>
              </a:rPr>
              <a:t>will </a:t>
            </a:r>
            <a:r>
              <a:rPr sz="1700" dirty="0">
                <a:latin typeface="Arial"/>
                <a:cs typeface="Arial"/>
              </a:rPr>
              <a:t>be able  </a:t>
            </a:r>
            <a:r>
              <a:rPr sz="1700" spc="-5" dirty="0">
                <a:latin typeface="Arial"/>
                <a:cs typeface="Arial"/>
              </a:rPr>
              <a:t>to </a:t>
            </a:r>
            <a:r>
              <a:rPr sz="1700" dirty="0">
                <a:latin typeface="Arial"/>
                <a:cs typeface="Arial"/>
              </a:rPr>
              <a:t>view </a:t>
            </a:r>
            <a:r>
              <a:rPr sz="1700" spc="5" dirty="0">
                <a:latin typeface="Arial"/>
                <a:cs typeface="Arial"/>
              </a:rPr>
              <a:t>HTML </a:t>
            </a:r>
            <a:r>
              <a:rPr sz="1700" dirty="0">
                <a:latin typeface="Arial"/>
                <a:cs typeface="Arial"/>
              </a:rPr>
              <a:t>pages in</a:t>
            </a:r>
            <a:r>
              <a:rPr sz="1700" spc="-90" dirty="0">
                <a:solidFill>
                  <a:srgbClr val="50CEFF"/>
                </a:solidFill>
                <a:latin typeface="Arial"/>
                <a:cs typeface="Arial"/>
              </a:rPr>
              <a:t> </a:t>
            </a:r>
            <a:r>
              <a:rPr sz="1700" u="heavy" spc="-5" dirty="0">
                <a:solidFill>
                  <a:srgbClr val="50CEFF"/>
                </a:solidFill>
                <a:uFill>
                  <a:solidFill>
                    <a:srgbClr val="50CEFF"/>
                  </a:solidFill>
                </a:uFill>
                <a:latin typeface="Arial"/>
                <a:cs typeface="Arial"/>
              </a:rPr>
              <a:t>https://localhost:5000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47116" y="1248155"/>
            <a:ext cx="8049768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72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1080516" y="1271016"/>
            <a:ext cx="6982968" cy="4306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743712" y="1275588"/>
            <a:ext cx="7752588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280160"/>
            <a:ext cx="8001000" cy="481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556259" y="1039367"/>
            <a:ext cx="8031480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6</a:t>
            </a:r>
          </a:p>
        </p:txBody>
      </p:sp>
      <p:sp>
        <p:nvSpPr>
          <p:cNvPr id="3" name="object 3"/>
          <p:cNvSpPr/>
          <p:nvPr/>
        </p:nvSpPr>
        <p:spPr>
          <a:xfrm>
            <a:off x="627887" y="1271016"/>
            <a:ext cx="8049767" cy="4720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61872"/>
            <a:ext cx="8220456" cy="4699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7</a:t>
            </a:r>
          </a:p>
        </p:txBody>
      </p:sp>
      <p:sp>
        <p:nvSpPr>
          <p:cNvPr id="3" name="object 3"/>
          <p:cNvSpPr/>
          <p:nvPr/>
        </p:nvSpPr>
        <p:spPr>
          <a:xfrm>
            <a:off x="348226" y="1306885"/>
            <a:ext cx="8342786" cy="437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8</a:t>
            </a:r>
          </a:p>
        </p:txBody>
      </p:sp>
      <p:sp>
        <p:nvSpPr>
          <p:cNvPr id="3" name="object 3"/>
          <p:cNvSpPr/>
          <p:nvPr/>
        </p:nvSpPr>
        <p:spPr>
          <a:xfrm>
            <a:off x="751331" y="1280160"/>
            <a:ext cx="8010810" cy="451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577380"/>
            <a:ext cx="21590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5" dirty="0">
                <a:solidFill>
                  <a:srgbClr val="858585"/>
                </a:solidFill>
                <a:latin typeface="Arial"/>
                <a:cs typeface="Arial"/>
              </a:rPr>
              <a:t>[PRESENTATION </a:t>
            </a:r>
            <a:r>
              <a:rPr sz="800" b="1" spc="20" dirty="0">
                <a:solidFill>
                  <a:srgbClr val="858585"/>
                </a:solidFill>
                <a:latin typeface="Arial"/>
                <a:cs typeface="Arial"/>
              </a:rPr>
              <a:t>NAME </a:t>
            </a:r>
            <a:r>
              <a:rPr sz="800" b="1" spc="10" dirty="0">
                <a:solidFill>
                  <a:srgbClr val="858585"/>
                </a:solidFill>
                <a:latin typeface="Arial"/>
                <a:cs typeface="Arial"/>
              </a:rPr>
              <a:t>AND </a:t>
            </a:r>
            <a:r>
              <a:rPr sz="800" b="1" dirty="0">
                <a:solidFill>
                  <a:srgbClr val="858585"/>
                </a:solidFill>
                <a:latin typeface="Arial"/>
                <a:cs typeface="Arial"/>
              </a:rPr>
              <a:t>| </a:t>
            </a:r>
            <a:r>
              <a:rPr sz="800" b="1" spc="15" dirty="0">
                <a:solidFill>
                  <a:srgbClr val="858585"/>
                </a:solidFill>
                <a:latin typeface="Arial"/>
                <a:cs typeface="Arial"/>
              </a:rPr>
              <a:t>OR</a:t>
            </a:r>
            <a:r>
              <a:rPr sz="800" b="1" spc="-45" dirty="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858585"/>
                </a:solidFill>
                <a:latin typeface="Arial"/>
                <a:cs typeface="Arial"/>
              </a:rPr>
              <a:t>DATE]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586740"/>
            <a:ext cx="8228965" cy="0"/>
          </a:xfrm>
          <a:custGeom>
            <a:avLst/>
            <a:gdLst/>
            <a:ahLst/>
            <a:cxnLst/>
            <a:rect l="l" t="t" r="r" b="b"/>
            <a:pathLst>
              <a:path w="8228965">
                <a:moveTo>
                  <a:pt x="0" y="0"/>
                </a:moveTo>
                <a:lnTo>
                  <a:pt x="8228710" y="0"/>
                </a:lnTo>
              </a:path>
            </a:pathLst>
          </a:custGeom>
          <a:ln w="127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1967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22538" y="658530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858585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835" y="268783"/>
            <a:ext cx="1230290" cy="181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3466" y="6577380"/>
            <a:ext cx="15049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25" dirty="0">
                <a:solidFill>
                  <a:srgbClr val="858585"/>
                </a:solidFill>
                <a:latin typeface="Arial"/>
                <a:cs typeface="Arial"/>
              </a:rPr>
              <a:t>[FOR </a:t>
            </a:r>
            <a:r>
              <a:rPr sz="800" b="1" spc="20" dirty="0">
                <a:solidFill>
                  <a:srgbClr val="858585"/>
                </a:solidFill>
                <a:latin typeface="Arial"/>
                <a:cs typeface="Arial"/>
              </a:rPr>
              <a:t>INTERNAL USE</a:t>
            </a:r>
            <a:r>
              <a:rPr sz="800" b="1" spc="-20" dirty="0">
                <a:solidFill>
                  <a:srgbClr val="858585"/>
                </a:solidFill>
                <a:latin typeface="Arial"/>
                <a:cs typeface="Arial"/>
              </a:rPr>
              <a:t> </a:t>
            </a:r>
            <a:r>
              <a:rPr sz="800" b="1" spc="25" dirty="0">
                <a:solidFill>
                  <a:srgbClr val="858585"/>
                </a:solidFill>
                <a:latin typeface="Arial"/>
                <a:cs typeface="Arial"/>
              </a:rPr>
              <a:t>ONLY]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21532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Table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Contents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7921"/>
              </p:ext>
            </p:extLst>
          </p:nvPr>
        </p:nvGraphicFramePr>
        <p:xfrm>
          <a:off x="457200" y="1883411"/>
          <a:ext cx="8230234" cy="3194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953">
                <a:tc>
                  <a:txBody>
                    <a:bodyPr/>
                    <a:lstStyle/>
                    <a:p>
                      <a:pPr marL="567055" algn="ctr">
                        <a:lnSpc>
                          <a:spcPts val="1764"/>
                        </a:lnSpc>
                      </a:pPr>
                      <a:r>
                        <a:rPr sz="1600" b="1" spc="-10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935">
                        <a:lnSpc>
                          <a:spcPts val="1764"/>
                        </a:lnSpc>
                      </a:pPr>
                      <a:r>
                        <a:rPr sz="1600" b="1" spc="-5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(Optional) Page</a:t>
                      </a:r>
                      <a:r>
                        <a:rPr sz="1600" b="1" spc="40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56642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Camunda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4993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8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5676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SingleStore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SQL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749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06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6515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Covid Dashboard using Power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49935">
                        <a:lnSpc>
                          <a:spcPct val="100000"/>
                        </a:lnSpc>
                      </a:pPr>
                      <a:r>
                        <a:rPr sz="1600" b="1" spc="-90" dirty="0">
                          <a:solidFill>
                            <a:srgbClr val="00A0E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7580" y="6089510"/>
            <a:ext cx="8220075" cy="0"/>
          </a:xfrm>
          <a:custGeom>
            <a:avLst/>
            <a:gdLst/>
            <a:ahLst/>
            <a:cxnLst/>
            <a:rect l="l" t="t" r="r" b="b"/>
            <a:pathLst>
              <a:path w="8220075">
                <a:moveTo>
                  <a:pt x="0" y="0"/>
                </a:moveTo>
                <a:lnTo>
                  <a:pt x="8220075" y="0"/>
                </a:lnTo>
              </a:path>
            </a:pathLst>
          </a:custGeom>
          <a:ln w="635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711453"/>
            <a:ext cx="3020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Page</a:t>
            </a:r>
            <a:r>
              <a:rPr spc="-65" dirty="0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/>
          <p:nvPr/>
        </p:nvSpPr>
        <p:spPr>
          <a:xfrm>
            <a:off x="556259" y="1427988"/>
            <a:ext cx="8031480" cy="447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711453"/>
            <a:ext cx="4101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Custom</a:t>
            </a:r>
            <a:r>
              <a:rPr spc="-50" dirty="0"/>
              <a:t> </a:t>
            </a:r>
            <a:r>
              <a:rPr spc="-10" dirty="0"/>
              <a:t>Visuals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1280160"/>
            <a:ext cx="8220456" cy="5103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702" y="711453"/>
            <a:ext cx="409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Covid </a:t>
            </a:r>
            <a:r>
              <a:rPr dirty="0"/>
              <a:t>Dashboard Smart</a:t>
            </a:r>
            <a:r>
              <a:rPr spc="-50" dirty="0"/>
              <a:t> </a:t>
            </a:r>
            <a:r>
              <a:rPr spc="-5" dirty="0"/>
              <a:t>Narrative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1261872"/>
            <a:ext cx="8225028" cy="484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1398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3567" y="1737740"/>
            <a:ext cx="4157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additional </a:t>
            </a:r>
            <a:r>
              <a:rPr sz="1200" dirty="0">
                <a:latin typeface="Arial"/>
                <a:cs typeface="Arial"/>
              </a:rPr>
              <a:t>Information </a:t>
            </a:r>
            <a:r>
              <a:rPr sz="1200" spc="-5" dirty="0">
                <a:latin typeface="Arial"/>
                <a:cs typeface="Arial"/>
              </a:rPr>
              <a:t>on Microsoft Power Bi </a:t>
            </a:r>
            <a:r>
              <a:rPr sz="1200" dirty="0">
                <a:latin typeface="Arial"/>
                <a:cs typeface="Arial"/>
              </a:rPr>
              <a:t>please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refer:  </a:t>
            </a:r>
            <a:r>
              <a:rPr sz="1200" u="sng" spc="-5" dirty="0">
                <a:solidFill>
                  <a:srgbClr val="50CEFF"/>
                </a:solidFill>
                <a:uFill>
                  <a:solidFill>
                    <a:srgbClr val="50CEFF"/>
                  </a:solidFill>
                </a:uFill>
                <a:latin typeface="Arial"/>
                <a:cs typeface="Arial"/>
                <a:hlinkClick r:id="rId2"/>
              </a:rPr>
              <a:t>https://docs.microsoft.com/en-us/power-bi/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Additional </a:t>
            </a:r>
            <a:r>
              <a:rPr sz="1200" dirty="0">
                <a:latin typeface="Arial"/>
                <a:cs typeface="Arial"/>
              </a:rPr>
              <a:t>Information </a:t>
            </a:r>
            <a:r>
              <a:rPr sz="1200" spc="-5" dirty="0">
                <a:latin typeface="Arial"/>
                <a:cs typeface="Arial"/>
              </a:rPr>
              <a:t>on </a:t>
            </a:r>
            <a:r>
              <a:rPr sz="1200" dirty="0">
                <a:latin typeface="Arial"/>
                <a:cs typeface="Arial"/>
              </a:rPr>
              <a:t>DAX please</a:t>
            </a:r>
            <a:r>
              <a:rPr sz="1200" spc="-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refer: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solidFill>
                  <a:srgbClr val="50CEFF"/>
                </a:solidFill>
                <a:uFill>
                  <a:solidFill>
                    <a:srgbClr val="50CEFF"/>
                  </a:solidFill>
                </a:uFill>
                <a:latin typeface="Arial"/>
                <a:cs typeface="Arial"/>
                <a:hlinkClick r:id="rId3"/>
              </a:rPr>
              <a:t>https://docs.microsoft.com/en-us/dax/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1819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Camunda</a:t>
            </a:r>
            <a:r>
              <a:rPr spc="-85" dirty="0"/>
              <a:t> </a:t>
            </a:r>
            <a:r>
              <a:rPr dirty="0"/>
              <a:t>BPM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09700"/>
            <a:ext cx="8220456" cy="4951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6826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 of a Process Diagram using Camunda</a:t>
            </a:r>
            <a:r>
              <a:rPr spc="-155" dirty="0"/>
              <a:t> </a:t>
            </a:r>
            <a:r>
              <a:rPr dirty="0"/>
              <a:t>Modeller</a:t>
            </a:r>
          </a:p>
        </p:txBody>
      </p:sp>
      <p:sp>
        <p:nvSpPr>
          <p:cNvPr id="3" name="object 3"/>
          <p:cNvSpPr/>
          <p:nvPr/>
        </p:nvSpPr>
        <p:spPr>
          <a:xfrm>
            <a:off x="522832" y="1979785"/>
            <a:ext cx="7875885" cy="3558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11453"/>
            <a:ext cx="5273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Deploying </a:t>
            </a:r>
            <a:r>
              <a:rPr dirty="0"/>
              <a:t>a </a:t>
            </a:r>
            <a:r>
              <a:rPr spc="-5" dirty="0"/>
              <a:t>Java </a:t>
            </a:r>
            <a:r>
              <a:rPr dirty="0"/>
              <a:t>application into</a:t>
            </a:r>
            <a:r>
              <a:rPr spc="-80" dirty="0"/>
              <a:t> </a:t>
            </a:r>
            <a:r>
              <a:rPr dirty="0"/>
              <a:t>Camunda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461642"/>
            <a:ext cx="8246109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9385" indent="-34290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Install Camunda- open-source community edition and Camunda open-source modeler  (to create process diagrams) to create the process diagrams and initiate the further  steps 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deployment.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Camunda </a:t>
            </a:r>
            <a:r>
              <a:rPr sz="1600" spc="-5" dirty="0">
                <a:latin typeface="Arial"/>
                <a:cs typeface="Arial"/>
              </a:rPr>
              <a:t>Platform run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started using “start.bat” (Windows) or “start.sh”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(Linux).</a:t>
            </a:r>
            <a:endParaRPr sz="1600">
              <a:latin typeface="Arial"/>
              <a:cs typeface="Arial"/>
            </a:endParaRPr>
          </a:p>
          <a:p>
            <a:pPr marL="355600" marR="40259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Go </a:t>
            </a:r>
            <a:r>
              <a:rPr sz="1600" spc="-5" dirty="0">
                <a:latin typeface="Arial"/>
                <a:cs typeface="Arial"/>
              </a:rPr>
              <a:t>to localhost:8080 once “start.bat” starts running. </a:t>
            </a:r>
            <a:r>
              <a:rPr sz="1600" spc="-10" dirty="0">
                <a:latin typeface="Arial"/>
                <a:cs typeface="Arial"/>
              </a:rPr>
              <a:t>Once logged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5" dirty="0">
                <a:latin typeface="Arial"/>
                <a:cs typeface="Arial"/>
              </a:rPr>
              <a:t>we </a:t>
            </a:r>
            <a:r>
              <a:rPr sz="1600" spc="-5" dirty="0">
                <a:latin typeface="Arial"/>
                <a:cs typeface="Arial"/>
              </a:rPr>
              <a:t>can see the  cockpit and the</a:t>
            </a:r>
            <a:r>
              <a:rPr sz="1600" spc="-25" dirty="0">
                <a:latin typeface="Arial"/>
                <a:cs typeface="Arial"/>
              </a:rPr>
              <a:t> Tasklist.</a:t>
            </a:r>
            <a:endParaRPr sz="16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Install WildFly server for Camunda Enterprise edition. For the java code and  establishing a connection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Camunda BPM </a:t>
            </a:r>
            <a:r>
              <a:rPr sz="1600" spc="-10" dirty="0">
                <a:latin typeface="Arial"/>
                <a:cs typeface="Arial"/>
              </a:rPr>
              <a:t>we will </a:t>
            </a:r>
            <a:r>
              <a:rPr sz="1600" spc="-5" dirty="0">
                <a:latin typeface="Arial"/>
                <a:cs typeface="Arial"/>
              </a:rPr>
              <a:t>be require to create an archetype  initially while creating a new </a:t>
            </a:r>
            <a:r>
              <a:rPr sz="1600" dirty="0">
                <a:latin typeface="Arial"/>
                <a:cs typeface="Arial"/>
              </a:rPr>
              <a:t>Java-Maven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project.</a:t>
            </a:r>
            <a:endParaRPr sz="1600">
              <a:latin typeface="Arial"/>
              <a:cs typeface="Arial"/>
            </a:endParaRPr>
          </a:p>
          <a:p>
            <a:pPr marL="355600" marR="88265" indent="-3429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Group ID and the artifactId is mentioned. Create </a:t>
            </a:r>
            <a:r>
              <a:rPr sz="1600" spc="-10" dirty="0">
                <a:latin typeface="Arial"/>
                <a:cs typeface="Arial"/>
              </a:rPr>
              <a:t>two </a:t>
            </a:r>
            <a:r>
              <a:rPr sz="1600" spc="-5" dirty="0">
                <a:latin typeface="Arial"/>
                <a:cs typeface="Arial"/>
              </a:rPr>
              <a:t>java files and based on those  variables of </a:t>
            </a:r>
            <a:r>
              <a:rPr sz="1600" spc="-10" dirty="0">
                <a:latin typeface="Arial"/>
                <a:cs typeface="Arial"/>
              </a:rPr>
              <a:t>“weatherOk” and </a:t>
            </a:r>
            <a:r>
              <a:rPr sz="1600" spc="-5" dirty="0">
                <a:latin typeface="Arial"/>
                <a:cs typeface="Arial"/>
              </a:rPr>
              <a:t>the class </a:t>
            </a:r>
            <a:r>
              <a:rPr sz="1600" spc="-10" dirty="0">
                <a:latin typeface="Arial"/>
                <a:cs typeface="Arial"/>
              </a:rPr>
              <a:t>path </a:t>
            </a:r>
            <a:r>
              <a:rPr sz="1600" spc="-5" dirty="0">
                <a:latin typeface="Arial"/>
                <a:cs typeface="Arial"/>
              </a:rPr>
              <a:t>of the files rename the same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“proces.bnpn” </a:t>
            </a:r>
            <a:r>
              <a:rPr sz="1600" spc="-10" dirty="0">
                <a:latin typeface="Arial"/>
                <a:cs typeface="Arial"/>
              </a:rPr>
              <a:t>diagram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spc="-10" dirty="0">
                <a:latin typeface="Arial"/>
                <a:cs typeface="Arial"/>
              </a:rPr>
              <a:t>well </a:t>
            </a:r>
            <a:r>
              <a:rPr sz="1600" spc="-5" dirty="0">
                <a:latin typeface="Arial"/>
                <a:cs typeface="Arial"/>
              </a:rPr>
              <a:t>in the </a:t>
            </a:r>
            <a:r>
              <a:rPr sz="1600" spc="-10" dirty="0">
                <a:latin typeface="Arial"/>
                <a:cs typeface="Arial"/>
              </a:rPr>
              <a:t>properties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section.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Before beginning to </a:t>
            </a:r>
            <a:r>
              <a:rPr sz="1600" spc="-10" dirty="0">
                <a:latin typeface="Arial"/>
                <a:cs typeface="Arial"/>
              </a:rPr>
              <a:t>open </a:t>
            </a:r>
            <a:r>
              <a:rPr sz="1600" spc="-5" dirty="0">
                <a:latin typeface="Arial"/>
                <a:cs typeface="Arial"/>
              </a:rPr>
              <a:t>“start-camunda.bat” in Enterprise </a:t>
            </a:r>
            <a:r>
              <a:rPr sz="1600" spc="-10" dirty="0">
                <a:latin typeface="Arial"/>
                <a:cs typeface="Arial"/>
              </a:rPr>
              <a:t>Camunda </a:t>
            </a:r>
            <a:r>
              <a:rPr sz="1600" spc="-5" dirty="0">
                <a:latin typeface="Arial"/>
                <a:cs typeface="Arial"/>
              </a:rPr>
              <a:t>BPM Edition  make sure to install JDK and add the path </a:t>
            </a:r>
            <a:r>
              <a:rPr sz="1600" b="1" spc="-5" dirty="0">
                <a:latin typeface="Arial"/>
                <a:cs typeface="Arial"/>
              </a:rPr>
              <a:t>“C:\Windows\System32” </a:t>
            </a:r>
            <a:r>
              <a:rPr sz="1600" spc="-5" dirty="0">
                <a:latin typeface="Arial"/>
                <a:cs typeface="Arial"/>
              </a:rPr>
              <a:t>to the </a:t>
            </a:r>
            <a:r>
              <a:rPr sz="1600" spc="-65" dirty="0">
                <a:latin typeface="Arial"/>
                <a:cs typeface="Arial"/>
              </a:rPr>
              <a:t>PATH </a:t>
            </a:r>
            <a:r>
              <a:rPr sz="1600" spc="-5" dirty="0">
                <a:latin typeface="Arial"/>
                <a:cs typeface="Arial"/>
              </a:rPr>
              <a:t>value  of Environmental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variables.</a:t>
            </a:r>
            <a:endParaRPr sz="1600">
              <a:latin typeface="Arial"/>
              <a:cs typeface="Arial"/>
            </a:endParaRPr>
          </a:p>
          <a:p>
            <a:pPr marL="355600" marR="323850" indent="-342900" algn="just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Build the Java code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IntelliJ IDE, run the </a:t>
            </a:r>
            <a:r>
              <a:rPr sz="1600" spc="-10" dirty="0">
                <a:latin typeface="Arial"/>
                <a:cs typeface="Arial"/>
              </a:rPr>
              <a:t>command </a:t>
            </a:r>
            <a:r>
              <a:rPr sz="1600" spc="-5" dirty="0">
                <a:latin typeface="Arial"/>
                <a:cs typeface="Arial"/>
              </a:rPr>
              <a:t>“mvn clean install”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click </a:t>
            </a:r>
            <a:r>
              <a:rPr sz="1600" spc="-10" dirty="0">
                <a:latin typeface="Arial"/>
                <a:cs typeface="Arial"/>
              </a:rPr>
              <a:t>on  war plugin’s </a:t>
            </a:r>
            <a:r>
              <a:rPr sz="1600" b="1" dirty="0">
                <a:latin typeface="Arial"/>
                <a:cs typeface="Arial"/>
              </a:rPr>
              <a:t>“war: </a:t>
            </a:r>
            <a:r>
              <a:rPr sz="1600" b="1" spc="5" dirty="0">
                <a:latin typeface="Arial"/>
                <a:cs typeface="Arial"/>
              </a:rPr>
              <a:t>war” </a:t>
            </a:r>
            <a:r>
              <a:rPr sz="1600" spc="-5" dirty="0">
                <a:latin typeface="Arial"/>
                <a:cs typeface="Arial"/>
              </a:rPr>
              <a:t>to generate the </a:t>
            </a:r>
            <a:r>
              <a:rPr sz="1600" spc="-25" dirty="0">
                <a:latin typeface="Arial"/>
                <a:cs typeface="Arial"/>
              </a:rPr>
              <a:t>WAR </a:t>
            </a:r>
            <a:r>
              <a:rPr sz="1600" spc="-5" dirty="0">
                <a:latin typeface="Arial"/>
                <a:cs typeface="Arial"/>
              </a:rPr>
              <a:t>file for the project that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given to  Camunda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BPM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Place the </a:t>
            </a:r>
            <a:r>
              <a:rPr sz="1600" spc="-10" dirty="0">
                <a:latin typeface="Arial"/>
                <a:cs typeface="Arial"/>
              </a:rPr>
              <a:t>war </a:t>
            </a:r>
            <a:r>
              <a:rPr sz="1600" spc="-5" dirty="0">
                <a:latin typeface="Arial"/>
                <a:cs typeface="Arial"/>
              </a:rPr>
              <a:t>file generated in the below said path of the WildFly server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folder.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Run </a:t>
            </a:r>
            <a:r>
              <a:rPr sz="1600" spc="-5" dirty="0">
                <a:latin typeface="Arial"/>
                <a:cs typeface="Arial"/>
              </a:rPr>
              <a:t>several instances of the cockpit </a:t>
            </a:r>
            <a:r>
              <a:rPr sz="1600" spc="-10" dirty="0">
                <a:latin typeface="Arial"/>
                <a:cs typeface="Arial"/>
              </a:rPr>
              <a:t>after </a:t>
            </a:r>
            <a:r>
              <a:rPr sz="1600" spc="-5" dirty="0">
                <a:latin typeface="Arial"/>
                <a:cs typeface="Arial"/>
              </a:rPr>
              <a:t>running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“start-camunda.bat”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2571" y="711453"/>
            <a:ext cx="2030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SingleStore</a:t>
            </a:r>
            <a:r>
              <a:rPr spc="-90" dirty="0"/>
              <a:t> </a:t>
            </a:r>
            <a:r>
              <a:rPr dirty="0"/>
              <a:t>SQL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182624"/>
            <a:ext cx="8220456" cy="4927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675" y="711453"/>
            <a:ext cx="4174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and When to Use</a:t>
            </a:r>
            <a:r>
              <a:rPr spc="-120" dirty="0"/>
              <a:t> </a:t>
            </a:r>
            <a:r>
              <a:rPr dirty="0"/>
              <a:t>SingleStore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753870"/>
            <a:ext cx="652018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79400" algn="l"/>
              </a:tabLst>
            </a:pPr>
            <a:r>
              <a:rPr sz="1800" spc="-5" dirty="0">
                <a:latin typeface="Arial"/>
                <a:cs typeface="Arial"/>
              </a:rPr>
              <a:t>Both a transactional database and analytical data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warehouse.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Real-time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Analytics.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20" dirty="0">
                <a:latin typeface="Arial"/>
                <a:cs typeface="Arial"/>
              </a:rPr>
              <a:t>Scalability.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00960">
              <a:lnSpc>
                <a:spcPct val="100000"/>
              </a:lnSpc>
            </a:pPr>
            <a:r>
              <a:rPr sz="1800" b="1" dirty="0">
                <a:solidFill>
                  <a:srgbClr val="00A0E1"/>
                </a:solidFill>
                <a:latin typeface="Arial"/>
                <a:cs typeface="Arial"/>
              </a:rPr>
              <a:t>How SingleStore </a:t>
            </a:r>
            <a:r>
              <a:rPr sz="1800" b="1" spc="-5" dirty="0">
                <a:solidFill>
                  <a:srgbClr val="00A0E1"/>
                </a:solidFill>
                <a:latin typeface="Arial"/>
                <a:cs typeface="Arial"/>
              </a:rPr>
              <a:t>DB</a:t>
            </a:r>
            <a:r>
              <a:rPr sz="1800" b="1" spc="-35" dirty="0">
                <a:solidFill>
                  <a:srgbClr val="00A0E1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0E1"/>
                </a:solidFill>
                <a:latin typeface="Arial"/>
                <a:cs typeface="Arial"/>
              </a:rPr>
              <a:t>Works: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Data Ingestion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High-Performance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35" dirty="0">
                <a:latin typeface="Arial"/>
                <a:cs typeface="Arial"/>
              </a:rPr>
              <a:t>OLTP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OLAP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Workloads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Analysing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Deploy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anywhere.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Highly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compatible.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302" y="711453"/>
            <a:ext cx="3270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JSON in</a:t>
            </a:r>
            <a:r>
              <a:rPr spc="-120" dirty="0"/>
              <a:t> </a:t>
            </a:r>
            <a:r>
              <a:rPr dirty="0"/>
              <a:t>SingleStore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479550"/>
            <a:ext cx="812292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1)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“key-name”: </a:t>
            </a:r>
            <a:r>
              <a:rPr sz="1800" dirty="0">
                <a:latin typeface="Arial"/>
                <a:cs typeface="Arial"/>
              </a:rPr>
              <a:t>“string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Value”,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“another-key”: </a:t>
            </a:r>
            <a:r>
              <a:rPr sz="1800" spc="-5" dirty="0">
                <a:latin typeface="Arial"/>
                <a:cs typeface="Arial"/>
              </a:rPr>
              <a:t>“hello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world”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myJSON[“key-name”] </a:t>
            </a:r>
            <a:r>
              <a:rPr sz="1800" dirty="0">
                <a:latin typeface="Arial"/>
                <a:cs typeface="Arial"/>
              </a:rPr>
              <a:t>=&gt; “string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Value”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AutoNum type="arabicParenR" startAt="2"/>
              <a:tabLst>
                <a:tab pos="280035" algn="l"/>
              </a:tabLst>
            </a:pPr>
            <a:r>
              <a:rPr sz="1800" spc="-5" dirty="0">
                <a:latin typeface="Arial"/>
                <a:cs typeface="Arial"/>
              </a:rPr>
              <a:t>Structured and Schema-less: While structured in key-value pairs, </a:t>
            </a:r>
            <a:r>
              <a:rPr sz="1800" dirty="0">
                <a:latin typeface="Arial"/>
                <a:cs typeface="Arial"/>
              </a:rPr>
              <a:t>JSON </a:t>
            </a:r>
            <a:r>
              <a:rPr sz="1800" spc="-5" dirty="0">
                <a:latin typeface="Arial"/>
                <a:cs typeface="Arial"/>
              </a:rPr>
              <a:t>is  schema less by nature. </a:t>
            </a:r>
            <a:r>
              <a:rPr sz="1800" spc="-30" dirty="0">
                <a:latin typeface="Arial"/>
                <a:cs typeface="Arial"/>
              </a:rPr>
              <a:t>Values </a:t>
            </a:r>
            <a:r>
              <a:rPr sz="1800" spc="-5" dirty="0">
                <a:latin typeface="Arial"/>
                <a:cs typeface="Arial"/>
              </a:rPr>
              <a:t>can be numbers, strings, Booleans, </a:t>
            </a:r>
            <a:r>
              <a:rPr sz="1800" spc="-10" dirty="0">
                <a:latin typeface="Arial"/>
                <a:cs typeface="Arial"/>
              </a:rPr>
              <a:t>nulls </a:t>
            </a:r>
            <a:r>
              <a:rPr sz="1800" spc="-5" dirty="0">
                <a:latin typeface="Arial"/>
                <a:cs typeface="Arial"/>
              </a:rPr>
              <a:t>or even  nested JSON objects 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arenR" startAt="2"/>
            </a:pPr>
            <a:endParaRPr sz="1850">
              <a:latin typeface="Arial"/>
              <a:cs typeface="Arial"/>
            </a:endParaRPr>
          </a:p>
          <a:p>
            <a:pPr marL="12700" marR="5349240">
              <a:lnSpc>
                <a:spcPct val="100000"/>
              </a:lnSpc>
              <a:buAutoNum type="arabicParenR" startAt="2"/>
              <a:tabLst>
                <a:tab pos="280035" algn="l"/>
              </a:tabLst>
            </a:pPr>
            <a:r>
              <a:rPr sz="1800" spc="-5" dirty="0">
                <a:latin typeface="Arial"/>
                <a:cs typeface="Arial"/>
              </a:rPr>
              <a:t>Defining 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columns:  </a:t>
            </a:r>
            <a:r>
              <a:rPr sz="1800" spc="-25" dirty="0">
                <a:latin typeface="Arial"/>
                <a:cs typeface="Arial"/>
              </a:rPr>
              <a:t>CREATE </a:t>
            </a:r>
            <a:r>
              <a:rPr sz="1800" spc="-30" dirty="0">
                <a:latin typeface="Arial"/>
                <a:cs typeface="Arial"/>
              </a:rPr>
              <a:t>TABLE </a:t>
            </a:r>
            <a:r>
              <a:rPr sz="1800" spc="-5" dirty="0">
                <a:latin typeface="Arial"/>
                <a:cs typeface="Arial"/>
              </a:rPr>
              <a:t>assets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tag_id </a:t>
            </a:r>
            <a:r>
              <a:rPr sz="1800" dirty="0">
                <a:latin typeface="Arial"/>
                <a:cs typeface="Arial"/>
              </a:rPr>
              <a:t>BIGINT </a:t>
            </a:r>
            <a:r>
              <a:rPr sz="1800" spc="-10" dirty="0">
                <a:latin typeface="Arial"/>
                <a:cs typeface="Arial"/>
              </a:rPr>
              <a:t>PRIMARY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KEY,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name TEXT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NULL,</a:t>
            </a:r>
            <a:endParaRPr sz="18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description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TEXT,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properties JSON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400" y="711453"/>
            <a:ext cx="7087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 a </a:t>
            </a:r>
            <a:r>
              <a:rPr spc="-5" dirty="0"/>
              <a:t>SingleStore </a:t>
            </a:r>
            <a:r>
              <a:rPr dirty="0"/>
              <a:t>application Using Flask and</a:t>
            </a:r>
            <a:r>
              <a:rPr spc="-8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669561" y="1883878"/>
            <a:ext cx="7809433" cy="3599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INTERNAL </a:t>
            </a:r>
            <a:r>
              <a:rPr spc="25" dirty="0"/>
              <a:t>PRESENTATION </a:t>
            </a:r>
            <a:r>
              <a:rPr dirty="0"/>
              <a:t>|</a:t>
            </a:r>
            <a:r>
              <a:rPr spc="75" dirty="0"/>
              <a:t> </a:t>
            </a:r>
            <a:r>
              <a:rPr spc="30" dirty="0"/>
              <a:t>17/06/2021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5" dirty="0"/>
              <a:t>[FOR </a:t>
            </a:r>
            <a:r>
              <a:rPr spc="20" dirty="0"/>
              <a:t>INTERNAL USE</a:t>
            </a:r>
            <a:r>
              <a:rPr spc="-20" dirty="0"/>
              <a:t> </a:t>
            </a:r>
            <a:r>
              <a:rPr spc="25" dirty="0"/>
              <a:t>ONLY]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CE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Table of Contents</vt:lpstr>
      <vt:lpstr>Camunda BPM</vt:lpstr>
      <vt:lpstr>Example of a Process Diagram using Camunda Modeller</vt:lpstr>
      <vt:lpstr>Deploying a Java application into Camunda</vt:lpstr>
      <vt:lpstr>SingleStore SQL</vt:lpstr>
      <vt:lpstr>Why and When to Use SingleStore</vt:lpstr>
      <vt:lpstr>Using JSON in SingleStore</vt:lpstr>
      <vt:lpstr>Building a SingleStore application Using Flask and Python</vt:lpstr>
      <vt:lpstr>Building and Configuring SingleStore Application using Flask</vt:lpstr>
      <vt:lpstr>Covid Dashboard Page 1</vt:lpstr>
      <vt:lpstr>Covid Dashboard Page 2</vt:lpstr>
      <vt:lpstr>Covid Dashboard Page 3</vt:lpstr>
      <vt:lpstr>Covid Dashboard Page 4</vt:lpstr>
      <vt:lpstr>Covid Dashboard Page 5</vt:lpstr>
      <vt:lpstr>Covid Dashboard Page 6</vt:lpstr>
      <vt:lpstr>Covid Dashboard Page 7</vt:lpstr>
      <vt:lpstr>Covid Dashboard Page 7</vt:lpstr>
      <vt:lpstr>Covid Dashboard Page 8</vt:lpstr>
      <vt:lpstr>Covid Dashboard Page 9</vt:lpstr>
      <vt:lpstr>Covid Dashboard Custom Visuals</vt:lpstr>
      <vt:lpstr>Covid Dashboard Smart Narrative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2021-08-30T06:27:40Z</dcterms:created>
  <dcterms:modified xsi:type="dcterms:W3CDTF">2021-08-30T07:21:19Z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2021-08-30T00:00:00Z</vt:filetime>
  </property>
</Properties>
</file>