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3" r:id="rId2"/>
    <p:sldId id="265" r:id="rId3"/>
    <p:sldId id="256" r:id="rId4"/>
    <p:sldId id="257" r:id="rId5"/>
    <p:sldId id="258" r:id="rId6"/>
    <p:sldId id="259" r:id="rId7"/>
    <p:sldId id="260" r:id="rId8"/>
    <p:sldId id="279" r:id="rId9"/>
    <p:sldId id="266" r:id="rId10"/>
    <p:sldId id="277" r:id="rId11"/>
    <p:sldId id="267" r:id="rId12"/>
    <p:sldId id="268" r:id="rId13"/>
    <p:sldId id="269" r:id="rId14"/>
    <p:sldId id="271" r:id="rId15"/>
    <p:sldId id="270" r:id="rId16"/>
    <p:sldId id="278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125B-35A8-4587-8A2D-52FB8145ED0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4B5C-0010-4382-A775-041DAD8E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B4B5C-0010-4382-A775-041DAD8E95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0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12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5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64C894-DDB5-4595-A41B-3E49ADD9ACB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DDAC-6A64-459C-9ABA-98ADE19B5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252-C2F5-2CA0-0F61-FFD1852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0136-06FE-8755-CC28-F741D2D7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1086"/>
            <a:ext cx="8946541" cy="4637313"/>
          </a:xfrm>
        </p:spPr>
        <p:txBody>
          <a:bodyPr/>
          <a:lstStyle/>
          <a:p>
            <a:r>
              <a:rPr lang="en-US" u="sng" dirty="0"/>
              <a:t>Langchain</a:t>
            </a:r>
            <a:r>
              <a:rPr lang="en-US" dirty="0"/>
              <a:t> -</a:t>
            </a:r>
          </a:p>
          <a:p>
            <a:pPr marL="0" indent="0">
              <a:buNone/>
            </a:pPr>
            <a:r>
              <a:rPr lang="en-US" dirty="0"/>
              <a:t>          -It’s a Framework which helps developers to build </a:t>
            </a:r>
            <a:r>
              <a:rPr lang="en-US" u="sng" dirty="0">
                <a:solidFill>
                  <a:srgbClr val="FFFF00"/>
                </a:solidFill>
              </a:rPr>
              <a:t>GEN AI </a:t>
            </a:r>
            <a:r>
              <a:rPr lang="en-US" dirty="0"/>
              <a:t>applications using </a:t>
            </a:r>
            <a:r>
              <a:rPr lang="en-US" u="sng" dirty="0">
                <a:solidFill>
                  <a:srgbClr val="FFFF00"/>
                </a:solidFill>
              </a:rPr>
              <a:t>Large Language Models (LLM’s).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76E577-E8F3-F7E9-120E-06FFC3554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3229427"/>
            <a:ext cx="7466310" cy="30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2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EB0B-7A5C-A263-56DE-4C16426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Large Language Models (LLMs)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9E21-8D29-37E6-4422-FFB9CE75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LLMs?</a:t>
            </a:r>
          </a:p>
          <a:p>
            <a:r>
              <a:rPr lang="en-US" b="1" dirty="0"/>
              <a:t>How Do LLMs Work?</a:t>
            </a:r>
          </a:p>
          <a:p>
            <a:r>
              <a:rPr lang="en-US" b="1" dirty="0"/>
              <a:t>Types of LLMs</a:t>
            </a:r>
          </a:p>
          <a:p>
            <a:r>
              <a:rPr lang="en-US" b="1" dirty="0"/>
              <a:t>Capabilities of LLMs</a:t>
            </a:r>
          </a:p>
          <a:p>
            <a:r>
              <a:rPr lang="en-US" b="1" dirty="0"/>
              <a:t>Limitations of LLMs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783-88D1-A466-E81A-4C25587D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AEB0-021F-9FD9-C8CD-529D14DA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What are LLMs?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LLMs - Large Language Models</a:t>
            </a:r>
          </a:p>
          <a:p>
            <a:r>
              <a:rPr lang="en-US" dirty="0"/>
              <a:t>Trained on massive amounts of text data</a:t>
            </a:r>
          </a:p>
          <a:p>
            <a:r>
              <a:rPr lang="en-US" dirty="0"/>
              <a:t>Understand and generate human-like language</a:t>
            </a:r>
          </a:p>
          <a:p>
            <a:r>
              <a:rPr lang="en-US" dirty="0"/>
              <a:t>Built using deep learning techniques  </a:t>
            </a:r>
          </a:p>
          <a:p>
            <a:r>
              <a:rPr lang="en-US" dirty="0"/>
              <a:t>Examples: GPT (by OpenAI), BERT (by Google), </a:t>
            </a:r>
            <a:r>
              <a:rPr lang="en-US" dirty="0" err="1"/>
              <a:t>LLaMA</a:t>
            </a:r>
            <a:r>
              <a:rPr lang="en-US" dirty="0"/>
              <a:t> (by Meta)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DD9B-95CD-C528-009D-5C074E9F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98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How Do LLMs Work?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Learn patterns, grammar, facts, and reasoning from text</a:t>
            </a:r>
          </a:p>
          <a:p>
            <a:r>
              <a:rPr lang="en-US" dirty="0"/>
              <a:t>Use neural networks</a:t>
            </a:r>
          </a:p>
          <a:p>
            <a:r>
              <a:rPr lang="en-US" dirty="0"/>
              <a:t>Process input as tokens and predict next words/tokens</a:t>
            </a:r>
          </a:p>
          <a:p>
            <a:r>
              <a:rPr lang="en-US" dirty="0"/>
              <a:t>Fine-tuned for specific tasks like Q&amp;A, summarization, coding</a:t>
            </a:r>
          </a:p>
          <a:p>
            <a:r>
              <a:rPr lang="en-US" dirty="0"/>
              <a:t>Output is generated based on probabilities of token sequences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9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639-1F3E-64E6-B0A5-F1A04370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83" y="993376"/>
            <a:ext cx="9927546" cy="539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Types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b="1" dirty="0"/>
              <a:t>Autoregressive Models</a:t>
            </a:r>
            <a:r>
              <a:rPr lang="en-US" dirty="0"/>
              <a:t> (e.g., GPT)</a:t>
            </a:r>
          </a:p>
          <a:p>
            <a:pPr lvl="1"/>
            <a:r>
              <a:rPr lang="en-US" dirty="0"/>
              <a:t>Generate text one token at a time</a:t>
            </a:r>
          </a:p>
          <a:p>
            <a:r>
              <a:rPr lang="en-US" b="1" dirty="0"/>
              <a:t>Masked Language Models</a:t>
            </a:r>
            <a:r>
              <a:rPr lang="en-US" dirty="0"/>
              <a:t> (e.g., BERT)</a:t>
            </a:r>
          </a:p>
          <a:p>
            <a:pPr lvl="1"/>
            <a:r>
              <a:rPr lang="en-US" dirty="0"/>
              <a:t>Predict missing words in a sentence</a:t>
            </a:r>
          </a:p>
          <a:p>
            <a:r>
              <a:rPr lang="en-US" b="1" dirty="0"/>
              <a:t>Multimodal LLMs</a:t>
            </a:r>
            <a:endParaRPr lang="en-US" dirty="0"/>
          </a:p>
          <a:p>
            <a:pPr lvl="1"/>
            <a:r>
              <a:rPr lang="en-US" dirty="0"/>
              <a:t>Handle text, images, and more (e.g., GPT-4o, Gemini)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7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39DD-87C3-0354-F2E5-96A85C60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98" y="848232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Capabilities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Natural Language Understanding (NLU)</a:t>
            </a:r>
          </a:p>
          <a:p>
            <a:r>
              <a:rPr lang="en-US" dirty="0"/>
              <a:t>Text generation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Translation between languages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Code generation 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Conversational AI and chatbots</a:t>
            </a:r>
          </a:p>
          <a:p>
            <a:r>
              <a:rPr lang="en-US" dirty="0"/>
              <a:t>Reasoning, decision support, and tutoring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22AB-8EA8-FE1C-7336-A5C09F14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70" y="964347"/>
            <a:ext cx="8926060" cy="48994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Limitations of LLMs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Can hallucinate (generate false information)</a:t>
            </a:r>
          </a:p>
          <a:p>
            <a:r>
              <a:rPr lang="en-US" dirty="0"/>
              <a:t>Lack real-world understanding or consciousness</a:t>
            </a:r>
          </a:p>
          <a:p>
            <a:r>
              <a:rPr lang="en-US" dirty="0"/>
              <a:t>Depend heavily on training data (bias)</a:t>
            </a:r>
          </a:p>
          <a:p>
            <a:r>
              <a:rPr lang="en-US" dirty="0"/>
              <a:t>Struggle with very recent or real-time data</a:t>
            </a:r>
          </a:p>
          <a:p>
            <a:r>
              <a:rPr lang="en-US" dirty="0"/>
              <a:t>May require fine-tuning for specific domains</a:t>
            </a:r>
          </a:p>
          <a:p>
            <a:r>
              <a:rPr lang="en-US" dirty="0"/>
              <a:t>Ethical concerns: misinformation, bias, misuse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5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78C1-8881-AA0E-2276-6820CBD4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Prompt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B5E2-2A5B-F83D-B17B-BD1EB276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Prompt Engineering?</a:t>
            </a:r>
          </a:p>
          <a:p>
            <a:r>
              <a:rPr lang="en-US" b="1" dirty="0"/>
              <a:t>Zero-shot Prompting</a:t>
            </a:r>
          </a:p>
          <a:p>
            <a:r>
              <a:rPr lang="en-US" b="1" dirty="0"/>
              <a:t>Few-shot Prompting</a:t>
            </a:r>
          </a:p>
          <a:p>
            <a:r>
              <a:rPr lang="en-US" b="1" dirty="0"/>
              <a:t>Chain-of-Thought Prompting</a:t>
            </a:r>
          </a:p>
          <a:p>
            <a:r>
              <a:rPr lang="en-US" b="1" dirty="0"/>
              <a:t>System Prompts</a:t>
            </a:r>
          </a:p>
          <a:p>
            <a:r>
              <a:rPr lang="en-US" b="1" dirty="0"/>
              <a:t>Prompt Templates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2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A97D-9C28-FE51-8019-0BBD471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     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DA18-F69C-848E-C76A-6709551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2" y="17760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What is Prompt Engineering?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Crafting inputs to guide LLMs</a:t>
            </a:r>
          </a:p>
          <a:p>
            <a:r>
              <a:rPr lang="en-US" dirty="0"/>
              <a:t>Helps control style, format, and accuracy of outputs</a:t>
            </a:r>
          </a:p>
          <a:p>
            <a:r>
              <a:rPr lang="en-US" dirty="0"/>
              <a:t>Crucial for getting desired responses in real-world use cases</a:t>
            </a:r>
          </a:p>
          <a:p>
            <a:r>
              <a:rPr lang="en-US" dirty="0"/>
              <a:t>Enables LLMs to behave more reliably and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2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666-B5A9-9D42-2BD9-02DEDDCB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684" y="203200"/>
            <a:ext cx="9782402" cy="665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/>
              <a:t>Zero-shot Prompting</a:t>
            </a:r>
          </a:p>
          <a:p>
            <a:endParaRPr lang="en-US" b="1" dirty="0"/>
          </a:p>
          <a:p>
            <a:r>
              <a:rPr lang="en-US" dirty="0"/>
              <a:t>No examples are provided</a:t>
            </a:r>
          </a:p>
          <a:p>
            <a:r>
              <a:rPr lang="en-US" dirty="0"/>
              <a:t>Model uses its general knowledge to respond</a:t>
            </a:r>
          </a:p>
          <a:p>
            <a:r>
              <a:rPr lang="en-US" dirty="0"/>
              <a:t>Useful for simple or general tasks</a:t>
            </a:r>
            <a:br>
              <a:rPr lang="en-US" dirty="0"/>
            </a:b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"Translate ‘Good morning’ to Spanish.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000" b="1" dirty="0"/>
              <a:t>Few-shot Prompting</a:t>
            </a:r>
          </a:p>
          <a:p>
            <a:pPr marL="0" indent="0">
              <a:buNone/>
            </a:pPr>
            <a:endParaRPr lang="en-US" sz="3000" b="1" dirty="0"/>
          </a:p>
          <a:p>
            <a:r>
              <a:rPr lang="en-US" dirty="0"/>
              <a:t>Few examples are included in the prompt</a:t>
            </a:r>
          </a:p>
          <a:p>
            <a:r>
              <a:rPr lang="en-US" dirty="0"/>
              <a:t>Helps model learn task format and style</a:t>
            </a:r>
            <a:br>
              <a:rPr lang="en-US" dirty="0"/>
            </a:b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"Translate the following:</a:t>
            </a:r>
          </a:p>
          <a:p>
            <a:r>
              <a:rPr lang="en-US" dirty="0"/>
              <a:t>Hello → Hola</a:t>
            </a:r>
          </a:p>
          <a:p>
            <a:r>
              <a:rPr lang="en-US" dirty="0"/>
              <a:t>Thank you → Gracias</a:t>
            </a:r>
          </a:p>
          <a:p>
            <a:r>
              <a:rPr lang="en-US" dirty="0"/>
              <a:t>Good night →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noches</a:t>
            </a:r>
            <a:br>
              <a:rPr lang="en-US" dirty="0"/>
            </a:br>
            <a:r>
              <a:rPr lang="en-US" dirty="0"/>
              <a:t>Now, translate: See you soon →"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1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376E-9808-B781-D11E-B147E797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171"/>
            <a:ext cx="8946541" cy="629919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Chain-of-Thought Prompting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Encourages model to reason step-by-step</a:t>
            </a:r>
          </a:p>
          <a:p>
            <a:r>
              <a:rPr lang="en-US" dirty="0"/>
              <a:t>Especially useful for math, logic, or decision-making tasks</a:t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"Q: If there are 5 apples and you eat 2, how many are left?</a:t>
            </a:r>
            <a:br>
              <a:rPr lang="en-US" dirty="0"/>
            </a:br>
            <a:r>
              <a:rPr lang="en-US" dirty="0"/>
              <a:t>Let's think step by step..."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System Prompts</a:t>
            </a:r>
          </a:p>
          <a:p>
            <a:endParaRPr lang="en-US" b="1" dirty="0"/>
          </a:p>
          <a:p>
            <a:r>
              <a:rPr lang="en-US" dirty="0"/>
              <a:t>Special instructions to control LLM behavior or personality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"You are a poet and help me in writing a poem 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6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72E-16B2-DB9A-8571-DDDCDCA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4B23-5B73-2D6D-A24D-BC7E5BD7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Langchain</a:t>
            </a:r>
          </a:p>
          <a:p>
            <a:r>
              <a:rPr lang="en-US" dirty="0"/>
              <a:t>Exploring AI</a:t>
            </a:r>
          </a:p>
          <a:p>
            <a:r>
              <a:rPr lang="en-US" dirty="0"/>
              <a:t>Introduction of </a:t>
            </a:r>
            <a:r>
              <a:rPr lang="en-US" dirty="0" err="1"/>
              <a:t>LLm’s</a:t>
            </a:r>
            <a:endParaRPr lang="en-US" dirty="0"/>
          </a:p>
          <a:p>
            <a:r>
              <a:rPr lang="en-US" dirty="0"/>
              <a:t>Why do we need Langchain?</a:t>
            </a:r>
          </a:p>
          <a:p>
            <a:r>
              <a:rPr lang="en-US" dirty="0"/>
              <a:t>Basic architecture </a:t>
            </a:r>
          </a:p>
          <a:p>
            <a:r>
              <a:rPr lang="en-US" dirty="0"/>
              <a:t>Overview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D2B9-145D-5000-4FEF-1B42D63D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426" y="566057"/>
            <a:ext cx="9869488" cy="5660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2800" b="1" dirty="0"/>
              <a:t>Prompt Templates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Reusable prompt formats for common tasks</a:t>
            </a:r>
          </a:p>
          <a:p>
            <a:r>
              <a:rPr lang="en-US" dirty="0"/>
              <a:t>Helpful in automation and development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"Summarize this in 3 points: {text}"</a:t>
            </a:r>
          </a:p>
          <a:p>
            <a:pPr marL="0" indent="0">
              <a:buNone/>
            </a:pPr>
            <a:r>
              <a:rPr lang="en-US" dirty="0"/>
              <a:t>     "Write a professional email about {topic}"</a:t>
            </a:r>
          </a:p>
          <a:p>
            <a:r>
              <a:rPr lang="en-US" dirty="0"/>
              <a:t>Other Use Cases:</a:t>
            </a:r>
          </a:p>
          <a:p>
            <a:pPr marL="0" indent="0">
              <a:buNone/>
            </a:pPr>
            <a:r>
              <a:rPr lang="en-US" dirty="0"/>
              <a:t>                        Email writing</a:t>
            </a:r>
          </a:p>
          <a:p>
            <a:pPr marL="0" indent="0">
              <a:buNone/>
            </a:pPr>
            <a:r>
              <a:rPr lang="en-US" dirty="0"/>
              <a:t>			    Code generation</a:t>
            </a:r>
          </a:p>
          <a:p>
            <a:pPr marL="0" indent="0">
              <a:buNone/>
            </a:pPr>
            <a:r>
              <a:rPr lang="en-US" dirty="0"/>
              <a:t>			    Q&amp;A bots</a:t>
            </a:r>
          </a:p>
          <a:p>
            <a:pPr marL="0" indent="0">
              <a:buNone/>
            </a:pPr>
            <a:r>
              <a:rPr lang="en-US" dirty="0"/>
              <a:t>                        Document summarization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1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CEAB-544E-3006-8563-D590DA26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455" y="100789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Summary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dirty="0"/>
              <a:t>Prompt template shape LLM outputs</a:t>
            </a:r>
          </a:p>
          <a:p>
            <a:r>
              <a:rPr lang="en-US" dirty="0"/>
              <a:t>Zero-shot - no examples</a:t>
            </a:r>
          </a:p>
          <a:p>
            <a:r>
              <a:rPr lang="en-US" dirty="0"/>
              <a:t> Few-shot - few examples</a:t>
            </a:r>
          </a:p>
          <a:p>
            <a:r>
              <a:rPr lang="en-US" dirty="0"/>
              <a:t>Chain-of-thought  - step-by-step reasoning</a:t>
            </a:r>
          </a:p>
          <a:p>
            <a:r>
              <a:rPr lang="en-US" dirty="0"/>
              <a:t>System prompts  - behavior control</a:t>
            </a:r>
          </a:p>
          <a:p>
            <a:r>
              <a:rPr lang="en-US" dirty="0"/>
              <a:t>Templates  - reusable and scalable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EC43-E62D-0E44-93F6-30BE0A04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0844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</a:t>
            </a:r>
            <a: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942F6-9C65-36CE-8E8E-C4BE2933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62" y="3950086"/>
            <a:ext cx="3519681" cy="26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FA7DC2-E5AA-958F-A0AB-50157F25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3" y="723197"/>
            <a:ext cx="4203647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2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4F7D-911F-31D2-71F3-4928896E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Intelligence(AI)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C2AC-B437-BA8A-21E5-6E90D873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Ability of computer or a machine to think, perform and make decisions like a human </a:t>
            </a:r>
          </a:p>
          <a:p>
            <a:r>
              <a:rPr lang="en-US" dirty="0"/>
              <a:t> some real world applications</a:t>
            </a:r>
          </a:p>
          <a:p>
            <a:pPr marL="0" indent="0">
              <a:buNone/>
            </a:pPr>
            <a:r>
              <a:rPr lang="en-US" dirty="0"/>
              <a:t>                          1) Siri, Alexa(Chatbots)</a:t>
            </a:r>
          </a:p>
          <a:p>
            <a:pPr marL="0" indent="0">
              <a:buNone/>
            </a:pPr>
            <a:r>
              <a:rPr lang="en-US" dirty="0"/>
              <a:t>                          2) ChatGPT</a:t>
            </a:r>
          </a:p>
          <a:p>
            <a:pPr marL="0" indent="0">
              <a:buNone/>
            </a:pPr>
            <a:r>
              <a:rPr lang="en-US" dirty="0"/>
              <a:t>                          3) Self Driving cars</a:t>
            </a:r>
          </a:p>
          <a:p>
            <a:r>
              <a:rPr lang="en-US" dirty="0"/>
              <a:t>AI    - Human Intelligence( GPT, Bots)</a:t>
            </a:r>
          </a:p>
          <a:p>
            <a:r>
              <a:rPr lang="en-US" dirty="0"/>
              <a:t>ML   - Subset of AI </a:t>
            </a:r>
          </a:p>
          <a:p>
            <a:pPr marL="0" indent="0">
              <a:buNone/>
            </a:pPr>
            <a:r>
              <a:rPr lang="en-US" dirty="0"/>
              <a:t>             - Learn from data and make decisions</a:t>
            </a:r>
          </a:p>
          <a:p>
            <a:r>
              <a:rPr lang="en-US" dirty="0"/>
              <a:t>DL    - subset of AI and ML</a:t>
            </a:r>
          </a:p>
          <a:p>
            <a:pPr marL="0" indent="0">
              <a:buNone/>
            </a:pPr>
            <a:r>
              <a:rPr lang="en-US" dirty="0"/>
              <a:t>             - learn patterns from examples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1F75FB-49CA-FAD3-A863-B43FD226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2652135"/>
            <a:ext cx="4382589" cy="245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5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0099-7DB4-FD34-9560-2A7EBE66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ChatGPT( Generative Pre-trained Model):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8546-B41D-872C-00B6-B3B35157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Chatbot – takes input &amp; generates human like responses</a:t>
            </a:r>
          </a:p>
          <a:p>
            <a:r>
              <a:rPr lang="en-US" dirty="0"/>
              <a:t>It’s a Large Language Model (LLM)</a:t>
            </a:r>
          </a:p>
          <a:p>
            <a:r>
              <a:rPr lang="en-US" dirty="0"/>
              <a:t>Trained on huge amount of data – websites, articles, books</a:t>
            </a:r>
          </a:p>
          <a:p>
            <a:r>
              <a:rPr lang="en-US" dirty="0"/>
              <a:t>Latest Version – GPT-4.5 (</a:t>
            </a:r>
            <a:r>
              <a:rPr lang="en-US" dirty="0" err="1"/>
              <a:t>orion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F29F607-944F-5219-C81F-C7646B8A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4231341"/>
            <a:ext cx="230028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2DD320A-F3D5-912E-11AB-E19CEBC9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959" y="4231341"/>
            <a:ext cx="32480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27398E9-6C1A-7E66-31C3-F1006AC6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79" y="4231341"/>
            <a:ext cx="3733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9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AD99-F4A8-9997-F1DA-3ADBCD66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Models(LLM’s)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B7AC-DB13-9FAD-6749-491DF21B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4972"/>
            <a:ext cx="8946541" cy="47534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model trained on massive data to understand and generate according to human language which is given as query</a:t>
            </a:r>
          </a:p>
          <a:p>
            <a:r>
              <a:rPr lang="en-US" dirty="0"/>
              <a:t>What LLM’s do:</a:t>
            </a:r>
          </a:p>
          <a:p>
            <a:pPr marL="0" indent="0">
              <a:buNone/>
            </a:pPr>
            <a:r>
              <a:rPr lang="en-US" dirty="0"/>
              <a:t>                      1)Text generation</a:t>
            </a:r>
          </a:p>
          <a:p>
            <a:pPr marL="0" indent="0">
              <a:buNone/>
            </a:pPr>
            <a:r>
              <a:rPr lang="en-US" dirty="0"/>
              <a:t>                      2) Summarization</a:t>
            </a:r>
          </a:p>
          <a:p>
            <a:pPr marL="0" indent="0">
              <a:buNone/>
            </a:pPr>
            <a:r>
              <a:rPr lang="en-US" dirty="0"/>
              <a:t>                      3) Q&amp;A</a:t>
            </a:r>
          </a:p>
          <a:p>
            <a:pPr marL="0" indent="0">
              <a:buNone/>
            </a:pPr>
            <a:r>
              <a:rPr lang="en-US" dirty="0"/>
              <a:t>                      4) Translation </a:t>
            </a:r>
          </a:p>
          <a:p>
            <a:pPr marL="0" indent="0">
              <a:buNone/>
            </a:pPr>
            <a:r>
              <a:rPr lang="en-US" dirty="0"/>
              <a:t>                      5) Debugging</a:t>
            </a:r>
          </a:p>
          <a:p>
            <a:r>
              <a:rPr lang="en-US" dirty="0"/>
              <a:t>Disadvantages:</a:t>
            </a:r>
          </a:p>
          <a:p>
            <a:pPr marL="0" indent="0">
              <a:buNone/>
            </a:pPr>
            <a:r>
              <a:rPr lang="en-US" dirty="0"/>
              <a:t>                     1)Make fake facts</a:t>
            </a:r>
          </a:p>
          <a:p>
            <a:pPr marL="0" indent="0">
              <a:buNone/>
            </a:pPr>
            <a:r>
              <a:rPr lang="en-US" dirty="0"/>
              <a:t> 	              2)Simple LLM’s forget history</a:t>
            </a:r>
          </a:p>
          <a:p>
            <a:pPr marL="0" indent="0">
              <a:buNone/>
            </a:pPr>
            <a:r>
              <a:rPr lang="en-US" dirty="0"/>
              <a:t>                     3)Limited words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6A5A79-4D0D-A1A8-E029-D50B0CF59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5" y="2481943"/>
            <a:ext cx="3773714" cy="30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07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6140-74C5-AE6A-5A9E-F7DC92A0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Langchain &amp; Why do we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8B6-101A-79F0-C201-3100891E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654" y="1491885"/>
            <a:ext cx="8476117" cy="4779682"/>
          </a:xfrm>
        </p:spPr>
        <p:txBody>
          <a:bodyPr>
            <a:normAutofit/>
          </a:bodyPr>
          <a:lstStyle/>
          <a:p>
            <a:r>
              <a:rPr lang="en-US" dirty="0" err="1"/>
              <a:t>LLm’s</a:t>
            </a:r>
            <a:r>
              <a:rPr lang="en-US" dirty="0"/>
              <a:t> gives 1 shot answer </a:t>
            </a:r>
          </a:p>
          <a:p>
            <a:r>
              <a:rPr lang="en-US" dirty="0"/>
              <a:t>Need complete application</a:t>
            </a:r>
          </a:p>
          <a:p>
            <a:r>
              <a:rPr lang="en-US" dirty="0"/>
              <a:t>Building application includes different steps: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1)search documents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            2) retrieve information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3) use memory</a:t>
            </a:r>
            <a:br>
              <a:rPr lang="en-US" dirty="0"/>
            </a:br>
            <a:r>
              <a:rPr lang="en-US" dirty="0"/>
              <a:t> 		     4)chain all intermediate steps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	     5) getting accurate response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E0668CF-62F9-7536-28C0-38F624A5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3" y="1853248"/>
            <a:ext cx="4397829" cy="405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0287-6367-9350-DD19-5B6D70A4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  Langchain basic architecture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FB9377-5FC8-08C4-6081-03343626EB0E}"/>
              </a:ext>
            </a:extLst>
          </p:cNvPr>
          <p:cNvSpPr/>
          <p:nvPr/>
        </p:nvSpPr>
        <p:spPr>
          <a:xfrm>
            <a:off x="1552492" y="1620587"/>
            <a:ext cx="1988457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Prompt/Prompt Templates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4A5035-D9D2-D4EF-73FC-4CE06C39D40B}"/>
              </a:ext>
            </a:extLst>
          </p:cNvPr>
          <p:cNvSpPr/>
          <p:nvPr/>
        </p:nvSpPr>
        <p:spPr>
          <a:xfrm>
            <a:off x="4734752" y="5220314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365FF6-A789-52CF-385A-30A7EFD9DC73}"/>
              </a:ext>
            </a:extLst>
          </p:cNvPr>
          <p:cNvSpPr/>
          <p:nvPr/>
        </p:nvSpPr>
        <p:spPr>
          <a:xfrm>
            <a:off x="4734752" y="1676217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DF59FA-E8D9-9B04-44DE-B4B26CB93D3E}"/>
              </a:ext>
            </a:extLst>
          </p:cNvPr>
          <p:cNvSpPr/>
          <p:nvPr/>
        </p:nvSpPr>
        <p:spPr>
          <a:xfrm>
            <a:off x="1697634" y="3443272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E3AFA7-2D28-0CEA-227F-F7CA762B7E79}"/>
              </a:ext>
            </a:extLst>
          </p:cNvPr>
          <p:cNvSpPr/>
          <p:nvPr/>
        </p:nvSpPr>
        <p:spPr>
          <a:xfrm>
            <a:off x="4752128" y="3995670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69D7C2-5A97-CE91-3E09-045BB8A9B820}"/>
              </a:ext>
            </a:extLst>
          </p:cNvPr>
          <p:cNvSpPr/>
          <p:nvPr/>
        </p:nvSpPr>
        <p:spPr>
          <a:xfrm>
            <a:off x="4727496" y="2826180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9A5BC7-7B03-3369-BB50-D99EB25707CE}"/>
              </a:ext>
            </a:extLst>
          </p:cNvPr>
          <p:cNvSpPr/>
          <p:nvPr/>
        </p:nvSpPr>
        <p:spPr>
          <a:xfrm>
            <a:off x="7656288" y="3345541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247772-E380-5567-E183-22F6D73CA279}"/>
              </a:ext>
            </a:extLst>
          </p:cNvPr>
          <p:cNvSpPr/>
          <p:nvPr/>
        </p:nvSpPr>
        <p:spPr>
          <a:xfrm>
            <a:off x="1697634" y="5220314"/>
            <a:ext cx="1698172" cy="8164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434BF8-16F2-9998-76C7-445A63B2C90C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2546720" y="2437016"/>
            <a:ext cx="1" cy="10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8CC56-B442-09E5-AC95-D62F86DAF6E3}"/>
              </a:ext>
            </a:extLst>
          </p:cNvPr>
          <p:cNvCxnSpPr>
            <a:endCxn id="16" idx="0"/>
          </p:cNvCxnSpPr>
          <p:nvPr/>
        </p:nvCxnSpPr>
        <p:spPr>
          <a:xfrm>
            <a:off x="2546720" y="4259701"/>
            <a:ext cx="0" cy="96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9B610-03DD-9C70-A189-2F1AF5A3041C}"/>
              </a:ext>
            </a:extLst>
          </p:cNvPr>
          <p:cNvCxnSpPr/>
          <p:nvPr/>
        </p:nvCxnSpPr>
        <p:spPr>
          <a:xfrm>
            <a:off x="5588000" y="2492646"/>
            <a:ext cx="0" cy="3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64087D-3040-04BF-5EAE-A9C3860DC0AF}"/>
              </a:ext>
            </a:extLst>
          </p:cNvPr>
          <p:cNvCxnSpPr>
            <a:endCxn id="12" idx="0"/>
          </p:cNvCxnSpPr>
          <p:nvPr/>
        </p:nvCxnSpPr>
        <p:spPr>
          <a:xfrm>
            <a:off x="5588000" y="3642609"/>
            <a:ext cx="13214" cy="35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B1F0A7-C8DF-BE8C-099F-A2BB15961253}"/>
              </a:ext>
            </a:extLst>
          </p:cNvPr>
          <p:cNvCxnSpPr>
            <a:stCxn id="12" idx="2"/>
          </p:cNvCxnSpPr>
          <p:nvPr/>
        </p:nvCxnSpPr>
        <p:spPr>
          <a:xfrm>
            <a:off x="5601214" y="4812099"/>
            <a:ext cx="0" cy="4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DB128D8-14DA-3806-4F52-746738BDDFC4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3413243" y="2497631"/>
            <a:ext cx="1734707" cy="908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D188494-ED40-A3D7-3D33-80E66A906627}"/>
              </a:ext>
            </a:extLst>
          </p:cNvPr>
          <p:cNvCxnSpPr>
            <a:stCxn id="11" idx="3"/>
          </p:cNvCxnSpPr>
          <p:nvPr/>
        </p:nvCxnSpPr>
        <p:spPr>
          <a:xfrm flipV="1">
            <a:off x="3395806" y="3851486"/>
            <a:ext cx="430635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6FB0416-3234-458A-447A-9A19AE292B67}"/>
              </a:ext>
            </a:extLst>
          </p:cNvPr>
          <p:cNvCxnSpPr>
            <a:stCxn id="9" idx="1"/>
          </p:cNvCxnSpPr>
          <p:nvPr/>
        </p:nvCxnSpPr>
        <p:spPr>
          <a:xfrm rot="10800000">
            <a:off x="3826442" y="3995671"/>
            <a:ext cx="908311" cy="16328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E595CE-35E4-F69F-001C-E8708714928F}"/>
              </a:ext>
            </a:extLst>
          </p:cNvPr>
          <p:cNvCxnSpPr/>
          <p:nvPr/>
        </p:nvCxnSpPr>
        <p:spPr>
          <a:xfrm flipH="1">
            <a:off x="3395806" y="3995670"/>
            <a:ext cx="430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04FBAF-AACC-E5E4-D7CA-8C73A9853498}"/>
              </a:ext>
            </a:extLst>
          </p:cNvPr>
          <p:cNvCxnSpPr/>
          <p:nvPr/>
        </p:nvCxnSpPr>
        <p:spPr>
          <a:xfrm flipV="1">
            <a:off x="7053943" y="1787411"/>
            <a:ext cx="0" cy="2077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B0F270-24A9-8C5E-126D-75566A0701AE}"/>
              </a:ext>
            </a:extLst>
          </p:cNvPr>
          <p:cNvCxnSpPr/>
          <p:nvPr/>
        </p:nvCxnSpPr>
        <p:spPr>
          <a:xfrm>
            <a:off x="7053943" y="3819139"/>
            <a:ext cx="0" cy="20446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5227-F86C-7E37-3D18-D04A2985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69AF-0F57-89EF-153A-59B56420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41" y="1367709"/>
            <a:ext cx="10355718" cy="5037573"/>
          </a:xfrm>
        </p:spPr>
        <p:txBody>
          <a:bodyPr>
            <a:normAutofit/>
          </a:bodyPr>
          <a:lstStyle/>
          <a:p>
            <a:r>
              <a:rPr lang="en-US" dirty="0" err="1"/>
              <a:t>LangChain</a:t>
            </a:r>
            <a:r>
              <a:rPr lang="en-US" dirty="0"/>
              <a:t>                            - framework which use </a:t>
            </a:r>
            <a:r>
              <a:rPr lang="en-US" dirty="0" err="1"/>
              <a:t>LLms</a:t>
            </a:r>
            <a:r>
              <a:rPr lang="en-US" dirty="0"/>
              <a:t> to build AI models</a:t>
            </a:r>
          </a:p>
          <a:p>
            <a:r>
              <a:rPr lang="en-US" dirty="0"/>
              <a:t>Prompt/Prompt Templates - guiding responses of the model 						</a:t>
            </a:r>
          </a:p>
          <a:p>
            <a:r>
              <a:rPr lang="en-US" dirty="0"/>
              <a:t>LLM                                        - brain of the Langchain, understands &amp; replies </a:t>
            </a:r>
          </a:p>
          <a:p>
            <a:r>
              <a:rPr lang="en-US" dirty="0"/>
              <a:t>Agents                                  - decide which tool to use to perform tasks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ex: </a:t>
            </a:r>
            <a:r>
              <a:rPr lang="en-US" dirty="0" err="1"/>
              <a:t>GetCurrentDatetime</a:t>
            </a:r>
            <a:r>
              <a:rPr lang="en-US" dirty="0"/>
              <a:t> </a:t>
            </a:r>
          </a:p>
          <a:p>
            <a:r>
              <a:rPr lang="en-US" dirty="0"/>
              <a:t>Tools                                      - enables agents to perform specific actions</a:t>
            </a:r>
          </a:p>
          <a:p>
            <a:r>
              <a:rPr lang="en-US" dirty="0"/>
              <a:t>Retriever                               - search diff docs like pdf, html, docx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Memory                                - retains chat history to maintain context</a:t>
            </a:r>
          </a:p>
          <a:p>
            <a:r>
              <a:rPr lang="en-US" dirty="0"/>
              <a:t>Chain                                    - automate multiple steps &amp; workflows</a:t>
            </a:r>
          </a:p>
          <a:p>
            <a:r>
              <a:rPr lang="en-US" dirty="0"/>
              <a:t>Output                                  - contextual based response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9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1253</TotalTime>
  <Words>991</Words>
  <Application>Microsoft Office PowerPoint</Application>
  <PresentationFormat>Widescreen</PresentationFormat>
  <Paragraphs>182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                             Langchain </vt:lpstr>
      <vt:lpstr>                          Agenda</vt:lpstr>
      <vt:lpstr>                          Artificial Intelligence</vt:lpstr>
      <vt:lpstr>                Artificial Intelligence(AI)</vt:lpstr>
      <vt:lpstr>ChatGPT( Generative Pre-trained Model):</vt:lpstr>
      <vt:lpstr>         Large Language Models(LLM’s)</vt:lpstr>
      <vt:lpstr>What is Langchain &amp; Why do we need it?</vt:lpstr>
      <vt:lpstr>         Langchain basic architecture</vt:lpstr>
      <vt:lpstr>                             Overview</vt:lpstr>
      <vt:lpstr>Introduction to Large Language Models (LLMs)</vt:lpstr>
      <vt:lpstr>Introduction to Large Language Models (LLMs)</vt:lpstr>
      <vt:lpstr>PowerPoint Presentation</vt:lpstr>
      <vt:lpstr>PowerPoint Presentation</vt:lpstr>
      <vt:lpstr>PowerPoint Presentation</vt:lpstr>
      <vt:lpstr>PowerPoint Presentation</vt:lpstr>
      <vt:lpstr>                   Prompt Engineering</vt:lpstr>
      <vt:lpstr>           Prompt Engineering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PC</dc:creator>
  <cp:lastModifiedBy>MY PC</cp:lastModifiedBy>
  <cp:revision>2</cp:revision>
  <dcterms:created xsi:type="dcterms:W3CDTF">2025-06-17T11:47:31Z</dcterms:created>
  <dcterms:modified xsi:type="dcterms:W3CDTF">2025-06-18T08:40:39Z</dcterms:modified>
</cp:coreProperties>
</file>