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4"/>
  </p:notesMasterIdLst>
  <p:handoutMasterIdLst>
    <p:handoutMasterId r:id="rId35"/>
  </p:handoutMasterIdLst>
  <p:sldIdLst>
    <p:sldId id="315" r:id="rId2"/>
    <p:sldId id="328" r:id="rId3"/>
    <p:sldId id="372" r:id="rId4"/>
    <p:sldId id="356" r:id="rId5"/>
    <p:sldId id="333" r:id="rId6"/>
    <p:sldId id="334" r:id="rId7"/>
    <p:sldId id="373" r:id="rId8"/>
    <p:sldId id="336" r:id="rId9"/>
    <p:sldId id="338" r:id="rId10"/>
    <p:sldId id="339" r:id="rId11"/>
    <p:sldId id="344" r:id="rId12"/>
    <p:sldId id="376" r:id="rId13"/>
    <p:sldId id="377" r:id="rId14"/>
    <p:sldId id="378" r:id="rId15"/>
    <p:sldId id="379" r:id="rId16"/>
    <p:sldId id="358" r:id="rId17"/>
    <p:sldId id="359" r:id="rId18"/>
    <p:sldId id="361" r:id="rId19"/>
    <p:sldId id="389" r:id="rId20"/>
    <p:sldId id="363" r:id="rId21"/>
    <p:sldId id="360" r:id="rId22"/>
    <p:sldId id="362" r:id="rId23"/>
    <p:sldId id="352" r:id="rId24"/>
    <p:sldId id="394" r:id="rId25"/>
    <p:sldId id="355" r:id="rId26"/>
    <p:sldId id="411" r:id="rId27"/>
    <p:sldId id="368" r:id="rId28"/>
    <p:sldId id="369" r:id="rId29"/>
    <p:sldId id="371" r:id="rId30"/>
    <p:sldId id="391" r:id="rId31"/>
    <p:sldId id="414" r:id="rId32"/>
    <p:sldId id="419" r:id="rId33"/>
  </p:sldIdLst>
  <p:sldSz cx="9144000" cy="6858000" type="screen4x3"/>
  <p:notesSz cx="7099300" cy="10234613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rgbClr val="FF0000"/>
      </a:buClr>
      <a:buFont typeface="Arial" charset="0"/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0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336">
          <p15:clr>
            <a:srgbClr val="A4A3A4"/>
          </p15:clr>
        </p15:guide>
        <p15:guide id="4" pos="768">
          <p15:clr>
            <a:srgbClr val="A4A3A4"/>
          </p15:clr>
        </p15:guide>
        <p15:guide id="5" pos="480">
          <p15:clr>
            <a:srgbClr val="A4A3A4"/>
          </p15:clr>
        </p15:guide>
        <p15:guide id="6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">
          <p15:clr>
            <a:srgbClr val="A4A3A4"/>
          </p15:clr>
        </p15:guide>
        <p15:guide id="2" orient="horz" pos="3652">
          <p15:clr>
            <a:srgbClr val="A4A3A4"/>
          </p15:clr>
        </p15:guide>
        <p15:guide id="3" orient="horz" pos="3811">
          <p15:clr>
            <a:srgbClr val="A4A3A4"/>
          </p15:clr>
        </p15:guide>
        <p15:guide id="4" pos="292">
          <p15:clr>
            <a:srgbClr val="A4A3A4"/>
          </p15:clr>
        </p15:guide>
        <p15:guide id="5" pos="390">
          <p15:clr>
            <a:srgbClr val="A4A3A4"/>
          </p15:clr>
        </p15:guide>
        <p15:guide id="6" pos="439">
          <p15:clr>
            <a:srgbClr val="A4A3A4"/>
          </p15:clr>
        </p15:guide>
        <p15:guide id="7" pos="5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CC9900"/>
    <a:srgbClr val="0066FF"/>
    <a:srgbClr val="0000FF"/>
    <a:srgbClr val="66CCFF"/>
    <a:srgbClr val="CC6600"/>
    <a:srgbClr val="0066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84" autoAdjust="0"/>
    <p:restoredTop sz="87940" autoAdjust="0"/>
  </p:normalViewPr>
  <p:slideViewPr>
    <p:cSldViewPr>
      <p:cViewPr varScale="1">
        <p:scale>
          <a:sx n="64" d="100"/>
          <a:sy n="64" d="100"/>
        </p:scale>
        <p:origin x="1224" y="32"/>
      </p:cViewPr>
      <p:guideLst>
        <p:guide orient="horz" pos="960"/>
        <p:guide orient="horz" pos="480"/>
        <p:guide orient="horz" pos="336"/>
        <p:guide pos="768"/>
        <p:guide pos="480"/>
        <p:guide pos="38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86" y="1842"/>
      </p:cViewPr>
      <p:guideLst>
        <p:guide orient="horz" pos="318"/>
        <p:guide orient="horz" pos="3652"/>
        <p:guide orient="horz" pos="3811"/>
        <p:guide pos="292"/>
        <p:guide pos="390"/>
        <p:guide pos="439"/>
        <p:guide pos="5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t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l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8" tIns="49520" rIns="99038" bIns="49520" numCol="1" anchor="b" anchorCtr="0" compatLnSpc="1">
            <a:prstTxWarp prst="textNoShape">
              <a:avLst/>
            </a:prstTxWarp>
          </a:bodyPr>
          <a:lstStyle>
            <a:lvl1pPr algn="r" defTabSz="990836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C97559F9-6B3F-4D86-8F25-C6CDEC28F7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_Image_Placeholder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2250" y="511175"/>
            <a:ext cx="6654800" cy="499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63550" y="5757863"/>
            <a:ext cx="6172200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756" tIns="13756" rIns="13756" bIns="1375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3550" y="9925050"/>
            <a:ext cx="6172200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3" tIns="48696" rIns="97393" bIns="486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Oracle Fusion Middleware 11</a:t>
            </a:r>
            <a:r>
              <a:rPr lang="en-US" i="1"/>
              <a:t>g</a:t>
            </a:r>
            <a:r>
              <a:rPr lang="en-US"/>
              <a:t>: Build Java EE Applications   8 - </a:t>
            </a:r>
            <a:fld id="{FF400262-2648-44B7-81DE-C912D0C57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500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ct val="25000"/>
      </a:spcBef>
      <a:spcAft>
        <a:spcPct val="0"/>
      </a:spcAft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4572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•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800100" indent="-2286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buChar char="-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914400" algn="l" defTabSz="457200" rtl="0" eaLnBrk="0" fontAlgn="base" hangingPunct="0">
      <a:spcBef>
        <a:spcPct val="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672E1209-8C07-484C-9FB9-885C3CF0BC6A}" type="slidenum">
              <a:rPr lang="en-US"/>
              <a:pPr/>
              <a:t>2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672E1209-8C07-484C-9FB9-885C3CF0BC6A}" type="slidenum">
              <a:rPr lang="en-US"/>
              <a:pPr/>
              <a:t>3</a:t>
            </a:fld>
            <a:endParaRPr lang="en-U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Copyright JBoss Group 2002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ln/>
        </p:spPr>
        <p:txBody>
          <a:bodyPr lIns="99048" tIns="49524" rIns="99048" bIns="49524"/>
          <a:lstStyle/>
          <a:p>
            <a:fld id="{00E9F08A-6E23-4693-A60D-672457046367}" type="slidenum">
              <a:rPr lang="en-US"/>
              <a:pPr/>
              <a:t>15</a:t>
            </a:fld>
            <a:endParaRPr lang="en-US"/>
          </a:p>
        </p:txBody>
      </p:sp>
      <p:sp>
        <p:nvSpPr>
          <p:cNvPr id="477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7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3" name="Default_Title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685800"/>
          </a:xfrm>
        </p:spPr>
        <p:txBody>
          <a:bodyPr/>
          <a:lstStyle>
            <a:lvl1pPr>
              <a:spcBef>
                <a:spcPct val="0"/>
              </a:spcBef>
              <a:defRPr/>
            </a:lvl1pPr>
          </a:lstStyle>
          <a:p>
            <a:r>
              <a:rPr lang="en-US"/>
              <a:t>&lt;Insert Lesson, Module, Course Title&gt;</a:t>
            </a:r>
          </a:p>
        </p:txBody>
      </p:sp>
      <p:sp>
        <p:nvSpPr>
          <p:cNvPr id="276484" name="Title_PlaceholderSubtitle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7100" y="4419600"/>
            <a:ext cx="7302500" cy="4318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&lt;Insert Subtitle&gt;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439738"/>
            <a:ext cx="1979612" cy="275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39738"/>
            <a:ext cx="5786438" cy="275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447800"/>
            <a:ext cx="3883025" cy="1751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lide_PlaceholderText"/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447800"/>
            <a:ext cx="7918450" cy="175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7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39738"/>
            <a:ext cx="7918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 </a:t>
            </a:r>
          </a:p>
        </p:txBody>
      </p:sp>
      <p:sp>
        <p:nvSpPr>
          <p:cNvPr id="275486" name="Slide_Page_Number"/>
          <p:cNvSpPr>
            <a:spLocks noChangeArrowheads="1"/>
          </p:cNvSpPr>
          <p:nvPr/>
        </p:nvSpPr>
        <p:spPr bwMode="auto">
          <a:xfrm>
            <a:off x="8293100" y="6629400"/>
            <a:ext cx="698500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just">
              <a:spcBef>
                <a:spcPct val="0"/>
              </a:spcBef>
              <a:buClrTx/>
              <a:buFontTx/>
              <a:buNone/>
              <a:defRPr/>
            </a:pPr>
            <a:r>
              <a:rPr lang="en-US" sz="1200" b="0" dirty="0">
                <a:latin typeface="Arial" pitchFamily="34" charset="0"/>
              </a:rPr>
              <a:t> </a:t>
            </a:r>
            <a:fld id="{DF4C3D86-98DA-485B-97A4-6A4EF62831F4}" type="slidenum">
              <a:rPr lang="en-US" sz="1200" b="0">
                <a:latin typeface="Arial" pitchFamily="34" charset="0"/>
              </a:rPr>
              <a:pPr algn="just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200" b="0" dirty="0">
              <a:latin typeface="Arial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6324600"/>
            <a:ext cx="9144000" cy="258763"/>
          </a:xfrm>
          <a:prstGeom prst="rect">
            <a:avLst/>
          </a:prstGeom>
          <a:solidFill>
            <a:srgbClr val="0066FF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defTabSz="228600">
              <a:defRPr/>
            </a:pPr>
            <a:endParaRPr lang="en-IN"/>
          </a:p>
        </p:txBody>
      </p:sp>
      <p:cxnSp>
        <p:nvCxnSpPr>
          <p:cNvPr id="1030" name="Straight Connector 8"/>
          <p:cNvCxnSpPr>
            <a:cxnSpLocks noChangeShapeType="1"/>
          </p:cNvCxnSpPr>
          <p:nvPr userDrawn="1"/>
        </p:nvCxnSpPr>
        <p:spPr bwMode="auto">
          <a:xfrm>
            <a:off x="0" y="1066800"/>
            <a:ext cx="9144000" cy="1588"/>
          </a:xfrm>
          <a:prstGeom prst="line">
            <a:avLst/>
          </a:prstGeom>
          <a:noFill/>
          <a:ln w="381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+mj-lt"/>
          <a:ea typeface="+mj-ea"/>
          <a:cs typeface="+mj-cs"/>
        </a:defRPr>
      </a:lvl1pPr>
      <a:lvl2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2pPr>
      <a:lvl3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3pPr>
      <a:lvl4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4pPr>
      <a:lvl5pPr algn="ctr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defRPr sz="2600" b="1">
          <a:solidFill>
            <a:schemeClr val="tx1"/>
          </a:solidFill>
          <a:latin typeface="Arial" pitchFamily="34" charset="0"/>
        </a:defRPr>
      </a:lvl5pPr>
      <a:lvl6pPr marL="4572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6pPr>
      <a:lvl7pPr marL="9144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7pPr>
      <a:lvl8pPr marL="13716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8pPr>
      <a:lvl9pPr marL="1828800" algn="ctr" defTabSz="228600" rtl="0" fontAlgn="base">
        <a:spcBef>
          <a:spcPct val="20000"/>
        </a:spcBef>
        <a:spcAft>
          <a:spcPct val="0"/>
        </a:spcAft>
        <a:buClr>
          <a:srgbClr val="000000"/>
        </a:buClr>
        <a:buFont typeface="Arial" pitchFamily="34" charset="0"/>
        <a:defRPr sz="26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defTabSz="228600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460375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•"/>
        <a:defRPr sz="2200">
          <a:solidFill>
            <a:schemeClr val="tx1"/>
          </a:solidFill>
          <a:latin typeface="+mn-lt"/>
        </a:defRPr>
      </a:lvl2pPr>
      <a:lvl3pPr marL="1020763" indent="-331788" algn="l" defTabSz="228600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3pPr>
      <a:lvl4pPr marL="1366838" indent="-231775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45000"/>
        <a:buFont typeface="Arial" charset="0"/>
        <a:buChar char="—"/>
        <a:defRPr sz="2000">
          <a:solidFill>
            <a:schemeClr val="tx1"/>
          </a:solidFill>
          <a:latin typeface="+mn-lt"/>
        </a:defRPr>
      </a:lvl4pPr>
      <a:lvl5pPr marL="1711325" indent="-230188" algn="l" defTabSz="228600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charset="0"/>
        <a:buChar char="—"/>
        <a:defRPr sz="1600">
          <a:solidFill>
            <a:schemeClr val="tx1"/>
          </a:solidFill>
          <a:latin typeface="+mn-lt"/>
        </a:defRPr>
      </a:lvl5pPr>
      <a:lvl6pPr marL="21685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6pPr>
      <a:lvl7pPr marL="26257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7pPr>
      <a:lvl8pPr marL="30829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8pPr>
      <a:lvl9pPr marL="3540125" indent="-230188" algn="l" defTabSz="228600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Arial" pitchFamily="34" charset="0"/>
        <a:buChar char="—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ny.com/items/getItem?id=00345" TargetMode="External"/><Relationship Id="rId2" Type="http://schemas.openxmlformats.org/officeDocument/2006/relationships/hyperlink" Target="http://www.company.com/items/0034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" TargetMode="External"/><Relationship Id="rId7" Type="http://schemas.openxmlformats.org/officeDocument/2006/relationships/hyperlink" Target="http://localhost/classes/cs2650/students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ocalhost/classes/cs2650" TargetMode="External"/><Relationship Id="rId5" Type="http://schemas.openxmlformats.org/officeDocument/2006/relationships/hyperlink" Target="http://localhost/classes" TargetMode="External"/><Relationship Id="rId4" Type="http://schemas.openxmlformats.org/officeDocument/2006/relationships/hyperlink" Target="http://localhost/books/ISBN-0011/author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0011021" TargetMode="External"/><Relationship Id="rId2" Type="http://schemas.openxmlformats.org/officeDocument/2006/relationships/hyperlink" Target="http://localhost/book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021/author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books/isbn-111" TargetMode="External"/><Relationship Id="rId2" Type="http://schemas.openxmlformats.org/officeDocument/2006/relationships/hyperlink" Target="http://localhost/boo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/books/ISBN-001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US" sz="4800" dirty="0" err="1"/>
              <a:t>RESTful</a:t>
            </a:r>
            <a:r>
              <a:rPr lang="en-US" sz="4800" dirty="0"/>
              <a:t> Web Services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8100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3438890"/>
          </a:xfrm>
        </p:spPr>
        <p:txBody>
          <a:bodyPr/>
          <a:lstStyle/>
          <a:p>
            <a:r>
              <a:rPr lang="en-US" sz="2500" dirty="0"/>
              <a:t>XML</a:t>
            </a:r>
          </a:p>
          <a:p>
            <a:endParaRPr lang="en-US" sz="1400" dirty="0"/>
          </a:p>
          <a:p>
            <a:pPr lvl="1">
              <a:buNone/>
            </a:pPr>
            <a:r>
              <a:rPr lang="en-US" sz="1600" dirty="0"/>
              <a:t>&lt;COURSE&gt;</a:t>
            </a:r>
          </a:p>
          <a:p>
            <a:pPr lvl="2">
              <a:buNone/>
            </a:pPr>
            <a:r>
              <a:rPr lang="en-US" sz="1600" dirty="0"/>
              <a:t>&lt;ID&gt;CS2650&lt;/ID&gt;</a:t>
            </a:r>
          </a:p>
          <a:p>
            <a:pPr lvl="2">
              <a:buNone/>
            </a:pPr>
            <a:r>
              <a:rPr lang="en-US" sz="1600" dirty="0"/>
              <a:t>&lt;NAME&gt;Distributed Multimedia Software&lt;/NAME&gt;</a:t>
            </a:r>
          </a:p>
          <a:p>
            <a:pPr lvl="1">
              <a:buNone/>
            </a:pPr>
            <a:r>
              <a:rPr lang="en-US" sz="1600" dirty="0"/>
              <a:t>&lt;/COURSE&gt;</a:t>
            </a:r>
          </a:p>
          <a:p>
            <a:pPr lvl="1"/>
            <a:endParaRPr lang="en-US" sz="1300" dirty="0"/>
          </a:p>
          <a:p>
            <a:r>
              <a:rPr lang="en-US" sz="2500" dirty="0"/>
              <a:t>JSON</a:t>
            </a:r>
          </a:p>
          <a:p>
            <a:pPr lvl="1">
              <a:buNone/>
            </a:pPr>
            <a:endParaRPr lang="en-US" sz="1600" dirty="0"/>
          </a:p>
          <a:p>
            <a:pPr lvl="2">
              <a:buNone/>
            </a:pPr>
            <a:r>
              <a:rPr lang="en-US" sz="1600" dirty="0"/>
              <a:t>{id: “CS2650”, name: “Distributed Multimedia </a:t>
            </a:r>
            <a:r>
              <a:rPr lang="en-US" sz="1600" dirty="0" err="1"/>
              <a:t>Sofware</a:t>
            </a:r>
            <a:r>
              <a:rPr lang="en-US" sz="1600" dirty="0"/>
              <a:t>”}</a:t>
            </a:r>
          </a:p>
          <a:p>
            <a:pPr lvl="1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918450" cy="876300"/>
          </a:xfrm>
        </p:spPr>
        <p:txBody>
          <a:bodyPr/>
          <a:lstStyle/>
          <a:p>
            <a:r>
              <a:rPr lang="en-US" sz="2400" dirty="0"/>
              <a:t>Steps in creating a </a:t>
            </a:r>
            <a:r>
              <a:rPr lang="en-US" sz="2400" dirty="0" err="1"/>
              <a:t>RESTful</a:t>
            </a:r>
            <a:r>
              <a:rPr lang="en-US" sz="2400" dirty="0"/>
              <a:t> system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4396075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1.	</a:t>
            </a:r>
            <a:r>
              <a:rPr lang="en-US" sz="2000" b="1" dirty="0"/>
              <a:t>Identify resources</a:t>
            </a:r>
            <a:r>
              <a:rPr lang="en-US" sz="2000" dirty="0"/>
              <a:t>, e.g. list of items, detail of an item, purchase order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2.	Create a URL for every resource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			use </a:t>
            </a:r>
            <a:r>
              <a:rPr lang="en-US" sz="2000" b="1" dirty="0"/>
              <a:t>nouns</a:t>
            </a:r>
            <a:r>
              <a:rPr lang="en-US" sz="2000" dirty="0"/>
              <a:t>, not verbs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						</a:t>
            </a:r>
            <a:r>
              <a:rPr lang="en-US" sz="2000" dirty="0">
                <a:hlinkClick r:id="rId2"/>
              </a:rPr>
              <a:t>http://www.company.com/items/00345</a:t>
            </a: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			Instead of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						</a:t>
            </a:r>
            <a:r>
              <a:rPr lang="en-US" sz="2000" dirty="0">
                <a:hlinkClick r:id="rId3"/>
              </a:rPr>
              <a:t>http://www.company.com/items/getItem?id=00345</a:t>
            </a: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 startAt="3"/>
            </a:pPr>
            <a:r>
              <a:rPr lang="en-US" sz="2000" dirty="0"/>
              <a:t>Categorize resources: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/>
              <a:t>Accessible via HTTP GET (read-only)</a:t>
            </a:r>
          </a:p>
          <a:p>
            <a:pPr marL="990600" lvl="1" indent="-533400">
              <a:lnSpc>
                <a:spcPct val="80000"/>
              </a:lnSpc>
              <a:buFontTx/>
              <a:buChar char="•"/>
            </a:pPr>
            <a:r>
              <a:rPr lang="en-US" sz="1800" dirty="0"/>
              <a:t>Accessible also via POST, PUT, DELETE (modifiable)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4"/>
            </a:pPr>
            <a:r>
              <a:rPr lang="en-US" sz="2000" dirty="0"/>
              <a:t>Connect resources through hyperlinks 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4"/>
            </a:pPr>
            <a:r>
              <a:rPr lang="en-US" sz="2000" dirty="0"/>
              <a:t>Specify the format of the response using a schema, e.g. DTD, W3C schema</a:t>
            </a:r>
          </a:p>
          <a:p>
            <a:pPr marL="609600" indent="-609600">
              <a:lnSpc>
                <a:spcPct val="8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63"/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315200" cy="1524000"/>
          </a:xfrm>
        </p:spPr>
        <p:txBody>
          <a:bodyPr/>
          <a:lstStyle/>
          <a:p>
            <a:pPr eaLnBrk="1" hangingPunct="1"/>
            <a:r>
              <a:rPr lang="en-US" sz="4800" dirty="0"/>
              <a:t>JAX RS</a:t>
            </a:r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1828800" y="4495800"/>
            <a:ext cx="990600" cy="0"/>
          </a:xfrm>
          <a:prstGeom prst="line">
            <a:avLst/>
          </a:prstGeom>
          <a:noFill/>
          <a:ln w="9525">
            <a:noFill/>
            <a:round/>
            <a:headEnd/>
            <a:tailEnd type="triangle" w="med" len="med"/>
          </a:ln>
        </p:spPr>
        <p:txBody>
          <a:bodyPr lIns="12700" tIns="12700" rIns="12700" bIns="12700">
            <a:spAutoFit/>
          </a:bodyPr>
          <a:lstStyle/>
          <a:p>
            <a:endParaRPr lang="en-IN"/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533400" y="457200"/>
            <a:ext cx="8077200" cy="5943600"/>
          </a:xfrm>
          <a:prstGeom prst="rect">
            <a:avLst/>
          </a:prstGeom>
          <a:noFill/>
          <a:ln w="38100" algn="ctr">
            <a:solidFill>
              <a:srgbClr val="0066FF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defTabSz="228600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84175" y="1339850"/>
            <a:ext cx="8226425" cy="4359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Annotation Framework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Dispatch URI’s to specific classes and methods that can handle requests 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Allows you to map HTTP requests to method invocations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kern="0" dirty="0">
                <a:latin typeface="+mn-lt"/>
              </a:rPr>
              <a:t>Easy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URI manipulation functionality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JAX-RS Resources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22434" y="5788570"/>
            <a:ext cx="1752600" cy="228600"/>
          </a:xfrm>
          <a:prstGeom prst="rect">
            <a:avLst/>
          </a:prstGeom>
          <a:solidFill>
            <a:schemeClr val="bg1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228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pitchFamily="34" charset="0"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447800"/>
            <a:ext cx="7010400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0" dirty="0"/>
              <a:t>JAX-RS annotations are used on POJO classes</a:t>
            </a:r>
          </a:p>
          <a:p>
            <a:pPr lvl="1" algn="l"/>
            <a:endParaRPr lang="en-US" sz="2400" b="0" dirty="0"/>
          </a:p>
          <a:p>
            <a:pPr algn="l"/>
            <a:r>
              <a:rPr lang="en-US" sz="2400" b="0" dirty="0"/>
              <a:t>Root resources identified via @Path annotation on class</a:t>
            </a:r>
          </a:p>
          <a:p>
            <a:pPr algn="l"/>
            <a:endParaRPr lang="en-US" sz="2400" b="0" dirty="0"/>
          </a:p>
          <a:p>
            <a:pPr algn="l"/>
            <a:r>
              <a:rPr lang="en-US" sz="2400" b="0" dirty="0"/>
              <a:t>Methods of the class handle requests on  sub paths and type of request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JAX-RS</a:t>
            </a:r>
          </a:p>
        </p:txBody>
      </p:sp>
      <p:sp>
        <p:nvSpPr>
          <p:cNvPr id="4704260" name="Text Box 4"/>
          <p:cNvSpPr txBox="1">
            <a:spLocks noChangeArrowheads="1"/>
          </p:cNvSpPr>
          <p:nvPr/>
        </p:nvSpPr>
        <p:spPr bwMode="auto">
          <a:xfrm>
            <a:off x="304800" y="1143000"/>
            <a:ext cx="7772400" cy="3694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5680" tIns="42840" rIns="85680" bIns="42840">
            <a:spAutoFit/>
          </a:bodyPr>
          <a:lstStyle/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@Path(“/orders”)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public class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OrderService</a:t>
            </a: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{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16" charset="0"/>
              <a:cs typeface="Arial" charset="0"/>
            </a:endParaRP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@Path(“/{order-id}”)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@GET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@Produces(“application/xml”)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String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getOrder</a:t>
            </a: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(@PathParam(“order-id”) int id) {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 …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   }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r>
              <a:rPr lang="en-US" sz="1800" b="1" dirty="0">
                <a:solidFill>
                  <a:srgbClr val="000000"/>
                </a:solidFill>
                <a:latin typeface="Courier New" pitchFamily="16" charset="0"/>
                <a:cs typeface="Arial" charset="0"/>
              </a:rPr>
              <a:t>}</a:t>
            </a: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16" charset="0"/>
              <a:cs typeface="Arial" charset="0"/>
            </a:endParaRPr>
          </a:p>
          <a:p>
            <a:pPr algn="l" defTabSz="857250" eaLnBrk="0" hangingPunct="0">
              <a:lnSpc>
                <a:spcPct val="90000"/>
              </a:lnSpc>
              <a:tabLst>
                <a:tab pos="428625" algn="l"/>
                <a:tab pos="857250" algn="l"/>
                <a:tab pos="1285875" algn="l"/>
                <a:tab pos="1712913" algn="l"/>
                <a:tab pos="2143125" algn="l"/>
                <a:tab pos="2571750" algn="l"/>
                <a:tab pos="2998788" algn="l"/>
                <a:tab pos="3429000" algn="l"/>
                <a:tab pos="3851275" algn="l"/>
              </a:tabLst>
            </a:pPr>
            <a:endParaRPr lang="en-US" sz="1800" b="1" dirty="0">
              <a:solidFill>
                <a:srgbClr val="000000"/>
              </a:solidFill>
              <a:latin typeface="Courier New" pitchFamily="16" charset="0"/>
              <a:cs typeface="Arial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495300"/>
            <a:ext cx="7918450" cy="876300"/>
          </a:xfrm>
        </p:spPr>
        <p:txBody>
          <a:bodyPr/>
          <a:lstStyle/>
          <a:p>
            <a:r>
              <a:rPr lang="en-US" dirty="0"/>
              <a:t>JAX-RS Annotations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0" y="1307372"/>
          <a:ext cx="8610600" cy="3761791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90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7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Annotation</a:t>
                      </a:r>
                      <a:endParaRPr lang="en-IN" sz="2000" b="1" dirty="0"/>
                    </a:p>
                  </a:txBody>
                  <a:tcPr marL="41622" marR="41622" marT="37460" marB="3746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dirty="0"/>
                        <a:t>Description</a:t>
                      </a:r>
                      <a:endParaRPr lang="en-IN" sz="2000" b="1" dirty="0"/>
                    </a:p>
                  </a:txBody>
                  <a:tcPr marL="41622" marR="41622" marT="37460" marB="3746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443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@Path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Sets the path to base URL + /</a:t>
                      </a:r>
                      <a:r>
                        <a:rPr lang="en-IN" sz="1800" dirty="0" err="1"/>
                        <a:t>your_path</a:t>
                      </a:r>
                      <a:r>
                        <a:rPr lang="en-IN" sz="1800" dirty="0"/>
                        <a:t>. The base URL is based on your application name, the </a:t>
                      </a:r>
                      <a:r>
                        <a:rPr lang="en-IN" sz="1800" dirty="0" err="1"/>
                        <a:t>servlet</a:t>
                      </a:r>
                      <a:r>
                        <a:rPr lang="en-IN" sz="1800" dirty="0"/>
                        <a:t> and the URL pattern from the web.xml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@POST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POST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@GET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GET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@PUT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PUT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9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/>
                        <a:t>@DELETE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Method will answer to a HTTP DELETE request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896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@Produces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Defines which MIME type is delivered by a method annotated with @GET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8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@Consumes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/>
                        <a:t>Defines which MIME type is consumed by this method.</a:t>
                      </a:r>
                    </a:p>
                  </a:txBody>
                  <a:tcPr marL="41622" marR="41622" marT="41622" marB="374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@Path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7918450" cy="411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dirty="0"/>
              <a:t>@Path</a:t>
            </a:r>
            <a:r>
              <a:rPr lang="en-US" sz="2000" b="0" dirty="0"/>
              <a:t> may be used on classes and such classes are referred to as root resource classes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@Path(“calc”) sets the path to the base URI + /calc. The base URI consists of the host, port and any context. 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@Path may also be used on methods of root resource classes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This enables common functionality for a number of resources to be grouped together and potentially reused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For example,  @Path(“/add”) on the method signature indicates the URI path for this method to be invoked is base URI + /calc/add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@Produces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7918450" cy="4919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dirty="0"/>
              <a:t>@Produces</a:t>
            </a:r>
            <a:r>
              <a:rPr lang="en-US" sz="2000" b="0" dirty="0"/>
              <a:t> annotation is used to specify the MIME media types of representations a resource can produce and send back to the client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Matches  Accepts   header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Following can be used for different MIME representations</a:t>
            </a:r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/>
              <a:t>text/plain</a:t>
            </a:r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/>
              <a:t>text/html</a:t>
            </a:r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/>
              <a:t>text/xml</a:t>
            </a:r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/>
              <a:t>application/xml</a:t>
            </a:r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/>
              <a:t>application/</a:t>
            </a:r>
            <a:r>
              <a:rPr lang="en-US" sz="2000" b="0" dirty="0" err="1"/>
              <a:t>json</a:t>
            </a:r>
            <a:endParaRPr lang="en-US" sz="2000" b="0" dirty="0"/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endParaRPr lang="en-US" sz="2000" b="0" dirty="0"/>
          </a:p>
          <a:p>
            <a:pPr marL="342900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/>
              <a:t>Example :</a:t>
            </a:r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</a:pPr>
            <a:r>
              <a:rPr lang="en-US" sz="2000" b="0" dirty="0">
                <a:solidFill>
                  <a:srgbClr val="FF0000"/>
                </a:solidFill>
              </a:rPr>
              <a:t>@Produces(“text/xml”)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@Consumes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7918450" cy="227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dirty="0"/>
              <a:t>@Consumes</a:t>
            </a:r>
            <a:r>
              <a:rPr lang="en-US" sz="2000" b="0" dirty="0"/>
              <a:t> annotation is used to specify the MIME media types of representations expected from the client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Matches  Content-Type   header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Example: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90600" y="3200400"/>
            <a:ext cx="6858000" cy="29718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   @PUT</a:t>
            </a:r>
          </a:p>
          <a:p>
            <a:pPr>
              <a:buNone/>
            </a:pPr>
            <a:r>
              <a:rPr lang="en-US" sz="2000" dirty="0"/>
              <a:t>   @Consumes("application/</a:t>
            </a:r>
            <a:r>
              <a:rPr lang="en-US" sz="2000" dirty="0" err="1"/>
              <a:t>json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/>
              <a:t>   @Produces("application/</a:t>
            </a:r>
            <a:r>
              <a:rPr lang="en-US" sz="2000" dirty="0" err="1"/>
              <a:t>json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/>
              <a:t>   @Path("{</a:t>
            </a:r>
            <a:r>
              <a:rPr lang="en-US" sz="2000" dirty="0" err="1"/>
              <a:t>contactId</a:t>
            </a:r>
            <a:r>
              <a:rPr lang="en-US" sz="2000" dirty="0"/>
              <a:t>}")</a:t>
            </a:r>
          </a:p>
          <a:p>
            <a:pPr>
              <a:buNone/>
            </a:pPr>
            <a:r>
              <a:rPr lang="en-US" sz="2000" dirty="0"/>
              <a:t>   public  Contact   update(Contact </a:t>
            </a:r>
            <a:r>
              <a:rPr lang="en-US" sz="2000" dirty="0" err="1"/>
              <a:t>contact</a:t>
            </a:r>
            <a:r>
              <a:rPr lang="en-US" sz="2000" dirty="0"/>
              <a:t>) {</a:t>
            </a:r>
          </a:p>
          <a:p>
            <a:pPr>
              <a:buNone/>
            </a:pPr>
            <a:r>
              <a:rPr lang="en-US" sz="2000" dirty="0"/>
              <a:t>       ...</a:t>
            </a:r>
          </a:p>
          <a:p>
            <a:pPr>
              <a:buNone/>
            </a:pPr>
            <a:r>
              <a:rPr lang="en-US" sz="2000" dirty="0"/>
              <a:t>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REST?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2395528"/>
          </a:xfrm>
        </p:spPr>
        <p:txBody>
          <a:bodyPr/>
          <a:lstStyle/>
          <a:p>
            <a:r>
              <a:rPr lang="en-US" dirty="0"/>
              <a:t>Network Architectural style</a:t>
            </a:r>
          </a:p>
          <a:p>
            <a:r>
              <a:rPr lang="en-US" dirty="0"/>
              <a:t>Coined by Roy Fielding in his Ph.D. dissertation in 2000</a:t>
            </a:r>
          </a:p>
          <a:p>
            <a:r>
              <a:rPr lang="en-US" dirty="0"/>
              <a:t>Resources are defined and addressed</a:t>
            </a:r>
          </a:p>
          <a:p>
            <a:r>
              <a:rPr lang="en-US" dirty="0"/>
              <a:t>Transmits domain-specific data over HTTP</a:t>
            </a:r>
          </a:p>
          <a:p>
            <a:r>
              <a:rPr lang="en-US" dirty="0"/>
              <a:t>Does not have any SOAP messaging layer 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MediaType</a:t>
            </a:r>
            <a:r>
              <a:rPr lang="en-US" dirty="0"/>
              <a:t>  class 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7918450" cy="498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 err="1"/>
              <a:t>MediaType</a:t>
            </a:r>
            <a:r>
              <a:rPr lang="en-US" sz="2000" b="0" dirty="0"/>
              <a:t> class provides static variables representing various MIME types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Some of the variables :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 err="1"/>
              <a:t>MediaType.APPLICATION_JSON</a:t>
            </a:r>
            <a:endParaRPr lang="en-US" sz="2000" b="0" dirty="0"/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 err="1"/>
              <a:t>MediaType.APPLICATION_XML</a:t>
            </a:r>
            <a:endParaRPr lang="en-US" sz="2000" b="0" dirty="0"/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 err="1"/>
              <a:t>MediaType.TEXT_HTML</a:t>
            </a:r>
            <a:endParaRPr lang="en-US" sz="2000" b="0" dirty="0"/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 err="1"/>
              <a:t>MediaType.TEXT_PLAIN</a:t>
            </a:r>
            <a:endParaRPr lang="en-US" sz="2000" b="0" dirty="0"/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 err="1"/>
              <a:t>MediaType.TEXT_XML</a:t>
            </a:r>
            <a:endParaRPr lang="en-US" sz="2000" b="0" dirty="0"/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endParaRPr lang="en-US" sz="2000" b="0" dirty="0"/>
          </a:p>
          <a:p>
            <a:pPr marL="342900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r>
              <a:rPr lang="en-US" sz="2000" b="0" dirty="0"/>
              <a:t>Example :</a:t>
            </a:r>
          </a:p>
          <a:p>
            <a:pPr marL="1257300" lvl="2" indent="-342900" algn="l" defTabSz="228600" eaLnBrk="0" hangingPunct="0">
              <a:lnSpc>
                <a:spcPct val="90000"/>
              </a:lnSpc>
              <a:buClr>
                <a:srgbClr val="000000"/>
              </a:buClr>
            </a:pPr>
            <a:r>
              <a:rPr lang="en-US" sz="2000" b="0" dirty="0">
                <a:solidFill>
                  <a:srgbClr val="FF0000"/>
                </a:solidFill>
              </a:rPr>
              <a:t>@Produces(</a:t>
            </a:r>
            <a:r>
              <a:rPr lang="en-US" sz="2000" b="0" dirty="0" err="1">
                <a:solidFill>
                  <a:srgbClr val="FF0000"/>
                </a:solidFill>
              </a:rPr>
              <a:t>MediaType.APPLICATION_JSON</a:t>
            </a:r>
            <a:r>
              <a:rPr lang="en-US" sz="2000" b="0" dirty="0">
                <a:solidFill>
                  <a:srgbClr val="FF0000"/>
                </a:solidFill>
              </a:rPr>
              <a:t>)</a:t>
            </a:r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  <a:buFont typeface="Arial" charset="0"/>
              <a:buChar char="•"/>
            </a:pPr>
            <a:endParaRPr lang="en-US" sz="2000" b="0" dirty="0"/>
          </a:p>
          <a:p>
            <a:pPr marL="800100" lvl="1" indent="-342900" algn="l" defTabSz="228600" eaLnBrk="0" hangingPunct="0">
              <a:lnSpc>
                <a:spcPct val="90000"/>
              </a:lnSpc>
              <a:buClr>
                <a:srgbClr val="000000"/>
              </a:buClr>
            </a:pPr>
            <a:endParaRPr lang="en-US" sz="2000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7315200" cy="23622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@Path("/</a:t>
            </a:r>
            <a:r>
              <a:rPr lang="en-US" sz="1600" dirty="0" err="1"/>
              <a:t>helloworld</a:t>
            </a:r>
            <a:r>
              <a:rPr lang="en-US" sz="1600" dirty="0"/>
              <a:t>")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public class </a:t>
            </a:r>
            <a:r>
              <a:rPr lang="en-US" sz="1600" dirty="0" err="1"/>
              <a:t>HelloWorldResource</a:t>
            </a:r>
            <a:r>
              <a:rPr lang="en-US" sz="1600" dirty="0"/>
              <a:t> {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@GET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@Produces("text/plain")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public String </a:t>
            </a:r>
            <a:r>
              <a:rPr lang="en-US" sz="1600" dirty="0" err="1"/>
              <a:t>getClichedMessage</a:t>
            </a:r>
            <a:r>
              <a:rPr lang="en-US" sz="1600" dirty="0"/>
              <a:t>() {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             return "Hello World";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}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}</a:t>
            </a:r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457200" y="3939693"/>
            <a:ext cx="7918450" cy="181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The </a:t>
            </a:r>
            <a:r>
              <a:rPr lang="en-US" sz="2000" b="0" dirty="0">
                <a:solidFill>
                  <a:srgbClr val="FF0000"/>
                </a:solidFill>
              </a:rPr>
              <a:t>@Path</a:t>
            </a:r>
            <a:r>
              <a:rPr lang="en-US" sz="2000" b="0" dirty="0"/>
              <a:t> annotation specifies that the Java class will be hosted at the URI path /</a:t>
            </a:r>
            <a:r>
              <a:rPr lang="en-US" sz="2000" b="0" dirty="0" err="1"/>
              <a:t>helloworld</a:t>
            </a:r>
            <a:r>
              <a:rPr lang="en-US" sz="2000" b="0" dirty="0"/>
              <a:t>.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The </a:t>
            </a:r>
            <a:r>
              <a:rPr lang="en-US" sz="2000" b="0" dirty="0">
                <a:solidFill>
                  <a:srgbClr val="FF0000"/>
                </a:solidFill>
              </a:rPr>
              <a:t>@GET</a:t>
            </a:r>
            <a:r>
              <a:rPr lang="en-US" sz="2000" b="0" dirty="0"/>
              <a:t> annotation specifies that the Java method will process HTTP GET requests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The </a:t>
            </a:r>
            <a:r>
              <a:rPr lang="en-US" sz="2000" b="0" dirty="0">
                <a:solidFill>
                  <a:srgbClr val="FF0000"/>
                </a:solidFill>
              </a:rPr>
              <a:t>@Produces</a:t>
            </a:r>
            <a:r>
              <a:rPr lang="en-US" sz="2000" b="0" dirty="0"/>
              <a:t> annotation specifies that the Java method will produce content identified by the MIME media type text/plain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PathParam</a:t>
            </a:r>
            <a:endParaRPr lang="en-US" dirty="0"/>
          </a:p>
        </p:txBody>
      </p:sp>
      <p:sp>
        <p:nvSpPr>
          <p:cNvPr id="4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7918450" cy="1533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@</a:t>
            </a:r>
            <a:r>
              <a:rPr lang="en-US" sz="2000" b="0" dirty="0" err="1"/>
              <a:t>PathParam</a:t>
            </a:r>
            <a:r>
              <a:rPr lang="en-US" sz="2000" b="0" dirty="0"/>
              <a:t>  can be used to extract a path parameter from the path component of the request URL that matched the path declared in @Path</a:t>
            </a:r>
          </a:p>
          <a:p>
            <a:pPr marL="342900" marR="0" lvl="0" indent="-342900" algn="l" defTabSz="2286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Example :</a:t>
            </a:r>
          </a:p>
          <a:p>
            <a:pPr marL="342900" lvl="0" indent="-342900" algn="l" defTabSz="228600" eaLnBrk="0" hangingPunct="0">
              <a:lnSpc>
                <a:spcPct val="90000"/>
              </a:lnSpc>
              <a:buClr>
                <a:srgbClr val="000000"/>
              </a:buClr>
            </a:pPr>
            <a:r>
              <a:rPr lang="en-US" sz="2000" b="0" dirty="0"/>
              <a:t>  			  </a:t>
            </a:r>
            <a:r>
              <a:rPr lang="en-US" sz="2000" b="0" dirty="0">
                <a:solidFill>
                  <a:srgbClr val="FF0000"/>
                </a:solidFill>
              </a:rPr>
              <a:t>http://localhost:8080/restws/calcService/add/3/4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3200400"/>
            <a:ext cx="8305800" cy="29718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@Path("/</a:t>
            </a:r>
            <a:r>
              <a:rPr lang="en-US" sz="1600" dirty="0" err="1"/>
              <a:t>calcService</a:t>
            </a:r>
            <a:r>
              <a:rPr lang="en-US" sz="1600" dirty="0"/>
              <a:t>")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public class </a:t>
            </a:r>
            <a:r>
              <a:rPr lang="en-US" sz="1600" dirty="0" err="1"/>
              <a:t>CalcREST</a:t>
            </a:r>
            <a:r>
              <a:rPr lang="en-US" sz="1600" dirty="0"/>
              <a:t> {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 @GET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@Path("/add/{a}/{b}")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@Produces(</a:t>
            </a:r>
            <a:r>
              <a:rPr lang="en-US" sz="1600" dirty="0" err="1"/>
              <a:t>MediaType.TEXT_PLAIN</a:t>
            </a:r>
            <a:r>
              <a:rPr lang="en-US" sz="1600" dirty="0"/>
              <a:t>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public String  </a:t>
            </a:r>
            <a:r>
              <a:rPr lang="en-US" sz="1600" dirty="0" err="1"/>
              <a:t>addPlainText</a:t>
            </a:r>
            <a:r>
              <a:rPr lang="en-US" sz="1600" dirty="0"/>
              <a:t>(@</a:t>
            </a:r>
            <a:r>
              <a:rPr lang="en-US" sz="1600" dirty="0" err="1"/>
              <a:t>PathParam</a:t>
            </a:r>
            <a:r>
              <a:rPr lang="en-US" sz="1600" dirty="0"/>
              <a:t>("a") double a, @</a:t>
            </a:r>
            <a:r>
              <a:rPr lang="en-US" sz="1600" dirty="0" err="1"/>
              <a:t>PathParam</a:t>
            </a:r>
            <a:r>
              <a:rPr lang="en-US" sz="1600" dirty="0"/>
              <a:t>("b") double b) {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    return (a + b) + "";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 }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class – GET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9530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@Path("/hello")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public class Hello {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1400" i="1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@GET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@Produces(</a:t>
            </a:r>
            <a:r>
              <a:rPr lang="en-IN" sz="1400" i="1" dirty="0" err="1"/>
              <a:t>MediaType.TEXT_PLAIN</a:t>
            </a:r>
            <a:r>
              <a:rPr lang="en-IN" sz="1400" i="1" dirty="0"/>
              <a:t>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public String </a:t>
            </a:r>
            <a:r>
              <a:rPr lang="en-IN" sz="1400" i="1" dirty="0" err="1"/>
              <a:t>sayPlainTextHello</a:t>
            </a:r>
            <a:r>
              <a:rPr lang="en-IN" sz="1400" i="1" dirty="0"/>
              <a:t>() {     return "Hello Jersey";     }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1400" i="1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@GET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@Produces(</a:t>
            </a:r>
            <a:r>
              <a:rPr lang="en-IN" sz="1400" i="1" dirty="0" err="1"/>
              <a:t>MediaType.TEXT_XML</a:t>
            </a:r>
            <a:r>
              <a:rPr lang="en-IN" sz="1400" i="1" dirty="0"/>
              <a:t>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public String </a:t>
            </a:r>
            <a:r>
              <a:rPr lang="en-IN" sz="1400" i="1" dirty="0" err="1"/>
              <a:t>sayXMLHello</a:t>
            </a:r>
            <a:r>
              <a:rPr lang="en-IN" sz="1400" i="1" dirty="0"/>
              <a:t>() {      return "&lt;?xml version=\"1.0\"?&gt;" + "&lt;hello&gt; Hello Jersey" + "&lt;/hello&gt;";  }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1400" i="1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 @GET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@Produces(</a:t>
            </a:r>
            <a:r>
              <a:rPr lang="en-IN" sz="1400" i="1" dirty="0" err="1"/>
              <a:t>MediaType.TEXT_HTML</a:t>
            </a:r>
            <a:r>
              <a:rPr lang="en-IN" sz="1400" i="1" dirty="0"/>
              <a:t>)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public String </a:t>
            </a:r>
            <a:r>
              <a:rPr lang="en-IN" sz="1400" i="1" dirty="0" err="1"/>
              <a:t>sayHtmlHello</a:t>
            </a:r>
            <a:r>
              <a:rPr lang="en-IN" sz="1400" i="1" dirty="0"/>
              <a:t>() {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  return "&lt;html&gt; " + "&lt;title&gt;" + "Hello Jersey" + "&lt;/title&gt;"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      + "&lt;body&gt;&lt;h1&gt;" + "Hello Jersey" + "&lt;/body&gt;&lt;/h1&gt;" + "&lt;/html&gt; ";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  }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IN" sz="1400" i="1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400" i="1" dirty="0"/>
              <a:t>}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JAX RS Client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314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/>
              <a:t>The JAX-RS client API can be utilized to consume any Web service exposed on top of a HTTP protocol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200" b="0" dirty="0"/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/>
              <a:t>Client API can be used to: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b="0" dirty="0"/>
              <a:t>Create a client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b="0" dirty="0"/>
              <a:t>Set request format and parameters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b="0" dirty="0"/>
              <a:t>Negotiate content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200" b="0" dirty="0"/>
              <a:t>Process response from the </a:t>
            </a:r>
            <a:r>
              <a:rPr lang="en-US" sz="2200" b="0" dirty="0" err="1"/>
              <a:t>webservice</a:t>
            </a:r>
            <a:endParaRPr lang="en-US" sz="2200" b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 Client for </a:t>
            </a:r>
            <a:r>
              <a:rPr lang="en-US" dirty="0" err="1"/>
              <a:t>RESTful</a:t>
            </a:r>
            <a:r>
              <a:rPr lang="en-US" dirty="0"/>
              <a:t>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514600"/>
            <a:ext cx="8686800" cy="36576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	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   Client </a:t>
            </a:r>
            <a:r>
              <a:rPr lang="en-US" sz="1600" dirty="0" err="1"/>
              <a:t>client</a:t>
            </a:r>
            <a:r>
              <a:rPr lang="en-US" sz="1600" dirty="0"/>
              <a:t> = </a:t>
            </a:r>
            <a:r>
              <a:rPr lang="en-US" sz="1600" dirty="0" err="1"/>
              <a:t>ClientBuilder.newClient</a:t>
            </a:r>
            <a:r>
              <a:rPr lang="en-US" sz="1600" dirty="0"/>
              <a:t>();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1600" dirty="0"/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	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    URI </a:t>
            </a:r>
            <a:r>
              <a:rPr lang="en-IN" sz="1600" dirty="0" err="1"/>
              <a:t>baseURI</a:t>
            </a:r>
            <a:r>
              <a:rPr lang="en-IN" sz="1600" dirty="0"/>
              <a:t> = </a:t>
            </a:r>
            <a:r>
              <a:rPr lang="en-IN" sz="1600" dirty="0" err="1"/>
              <a:t>UriBuilder.fromUri</a:t>
            </a:r>
            <a:r>
              <a:rPr lang="en-IN" sz="1600" dirty="0"/>
              <a:t>("http://localhost:8080/jaxRS").build();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   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1600" dirty="0"/>
              <a:t>	</a:t>
            </a:r>
            <a:r>
              <a:rPr lang="en-US" sz="1600" dirty="0" err="1"/>
              <a:t>WebTarget</a:t>
            </a:r>
            <a:r>
              <a:rPr lang="en-US" sz="1600" dirty="0"/>
              <a:t> target = </a:t>
            </a:r>
            <a:r>
              <a:rPr lang="en-US" sz="1600" dirty="0" err="1"/>
              <a:t>client.target</a:t>
            </a:r>
            <a:r>
              <a:rPr lang="en-US" sz="1600" dirty="0"/>
              <a:t>(</a:t>
            </a:r>
            <a:r>
              <a:rPr lang="en-US" sz="1600" dirty="0" err="1"/>
              <a:t>UriBuilder.fromUri</a:t>
            </a:r>
            <a:r>
              <a:rPr lang="en-US" sz="1600" dirty="0"/>
              <a:t>("http://localhost:8080/JaxRS1").build());</a:t>
            </a:r>
            <a:r>
              <a:rPr lang="en-IN" sz="1600" dirty="0"/>
              <a:t>    target=</a:t>
            </a:r>
            <a:r>
              <a:rPr lang="en-IN" sz="1600" dirty="0" err="1"/>
              <a:t>target.path</a:t>
            </a:r>
            <a:r>
              <a:rPr lang="en-IN" sz="1600" dirty="0"/>
              <a:t>("rest").path("hello");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      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target.request</a:t>
            </a:r>
            <a:r>
              <a:rPr lang="en-IN" sz="1600" dirty="0"/>
              <a:t>().accept(</a:t>
            </a:r>
            <a:r>
              <a:rPr lang="en-IN" sz="1600" dirty="0" err="1"/>
              <a:t>MediaType.TEXT_PLAIN</a:t>
            </a:r>
            <a:r>
              <a:rPr lang="en-IN" sz="1600" dirty="0"/>
              <a:t>).get(</a:t>
            </a:r>
            <a:r>
              <a:rPr lang="en-IN" sz="1600" dirty="0" err="1"/>
              <a:t>String.class</a:t>
            </a:r>
            <a:r>
              <a:rPr lang="en-IN" sz="1600" dirty="0"/>
              <a:t>));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    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    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target.request</a:t>
            </a:r>
            <a:r>
              <a:rPr lang="en-IN" sz="1600" dirty="0"/>
              <a:t>().accept(</a:t>
            </a:r>
            <a:r>
              <a:rPr lang="en-IN" sz="1600" dirty="0" err="1"/>
              <a:t>MediaType.TEXT_XML</a:t>
            </a:r>
            <a:r>
              <a:rPr lang="en-IN" sz="1600" dirty="0"/>
              <a:t>).get(</a:t>
            </a:r>
            <a:r>
              <a:rPr lang="en-IN" sz="1600" dirty="0" err="1"/>
              <a:t>String.class</a:t>
            </a:r>
            <a:r>
              <a:rPr lang="en-IN" sz="1600" dirty="0"/>
              <a:t>));</a:t>
            </a:r>
          </a:p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IN" sz="1600" dirty="0"/>
              <a:t>   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101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IN" sz="2000" b="0" dirty="0"/>
              <a:t>Jersey contains a REST client library which can be used for testing or to build a real client in Java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IN" sz="2000" b="0" dirty="0"/>
              <a:t>Add  jersey jars to the client project build path</a:t>
            </a:r>
            <a:endParaRPr lang="en-IN" sz="2000" b="0" kern="0" dirty="0">
              <a:latin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object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168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Defines the contract between a returned instance and the runtime when an application needs to provide metadata to the runtime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By building a Response object, additional information can be returned to the client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Example :</a:t>
            </a:r>
            <a:endParaRPr lang="en-IN" sz="2000" b="0" kern="0" dirty="0">
              <a:latin typeface="+mn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28600" y="3429000"/>
            <a:ext cx="8686800" cy="2438400"/>
          </a:xfr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365760" indent="-256032" fontAlgn="auto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IN" sz="2000" dirty="0"/>
              <a:t>   </a:t>
            </a:r>
            <a:r>
              <a:rPr lang="en-US" sz="2000" dirty="0"/>
              <a:t>@GET</a:t>
            </a:r>
          </a:p>
          <a:p>
            <a:pPr>
              <a:buNone/>
            </a:pPr>
            <a:r>
              <a:rPr lang="en-US" sz="2000" dirty="0"/>
              <a:t>    public Response </a:t>
            </a:r>
            <a:r>
              <a:rPr lang="en-US" sz="2000" dirty="0" err="1"/>
              <a:t>returnWelcomeMessage</a:t>
            </a:r>
            <a:r>
              <a:rPr lang="en-US" sz="2000" dirty="0"/>
              <a:t>() {</a:t>
            </a:r>
          </a:p>
          <a:p>
            <a:pPr>
              <a:buNone/>
            </a:pPr>
            <a:r>
              <a:rPr lang="en-US" sz="2000" dirty="0"/>
              <a:t>        String </a:t>
            </a:r>
            <a:r>
              <a:rPr lang="en-US" sz="2000" dirty="0" err="1"/>
              <a:t>responseEntity</a:t>
            </a:r>
            <a:r>
              <a:rPr lang="en-US" sz="2000" dirty="0"/>
              <a:t> = </a:t>
            </a:r>
            <a:r>
              <a:rPr lang="en-US" sz="2000" dirty="0" err="1"/>
              <a:t>welcomeMessage</a:t>
            </a:r>
            <a:r>
              <a:rPr lang="en-US" sz="2000" dirty="0"/>
              <a:t>;</a:t>
            </a:r>
          </a:p>
          <a:p>
            <a:pPr>
              <a:buNone/>
            </a:pPr>
            <a:r>
              <a:rPr lang="en-US" sz="2000" dirty="0"/>
              <a:t>        return </a:t>
            </a:r>
            <a:r>
              <a:rPr lang="en-US" sz="2000" dirty="0" err="1"/>
              <a:t>Response.status</a:t>
            </a:r>
            <a:r>
              <a:rPr lang="en-US" sz="2000" dirty="0"/>
              <a:t>(299).entity(</a:t>
            </a:r>
            <a:r>
              <a:rPr lang="en-US" sz="2000" dirty="0" err="1"/>
              <a:t>responseEntity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                                   .header("</a:t>
            </a:r>
            <a:r>
              <a:rPr lang="en-US" sz="2000" dirty="0" err="1"/>
              <a:t>CustomHeader</a:t>
            </a:r>
            <a:r>
              <a:rPr lang="en-US" sz="2000" dirty="0"/>
              <a:t>", "</a:t>
            </a:r>
            <a:r>
              <a:rPr lang="en-US" sz="2000" dirty="0" err="1"/>
              <a:t>CustomValue</a:t>
            </a:r>
            <a:r>
              <a:rPr lang="en-US" sz="2000" dirty="0"/>
              <a:t>").build();</a:t>
            </a:r>
          </a:p>
          <a:p>
            <a:pPr>
              <a:buNone/>
            </a:pPr>
            <a:r>
              <a:rPr lang="en-US" sz="2000" dirty="0"/>
              <a:t>    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@Context 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46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When deploying a JAX-RS application using </a:t>
            </a:r>
            <a:r>
              <a:rPr lang="en-US" sz="2000" b="0" dirty="0" err="1"/>
              <a:t>servlet</a:t>
            </a:r>
            <a:r>
              <a:rPr lang="en-US" sz="2000" b="0" dirty="0"/>
              <a:t> then </a:t>
            </a:r>
            <a:r>
              <a:rPr lang="en-US" sz="2000" b="0" dirty="0" err="1"/>
              <a:t>ServletConfig</a:t>
            </a:r>
            <a:r>
              <a:rPr lang="en-US" sz="2000" b="0" dirty="0"/>
              <a:t>,  </a:t>
            </a:r>
            <a:r>
              <a:rPr lang="en-US" sz="2000" b="0" dirty="0" err="1"/>
              <a:t>ServletContext</a:t>
            </a:r>
            <a:r>
              <a:rPr lang="en-US" sz="2000" b="0" dirty="0"/>
              <a:t>, </a:t>
            </a:r>
            <a:r>
              <a:rPr lang="en-US" sz="2000" b="0" dirty="0" err="1"/>
              <a:t>HttpServletRequest</a:t>
            </a:r>
            <a:r>
              <a:rPr lang="en-US" sz="2000" b="0" dirty="0"/>
              <a:t> and </a:t>
            </a:r>
            <a:r>
              <a:rPr lang="en-US" sz="2000" b="0" dirty="0" err="1"/>
              <a:t>HttpServletResponse</a:t>
            </a:r>
            <a:r>
              <a:rPr lang="en-US" sz="2000" b="0" dirty="0"/>
              <a:t>, </a:t>
            </a:r>
            <a:r>
              <a:rPr lang="en-US" sz="2000" b="0" dirty="0" err="1"/>
              <a:t>UriInfo</a:t>
            </a:r>
            <a:r>
              <a:rPr lang="en-US" sz="2000" b="0" dirty="0"/>
              <a:t>  etc are available using @Context.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These objects can be declared using @Context annotations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Example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dirty="0"/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b="0" dirty="0">
                <a:solidFill>
                  <a:srgbClr val="FF0000"/>
                </a:solidFill>
              </a:rPr>
              <a:t>@Context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b="0" dirty="0" err="1">
                <a:solidFill>
                  <a:srgbClr val="FF0000"/>
                </a:solidFill>
              </a:rPr>
              <a:t>UriInfo</a:t>
            </a:r>
            <a:r>
              <a:rPr lang="en-US" sz="2000" b="0" dirty="0">
                <a:solidFill>
                  <a:srgbClr val="FF0000"/>
                </a:solidFill>
              </a:rPr>
              <a:t>  </a:t>
            </a:r>
            <a:r>
              <a:rPr lang="en-US" sz="2000" b="0" dirty="0" err="1">
                <a:solidFill>
                  <a:srgbClr val="FF0000"/>
                </a:solidFill>
              </a:rPr>
              <a:t>uriInfo</a:t>
            </a:r>
            <a:r>
              <a:rPr lang="en-US" sz="2000" b="0" dirty="0">
                <a:solidFill>
                  <a:srgbClr val="FF0000"/>
                </a:solidFill>
              </a:rPr>
              <a:t>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dirty="0">
              <a:solidFill>
                <a:srgbClr val="FF0000"/>
              </a:solidFill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b="0" dirty="0">
                <a:solidFill>
                  <a:srgbClr val="FF0000"/>
                </a:solidFill>
              </a:rPr>
              <a:t>@Context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b="0" dirty="0" err="1">
                <a:solidFill>
                  <a:srgbClr val="FF0000"/>
                </a:solidFill>
              </a:rPr>
              <a:t>Httpservletresponse</a:t>
            </a:r>
            <a:r>
              <a:rPr lang="en-US" sz="2000" b="0" dirty="0">
                <a:solidFill>
                  <a:srgbClr val="FF0000"/>
                </a:solidFill>
              </a:rPr>
              <a:t> response;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b="0" dirty="0"/>
              <a:t> </a:t>
            </a:r>
            <a:endParaRPr lang="en-IN" sz="2000" b="0" kern="0" dirty="0">
              <a:latin typeface="+mn-l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UriInfo</a:t>
            </a:r>
            <a:endParaRPr lang="en-US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218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IN" sz="2000" b="0" kern="0" dirty="0">
                <a:latin typeface="+mn-lt"/>
              </a:rPr>
              <a:t>This object can be obtained through @Context annotations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IN" sz="2000" b="0" kern="0" dirty="0">
                <a:latin typeface="+mn-lt"/>
              </a:rPr>
              <a:t>Provides methods to get URI based information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IN" sz="2000" b="0" kern="0" dirty="0">
                <a:latin typeface="+mn-lt"/>
              </a:rPr>
              <a:t>Some of the methods are: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IN" sz="2000" b="0" kern="0" dirty="0"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IN" sz="2000" b="0" kern="0" dirty="0"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IN" sz="2000" b="0" kern="0" dirty="0">
                <a:latin typeface="+mn-lt"/>
              </a:rPr>
              <a:t>	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6800" y="2590800"/>
          <a:ext cx="7162800" cy="28346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736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/>
                        <a:t>getAbsolutePath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Absolute path of the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/>
                        <a:t>getBaseUri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Base URI of the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/>
                        <a:t>getPathParameters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Path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/>
                        <a:t>getQueryParameters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Query parameters of </a:t>
                      </a:r>
                      <a:r>
                        <a:rPr lang="en-US" sz="2000" b="0" dirty="0" err="1"/>
                        <a:t>therequest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/>
                        <a:t>getRequestUri</a:t>
                      </a:r>
                      <a:r>
                        <a:rPr lang="en-US" sz="2000" b="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/>
                        <a:t>Absolute request URI</a:t>
                      </a:r>
                      <a:r>
                        <a:rPr lang="en-US" sz="2000" b="0" baseline="0" dirty="0"/>
                        <a:t> including query parameters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4211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JAX-RS can automatically read and write XML using JAXB, but it can also work with JSON data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JSON is a simple text-based format for data exchange derived from JavaScript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kern="0" dirty="0"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Example :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endParaRPr lang="en-US" sz="2000" b="0" kern="0" dirty="0"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 b="0" kern="0" dirty="0">
                <a:latin typeface="+mn-lt"/>
              </a:rPr>
              <a:t>	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{empno:100, name:”ramana”,salary:5000}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kern="0" dirty="0">
              <a:solidFill>
                <a:srgbClr val="FF0000"/>
              </a:solidFill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You can add the format application/</a:t>
            </a:r>
            <a:r>
              <a:rPr lang="en-US" sz="2000" b="0" kern="0" dirty="0" err="1">
                <a:latin typeface="+mn-lt"/>
              </a:rPr>
              <a:t>json</a:t>
            </a:r>
            <a:r>
              <a:rPr lang="en-US" sz="2000" b="0" kern="0" dirty="0">
                <a:latin typeface="+mn-lt"/>
              </a:rPr>
              <a:t> to the @Produces annotation in resource methods to produce responses with JSON data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endParaRPr lang="en-US" sz="2000" b="0" kern="0" dirty="0"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REST?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gray">
          <a:xfrm>
            <a:off x="384175" y="1451167"/>
            <a:ext cx="8226425" cy="3965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Addressable Resources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Every “thing” should have an ID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Every “thing” should have a URI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Every “thing” should be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referenceable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Constrained interface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Use the standard methods of the protocol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HTTP: GET, POST, PUT, DELETE, etc.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Resources with multiple representations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Different applications need different formats</a:t>
            </a:r>
          </a:p>
          <a:p>
            <a:pPr marL="1031875" lvl="2" indent="-460375" algn="l" defTabSz="228600" eaLnBrk="0" hangingPunct="0">
              <a:buFont typeface="Arial" charset="0"/>
              <a:buChar char="•"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Different platforms need different representations (AJAX + JSON)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4272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kern="0" dirty="0">
                <a:latin typeface="+mn-lt"/>
              </a:rPr>
              <a:t>Example: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tabLst/>
              <a:defRPr/>
            </a:pPr>
            <a:endParaRPr lang="en-US" sz="2000" b="0" kern="0" dirty="0">
              <a:latin typeface="+mn-lt"/>
            </a:endParaRP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@GET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@Path("/get")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@Produces({"application/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xml","application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/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json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"})</a:t>
            </a:r>
          </a:p>
          <a:p>
            <a:pPr marL="800100" lvl="1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public Product 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getProduct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() { ... }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endParaRPr lang="en-US" sz="2000" b="0" kern="0" dirty="0">
              <a:latin typeface="+mn-lt"/>
            </a:endParaRP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r>
              <a:rPr lang="en-US" sz="2000" b="0" kern="0" dirty="0">
                <a:latin typeface="+mn-lt"/>
              </a:rPr>
              <a:t>In this example the default response is XML, but the response is a JSON object if the client makes a GET request that includes this header:</a:t>
            </a:r>
          </a:p>
          <a:p>
            <a:pPr marL="342900" lvl="0" indent="-342900" algn="l" defTabSz="228600" eaLnBrk="0" hangingPunct="0">
              <a:buClr>
                <a:srgbClr val="000000"/>
              </a:buClr>
              <a:buFont typeface="Arial" charset="0"/>
              <a:buChar char="•"/>
              <a:defRPr/>
            </a:pPr>
            <a:endParaRPr lang="en-US" sz="2000" b="0" kern="0" dirty="0">
              <a:latin typeface="+mn-lt"/>
            </a:endParaRPr>
          </a:p>
          <a:p>
            <a:pPr marL="342900" lvl="0" indent="-342900" algn="l" defTabSz="228600" eaLnBrk="0" hangingPunct="0">
              <a:buClr>
                <a:srgbClr val="000000"/>
              </a:buClr>
              <a:defRPr/>
            </a:pPr>
            <a:r>
              <a:rPr lang="en-US" sz="2000" b="0" kern="0" dirty="0">
                <a:latin typeface="+mn-lt"/>
              </a:rPr>
              <a:t>		</a:t>
            </a:r>
            <a:r>
              <a:rPr lang="en-US" sz="2000" b="0" kern="0" dirty="0">
                <a:solidFill>
                  <a:srgbClr val="FF0000"/>
                </a:solidFill>
                <a:latin typeface="+mn-lt"/>
              </a:rPr>
              <a:t>Accept: application/</a:t>
            </a:r>
            <a:r>
              <a:rPr lang="en-US" sz="2000" b="0" kern="0" dirty="0" err="1">
                <a:solidFill>
                  <a:srgbClr val="FF0000"/>
                </a:solidFill>
                <a:latin typeface="+mn-lt"/>
              </a:rPr>
              <a:t>json</a:t>
            </a:r>
            <a:endParaRPr lang="en-US" sz="2000" b="0" kern="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Resource locators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4426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/>
              <a:t>In more complicated scenarios, </a:t>
            </a:r>
            <a:r>
              <a:rPr lang="en-US" sz="2200" b="0" dirty="0" err="1"/>
              <a:t>subresource</a:t>
            </a:r>
            <a:r>
              <a:rPr lang="en-US" sz="2200" b="0" dirty="0"/>
              <a:t> locators are needed.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 err="1"/>
              <a:t>Subresource</a:t>
            </a:r>
            <a:r>
              <a:rPr lang="en-US" sz="2200" b="0" dirty="0"/>
              <a:t> locators are particularly useful when requests must be further resolved by other objects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 err="1"/>
              <a:t>Subresource</a:t>
            </a:r>
            <a:r>
              <a:rPr lang="en-US" sz="2200" b="0" dirty="0"/>
              <a:t> locators are Java methods which have only an @Path annotation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/>
              <a:t>They are different from </a:t>
            </a:r>
            <a:r>
              <a:rPr lang="en-US" sz="2200" b="0" dirty="0" err="1"/>
              <a:t>subresource</a:t>
            </a:r>
            <a:r>
              <a:rPr lang="en-US" sz="2200" b="0" dirty="0"/>
              <a:t> methods because they do not have any HTTP method annotation on them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/>
              <a:t>A </a:t>
            </a:r>
            <a:r>
              <a:rPr lang="en-US" sz="2200" b="0" dirty="0" err="1"/>
              <a:t>subresource</a:t>
            </a:r>
            <a:r>
              <a:rPr lang="en-US" sz="2200" b="0" dirty="0"/>
              <a:t> locator returns an object that has JAX-RS annotations on its methods</a:t>
            </a:r>
          </a:p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200" b="0" dirty="0"/>
              <a:t>The object is used to further resolve the incoming requests by dynamically inspecting the object for JAX-RS annotations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Resource locators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gray">
          <a:xfrm>
            <a:off x="457200" y="1371600"/>
            <a:ext cx="8229600" cy="1256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2286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Tx/>
              <a:buFont typeface="Arial" charset="0"/>
              <a:buChar char="•"/>
              <a:tabLst/>
              <a:defRPr/>
            </a:pPr>
            <a:r>
              <a:rPr lang="en-US" sz="2000" b="0" dirty="0"/>
              <a:t>A method in the root resource can be annotated with the @Path annotation with empty path (@Path("/") or @Path("")) which means that the sub resource locator is matched for the path of the enclosing resource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gray">
          <a:xfrm>
            <a:off x="1295400" y="2755938"/>
            <a:ext cx="6858000" cy="204466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2700" tIns="12700" rIns="12700" bIns="12700" numCol="1" anchor="t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b="0" dirty="0"/>
              <a:t>@Path("/item")</a:t>
            </a:r>
          </a:p>
          <a:p>
            <a:pPr algn="l"/>
            <a:r>
              <a:rPr lang="en-US" sz="1600" b="0" dirty="0"/>
              <a:t>public class </a:t>
            </a:r>
            <a:r>
              <a:rPr lang="en-US" sz="1600" b="0" dirty="0" err="1"/>
              <a:t>ItemResource</a:t>
            </a:r>
            <a:r>
              <a:rPr lang="en-US" sz="1600" b="0" dirty="0"/>
              <a:t> {</a:t>
            </a:r>
          </a:p>
          <a:p>
            <a:pPr algn="l"/>
            <a:r>
              <a:rPr lang="en-US" sz="1600" b="0" dirty="0"/>
              <a:t>    @Path("/")</a:t>
            </a:r>
          </a:p>
          <a:p>
            <a:pPr algn="l"/>
            <a:r>
              <a:rPr lang="en-US" sz="1600" b="0" dirty="0"/>
              <a:t>    public </a:t>
            </a:r>
            <a:r>
              <a:rPr lang="en-US" sz="1600" b="0" dirty="0" err="1"/>
              <a:t>ItemContentResource</a:t>
            </a:r>
            <a:r>
              <a:rPr lang="en-US" sz="1600" b="0" dirty="0"/>
              <a:t> </a:t>
            </a:r>
            <a:r>
              <a:rPr lang="en-US" sz="1600" b="0" dirty="0" err="1"/>
              <a:t>getItemContentResource</a:t>
            </a:r>
            <a:r>
              <a:rPr lang="en-US" sz="1600" b="0" dirty="0"/>
              <a:t>() {</a:t>
            </a:r>
          </a:p>
          <a:p>
            <a:pPr algn="l"/>
            <a:r>
              <a:rPr lang="en-US" sz="1600" b="0" dirty="0"/>
              <a:t>        return new </a:t>
            </a:r>
            <a:r>
              <a:rPr lang="en-US" sz="1600" b="0" dirty="0" err="1"/>
              <a:t>ItemContentResource</a:t>
            </a:r>
            <a:r>
              <a:rPr lang="en-US" sz="1600" b="0" dirty="0"/>
              <a:t>();</a:t>
            </a:r>
          </a:p>
          <a:p>
            <a:pPr algn="l"/>
            <a:r>
              <a:rPr lang="en-US" sz="1600" b="0" dirty="0"/>
              <a:t>    }</a:t>
            </a:r>
          </a:p>
          <a:p>
            <a:pPr algn="l"/>
            <a:r>
              <a:rPr lang="en-US" sz="1600" b="0"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448379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The key abstraction of information in REST is a resource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A resource is a conceptual mapping to a set of entities</a:t>
            </a:r>
          </a:p>
          <a:p>
            <a:pPr>
              <a:lnSpc>
                <a:spcPct val="90000"/>
              </a:lnSpc>
            </a:pPr>
            <a:r>
              <a:rPr lang="en-US" dirty="0"/>
              <a:t>Any information that can be named can be a resource: a document or image, a service, a non-virtual object (e.g. a person), and so on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sz="2500" dirty="0"/>
              <a:t>Represented with a global identifier (URI in HTTP)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 lvl="3">
              <a:lnSpc>
                <a:spcPct val="90000"/>
              </a:lnSpc>
            </a:pPr>
            <a:r>
              <a:rPr lang="en-US" dirty="0"/>
              <a:t>http://www.boeing.com/aircraft/747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Naming Resources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427296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REST uses URI to identify resources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2"/>
              </a:rPr>
              <a:t>http://localhost/books/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3"/>
              </a:rPr>
              <a:t>http://localhost/books/ISBN-0011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4"/>
              </a:rPr>
              <a:t>http://localhost/books/ISBN-0011/authors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5"/>
              </a:rPr>
              <a:t>http://localhost/classes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6"/>
              </a:rPr>
              <a:t>http://localhost/classes/cs2650</a:t>
            </a:r>
            <a:endParaRPr lang="en-US" dirty="0"/>
          </a:p>
          <a:p>
            <a:pPr lvl="3">
              <a:lnSpc>
                <a:spcPct val="90000"/>
              </a:lnSpc>
              <a:buNone/>
            </a:pPr>
            <a:r>
              <a:rPr lang="en-US" dirty="0">
                <a:hlinkClick r:id="rId7"/>
              </a:rPr>
              <a:t>http://localhost/classes/cs2650/students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500" dirty="0"/>
              <a:t>As you traverse the path from more generic to more specific, you are navigating the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Verbs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2718693"/>
          </a:xfrm>
        </p:spPr>
        <p:txBody>
          <a:bodyPr/>
          <a:lstStyle/>
          <a:p>
            <a:r>
              <a:rPr lang="en-US" sz="2500" dirty="0"/>
              <a:t>Represent the actions to be performed on resources</a:t>
            </a:r>
          </a:p>
          <a:p>
            <a:endParaRPr lang="en-US" sz="2500" dirty="0"/>
          </a:p>
          <a:p>
            <a:r>
              <a:rPr lang="en-US" sz="2500" dirty="0"/>
              <a:t>HTTP GET </a:t>
            </a:r>
          </a:p>
          <a:p>
            <a:r>
              <a:rPr lang="en-US" sz="2500" dirty="0"/>
              <a:t>HTTP POST</a:t>
            </a:r>
          </a:p>
          <a:p>
            <a:r>
              <a:rPr lang="en-US" sz="2500" dirty="0"/>
              <a:t>HTTP PUT</a:t>
            </a:r>
          </a:p>
          <a:p>
            <a:r>
              <a:rPr lang="en-US" sz="2500" dirty="0"/>
              <a:t>HTTP DELETE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HTTP GET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440838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How clients ask for the information they seek.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Issuing a GET request transfers the data from the server to the client in some representation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1800" dirty="0"/>
              <a:t>GET </a:t>
            </a:r>
            <a:r>
              <a:rPr lang="en-US" sz="1800" dirty="0">
                <a:hlinkClick r:id="rId2"/>
              </a:rPr>
              <a:t>http://localhost/books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Retrieve all books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800" dirty="0"/>
              <a:t>GET </a:t>
            </a:r>
            <a:r>
              <a:rPr lang="en-US" sz="1800" dirty="0">
                <a:hlinkClick r:id="rId3"/>
              </a:rPr>
              <a:t>http://localhost/books/ISBN-0011021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Retrieve book identified with ISBN-0011021</a:t>
            </a:r>
          </a:p>
          <a:p>
            <a:pPr lvl="1"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800" dirty="0"/>
              <a:t>GET </a:t>
            </a:r>
            <a:r>
              <a:rPr lang="en-US" sz="1800" dirty="0">
                <a:hlinkClick r:id="rId4"/>
              </a:rPr>
              <a:t>http://localhost/books/ISBN-0011021/authors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700" dirty="0"/>
              <a:t>Retrieve authors for book identified with ISBN-0011021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PUT, POST, DELETE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1"/>
            <a:ext cx="7918450" cy="4724400"/>
          </a:xfrm>
        </p:spPr>
        <p:txBody>
          <a:bodyPr/>
          <a:lstStyle/>
          <a:p>
            <a:r>
              <a:rPr lang="en-US" sz="2000" dirty="0"/>
              <a:t>HTTP POST creates a resource</a:t>
            </a:r>
          </a:p>
          <a:p>
            <a:r>
              <a:rPr lang="en-US" sz="2000" dirty="0"/>
              <a:t>HTTP PUT updates a resource</a:t>
            </a:r>
          </a:p>
          <a:p>
            <a:r>
              <a:rPr lang="en-US" sz="2000" dirty="0"/>
              <a:t>HTTP DELETE removes a resource</a:t>
            </a:r>
          </a:p>
          <a:p>
            <a:endParaRPr lang="en-US" sz="1600" dirty="0"/>
          </a:p>
          <a:p>
            <a:r>
              <a:rPr lang="en-US" sz="1800" dirty="0"/>
              <a:t>POST </a:t>
            </a:r>
            <a:r>
              <a:rPr lang="en-US" sz="1800" dirty="0">
                <a:hlinkClick r:id="rId2"/>
              </a:rPr>
              <a:t>http://localhost/books/</a:t>
            </a:r>
            <a:r>
              <a:rPr lang="en-US" sz="1800" dirty="0"/>
              <a:t>  </a:t>
            </a:r>
          </a:p>
          <a:p>
            <a:pPr lvl="1"/>
            <a:r>
              <a:rPr lang="en-US" sz="1800" dirty="0"/>
              <a:t>Content: {title, authors[], …}</a:t>
            </a:r>
          </a:p>
          <a:p>
            <a:pPr lvl="1"/>
            <a:r>
              <a:rPr lang="en-US" sz="1800" dirty="0"/>
              <a:t>Creates a new book with given properties</a:t>
            </a:r>
          </a:p>
          <a:p>
            <a:pPr lvl="1"/>
            <a:endParaRPr lang="en-US" sz="1800" dirty="0"/>
          </a:p>
          <a:p>
            <a:r>
              <a:rPr lang="en-US" sz="1800" dirty="0"/>
              <a:t>PUT </a:t>
            </a:r>
            <a:r>
              <a:rPr lang="en-US" sz="1800" dirty="0">
                <a:hlinkClick r:id="rId3"/>
              </a:rPr>
              <a:t>http://localhost/books/isbn-111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Content: {</a:t>
            </a:r>
            <a:r>
              <a:rPr lang="en-US" sz="1800" dirty="0" err="1"/>
              <a:t>isbn</a:t>
            </a:r>
            <a:r>
              <a:rPr lang="en-US" sz="1800" dirty="0"/>
              <a:t>, title, authors[], …}</a:t>
            </a:r>
          </a:p>
          <a:p>
            <a:pPr lvl="1"/>
            <a:r>
              <a:rPr lang="en-US" sz="1800" dirty="0"/>
              <a:t>Updates book identified by isbn-111 with submitted properties</a:t>
            </a:r>
          </a:p>
          <a:p>
            <a:pPr lvl="1">
              <a:buNone/>
            </a:pPr>
            <a:endParaRPr lang="en-US" sz="1800" dirty="0"/>
          </a:p>
          <a:p>
            <a:r>
              <a:rPr lang="en-US" sz="1800" dirty="0"/>
              <a:t>DELETE </a:t>
            </a:r>
            <a:r>
              <a:rPr lang="en-US" sz="1800" dirty="0">
                <a:hlinkClick r:id="rId4"/>
              </a:rPr>
              <a:t>http://localhost/books/ISBN-0011</a:t>
            </a:r>
            <a:endParaRPr lang="en-US" sz="1800" dirty="0"/>
          </a:p>
          <a:p>
            <a:pPr lvl="1"/>
            <a:r>
              <a:rPr lang="en-US" sz="1800" dirty="0"/>
              <a:t>Delete book identified by ISBN-0011</a:t>
            </a:r>
          </a:p>
          <a:p>
            <a:pPr lvl="1"/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Representations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918450" cy="35358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500" dirty="0"/>
              <a:t>How data is represented or returned to the client for presentation.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Two main formats:</a:t>
            </a:r>
          </a:p>
          <a:p>
            <a:pPr lvl="2">
              <a:lnSpc>
                <a:spcPct val="90000"/>
              </a:lnSpc>
            </a:pPr>
            <a:r>
              <a:rPr lang="en-US" sz="2300" dirty="0"/>
              <a:t>JavaScript Object Notation (JSON)</a:t>
            </a:r>
          </a:p>
          <a:p>
            <a:pPr lvl="2">
              <a:lnSpc>
                <a:spcPct val="90000"/>
              </a:lnSpc>
            </a:pPr>
            <a:r>
              <a:rPr lang="en-US" sz="2300" dirty="0"/>
              <a:t>XML</a:t>
            </a:r>
          </a:p>
          <a:p>
            <a:pPr lvl="1"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It is common to have multiple representations of the same data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U6_Jan08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00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0000"/>
      </a:accent6>
      <a:hlink>
        <a:srgbClr val="FF0000"/>
      </a:hlink>
      <a:folHlink>
        <a:srgbClr val="999999"/>
      </a:folHlink>
    </a:clrScheme>
    <a:fontScheme name="OU6_Jan0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2286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0000"/>
          </a:buClr>
          <a:buSzTx/>
          <a:buFont typeface="Arial" pitchFamily="34" charset="0"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OU6_Jan08 1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CCCCCC"/>
        </a:accent1>
        <a:accent2>
          <a:srgbClr val="FF33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2D00"/>
        </a:accent6>
        <a:hlink>
          <a:srgbClr val="FF33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Settings\bchoudhu\Application Data\Microsoft\Templates\OU Design Template\OU6_Jan08.pot</Template>
  <TotalTime>6421</TotalTime>
  <Words>2133</Words>
  <Application>Microsoft Office PowerPoint</Application>
  <PresentationFormat>On-screen Show (4:3)</PresentationFormat>
  <Paragraphs>346</Paragraphs>
  <Slides>32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Georgia</vt:lpstr>
      <vt:lpstr>Times New Roman</vt:lpstr>
      <vt:lpstr>OU6_Jan08</vt:lpstr>
      <vt:lpstr>RESTful Web Services</vt:lpstr>
      <vt:lpstr>What is REST?</vt:lpstr>
      <vt:lpstr>What is REST?</vt:lpstr>
      <vt:lpstr>Resources</vt:lpstr>
      <vt:lpstr>Naming Resources</vt:lpstr>
      <vt:lpstr>Verbs</vt:lpstr>
      <vt:lpstr>HTTP GET</vt:lpstr>
      <vt:lpstr>HTTP PUT, POST, DELETE</vt:lpstr>
      <vt:lpstr>Representations</vt:lpstr>
      <vt:lpstr>Representations</vt:lpstr>
      <vt:lpstr>Steps in creating a RESTful system</vt:lpstr>
      <vt:lpstr>JAX RS</vt:lpstr>
      <vt:lpstr>JAX-RS </vt:lpstr>
      <vt:lpstr>JAX-RS Resources </vt:lpstr>
      <vt:lpstr>JAX-RS</vt:lpstr>
      <vt:lpstr>JAX-RS Annotations</vt:lpstr>
      <vt:lpstr>@Path </vt:lpstr>
      <vt:lpstr>@Produces </vt:lpstr>
      <vt:lpstr>@Consumes </vt:lpstr>
      <vt:lpstr>MediaType  class </vt:lpstr>
      <vt:lpstr>Sample code</vt:lpstr>
      <vt:lpstr>@PathParam</vt:lpstr>
      <vt:lpstr>Java class – GET Example</vt:lpstr>
      <vt:lpstr>Creating JAX RS Client</vt:lpstr>
      <vt:lpstr>Creating  Client for RESTful Service</vt:lpstr>
      <vt:lpstr>Response object</vt:lpstr>
      <vt:lpstr>@Context </vt:lpstr>
      <vt:lpstr>UriInfo</vt:lpstr>
      <vt:lpstr>Working with JSON</vt:lpstr>
      <vt:lpstr>Working with JSON</vt:lpstr>
      <vt:lpstr>Sub Resource locators</vt:lpstr>
      <vt:lpstr>Sub Resource locators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Persistence with JPA Entities</dc:title>
  <dc:subject>OU6</dc:subject>
  <dc:creator>Bijoy Choudhury</dc:creator>
  <dc:description>Oracle University Production Services: Graphics Team</dc:description>
  <cp:lastModifiedBy>Ramana Reddy</cp:lastModifiedBy>
  <cp:revision>194</cp:revision>
  <cp:lastPrinted>2002-03-28T23:57:22Z</cp:lastPrinted>
  <dcterms:created xsi:type="dcterms:W3CDTF">2008-04-17T11:31:06Z</dcterms:created>
  <dcterms:modified xsi:type="dcterms:W3CDTF">2024-08-20T08:58:41Z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</Properties>
</file>