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480" r:id="rId2"/>
    <p:sldId id="507" r:id="rId3"/>
    <p:sldId id="482" r:id="rId4"/>
    <p:sldId id="483" r:id="rId5"/>
    <p:sldId id="522" r:id="rId6"/>
    <p:sldId id="523" r:id="rId7"/>
    <p:sldId id="524" r:id="rId8"/>
    <p:sldId id="525" r:id="rId9"/>
    <p:sldId id="526" r:id="rId10"/>
    <p:sldId id="527" r:id="rId11"/>
    <p:sldId id="532" r:id="rId12"/>
    <p:sldId id="484" r:id="rId13"/>
    <p:sldId id="485" r:id="rId14"/>
    <p:sldId id="506" r:id="rId15"/>
    <p:sldId id="497" r:id="rId16"/>
    <p:sldId id="509" r:id="rId17"/>
    <p:sldId id="496" r:id="rId18"/>
    <p:sldId id="514" r:id="rId19"/>
    <p:sldId id="528" r:id="rId20"/>
    <p:sldId id="530" r:id="rId21"/>
    <p:sldId id="529" r:id="rId22"/>
    <p:sldId id="531" r:id="rId23"/>
  </p:sldIdLst>
  <p:sldSz cx="9144000" cy="6858000" type="screen4x3"/>
  <p:notesSz cx="7099300" cy="10234613"/>
  <p:custDataLst>
    <p:tags r:id="rId26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B2B2B2"/>
    <a:srgbClr val="0000FF"/>
    <a:srgbClr val="336600"/>
    <a:srgbClr val="777777"/>
    <a:srgbClr val="008000"/>
    <a:srgbClr val="FE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8" autoAdjust="0"/>
    <p:restoredTop sz="94863" autoAdjust="0"/>
  </p:normalViewPr>
  <p:slideViewPr>
    <p:cSldViewPr snapToObjects="1">
      <p:cViewPr varScale="1">
        <p:scale>
          <a:sx n="68" d="100"/>
          <a:sy n="68" d="100"/>
        </p:scale>
        <p:origin x="1416" y="6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2046" y="133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674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8825" y="774700"/>
            <a:ext cx="3060700" cy="22971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3333750"/>
            <a:ext cx="5207000" cy="613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07" tIns="48046" rIns="97807" bIns="48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338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67238" y="0"/>
            <a:ext cx="25320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49" tIns="48824" rIns="97649" bIns="48824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/>
              <a:t>Module 10: Concurrency</a:t>
            </a:r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endParaRPr lang="en-US"/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66313"/>
            <a:ext cx="301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087688" y="9869488"/>
            <a:ext cx="1395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B418E1-07FE-4F9E-B463-28D5B9FF8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471988" y="9869488"/>
            <a:ext cx="2627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49" tIns="48824" rIns="97649" bIns="48824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/>
              <a:t>M10 – Concurrency.ppt</a:t>
            </a:r>
          </a:p>
        </p:txBody>
      </p:sp>
    </p:spTree>
    <p:extLst>
      <p:ext uri="{BB962C8B-B14F-4D97-AF65-F5344CB8AC3E}">
        <p14:creationId xmlns:p14="http://schemas.microsoft.com/office/powerpoint/2010/main" val="4810868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Solutions Engineering Fundamentals: Java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Course #Z16325</a:t>
            </a:r>
          </a:p>
          <a:p>
            <a:r>
              <a:rPr lang="en-US"/>
              <a:t>© 2009 Accenture All Rights Reserved.</a:t>
            </a:r>
          </a:p>
        </p:txBody>
      </p:sp>
      <p:sp>
        <p:nvSpPr>
          <p:cNvPr id="2560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IE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1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5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4_Code_2 [Converted])pool blu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6083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2786058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sz="3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4D39AF0-1695-4576-81FD-4538B457C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196850"/>
            <a:ext cx="2114550" cy="6432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196850"/>
            <a:ext cx="6191250" cy="6432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3C10F72-BF6E-4046-BDB2-A1FBD100F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3B79960-8DEF-4A96-AF73-B143D349C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CE93CE5-BAB5-49FC-86F5-F5051FEFD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2954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7225" y="12954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AFE14B4-7301-49D4-983A-E6FF6306B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177251-699D-4B2C-A8D6-E330634A7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858D15A-9753-4690-A7A4-EE5391B9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F79DB83-2AD4-457C-9B61-DD6C609FF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47B8474-85D7-40A4-86C0-4B0968318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9C414E5-CD1E-430A-9859-642CFA9F4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6" descr="A4_Code_2 [Converted])pool 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"/>
          <p:cNvSpPr>
            <a:spLocks noChangeArrowheads="1"/>
          </p:cNvSpPr>
          <p:nvPr/>
        </p:nvSpPr>
        <p:spPr bwMode="auto">
          <a:xfrm>
            <a:off x="3495675" y="5027613"/>
            <a:ext cx="424656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2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2910" y="2643188"/>
            <a:ext cx="8001056" cy="914400"/>
          </a:xfrm>
        </p:spPr>
        <p:txBody>
          <a:bodyPr/>
          <a:lstStyle/>
          <a:p>
            <a:pPr algn="ctr"/>
            <a:r>
              <a:rPr lang="en-US" sz="4400" b="1" dirty="0"/>
              <a:t>Spring Boot Micro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10. </a:t>
            </a:r>
            <a:r>
              <a:rPr lang="en-US" sz="2400" dirty="0">
                <a:solidFill>
                  <a:schemeClr val="tx1"/>
                </a:solidFill>
              </a:rPr>
              <a:t>Dev/Prod parity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Continuous deployment requires continuous integration based on matching environments 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Containers work well for this as they enable you to run the exact same execution environment all the way from local development through production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Don’t use different backing services between development and production, even when adapters theoretically abstract away any differences</a:t>
            </a:r>
          </a:p>
          <a:p>
            <a:pPr marL="1103312" lvl="4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11. Logs</a:t>
            </a:r>
          </a:p>
          <a:p>
            <a:pPr lvl="2"/>
            <a:r>
              <a:rPr lang="en-US" sz="18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Logs provide visibility into the behavior of a running application.</a:t>
            </a:r>
          </a:p>
          <a:p>
            <a:pPr lvl="2"/>
            <a:r>
              <a:rPr lang="en-US" sz="1800" dirty="0">
                <a:solidFill>
                  <a:srgbClr val="222635"/>
                </a:solidFill>
                <a:highlight>
                  <a:srgbClr val="FFFFFF"/>
                </a:highlight>
              </a:rPr>
              <a:t>S</a:t>
            </a:r>
            <a:r>
              <a:rPr lang="en-US" sz="18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eparate the log generation and processing the log's information. </a:t>
            </a:r>
          </a:p>
          <a:p>
            <a:pPr lvl="2"/>
            <a:r>
              <a:rPr lang="en-US" sz="18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execution environment takes care of capture, storage, and archival of such logs</a:t>
            </a:r>
          </a:p>
        </p:txBody>
      </p:sp>
    </p:spTree>
    <p:extLst>
      <p:ext uri="{BB962C8B-B14F-4D97-AF65-F5344CB8AC3E}">
        <p14:creationId xmlns:p14="http://schemas.microsoft.com/office/powerpoint/2010/main" val="285838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12. Admin Processes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Separate administrative tasks from the rest of the app to prevent one-off tasks from causing issues with your running apps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Containers make this easy, as you can spin up a container just to run a task and then shut it down.</a:t>
            </a:r>
          </a:p>
          <a:p>
            <a:pPr lvl="2"/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Examples include doing data cleanup, running analytics for a presentation</a:t>
            </a:r>
          </a:p>
          <a:p>
            <a:pPr lvl="2"/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Though the admin processes are separate, you must continue to run them in the same environment and against the base code and config of the app itself. 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Shipping the admin tasks code alongside the app prevents drift.</a:t>
            </a:r>
            <a:endParaRPr lang="en-US" sz="1800" b="0" i="0" dirty="0">
              <a:solidFill>
                <a:srgbClr val="222635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237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Discovery Service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Services should be able to discover each other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service-discov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57364"/>
            <a:ext cx="504825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with-service-discove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759" y="3929066"/>
            <a:ext cx="4550769" cy="2610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cloud Micro Service Support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New service can be created using Spring Boot</a:t>
            </a:r>
          </a:p>
          <a:p>
            <a:r>
              <a:rPr lang="en-US" sz="2000" dirty="0"/>
              <a:t>Expose resources via </a:t>
            </a:r>
            <a:r>
              <a:rPr lang="en-US" sz="2000" dirty="0" err="1"/>
              <a:t>RestController</a:t>
            </a:r>
            <a:endParaRPr lang="en-US" sz="2000" dirty="0"/>
          </a:p>
          <a:p>
            <a:r>
              <a:rPr lang="en-US" sz="2000" dirty="0"/>
              <a:t>Consume remote services using </a:t>
            </a:r>
            <a:r>
              <a:rPr lang="en-US" sz="2000" b="1" dirty="0" err="1"/>
              <a:t>RestTemplate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Spring cloud support</a:t>
            </a:r>
          </a:p>
          <a:p>
            <a:pPr lvl="1"/>
            <a:r>
              <a:rPr lang="en-US" sz="1800" b="1" dirty="0"/>
              <a:t>Netflix Eureka Discovery Service</a:t>
            </a:r>
          </a:p>
          <a:p>
            <a:pPr lvl="1"/>
            <a:r>
              <a:rPr lang="en-US" sz="1800" b="1" dirty="0"/>
              <a:t>Netflix Ribbon	</a:t>
            </a:r>
            <a:r>
              <a:rPr lang="en-US" sz="1800" dirty="0"/>
              <a:t>for load balancing</a:t>
            </a:r>
          </a:p>
          <a:p>
            <a:pPr lvl="1"/>
            <a:r>
              <a:rPr lang="en-US" sz="1800" b="1" dirty="0"/>
              <a:t>Netflix </a:t>
            </a:r>
            <a:r>
              <a:rPr lang="en-US" sz="1800" b="1" dirty="0" err="1"/>
              <a:t>Zuul</a:t>
            </a:r>
            <a:r>
              <a:rPr lang="en-US" sz="1800" b="1" dirty="0"/>
              <a:t> </a:t>
            </a:r>
            <a:r>
              <a:rPr lang="en-US" sz="1800" dirty="0"/>
              <a:t>	for reverse proxy</a:t>
            </a:r>
          </a:p>
          <a:p>
            <a:pPr lvl="1"/>
            <a:r>
              <a:rPr lang="en-US" sz="1800" b="1" dirty="0"/>
              <a:t>Netflix Feign client 	</a:t>
            </a:r>
            <a:r>
              <a:rPr lang="en-US" sz="1800" dirty="0"/>
              <a:t>abstraction to service calls</a:t>
            </a:r>
          </a:p>
          <a:p>
            <a:pPr lvl="1"/>
            <a:r>
              <a:rPr lang="en-US" sz="1800" b="1" dirty="0"/>
              <a:t> ……… Many others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RestTemplate</a:t>
            </a:r>
            <a:r>
              <a:rPr lang="en-US" b="0" dirty="0"/>
              <a:t>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customerUrl</a:t>
            </a:r>
            <a:r>
              <a:rPr lang="en-US" sz="1800" dirty="0"/>
              <a:t> = "http://localhost:8081/customers/{id}";</a:t>
            </a:r>
          </a:p>
          <a:p>
            <a:pPr marL="0" indent="0">
              <a:buNone/>
            </a:pPr>
            <a:r>
              <a:rPr lang="en-IN" sz="1800" dirty="0"/>
              <a:t>String </a:t>
            </a:r>
            <a:r>
              <a:rPr lang="en-IN" sz="1800" dirty="0" err="1"/>
              <a:t>productUrl</a:t>
            </a:r>
            <a:r>
              <a:rPr lang="en-IN" sz="1800" dirty="0"/>
              <a:t> = "http://localhost:8082/products/{id}";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RestTemplate</a:t>
            </a:r>
            <a:r>
              <a:rPr lang="en-US" sz="1800" dirty="0"/>
              <a:t> template = new </a:t>
            </a:r>
            <a:r>
              <a:rPr lang="en-US" sz="1800" dirty="0" err="1"/>
              <a:t>Resttemplate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Customer </a:t>
            </a:r>
            <a:r>
              <a:rPr lang="en-US" sz="1800" dirty="0" err="1"/>
              <a:t>customer</a:t>
            </a:r>
            <a:r>
              <a:rPr lang="en-US" sz="1800" dirty="0"/>
              <a:t> = </a:t>
            </a:r>
            <a:r>
              <a:rPr lang="en-US" sz="1800" dirty="0" err="1"/>
              <a:t>template.getForObject</a:t>
            </a:r>
            <a:r>
              <a:rPr lang="en-US" sz="1800" dirty="0"/>
              <a:t>(</a:t>
            </a:r>
            <a:r>
              <a:rPr lang="en-US" sz="1800" dirty="0" err="1"/>
              <a:t>customerUrl</a:t>
            </a:r>
            <a:r>
              <a:rPr lang="en-US" sz="1800" dirty="0"/>
              <a:t>, </a:t>
            </a:r>
            <a:r>
              <a:rPr lang="en-US" sz="1800" dirty="0" err="1"/>
              <a:t>Customer.</a:t>
            </a:r>
            <a:r>
              <a:rPr lang="en-US" sz="1800" b="1" dirty="0" err="1"/>
              <a:t>class</a:t>
            </a:r>
            <a:r>
              <a:rPr lang="en-US" sz="1800" b="1" dirty="0"/>
              <a:t>, </a:t>
            </a:r>
            <a:r>
              <a:rPr lang="en-US" sz="1800" b="1" dirty="0" err="1"/>
              <a:t>customerId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IN" sz="1800" dirty="0"/>
              <a:t>Product </a:t>
            </a:r>
            <a:r>
              <a:rPr lang="en-IN" sz="1800" dirty="0" err="1"/>
              <a:t>product</a:t>
            </a:r>
            <a:r>
              <a:rPr lang="en-IN" sz="1800" dirty="0"/>
              <a:t> = </a:t>
            </a:r>
            <a:r>
              <a:rPr lang="en-IN" sz="1800" dirty="0" err="1"/>
              <a:t>template.getForObject</a:t>
            </a:r>
            <a:r>
              <a:rPr lang="en-IN" sz="1800" dirty="0"/>
              <a:t>(</a:t>
            </a:r>
            <a:r>
              <a:rPr lang="en-IN" sz="1800" dirty="0" err="1"/>
              <a:t>productUrl</a:t>
            </a:r>
            <a:r>
              <a:rPr lang="en-IN" sz="1800" dirty="0"/>
              <a:t>, </a:t>
            </a:r>
            <a:r>
              <a:rPr lang="en-IN" sz="1800" dirty="0" err="1"/>
              <a:t>Product.</a:t>
            </a:r>
            <a:r>
              <a:rPr lang="en-IN" sz="1800" b="1" dirty="0" err="1"/>
              <a:t>class</a:t>
            </a:r>
            <a:r>
              <a:rPr lang="en-IN" sz="1800" b="1" dirty="0"/>
              <a:t>, </a:t>
            </a:r>
            <a:r>
              <a:rPr lang="en-IN" sz="1800" b="1" dirty="0" err="1"/>
              <a:t>productId</a:t>
            </a:r>
            <a:r>
              <a:rPr lang="en-IN" sz="1800" b="1" dirty="0"/>
              <a:t>);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63515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Eureka Server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dirty="0"/>
              <a:t>Eureka Server is Netflix discovery service</a:t>
            </a:r>
          </a:p>
          <a:p>
            <a:r>
              <a:rPr lang="en-US" dirty="0"/>
              <a:t>Eureka server is in turn a Eureka client</a:t>
            </a:r>
          </a:p>
          <a:p>
            <a:r>
              <a:rPr lang="en-US" dirty="0"/>
              <a:t>Eureka Clients have to register with </a:t>
            </a:r>
            <a:r>
              <a:rPr lang="en-US" dirty="0" err="1"/>
              <a:t>EurekaServer</a:t>
            </a:r>
            <a:r>
              <a:rPr lang="en-US" dirty="0"/>
              <a:t> so that they can be discovered</a:t>
            </a:r>
          </a:p>
          <a:p>
            <a:r>
              <a:rPr lang="en-US" dirty="0"/>
              <a:t>Eureka Clients send heartbeat in fixed interval to show that they are up and running</a:t>
            </a:r>
          </a:p>
          <a:p>
            <a:r>
              <a:rPr lang="en-US" dirty="0"/>
              <a:t>If heartbeat is not received, Eureka Server removes the service from registry</a:t>
            </a:r>
          </a:p>
          <a:p>
            <a:r>
              <a:rPr lang="en-US" dirty="0"/>
              <a:t>Eureka Clients may fetch the registry to know the list of </a:t>
            </a:r>
            <a:r>
              <a:rPr lang="en-US" dirty="0" err="1"/>
              <a:t>microservices</a:t>
            </a:r>
            <a:r>
              <a:rPr lang="en-US" dirty="0"/>
              <a:t> available</a:t>
            </a:r>
          </a:p>
        </p:txBody>
      </p:sp>
    </p:spTree>
    <p:extLst>
      <p:ext uri="{BB962C8B-B14F-4D97-AF65-F5344CB8AC3E}">
        <p14:creationId xmlns:p14="http://schemas.microsoft.com/office/powerpoint/2010/main" val="104964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 Eureka Server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Create a spring boot starter project with the following dependencies</a:t>
            </a:r>
          </a:p>
          <a:p>
            <a:pPr lvl="2"/>
            <a:r>
              <a:rPr lang="en-US" sz="2200" dirty="0"/>
              <a:t>Eureka server</a:t>
            </a:r>
          </a:p>
          <a:p>
            <a:pPr lvl="2"/>
            <a:r>
              <a:rPr lang="en-US" sz="2200" dirty="0"/>
              <a:t>Web </a:t>
            </a:r>
          </a:p>
          <a:p>
            <a:r>
              <a:rPr lang="en-US" sz="2000" dirty="0"/>
              <a:t>Use @</a:t>
            </a:r>
            <a:r>
              <a:rPr lang="en-US" sz="2000" dirty="0" err="1"/>
              <a:t>EnableEurekaServer</a:t>
            </a:r>
            <a:r>
              <a:rPr lang="en-US" sz="2000" dirty="0"/>
              <a:t> on the application class</a:t>
            </a:r>
          </a:p>
          <a:p>
            <a:r>
              <a:rPr lang="en-US" sz="2000" dirty="0"/>
              <a:t>Provide the following properties</a:t>
            </a:r>
          </a:p>
          <a:p>
            <a:endParaRPr lang="en-US" sz="2000" dirty="0"/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server.port</a:t>
            </a:r>
            <a:r>
              <a:rPr lang="en-IN" sz="2200" dirty="0">
                <a:solidFill>
                  <a:srgbClr val="FF0000"/>
                </a:solidFill>
              </a:rPr>
              <a:t>=8761     (default for eureka server)</a:t>
            </a: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eureka.client.register</a:t>
            </a:r>
            <a:r>
              <a:rPr lang="en-IN" sz="2200" dirty="0">
                <a:solidFill>
                  <a:srgbClr val="FF0000"/>
                </a:solidFill>
              </a:rPr>
              <a:t>-with-eureka=false</a:t>
            </a: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eureka.client.fetch</a:t>
            </a:r>
            <a:r>
              <a:rPr lang="en-IN" sz="2200" dirty="0">
                <a:solidFill>
                  <a:srgbClr val="FF0000"/>
                </a:solidFill>
              </a:rPr>
              <a:t>-registry=false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Access with </a:t>
            </a:r>
            <a:r>
              <a:rPr lang="en-IN" dirty="0" err="1">
                <a:solidFill>
                  <a:schemeClr val="tx1"/>
                </a:solidFill>
              </a:rPr>
              <a:t>url</a:t>
            </a:r>
            <a:r>
              <a:rPr lang="en-IN" dirty="0">
                <a:solidFill>
                  <a:schemeClr val="tx1"/>
                </a:solidFill>
              </a:rPr>
              <a:t> http://host:8761/eureka</a:t>
            </a:r>
          </a:p>
          <a:p>
            <a:pPr lvl="2"/>
            <a:endParaRPr lang="en-IN" sz="2200" dirty="0">
              <a:solidFill>
                <a:srgbClr val="FF0000"/>
              </a:solidFill>
            </a:endParaRPr>
          </a:p>
          <a:p>
            <a:pPr marL="552450" lvl="2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0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Eureka Client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635846" cy="5334000"/>
          </a:xfrm>
        </p:spPr>
        <p:txBody>
          <a:bodyPr/>
          <a:lstStyle/>
          <a:p>
            <a:r>
              <a:rPr lang="en-US" sz="2000" dirty="0"/>
              <a:t> Eureka clients are  discoverable  through eureka server</a:t>
            </a:r>
          </a:p>
          <a:p>
            <a:endParaRPr lang="en-US" sz="2000" dirty="0"/>
          </a:p>
          <a:p>
            <a:r>
              <a:rPr lang="en-US" sz="2000" dirty="0"/>
              <a:t>Create a spring boot starter project with the following dependencies</a:t>
            </a:r>
          </a:p>
          <a:p>
            <a:pPr lvl="2"/>
            <a:r>
              <a:rPr lang="en-US" sz="2200" dirty="0"/>
              <a:t>Eureka client</a:t>
            </a:r>
          </a:p>
          <a:p>
            <a:pPr lvl="2"/>
            <a:r>
              <a:rPr lang="en-US" sz="2200" dirty="0"/>
              <a:t>Web </a:t>
            </a:r>
          </a:p>
          <a:p>
            <a:r>
              <a:rPr lang="en-US" sz="2000" dirty="0"/>
              <a:t>Use @</a:t>
            </a:r>
            <a:r>
              <a:rPr lang="en-US" sz="2000" dirty="0" err="1"/>
              <a:t>EnableDiscoveryClient</a:t>
            </a:r>
            <a:r>
              <a:rPr lang="en-US" sz="2000" dirty="0"/>
              <a:t> or @</a:t>
            </a:r>
            <a:r>
              <a:rPr lang="en-US" sz="2000" dirty="0" err="1"/>
              <a:t>EnableEurekaClient</a:t>
            </a:r>
            <a:r>
              <a:rPr lang="en-US" sz="2000"/>
              <a:t> </a:t>
            </a:r>
            <a:endParaRPr lang="en-US" sz="2000" dirty="0"/>
          </a:p>
          <a:p>
            <a:r>
              <a:rPr lang="en-US" sz="2000" dirty="0"/>
              <a:t>Provide the following properties</a:t>
            </a: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server.port</a:t>
            </a:r>
            <a:r>
              <a:rPr lang="en-IN" sz="2200" dirty="0">
                <a:solidFill>
                  <a:srgbClr val="FF0000"/>
                </a:solidFill>
              </a:rPr>
              <a:t>=8082</a:t>
            </a:r>
          </a:p>
          <a:p>
            <a:pPr lvl="2"/>
            <a:r>
              <a:rPr lang="en-IN" sz="2200" dirty="0">
                <a:solidFill>
                  <a:srgbClr val="FF0000"/>
                </a:solidFill>
              </a:rPr>
              <a:t>Spring.application.name=</a:t>
            </a:r>
            <a:r>
              <a:rPr lang="en-IN" sz="2200" dirty="0" err="1">
                <a:solidFill>
                  <a:srgbClr val="FF0000"/>
                </a:solidFill>
              </a:rPr>
              <a:t>servicename</a:t>
            </a:r>
            <a:endParaRPr lang="en-IN" sz="2200" dirty="0">
              <a:solidFill>
                <a:srgbClr val="FF0000"/>
              </a:solidFill>
            </a:endParaRP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eureka.client.fetch</a:t>
            </a:r>
            <a:r>
              <a:rPr lang="en-IN" sz="2200" dirty="0">
                <a:solidFill>
                  <a:srgbClr val="FF0000"/>
                </a:solidFill>
              </a:rPr>
              <a:t>-registry=false</a:t>
            </a:r>
          </a:p>
          <a:p>
            <a:pPr lvl="2"/>
            <a:r>
              <a:rPr lang="en-IN" sz="2000" dirty="0" err="1">
                <a:solidFill>
                  <a:srgbClr val="FF0000"/>
                </a:solidFill>
              </a:rPr>
              <a:t>eureka.client.serviceUrl.defaultZone</a:t>
            </a:r>
            <a:r>
              <a:rPr lang="en-IN" sz="2000" dirty="0">
                <a:solidFill>
                  <a:srgbClr val="FF0000"/>
                </a:solidFill>
              </a:rPr>
              <a:t> = http://localhost:8761/eureka</a:t>
            </a:r>
          </a:p>
          <a:p>
            <a:pPr marL="552450" lvl="2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(above property not required if eureka server runs on 8761)</a:t>
            </a:r>
          </a:p>
        </p:txBody>
      </p:sp>
    </p:spTree>
    <p:extLst>
      <p:ext uri="{BB962C8B-B14F-4D97-AF65-F5344CB8AC3E}">
        <p14:creationId xmlns:p14="http://schemas.microsoft.com/office/powerpoint/2010/main" val="227749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Load Balancing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635846" cy="5334000"/>
          </a:xfrm>
        </p:spPr>
        <p:txBody>
          <a:bodyPr/>
          <a:lstStyle/>
          <a:p>
            <a:r>
              <a:rPr lang="en-IN" dirty="0"/>
              <a:t>Netflix provides Ribbon as client side load balancer for multiple instances of the same service</a:t>
            </a:r>
          </a:p>
          <a:p>
            <a:r>
              <a:rPr lang="en-IN" dirty="0"/>
              <a:t>Use </a:t>
            </a:r>
            <a:r>
              <a:rPr lang="en-IN" dirty="0" err="1"/>
              <a:t>RestTemplate</a:t>
            </a:r>
            <a:r>
              <a:rPr lang="en-IN" dirty="0"/>
              <a:t> for basic load balancing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   @</a:t>
            </a:r>
            <a:r>
              <a:rPr lang="en-US" sz="2000" dirty="0" err="1">
                <a:solidFill>
                  <a:srgbClr val="FF0000"/>
                </a:solidFill>
              </a:rPr>
              <a:t>LoadBalanced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@Bean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</a:t>
            </a:r>
            <a:r>
              <a:rPr lang="en-US" sz="2000" dirty="0" err="1">
                <a:solidFill>
                  <a:srgbClr val="FF0000"/>
                </a:solidFill>
              </a:rPr>
              <a:t>RestTemplate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getRestTemplate</a:t>
            </a:r>
            <a:r>
              <a:rPr lang="en-US" sz="2000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    return new </a:t>
            </a:r>
            <a:r>
              <a:rPr lang="en-US" sz="2000" dirty="0" err="1">
                <a:solidFill>
                  <a:srgbClr val="FF0000"/>
                </a:solidFill>
              </a:rPr>
              <a:t>RestTemplate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}</a:t>
            </a:r>
            <a:endParaRPr lang="en-IN" sz="2000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dirty="0"/>
              <a:t>Configure Ribbon for Customized load balancing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1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</a:t>
            </a:r>
            <a:r>
              <a:rPr lang="en-US" b="0" dirty="0" err="1"/>
              <a:t>ebClient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635846" cy="5334000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WebClient</a:t>
            </a:r>
            <a:r>
              <a:rPr lang="en-US" dirty="0"/>
              <a:t> is a non-blocking and reactive web client for performing HTTP requests</a:t>
            </a:r>
          </a:p>
          <a:p>
            <a:endParaRPr lang="en-US" dirty="0"/>
          </a:p>
          <a:p>
            <a:r>
              <a:rPr lang="en-US" dirty="0"/>
              <a:t>Maven dependency</a:t>
            </a:r>
          </a:p>
          <a:p>
            <a:pPr marL="800100" lvl="3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&lt;dependency&gt; </a:t>
            </a:r>
          </a:p>
          <a:p>
            <a:pPr marL="800100" lvl="3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&lt;</a:t>
            </a:r>
            <a:r>
              <a:rPr lang="en-US" sz="1800" dirty="0" err="1">
                <a:solidFill>
                  <a:srgbClr val="FF0000"/>
                </a:solidFill>
              </a:rPr>
              <a:t>groupId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  <a:r>
              <a:rPr lang="en-US" sz="1800" dirty="0" err="1">
                <a:solidFill>
                  <a:srgbClr val="FF0000"/>
                </a:solidFill>
              </a:rPr>
              <a:t>org.springframework.boot</a:t>
            </a:r>
            <a:r>
              <a:rPr lang="en-US" sz="1800" dirty="0">
                <a:solidFill>
                  <a:srgbClr val="FF0000"/>
                </a:solidFill>
              </a:rPr>
              <a:t>&lt;/</a:t>
            </a:r>
            <a:r>
              <a:rPr lang="en-US" sz="1800" dirty="0" err="1">
                <a:solidFill>
                  <a:srgbClr val="FF0000"/>
                </a:solidFill>
              </a:rPr>
              <a:t>groupId</a:t>
            </a:r>
            <a:r>
              <a:rPr lang="en-US" sz="1800" dirty="0">
                <a:solidFill>
                  <a:srgbClr val="FF0000"/>
                </a:solidFill>
              </a:rPr>
              <a:t>&gt; </a:t>
            </a:r>
          </a:p>
          <a:p>
            <a:pPr marL="800100" lvl="3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&lt;</a:t>
            </a:r>
            <a:r>
              <a:rPr lang="en-US" sz="1800" dirty="0" err="1">
                <a:solidFill>
                  <a:srgbClr val="FF0000"/>
                </a:solidFill>
              </a:rPr>
              <a:t>artifactId</a:t>
            </a:r>
            <a:r>
              <a:rPr lang="en-US" sz="1800" dirty="0">
                <a:solidFill>
                  <a:srgbClr val="FF0000"/>
                </a:solidFill>
              </a:rPr>
              <a:t>&gt;spring-boot-starter-</a:t>
            </a:r>
            <a:r>
              <a:rPr lang="en-US" sz="1800" dirty="0" err="1">
                <a:solidFill>
                  <a:srgbClr val="FF0000"/>
                </a:solidFill>
              </a:rPr>
              <a:t>webflux</a:t>
            </a:r>
            <a:r>
              <a:rPr lang="en-US" sz="1800" dirty="0">
                <a:solidFill>
                  <a:srgbClr val="FF0000"/>
                </a:solidFill>
              </a:rPr>
              <a:t>&lt;/</a:t>
            </a:r>
            <a:r>
              <a:rPr lang="en-US" sz="1800" dirty="0" err="1">
                <a:solidFill>
                  <a:srgbClr val="FF0000"/>
                </a:solidFill>
              </a:rPr>
              <a:t>artifactId</a:t>
            </a:r>
            <a:r>
              <a:rPr lang="en-US" sz="1800" dirty="0">
                <a:solidFill>
                  <a:srgbClr val="FF0000"/>
                </a:solidFill>
              </a:rPr>
              <a:t>&gt; </a:t>
            </a:r>
          </a:p>
          <a:p>
            <a:pPr marL="800100" lvl="3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&lt;/dependency&gt;</a:t>
            </a:r>
          </a:p>
          <a:p>
            <a:pPr marL="800100" lvl="3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dirty="0"/>
              <a:t>Creating </a:t>
            </a:r>
            <a:r>
              <a:rPr lang="en-US" dirty="0" err="1"/>
              <a:t>WebClient</a:t>
            </a:r>
            <a:endParaRPr lang="en-US" dirty="0"/>
          </a:p>
          <a:p>
            <a:pPr marL="533400" lvl="2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WebClient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webClient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WebClient.create</a:t>
            </a:r>
            <a:r>
              <a:rPr lang="en-US" sz="1800" dirty="0">
                <a:solidFill>
                  <a:srgbClr val="FF0000"/>
                </a:solidFill>
              </a:rPr>
              <a:t>();  </a:t>
            </a:r>
          </a:p>
          <a:p>
            <a:pPr marL="533400" lvl="2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WebClient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webClient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WebClient.create</a:t>
            </a:r>
            <a:r>
              <a:rPr lang="en-US" sz="1800" dirty="0">
                <a:solidFill>
                  <a:srgbClr val="FF0000"/>
                </a:solidFill>
              </a:rPr>
              <a:t>("https://client-domain.com"); </a:t>
            </a:r>
          </a:p>
        </p:txBody>
      </p:sp>
    </p:spTree>
    <p:extLst>
      <p:ext uri="{BB962C8B-B14F-4D97-AF65-F5344CB8AC3E}">
        <p14:creationId xmlns:p14="http://schemas.microsoft.com/office/powerpoint/2010/main" val="10044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MicroServices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Microservices</a:t>
            </a:r>
            <a:r>
              <a:rPr lang="en-US" sz="2400" dirty="0"/>
              <a:t> - also known as the </a:t>
            </a:r>
            <a:r>
              <a:rPr lang="en-US" sz="2400" dirty="0" err="1"/>
              <a:t>microservice</a:t>
            </a:r>
            <a:r>
              <a:rPr lang="en-US" sz="2400" dirty="0"/>
              <a:t> architecture - is an architectural style that structures an application as a collection of services that are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Highly maintainable and testable</a:t>
            </a:r>
          </a:p>
          <a:p>
            <a:pPr lvl="1"/>
            <a:r>
              <a:rPr lang="en-US" sz="2400" dirty="0"/>
              <a:t>Loosely coupled</a:t>
            </a:r>
          </a:p>
          <a:p>
            <a:pPr lvl="1"/>
            <a:r>
              <a:rPr lang="en-US" sz="2400" dirty="0"/>
              <a:t>Independently deployable</a:t>
            </a:r>
          </a:p>
          <a:p>
            <a:pPr lvl="1"/>
            <a:r>
              <a:rPr lang="en-US" sz="2400" dirty="0"/>
              <a:t>Organized around business capabilities</a:t>
            </a:r>
          </a:p>
          <a:p>
            <a:pPr lvl="1"/>
            <a:r>
              <a:rPr lang="en-US" sz="2400" dirty="0"/>
              <a:t>Owned by a small team</a:t>
            </a:r>
          </a:p>
        </p:txBody>
      </p:sp>
    </p:spTree>
    <p:extLst>
      <p:ext uri="{BB962C8B-B14F-4D97-AF65-F5344CB8AC3E}">
        <p14:creationId xmlns:p14="http://schemas.microsoft.com/office/powerpoint/2010/main" val="63897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</a:t>
            </a:r>
            <a:r>
              <a:rPr lang="en-US" b="0" dirty="0" err="1"/>
              <a:t>ebClient</a:t>
            </a:r>
            <a:r>
              <a:rPr lang="en-US" b="0" dirty="0"/>
              <a:t> Builder API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64488" cy="5334000"/>
          </a:xfrm>
        </p:spPr>
        <p:txBody>
          <a:bodyPr/>
          <a:lstStyle/>
          <a:p>
            <a:pPr marL="276225" lvl="1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WebClient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webClient</a:t>
            </a:r>
            <a:r>
              <a:rPr lang="en-US" sz="1500" dirty="0">
                <a:solidFill>
                  <a:srgbClr val="FF0000"/>
                </a:solidFill>
              </a:rPr>
              <a:t> = </a:t>
            </a:r>
            <a:r>
              <a:rPr lang="en-US" sz="1500" dirty="0" err="1">
                <a:solidFill>
                  <a:srgbClr val="FF0000"/>
                </a:solidFill>
              </a:rPr>
              <a:t>WebClient.builder</a:t>
            </a:r>
            <a:r>
              <a:rPr lang="en-US" sz="1500" dirty="0">
                <a:solidFill>
                  <a:srgbClr val="FF0000"/>
                </a:solidFill>
              </a:rPr>
              <a:t>()</a:t>
            </a:r>
          </a:p>
          <a:p>
            <a:pPr marL="276225" lvl="1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.</a:t>
            </a:r>
            <a:r>
              <a:rPr lang="en-US" sz="1500" dirty="0" err="1">
                <a:solidFill>
                  <a:srgbClr val="FF0000"/>
                </a:solidFill>
              </a:rPr>
              <a:t>baseUrl</a:t>
            </a:r>
            <a:r>
              <a:rPr lang="en-US" sz="1500" dirty="0">
                <a:solidFill>
                  <a:srgbClr val="FF0000"/>
                </a:solidFill>
              </a:rPr>
              <a:t>("http://localhost:3000")</a:t>
            </a:r>
          </a:p>
          <a:p>
            <a:pPr marL="276225" lvl="1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.</a:t>
            </a:r>
            <a:r>
              <a:rPr lang="en-US" sz="1500" dirty="0" err="1">
                <a:solidFill>
                  <a:srgbClr val="FF0000"/>
                </a:solidFill>
              </a:rPr>
              <a:t>defaultCookie</a:t>
            </a:r>
            <a:r>
              <a:rPr lang="en-US" sz="1500" dirty="0">
                <a:solidFill>
                  <a:srgbClr val="FF0000"/>
                </a:solidFill>
              </a:rPr>
              <a:t>("cookie-name", "cookie-value")</a:t>
            </a:r>
          </a:p>
          <a:p>
            <a:pPr marL="276225" lvl="1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.</a:t>
            </a:r>
            <a:r>
              <a:rPr lang="en-US" sz="1500" dirty="0" err="1">
                <a:solidFill>
                  <a:srgbClr val="FF0000"/>
                </a:solidFill>
              </a:rPr>
              <a:t>defaultHeader</a:t>
            </a:r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HttpHeaders.CONTENT_TYPE</a:t>
            </a:r>
            <a:r>
              <a:rPr lang="en-US" sz="1500" dirty="0">
                <a:solidFill>
                  <a:srgbClr val="FF0000"/>
                </a:solidFill>
              </a:rPr>
              <a:t>, </a:t>
            </a:r>
            <a:r>
              <a:rPr lang="en-US" sz="1500" dirty="0" err="1">
                <a:solidFill>
                  <a:srgbClr val="FF0000"/>
                </a:solidFill>
              </a:rPr>
              <a:t>MediaType.APPLICATION_JSON_VALUE</a:t>
            </a:r>
            <a:r>
              <a:rPr lang="en-US" sz="1500" dirty="0">
                <a:solidFill>
                  <a:srgbClr val="FF0000"/>
                </a:solidFill>
              </a:rPr>
              <a:t>)</a:t>
            </a:r>
          </a:p>
          <a:p>
            <a:pPr marL="276225" lvl="1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.build();</a:t>
            </a:r>
          </a:p>
          <a:p>
            <a:pPr marL="276225" lvl="1" indent="0"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Sending requests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Mono&lt;Employee&gt; </a:t>
            </a:r>
            <a:r>
              <a:rPr lang="en-US" dirty="0" err="1">
                <a:solidFill>
                  <a:srgbClr val="FF0000"/>
                </a:solidFill>
              </a:rPr>
              <a:t>employeeMono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webClient.get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    .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("/employees/{id}", 123)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    .retrieve()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    .</a:t>
            </a:r>
            <a:r>
              <a:rPr lang="en-US" dirty="0" err="1">
                <a:solidFill>
                  <a:srgbClr val="FF0000"/>
                </a:solidFill>
              </a:rPr>
              <a:t>bodyToMono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Employee.class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Mono&lt;</a:t>
            </a:r>
            <a:r>
              <a:rPr lang="en-US" dirty="0" err="1">
                <a:solidFill>
                  <a:srgbClr val="FF0000"/>
                </a:solidFill>
              </a:rPr>
              <a:t>ClientResponse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responseMono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webClient.get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    .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("/employees/{id}", 123)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    .exchange();</a:t>
            </a:r>
          </a:p>
        </p:txBody>
      </p:sp>
    </p:spTree>
    <p:extLst>
      <p:ext uri="{BB962C8B-B14F-4D97-AF65-F5344CB8AC3E}">
        <p14:creationId xmlns:p14="http://schemas.microsoft.com/office/powerpoint/2010/main" val="132290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err="1"/>
              <a:t>FeignClient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7915766" cy="5334000"/>
          </a:xfrm>
        </p:spPr>
        <p:txBody>
          <a:bodyPr/>
          <a:lstStyle/>
          <a:p>
            <a:r>
              <a:rPr lang="en-US" dirty="0"/>
              <a:t>Feign is a declarative web service client. </a:t>
            </a:r>
          </a:p>
          <a:p>
            <a:r>
              <a:rPr lang="en-US" dirty="0"/>
              <a:t>It makes writing web service clients easier. </a:t>
            </a:r>
          </a:p>
          <a:p>
            <a:r>
              <a:rPr lang="en-US" dirty="0"/>
              <a:t>To use Feign create an interface and annotate it</a:t>
            </a:r>
          </a:p>
          <a:p>
            <a:r>
              <a:rPr lang="en-US" dirty="0"/>
              <a:t>It has pluggable annotation support including Feign annotations and JAX-RS annotations</a:t>
            </a:r>
          </a:p>
          <a:p>
            <a:endParaRPr lang="en-US" dirty="0"/>
          </a:p>
          <a:p>
            <a:r>
              <a:rPr lang="en-US" dirty="0"/>
              <a:t>Enable </a:t>
            </a:r>
            <a:r>
              <a:rPr lang="en-US" dirty="0" err="1"/>
              <a:t>FeignClient</a:t>
            </a:r>
            <a:endParaRPr lang="en-US" dirty="0"/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@SpringBootApplication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@EnableFeignClients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public class Application {</a:t>
            </a:r>
          </a:p>
          <a:p>
            <a:pPr marL="533400" lvl="2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public static void main(String[] </a:t>
            </a:r>
            <a:r>
              <a:rPr lang="en-US" sz="1600" dirty="0" err="1">
                <a:solidFill>
                  <a:srgbClr val="FF0000"/>
                </a:solidFill>
              </a:rPr>
              <a:t>args</a:t>
            </a:r>
            <a:r>
              <a:rPr lang="en-US" sz="1600" dirty="0">
                <a:solidFill>
                  <a:srgbClr val="FF0000"/>
                </a:solidFill>
              </a:rPr>
              <a:t>) {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  </a:t>
            </a:r>
            <a:r>
              <a:rPr lang="en-US" sz="1600" dirty="0" err="1">
                <a:solidFill>
                  <a:srgbClr val="FF0000"/>
                </a:solidFill>
              </a:rPr>
              <a:t>SpringApplication.run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Application.class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args</a:t>
            </a:r>
            <a:r>
              <a:rPr lang="en-US" sz="1600" dirty="0">
                <a:solidFill>
                  <a:srgbClr val="FF0000"/>
                </a:solidFill>
              </a:rPr>
              <a:t>);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}</a:t>
            </a:r>
          </a:p>
          <a:p>
            <a:pPr marL="533400" lvl="2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911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err="1"/>
              <a:t>FeignClient</a:t>
            </a:r>
            <a:r>
              <a:rPr lang="en-IN" b="0" dirty="0"/>
              <a:t> Example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281958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@FeignClient("stores")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public interface </a:t>
            </a:r>
            <a:r>
              <a:rPr lang="en-US" sz="1800" dirty="0" err="1">
                <a:solidFill>
                  <a:srgbClr val="FF0000"/>
                </a:solidFill>
              </a:rPr>
              <a:t>StoreClient</a:t>
            </a:r>
            <a:r>
              <a:rPr lang="en-US" sz="18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@RequestMapping(method = </a:t>
            </a:r>
            <a:r>
              <a:rPr lang="en-US" sz="1800" dirty="0" err="1">
                <a:solidFill>
                  <a:srgbClr val="FF0000"/>
                </a:solidFill>
              </a:rPr>
              <a:t>RequestMethod.GET</a:t>
            </a:r>
            <a:r>
              <a:rPr lang="en-US" sz="1800" dirty="0">
                <a:solidFill>
                  <a:srgbClr val="FF0000"/>
                </a:solidFill>
              </a:rPr>
              <a:t>, value = "/stores")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List&lt;Store&gt; </a:t>
            </a:r>
            <a:r>
              <a:rPr lang="en-US" sz="1800" dirty="0" err="1">
                <a:solidFill>
                  <a:srgbClr val="FF0000"/>
                </a:solidFill>
              </a:rPr>
              <a:t>getStores</a:t>
            </a:r>
            <a:r>
              <a:rPr lang="en-US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@RequestMapping(method = </a:t>
            </a:r>
            <a:r>
              <a:rPr lang="en-US" sz="1800" dirty="0" err="1">
                <a:solidFill>
                  <a:srgbClr val="FF0000"/>
                </a:solidFill>
              </a:rPr>
              <a:t>RequestMethod.POST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               value = "/stores/{</a:t>
            </a:r>
            <a:r>
              <a:rPr lang="en-US" sz="1800" dirty="0" err="1">
                <a:solidFill>
                  <a:srgbClr val="FF0000"/>
                </a:solidFill>
              </a:rPr>
              <a:t>storeId</a:t>
            </a:r>
            <a:r>
              <a:rPr lang="en-US" sz="1800" dirty="0">
                <a:solidFill>
                  <a:srgbClr val="FF0000"/>
                </a:solidFill>
              </a:rPr>
              <a:t>}", consumes = "application/</a:t>
            </a:r>
            <a:r>
              <a:rPr lang="en-US" sz="1800" dirty="0" err="1">
                <a:solidFill>
                  <a:srgbClr val="FF0000"/>
                </a:solidFill>
              </a:rPr>
              <a:t>json</a:t>
            </a:r>
            <a:r>
              <a:rPr lang="en-US" sz="18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Store update(@PathVariable("storeId") Long </a:t>
            </a:r>
            <a:r>
              <a:rPr lang="en-US" sz="1800" dirty="0" err="1">
                <a:solidFill>
                  <a:srgbClr val="FF0000"/>
                </a:solidFill>
              </a:rPr>
              <a:t>storeId</a:t>
            </a:r>
            <a:r>
              <a:rPr lang="en-US" sz="1800" dirty="0">
                <a:solidFill>
                  <a:srgbClr val="FF0000"/>
                </a:solidFill>
              </a:rPr>
              <a:t>, Store store);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}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4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Monolithic Application</a:t>
            </a:r>
          </a:p>
        </p:txBody>
      </p:sp>
      <p:pic>
        <p:nvPicPr>
          <p:cNvPr id="5" name="Picture 4" descr="monolith-application-arch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09" y="2038350"/>
            <a:ext cx="5105421" cy="3372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With </a:t>
            </a:r>
            <a:r>
              <a:rPr lang="en-US" b="0" dirty="0" err="1"/>
              <a:t>Microservices</a:t>
            </a:r>
            <a:endParaRPr lang="en-US" b="0" dirty="0"/>
          </a:p>
        </p:txBody>
      </p:sp>
      <p:pic>
        <p:nvPicPr>
          <p:cNvPr id="4" name="Picture 3" descr="microservices-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8" y="1785926"/>
            <a:ext cx="7832254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r>
              <a:rPr lang="en-US" sz="20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A 12-factor app is a methodology or set of principles for building scalable and performant, independent, and most resilient enterprise applications</a:t>
            </a:r>
          </a:p>
          <a:p>
            <a:endParaRPr lang="en-US" sz="2000" b="0" i="0" dirty="0">
              <a:solidFill>
                <a:srgbClr val="222635"/>
              </a:solidFill>
              <a:effectLst/>
              <a:highlight>
                <a:srgbClr val="FFFFFF"/>
              </a:highlight>
            </a:endParaRPr>
          </a:p>
          <a:p>
            <a:r>
              <a:rPr lang="en-US" sz="20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It establishes the general principles and guidelines for creating robust enterprise applications</a:t>
            </a:r>
          </a:p>
          <a:p>
            <a:endParaRPr lang="en-US" sz="2000" dirty="0">
              <a:solidFill>
                <a:srgbClr val="222635"/>
              </a:solidFill>
              <a:highlight>
                <a:srgbClr val="FFFFFF"/>
              </a:highlight>
            </a:endParaRPr>
          </a:p>
          <a:p>
            <a:r>
              <a:rPr lang="en-US" sz="20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12-factor app principles got very popular as it aligns with Microservice principles.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89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1. Codebase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There is only one codebase per app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in microservices architecture, it’s one codebase per service ─ but there can be numerous deploys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A deploy is a running instance of the app</a:t>
            </a:r>
          </a:p>
          <a:p>
            <a:pPr lvl="2"/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Dependencies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manage the dependencies externally using dependency management tools(</a:t>
            </a:r>
            <a:r>
              <a:rPr lang="en-US" sz="1800" b="0" i="0" dirty="0" err="1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maven,gradle</a:t>
            </a:r>
            <a:r>
              <a:rPr lang="en-US" sz="18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) instead of adding them to your codebase</a:t>
            </a:r>
          </a:p>
          <a:p>
            <a:pPr lvl="2"/>
            <a:endParaRPr lang="en-US" sz="1800" dirty="0">
              <a:solidFill>
                <a:srgbClr val="222635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3. Configurations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store all configuration data separately from the code – in the environment as variables and not in the code repository — and read in by the code at runtime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A separate config file makes it easy to update the config values without touching the actual codebase</a:t>
            </a:r>
          </a:p>
        </p:txBody>
      </p:sp>
    </p:spTree>
    <p:extLst>
      <p:ext uri="{BB962C8B-B14F-4D97-AF65-F5344CB8AC3E}">
        <p14:creationId xmlns:p14="http://schemas.microsoft.com/office/powerpoint/2010/main" val="316348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4. Backing Services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Backing services are services that the application depends on for operation like database</a:t>
            </a:r>
          </a:p>
          <a:p>
            <a:pPr lvl="2"/>
            <a:r>
              <a:rPr lang="en-US" sz="1800" dirty="0">
                <a:highlight>
                  <a:srgbClr val="FFFFFF"/>
                </a:highlight>
              </a:rPr>
              <a:t>Treat</a:t>
            </a:r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all such backing services as attached resources.</a:t>
            </a:r>
            <a:endParaRPr lang="en-US" sz="1800" dirty="0">
              <a:highlight>
                <a:srgbClr val="FFFFFF"/>
              </a:highlight>
            </a:endParaRPr>
          </a:p>
          <a:p>
            <a:pPr lvl="2"/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it shouldn’t require any code change to swap a compatible backing service. The only change should be in configurations</a:t>
            </a:r>
          </a:p>
          <a:p>
            <a:pPr marL="55245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5. Build, 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elease, Run</a:t>
            </a:r>
          </a:p>
          <a:p>
            <a:pPr lvl="2"/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strict separation between the build, release, and run stages</a:t>
            </a:r>
          </a:p>
          <a:p>
            <a:pPr lvl="2"/>
            <a:r>
              <a:rPr lang="en-US" sz="1600" b="1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Build stage: </a:t>
            </a:r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transform the code into an executable bundle/ build package.</a:t>
            </a:r>
          </a:p>
          <a:p>
            <a:pPr lvl="2"/>
            <a:r>
              <a:rPr lang="en-US" sz="1600" b="1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Release stage:</a:t>
            </a:r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 get the build package and combine with the configurations of the deployment environment and make your application ready to run.</a:t>
            </a:r>
          </a:p>
          <a:p>
            <a:pPr lvl="2"/>
            <a:r>
              <a:rPr lang="en-US" sz="1600" b="1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Run stage:</a:t>
            </a:r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 It is like running your app in the execution environment.</a:t>
            </a:r>
          </a:p>
          <a:p>
            <a:pPr lvl="2"/>
            <a:endParaRPr lang="en-US" sz="1600" b="0" i="0" dirty="0">
              <a:solidFill>
                <a:srgbClr val="222635"/>
              </a:solidFill>
              <a:effectLst/>
              <a:highlight>
                <a:srgbClr val="FFFFFF"/>
              </a:highlight>
            </a:endParaRPr>
          </a:p>
          <a:p>
            <a:pPr lvl="2"/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use CI/CD tools  like Jenkins</a:t>
            </a:r>
          </a:p>
          <a:p>
            <a:pPr lvl="2"/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Docker images make it easy to separate the build, release, and run stages</a:t>
            </a:r>
          </a:p>
        </p:txBody>
      </p:sp>
    </p:spTree>
    <p:extLst>
      <p:ext uri="{BB962C8B-B14F-4D97-AF65-F5344CB8AC3E}">
        <p14:creationId xmlns:p14="http://schemas.microsoft.com/office/powerpoint/2010/main" val="40145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6. Processes</a:t>
            </a:r>
          </a:p>
          <a:p>
            <a:pPr lvl="2"/>
            <a:r>
              <a:rPr lang="en-US" sz="1800" b="0" i="1" dirty="0">
                <a:solidFill>
                  <a:schemeClr val="tx1"/>
                </a:solidFill>
                <a:effectLst/>
              </a:rPr>
              <a:t>Execute the app as one or more stateless processes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Ensuring the app is stateless makes it easy to scale a service horizontally by simply adding more instances of that service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Store any stateful data or data that needs to be shared between instances, in a backing service such as a database</a:t>
            </a:r>
          </a:p>
          <a:p>
            <a:pPr marL="55245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7. Port binding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The app should be completely self-contained and not rely on the runtime injection of a webserver </a:t>
            </a:r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The web app exports HTTP as a service by binding to a port, and listening to requests coming in on that port</a:t>
            </a:r>
            <a:endParaRPr lang="en-US" sz="18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368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8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. Concurrency</a:t>
            </a:r>
          </a:p>
          <a:p>
            <a:pPr lvl="2"/>
            <a:r>
              <a:rPr lang="en-US" sz="1800" b="0" i="1" dirty="0">
                <a:solidFill>
                  <a:schemeClr val="tx1"/>
                </a:solidFill>
                <a:effectLst/>
              </a:rPr>
              <a:t>Scale-out via the process model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Supporting concurrency means that different parts of an app can scale up to meet the need at hand</a:t>
            </a:r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When you develop the app to be concurrent, you can spin up new instances effortlessly.</a:t>
            </a:r>
          </a:p>
          <a:p>
            <a:pPr marL="55245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9. Disposability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An app’s processes should be disposable so they can be started, stopped, and redeployed quickly with no loss of data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Services deployed in Docker containers do this automatically and the app can be stopped and started instantly.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The concept of disposable processes means that an app can die at any time, but it won’t affect the user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The app can be replaced by other apps, or it can start right up again.</a:t>
            </a:r>
          </a:p>
        </p:txBody>
      </p:sp>
    </p:spTree>
    <p:extLst>
      <p:ext uri="{BB962C8B-B14F-4D97-AF65-F5344CB8AC3E}">
        <p14:creationId xmlns:p14="http://schemas.microsoft.com/office/powerpoint/2010/main" val="126398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21296</TotalTime>
  <Words>1605</Words>
  <Application>Microsoft Office PowerPoint</Application>
  <PresentationFormat>On-screen Show (4:3)</PresentationFormat>
  <Paragraphs>236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ATS Branded_v3</vt:lpstr>
      <vt:lpstr>Spring Boot Micro Services</vt:lpstr>
      <vt:lpstr>MicroServices</vt:lpstr>
      <vt:lpstr>Monolithic Application</vt:lpstr>
      <vt:lpstr>With Microservices</vt:lpstr>
      <vt:lpstr>12 factor approach</vt:lpstr>
      <vt:lpstr>12 factor approach</vt:lpstr>
      <vt:lpstr>12 factor approach</vt:lpstr>
      <vt:lpstr>12 factor approach</vt:lpstr>
      <vt:lpstr>12 factor approach</vt:lpstr>
      <vt:lpstr>12 factor approach</vt:lpstr>
      <vt:lpstr>12 factor approach</vt:lpstr>
      <vt:lpstr>Discovery Service</vt:lpstr>
      <vt:lpstr>Spring cloud Micro Service Support</vt:lpstr>
      <vt:lpstr>RestTemplate example</vt:lpstr>
      <vt:lpstr>Eureka Server</vt:lpstr>
      <vt:lpstr>Create Eureka Server</vt:lpstr>
      <vt:lpstr>Eureka Client</vt:lpstr>
      <vt:lpstr>Load Balancing</vt:lpstr>
      <vt:lpstr>WebClient</vt:lpstr>
      <vt:lpstr>WebClient Builder API</vt:lpstr>
      <vt:lpstr>FeignClient</vt:lpstr>
      <vt:lpstr>FeignClient Example</vt:lpstr>
    </vt:vector>
  </TitlesOfParts>
  <Manager>Reggie Reyes</Manager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Calling</dc:title>
  <dc:subject>Java Developer School</dc:subject>
  <dc:creator>Seema Hemant</dc:creator>
  <cp:lastModifiedBy>Ramana Reddy</cp:lastModifiedBy>
  <cp:revision>1306</cp:revision>
  <cp:lastPrinted>2000-08-10T20:43:38Z</cp:lastPrinted>
  <dcterms:created xsi:type="dcterms:W3CDTF">2001-03-14T15:15:32Z</dcterms:created>
  <dcterms:modified xsi:type="dcterms:W3CDTF">2024-08-29T07:37:11Z</dcterms:modified>
  <cp:category>Presentation Designs</cp:category>
</cp:coreProperties>
</file>