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media/image11.jpg" ContentType="image/jpeg"/>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61"/>
  </p:notesMasterIdLst>
  <p:handoutMasterIdLst>
    <p:handoutMasterId r:id="rId62"/>
  </p:handoutMasterIdLst>
  <p:sldIdLst>
    <p:sldId id="315" r:id="rId2"/>
    <p:sldId id="366" r:id="rId3"/>
    <p:sldId id="368" r:id="rId4"/>
    <p:sldId id="369" r:id="rId5"/>
    <p:sldId id="367" r:id="rId6"/>
    <p:sldId id="371" r:id="rId7"/>
    <p:sldId id="370" r:id="rId8"/>
    <p:sldId id="414" r:id="rId9"/>
    <p:sldId id="441" r:id="rId10"/>
    <p:sldId id="422" r:id="rId11"/>
    <p:sldId id="413" r:id="rId12"/>
    <p:sldId id="372" r:id="rId13"/>
    <p:sldId id="373" r:id="rId14"/>
    <p:sldId id="374" r:id="rId15"/>
    <p:sldId id="406" r:id="rId16"/>
    <p:sldId id="407" r:id="rId17"/>
    <p:sldId id="377" r:id="rId18"/>
    <p:sldId id="378" r:id="rId19"/>
    <p:sldId id="408" r:id="rId20"/>
    <p:sldId id="416" r:id="rId21"/>
    <p:sldId id="379" r:id="rId22"/>
    <p:sldId id="382" r:id="rId23"/>
    <p:sldId id="417" r:id="rId24"/>
    <p:sldId id="383" r:id="rId25"/>
    <p:sldId id="418" r:id="rId26"/>
    <p:sldId id="423" r:id="rId27"/>
    <p:sldId id="384" r:id="rId28"/>
    <p:sldId id="385" r:id="rId29"/>
    <p:sldId id="386" r:id="rId30"/>
    <p:sldId id="409" r:id="rId31"/>
    <p:sldId id="434" r:id="rId32"/>
    <p:sldId id="444" r:id="rId33"/>
    <p:sldId id="442" r:id="rId34"/>
    <p:sldId id="443" r:id="rId35"/>
    <p:sldId id="450" r:id="rId36"/>
    <p:sldId id="436" r:id="rId37"/>
    <p:sldId id="389" r:id="rId38"/>
    <p:sldId id="397" r:id="rId39"/>
    <p:sldId id="435" r:id="rId40"/>
    <p:sldId id="424" r:id="rId41"/>
    <p:sldId id="394" r:id="rId42"/>
    <p:sldId id="395" r:id="rId43"/>
    <p:sldId id="393" r:id="rId44"/>
    <p:sldId id="396" r:id="rId45"/>
    <p:sldId id="428" r:id="rId46"/>
    <p:sldId id="429" r:id="rId47"/>
    <p:sldId id="430" r:id="rId48"/>
    <p:sldId id="431" r:id="rId49"/>
    <p:sldId id="398" r:id="rId50"/>
    <p:sldId id="399" r:id="rId51"/>
    <p:sldId id="400" r:id="rId52"/>
    <p:sldId id="401" r:id="rId53"/>
    <p:sldId id="404" r:id="rId54"/>
    <p:sldId id="405" r:id="rId55"/>
    <p:sldId id="402" r:id="rId56"/>
    <p:sldId id="438" r:id="rId57"/>
    <p:sldId id="403" r:id="rId58"/>
    <p:sldId id="439" r:id="rId59"/>
    <p:sldId id="449" r:id="rId60"/>
  </p:sldIdLst>
  <p:sldSz cx="9144000" cy="6858000" type="screen4x3"/>
  <p:notesSz cx="7099300" cy="10234613"/>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60">
          <p15:clr>
            <a:srgbClr val="A4A3A4"/>
          </p15:clr>
        </p15:guide>
        <p15:guide id="2" orient="horz" pos="480">
          <p15:clr>
            <a:srgbClr val="A4A3A4"/>
          </p15:clr>
        </p15:guide>
        <p15:guide id="3" orient="horz" pos="336">
          <p15:clr>
            <a:srgbClr val="A4A3A4"/>
          </p15:clr>
        </p15:guide>
        <p15:guide id="4" pos="768">
          <p15:clr>
            <a:srgbClr val="A4A3A4"/>
          </p15:clr>
        </p15:guide>
        <p15:guide id="5" pos="480">
          <p15:clr>
            <a:srgbClr val="A4A3A4"/>
          </p15:clr>
        </p15:guide>
        <p15:guide id="6" pos="384">
          <p15:clr>
            <a:srgbClr val="A4A3A4"/>
          </p15:clr>
        </p15:guide>
      </p15:sldGuideLst>
    </p:ext>
    <p:ext uri="{2D200454-40CA-4A62-9FC3-DE9A4176ACB9}">
      <p15:notesGuideLst xmlns:p15="http://schemas.microsoft.com/office/powerpoint/2012/main">
        <p15:guide id="1" orient="horz" pos="318">
          <p15:clr>
            <a:srgbClr val="A4A3A4"/>
          </p15:clr>
        </p15:guide>
        <p15:guide id="2" orient="horz" pos="3652">
          <p15:clr>
            <a:srgbClr val="A4A3A4"/>
          </p15:clr>
        </p15:guide>
        <p15:guide id="3" orient="horz" pos="3811">
          <p15:clr>
            <a:srgbClr val="A4A3A4"/>
          </p15:clr>
        </p15:guide>
        <p15:guide id="4" pos="292">
          <p15:clr>
            <a:srgbClr val="A4A3A4"/>
          </p15:clr>
        </p15:guide>
        <p15:guide id="5" pos="390">
          <p15:clr>
            <a:srgbClr val="A4A3A4"/>
          </p15:clr>
        </p15:guide>
        <p15:guide id="6" pos="439">
          <p15:clr>
            <a:srgbClr val="A4A3A4"/>
          </p15:clr>
        </p15:guide>
        <p15:guide id="7" pos="5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FF"/>
    <a:srgbClr val="66CCFF"/>
    <a:srgbClr val="CC6600"/>
    <a:srgbClr val="FFCC66"/>
    <a:srgbClr val="CC9900"/>
    <a:srgbClr val="00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78894" autoAdjust="0"/>
  </p:normalViewPr>
  <p:slideViewPr>
    <p:cSldViewPr>
      <p:cViewPr varScale="1">
        <p:scale>
          <a:sx n="57" d="100"/>
          <a:sy n="57" d="100"/>
        </p:scale>
        <p:origin x="1376" y="40"/>
      </p:cViewPr>
      <p:guideLst>
        <p:guide orient="horz" pos="960"/>
        <p:guide orient="horz" pos="480"/>
        <p:guide orient="horz" pos="336"/>
        <p:guide pos="768"/>
        <p:guide pos="480"/>
        <p:guide pos="384"/>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986" y="1842"/>
      </p:cViewPr>
      <p:guideLst>
        <p:guide orient="horz" pos="318"/>
        <p:guide orient="horz" pos="3652"/>
        <p:guide orient="horz" pos="3811"/>
        <p:guide pos="292"/>
        <p:guide pos="390"/>
        <p:guide pos="439"/>
        <p:guide pos="58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10.xml"/><Relationship Id="rId1" Type="http://schemas.openxmlformats.org/officeDocument/2006/relationships/slide" Target="slides/slide1.xml"/><Relationship Id="rId4"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9038" tIns="49520" rIns="99038" bIns="49520" numCol="1" anchor="t" anchorCtr="0" compatLnSpc="1">
            <a:prstTxWarp prst="textNoShape">
              <a:avLst/>
            </a:prstTxWarp>
          </a:bodyPr>
          <a:lstStyle>
            <a:lvl1pPr algn="l" defTabSz="990836">
              <a:spcBef>
                <a:spcPct val="0"/>
              </a:spcBef>
              <a:buClr>
                <a:srgbClr val="000000"/>
              </a:buClr>
              <a:buFont typeface="Arial" pitchFamily="34" charset="0"/>
              <a:buNone/>
              <a:defRPr sz="1300">
                <a:latin typeface="Arial" pitchFamily="34" charset="0"/>
              </a:defRPr>
            </a:lvl1pPr>
          </a:lstStyle>
          <a:p>
            <a:pPr>
              <a:defRPr/>
            </a:pPr>
            <a:endParaRPr lang="en-US"/>
          </a:p>
        </p:txBody>
      </p:sp>
      <p:sp>
        <p:nvSpPr>
          <p:cNvPr id="115715"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9038" tIns="49520" rIns="99038" bIns="49520" numCol="1" anchor="t" anchorCtr="0" compatLnSpc="1">
            <a:prstTxWarp prst="textNoShape">
              <a:avLst/>
            </a:prstTxWarp>
          </a:bodyPr>
          <a:lstStyle>
            <a:lvl1pPr algn="r" defTabSz="990836">
              <a:spcBef>
                <a:spcPct val="0"/>
              </a:spcBef>
              <a:buClr>
                <a:srgbClr val="000000"/>
              </a:buClr>
              <a:buFont typeface="Arial" pitchFamily="34" charset="0"/>
              <a:buNone/>
              <a:defRPr sz="1300">
                <a:latin typeface="Arial" pitchFamily="34" charset="0"/>
              </a:defRPr>
            </a:lvl1pPr>
          </a:lstStyle>
          <a:p>
            <a:pPr>
              <a:defRPr/>
            </a:pPr>
            <a:endParaRPr lang="en-US"/>
          </a:p>
        </p:txBody>
      </p:sp>
      <p:sp>
        <p:nvSpPr>
          <p:cNvPr id="115716"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9038" tIns="49520" rIns="99038" bIns="49520" numCol="1" anchor="b" anchorCtr="0" compatLnSpc="1">
            <a:prstTxWarp prst="textNoShape">
              <a:avLst/>
            </a:prstTxWarp>
          </a:bodyPr>
          <a:lstStyle>
            <a:lvl1pPr algn="l" defTabSz="990836">
              <a:spcBef>
                <a:spcPct val="0"/>
              </a:spcBef>
              <a:buClr>
                <a:srgbClr val="000000"/>
              </a:buClr>
              <a:buFont typeface="Arial" pitchFamily="34" charset="0"/>
              <a:buNone/>
              <a:defRPr sz="1300">
                <a:latin typeface="Arial" pitchFamily="34" charset="0"/>
              </a:defRPr>
            </a:lvl1pPr>
          </a:lstStyle>
          <a:p>
            <a:pPr>
              <a:defRPr/>
            </a:pPr>
            <a:endParaRPr lang="en-US"/>
          </a:p>
        </p:txBody>
      </p:sp>
      <p:sp>
        <p:nvSpPr>
          <p:cNvPr id="115717"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9038" tIns="49520" rIns="99038" bIns="49520" numCol="1" anchor="b" anchorCtr="0" compatLnSpc="1">
            <a:prstTxWarp prst="textNoShape">
              <a:avLst/>
            </a:prstTxWarp>
          </a:bodyPr>
          <a:lstStyle>
            <a:lvl1pPr algn="r" defTabSz="990836">
              <a:spcBef>
                <a:spcPct val="0"/>
              </a:spcBef>
              <a:buClr>
                <a:srgbClr val="000000"/>
              </a:buClr>
              <a:buFont typeface="Arial" pitchFamily="34" charset="0"/>
              <a:buNone/>
              <a:defRPr sz="1300">
                <a:latin typeface="Arial" pitchFamily="34" charset="0"/>
              </a:defRPr>
            </a:lvl1pPr>
          </a:lstStyle>
          <a:p>
            <a:pPr>
              <a:defRPr/>
            </a:pPr>
            <a:fld id="{C97559F9-6B3F-4D86-8F25-C6CDEC28F757}"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Slide_Image_Placeholder"/>
          <p:cNvSpPr>
            <a:spLocks noGrp="1" noRot="1" noChangeAspect="1" noChangeArrowheads="1" noTextEdit="1"/>
          </p:cNvSpPr>
          <p:nvPr>
            <p:ph type="sldImg" idx="2"/>
          </p:nvPr>
        </p:nvSpPr>
        <p:spPr bwMode="auto">
          <a:xfrm>
            <a:off x="222250" y="511175"/>
            <a:ext cx="6654800" cy="4991100"/>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63550" y="5757863"/>
            <a:ext cx="6172200" cy="4030662"/>
          </a:xfrm>
          <a:prstGeom prst="rect">
            <a:avLst/>
          </a:prstGeom>
          <a:noFill/>
          <a:ln w="9525">
            <a:noFill/>
            <a:miter lim="800000"/>
            <a:headEnd/>
            <a:tailEnd/>
          </a:ln>
          <a:effectLst/>
        </p:spPr>
        <p:txBody>
          <a:bodyPr vert="horz" wrap="square" lIns="13756" tIns="13756" rIns="13756" bIns="1375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6" name="Rectangle 10"/>
          <p:cNvSpPr>
            <a:spLocks noGrp="1" noChangeArrowheads="1"/>
          </p:cNvSpPr>
          <p:nvPr>
            <p:ph type="ftr" sz="quarter" idx="4"/>
          </p:nvPr>
        </p:nvSpPr>
        <p:spPr bwMode="auto">
          <a:xfrm>
            <a:off x="463550" y="9925050"/>
            <a:ext cx="6172200" cy="252413"/>
          </a:xfrm>
          <a:prstGeom prst="rect">
            <a:avLst/>
          </a:prstGeom>
          <a:noFill/>
          <a:ln w="9525">
            <a:noFill/>
            <a:miter lim="800000"/>
            <a:headEnd/>
            <a:tailEnd/>
          </a:ln>
          <a:effectLst/>
        </p:spPr>
        <p:txBody>
          <a:bodyPr vert="horz" wrap="square" lIns="97393" tIns="48696" rIns="97393" bIns="48696" numCol="1" anchor="b" anchorCtr="0" compatLnSpc="1">
            <a:prstTxWarp prst="textNoShape">
              <a:avLst/>
            </a:prstTxWarp>
          </a:bodyPr>
          <a:lstStyle>
            <a:lvl1pPr>
              <a:spcBef>
                <a:spcPct val="0"/>
              </a:spcBef>
              <a:buClrTx/>
              <a:buFontTx/>
              <a:buNone/>
              <a:defRPr sz="1200">
                <a:solidFill>
                  <a:srgbClr val="000000"/>
                </a:solidFill>
                <a:latin typeface="Arial" pitchFamily="34" charset="0"/>
                <a:cs typeface="Arial" pitchFamily="34" charset="0"/>
              </a:defRPr>
            </a:lvl1pPr>
          </a:lstStyle>
          <a:p>
            <a:pPr>
              <a:defRPr/>
            </a:pPr>
            <a:r>
              <a:rPr lang="en-US"/>
              <a:t>Oracle Fusion Middleware 11</a:t>
            </a:r>
            <a:r>
              <a:rPr lang="en-US" i="1"/>
              <a:t>g</a:t>
            </a:r>
            <a:r>
              <a:rPr lang="en-US"/>
              <a:t>: Build Java EE Applications   8 - </a:t>
            </a:r>
            <a:fld id="{FF400262-2648-44B7-81DE-C912D0C57D53}"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ct val="50000"/>
      </a:spcBef>
      <a:spcAft>
        <a:spcPct val="0"/>
      </a:spcAft>
      <a:buSzPct val="100000"/>
      <a:buFont typeface="Arial" charset="0"/>
      <a:defRPr sz="1200" b="1" kern="1200">
        <a:solidFill>
          <a:schemeClr val="tx1"/>
        </a:solidFill>
        <a:latin typeface="Arial" pitchFamily="34" charset="0"/>
        <a:ea typeface="+mn-ea"/>
        <a:cs typeface="+mn-cs"/>
      </a:defRPr>
    </a:lvl1pPr>
    <a:lvl2pPr marL="114300" algn="l" defTabSz="457200" rtl="0" eaLnBrk="0" fontAlgn="base" hangingPunct="0">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572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8001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914400" algn="l" defTabSz="457200" rtl="0" eaLnBrk="0" fontAlgn="base" hangingPunct="0">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3"/>
          <p:cNvSpPr>
            <a:spLocks noGrp="1" noRot="1" noChangeAspect="1" noChangeArrowheads="1" noTextEdit="1"/>
          </p:cNvSpPr>
          <p:nvPr>
            <p:ph type="sldImg"/>
          </p:nvPr>
        </p:nvSpPr>
        <p:spPr>
          <a:ln/>
        </p:spPr>
      </p:sp>
      <p:sp>
        <p:nvSpPr>
          <p:cNvPr id="22531" name="Rectangle 14"/>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11</a:t>
            </a:fld>
            <a:endParaRPr lang="en-US"/>
          </a:p>
        </p:txBody>
      </p:sp>
    </p:spTree>
    <p:extLst>
      <p:ext uri="{BB962C8B-B14F-4D97-AF65-F5344CB8AC3E}">
        <p14:creationId xmlns:p14="http://schemas.microsoft.com/office/powerpoint/2010/main" val="336197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15</a:t>
            </a:fld>
            <a:endParaRPr lang="en-US"/>
          </a:p>
        </p:txBody>
      </p:sp>
    </p:spTree>
    <p:extLst>
      <p:ext uri="{BB962C8B-B14F-4D97-AF65-F5344CB8AC3E}">
        <p14:creationId xmlns:p14="http://schemas.microsoft.com/office/powerpoint/2010/main" val="2814247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16</a:t>
            </a:fld>
            <a:endParaRPr lang="en-US"/>
          </a:p>
        </p:txBody>
      </p:sp>
    </p:spTree>
    <p:extLst>
      <p:ext uri="{BB962C8B-B14F-4D97-AF65-F5344CB8AC3E}">
        <p14:creationId xmlns:p14="http://schemas.microsoft.com/office/powerpoint/2010/main" val="2120915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19</a:t>
            </a:fld>
            <a:endParaRPr lang="en-US"/>
          </a:p>
        </p:txBody>
      </p:sp>
    </p:spTree>
    <p:extLst>
      <p:ext uri="{BB962C8B-B14F-4D97-AF65-F5344CB8AC3E}">
        <p14:creationId xmlns:p14="http://schemas.microsoft.com/office/powerpoint/2010/main" val="2660404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20</a:t>
            </a:fld>
            <a:endParaRPr lang="en-US"/>
          </a:p>
        </p:txBody>
      </p:sp>
    </p:spTree>
    <p:extLst>
      <p:ext uri="{BB962C8B-B14F-4D97-AF65-F5344CB8AC3E}">
        <p14:creationId xmlns:p14="http://schemas.microsoft.com/office/powerpoint/2010/main" val="1062605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23</a:t>
            </a:fld>
            <a:endParaRPr lang="en-US"/>
          </a:p>
        </p:txBody>
      </p:sp>
    </p:spTree>
    <p:extLst>
      <p:ext uri="{BB962C8B-B14F-4D97-AF65-F5344CB8AC3E}">
        <p14:creationId xmlns:p14="http://schemas.microsoft.com/office/powerpoint/2010/main" val="3250880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24</a:t>
            </a:fld>
            <a:endParaRPr lang="en-US"/>
          </a:p>
        </p:txBody>
      </p:sp>
    </p:spTree>
    <p:extLst>
      <p:ext uri="{BB962C8B-B14F-4D97-AF65-F5344CB8AC3E}">
        <p14:creationId xmlns:p14="http://schemas.microsoft.com/office/powerpoint/2010/main" val="2230094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25</a:t>
            </a:fld>
            <a:endParaRPr lang="en-US"/>
          </a:p>
        </p:txBody>
      </p:sp>
    </p:spTree>
    <p:extLst>
      <p:ext uri="{BB962C8B-B14F-4D97-AF65-F5344CB8AC3E}">
        <p14:creationId xmlns:p14="http://schemas.microsoft.com/office/powerpoint/2010/main" val="15547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3"/>
          <p:cNvSpPr>
            <a:spLocks noGrp="1" noRot="1" noChangeAspect="1" noChangeArrowheads="1" noTextEdit="1"/>
          </p:cNvSpPr>
          <p:nvPr>
            <p:ph type="sldImg"/>
          </p:nvPr>
        </p:nvSpPr>
        <p:spPr>
          <a:ln/>
        </p:spPr>
      </p:sp>
      <p:sp>
        <p:nvSpPr>
          <p:cNvPr id="22531" name="Rectangle 14"/>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3244611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27</a:t>
            </a:fld>
            <a:endParaRPr lang="en-US"/>
          </a:p>
        </p:txBody>
      </p:sp>
    </p:spTree>
    <p:extLst>
      <p:ext uri="{BB962C8B-B14F-4D97-AF65-F5344CB8AC3E}">
        <p14:creationId xmlns:p14="http://schemas.microsoft.com/office/powerpoint/2010/main" val="585725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28</a:t>
            </a:fld>
            <a:endParaRPr lang="en-US"/>
          </a:p>
        </p:txBody>
      </p:sp>
    </p:spTree>
    <p:extLst>
      <p:ext uri="{BB962C8B-B14F-4D97-AF65-F5344CB8AC3E}">
        <p14:creationId xmlns:p14="http://schemas.microsoft.com/office/powerpoint/2010/main" val="1939230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29</a:t>
            </a:fld>
            <a:endParaRPr lang="en-US"/>
          </a:p>
        </p:txBody>
      </p:sp>
    </p:spTree>
    <p:extLst>
      <p:ext uri="{BB962C8B-B14F-4D97-AF65-F5344CB8AC3E}">
        <p14:creationId xmlns:p14="http://schemas.microsoft.com/office/powerpoint/2010/main" val="2292966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30</a:t>
            </a:fld>
            <a:endParaRPr lang="en-US"/>
          </a:p>
        </p:txBody>
      </p:sp>
    </p:spTree>
    <p:extLst>
      <p:ext uri="{BB962C8B-B14F-4D97-AF65-F5344CB8AC3E}">
        <p14:creationId xmlns:p14="http://schemas.microsoft.com/office/powerpoint/2010/main" val="37690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31</a:t>
            </a:fld>
            <a:endParaRPr lang="en-US"/>
          </a:p>
        </p:txBody>
      </p:sp>
    </p:spTree>
    <p:extLst>
      <p:ext uri="{BB962C8B-B14F-4D97-AF65-F5344CB8AC3E}">
        <p14:creationId xmlns:p14="http://schemas.microsoft.com/office/powerpoint/2010/main" val="2574854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32</a:t>
            </a:fld>
            <a:endParaRPr lang="en-US"/>
          </a:p>
        </p:txBody>
      </p:sp>
    </p:spTree>
    <p:extLst>
      <p:ext uri="{BB962C8B-B14F-4D97-AF65-F5344CB8AC3E}">
        <p14:creationId xmlns:p14="http://schemas.microsoft.com/office/powerpoint/2010/main" val="213611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33</a:t>
            </a:fld>
            <a:endParaRPr lang="en-US"/>
          </a:p>
        </p:txBody>
      </p:sp>
    </p:spTree>
    <p:extLst>
      <p:ext uri="{BB962C8B-B14F-4D97-AF65-F5344CB8AC3E}">
        <p14:creationId xmlns:p14="http://schemas.microsoft.com/office/powerpoint/2010/main" val="477630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34</a:t>
            </a:fld>
            <a:endParaRPr lang="en-US"/>
          </a:p>
        </p:txBody>
      </p:sp>
    </p:spTree>
    <p:extLst>
      <p:ext uri="{BB962C8B-B14F-4D97-AF65-F5344CB8AC3E}">
        <p14:creationId xmlns:p14="http://schemas.microsoft.com/office/powerpoint/2010/main" val="29034404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35</a:t>
            </a:fld>
            <a:endParaRPr lang="en-US"/>
          </a:p>
        </p:txBody>
      </p:sp>
    </p:spTree>
    <p:extLst>
      <p:ext uri="{BB962C8B-B14F-4D97-AF65-F5344CB8AC3E}">
        <p14:creationId xmlns:p14="http://schemas.microsoft.com/office/powerpoint/2010/main" val="4184336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36</a:t>
            </a:fld>
            <a:endParaRPr lang="en-US"/>
          </a:p>
        </p:txBody>
      </p:sp>
    </p:spTree>
    <p:extLst>
      <p:ext uri="{BB962C8B-B14F-4D97-AF65-F5344CB8AC3E}">
        <p14:creationId xmlns:p14="http://schemas.microsoft.com/office/powerpoint/2010/main" val="3712320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37</a:t>
            </a:fld>
            <a:endParaRPr lang="en-US"/>
          </a:p>
        </p:txBody>
      </p:sp>
    </p:spTree>
    <p:extLst>
      <p:ext uri="{BB962C8B-B14F-4D97-AF65-F5344CB8AC3E}">
        <p14:creationId xmlns:p14="http://schemas.microsoft.com/office/powerpoint/2010/main" val="2681553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38</a:t>
            </a:fld>
            <a:endParaRPr lang="en-US"/>
          </a:p>
        </p:txBody>
      </p:sp>
    </p:spTree>
    <p:extLst>
      <p:ext uri="{BB962C8B-B14F-4D97-AF65-F5344CB8AC3E}">
        <p14:creationId xmlns:p14="http://schemas.microsoft.com/office/powerpoint/2010/main" val="42254872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39</a:t>
            </a:fld>
            <a:endParaRPr lang="en-US"/>
          </a:p>
        </p:txBody>
      </p:sp>
    </p:spTree>
    <p:extLst>
      <p:ext uri="{BB962C8B-B14F-4D97-AF65-F5344CB8AC3E}">
        <p14:creationId xmlns:p14="http://schemas.microsoft.com/office/powerpoint/2010/main" val="13521806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3"/>
          <p:cNvSpPr>
            <a:spLocks noGrp="1" noRot="1" noChangeAspect="1" noChangeArrowheads="1" noTextEdit="1"/>
          </p:cNvSpPr>
          <p:nvPr>
            <p:ph type="sldImg"/>
          </p:nvPr>
        </p:nvSpPr>
        <p:spPr>
          <a:ln/>
        </p:spPr>
      </p:sp>
      <p:sp>
        <p:nvSpPr>
          <p:cNvPr id="22531" name="Rectangle 14"/>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205363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41</a:t>
            </a:fld>
            <a:endParaRPr lang="en-US"/>
          </a:p>
        </p:txBody>
      </p:sp>
    </p:spTree>
    <p:extLst>
      <p:ext uri="{BB962C8B-B14F-4D97-AF65-F5344CB8AC3E}">
        <p14:creationId xmlns:p14="http://schemas.microsoft.com/office/powerpoint/2010/main" val="6349754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42</a:t>
            </a:fld>
            <a:endParaRPr lang="en-US"/>
          </a:p>
        </p:txBody>
      </p:sp>
    </p:spTree>
    <p:extLst>
      <p:ext uri="{BB962C8B-B14F-4D97-AF65-F5344CB8AC3E}">
        <p14:creationId xmlns:p14="http://schemas.microsoft.com/office/powerpoint/2010/main" val="9255944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43</a:t>
            </a:fld>
            <a:endParaRPr lang="en-US"/>
          </a:p>
        </p:txBody>
      </p:sp>
    </p:spTree>
    <p:extLst>
      <p:ext uri="{BB962C8B-B14F-4D97-AF65-F5344CB8AC3E}">
        <p14:creationId xmlns:p14="http://schemas.microsoft.com/office/powerpoint/2010/main" val="42485692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44</a:t>
            </a:fld>
            <a:endParaRPr lang="en-US"/>
          </a:p>
        </p:txBody>
      </p:sp>
    </p:spTree>
    <p:extLst>
      <p:ext uri="{BB962C8B-B14F-4D97-AF65-F5344CB8AC3E}">
        <p14:creationId xmlns:p14="http://schemas.microsoft.com/office/powerpoint/2010/main" val="4723894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45</a:t>
            </a:fld>
            <a:endParaRPr lang="en-US"/>
          </a:p>
        </p:txBody>
      </p:sp>
    </p:spTree>
    <p:extLst>
      <p:ext uri="{BB962C8B-B14F-4D97-AF65-F5344CB8AC3E}">
        <p14:creationId xmlns:p14="http://schemas.microsoft.com/office/powerpoint/2010/main" val="36066470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46</a:t>
            </a:fld>
            <a:endParaRPr lang="en-US"/>
          </a:p>
        </p:txBody>
      </p:sp>
    </p:spTree>
    <p:extLst>
      <p:ext uri="{BB962C8B-B14F-4D97-AF65-F5344CB8AC3E}">
        <p14:creationId xmlns:p14="http://schemas.microsoft.com/office/powerpoint/2010/main" val="13687031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47</a:t>
            </a:fld>
            <a:endParaRPr lang="en-US"/>
          </a:p>
        </p:txBody>
      </p:sp>
    </p:spTree>
    <p:extLst>
      <p:ext uri="{BB962C8B-B14F-4D97-AF65-F5344CB8AC3E}">
        <p14:creationId xmlns:p14="http://schemas.microsoft.com/office/powerpoint/2010/main" val="9948158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48</a:t>
            </a:fld>
            <a:endParaRPr lang="en-US"/>
          </a:p>
        </p:txBody>
      </p:sp>
    </p:spTree>
    <p:extLst>
      <p:ext uri="{BB962C8B-B14F-4D97-AF65-F5344CB8AC3E}">
        <p14:creationId xmlns:p14="http://schemas.microsoft.com/office/powerpoint/2010/main" val="18465856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49</a:t>
            </a:fld>
            <a:endParaRPr lang="en-US"/>
          </a:p>
        </p:txBody>
      </p:sp>
    </p:spTree>
    <p:extLst>
      <p:ext uri="{BB962C8B-B14F-4D97-AF65-F5344CB8AC3E}">
        <p14:creationId xmlns:p14="http://schemas.microsoft.com/office/powerpoint/2010/main" val="15804052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50</a:t>
            </a:fld>
            <a:endParaRPr lang="en-US"/>
          </a:p>
        </p:txBody>
      </p:sp>
    </p:spTree>
    <p:extLst>
      <p:ext uri="{BB962C8B-B14F-4D97-AF65-F5344CB8AC3E}">
        <p14:creationId xmlns:p14="http://schemas.microsoft.com/office/powerpoint/2010/main" val="2650138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51</a:t>
            </a:fld>
            <a:endParaRPr lang="en-US"/>
          </a:p>
        </p:txBody>
      </p:sp>
    </p:spTree>
    <p:extLst>
      <p:ext uri="{BB962C8B-B14F-4D97-AF65-F5344CB8AC3E}">
        <p14:creationId xmlns:p14="http://schemas.microsoft.com/office/powerpoint/2010/main" val="19617425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52</a:t>
            </a:fld>
            <a:endParaRPr lang="en-US"/>
          </a:p>
        </p:txBody>
      </p:sp>
    </p:spTree>
    <p:extLst>
      <p:ext uri="{BB962C8B-B14F-4D97-AF65-F5344CB8AC3E}">
        <p14:creationId xmlns:p14="http://schemas.microsoft.com/office/powerpoint/2010/main" val="23838731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53</a:t>
            </a:fld>
            <a:endParaRPr lang="en-US"/>
          </a:p>
        </p:txBody>
      </p:sp>
    </p:spTree>
    <p:extLst>
      <p:ext uri="{BB962C8B-B14F-4D97-AF65-F5344CB8AC3E}">
        <p14:creationId xmlns:p14="http://schemas.microsoft.com/office/powerpoint/2010/main" val="4874195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54</a:t>
            </a:fld>
            <a:endParaRPr lang="en-US"/>
          </a:p>
        </p:txBody>
      </p:sp>
    </p:spTree>
    <p:extLst>
      <p:ext uri="{BB962C8B-B14F-4D97-AF65-F5344CB8AC3E}">
        <p14:creationId xmlns:p14="http://schemas.microsoft.com/office/powerpoint/2010/main" val="42934566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55</a:t>
            </a:fld>
            <a:endParaRPr lang="en-US"/>
          </a:p>
        </p:txBody>
      </p:sp>
    </p:spTree>
    <p:extLst>
      <p:ext uri="{BB962C8B-B14F-4D97-AF65-F5344CB8AC3E}">
        <p14:creationId xmlns:p14="http://schemas.microsoft.com/office/powerpoint/2010/main" val="42887449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56</a:t>
            </a:fld>
            <a:endParaRPr lang="en-US"/>
          </a:p>
        </p:txBody>
      </p:sp>
    </p:spTree>
    <p:extLst>
      <p:ext uri="{BB962C8B-B14F-4D97-AF65-F5344CB8AC3E}">
        <p14:creationId xmlns:p14="http://schemas.microsoft.com/office/powerpoint/2010/main" val="821589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57</a:t>
            </a:fld>
            <a:endParaRPr lang="en-US"/>
          </a:p>
        </p:txBody>
      </p:sp>
    </p:spTree>
    <p:extLst>
      <p:ext uri="{BB962C8B-B14F-4D97-AF65-F5344CB8AC3E}">
        <p14:creationId xmlns:p14="http://schemas.microsoft.com/office/powerpoint/2010/main" val="17098024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58</a:t>
            </a:fld>
            <a:endParaRPr lang="en-US"/>
          </a:p>
        </p:txBody>
      </p:sp>
    </p:spTree>
    <p:extLst>
      <p:ext uri="{BB962C8B-B14F-4D97-AF65-F5344CB8AC3E}">
        <p14:creationId xmlns:p14="http://schemas.microsoft.com/office/powerpoint/2010/main" val="39723492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59</a:t>
            </a:fld>
            <a:endParaRPr lang="en-US"/>
          </a:p>
        </p:txBody>
      </p:sp>
    </p:spTree>
    <p:extLst>
      <p:ext uri="{BB962C8B-B14F-4D97-AF65-F5344CB8AC3E}">
        <p14:creationId xmlns:p14="http://schemas.microsoft.com/office/powerpoint/2010/main" val="3669330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8</a:t>
            </a:fld>
            <a:endParaRPr lang="en-US"/>
          </a:p>
        </p:txBody>
      </p:sp>
    </p:spTree>
    <p:extLst>
      <p:ext uri="{BB962C8B-B14F-4D97-AF65-F5344CB8AC3E}">
        <p14:creationId xmlns:p14="http://schemas.microsoft.com/office/powerpoint/2010/main" val="4127315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9</a:t>
            </a:fld>
            <a:endParaRPr lang="en-US"/>
          </a:p>
        </p:txBody>
      </p:sp>
    </p:spTree>
    <p:extLst>
      <p:ext uri="{BB962C8B-B14F-4D97-AF65-F5344CB8AC3E}">
        <p14:creationId xmlns:p14="http://schemas.microsoft.com/office/powerpoint/2010/main" val="1769999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3"/>
          <p:cNvSpPr>
            <a:spLocks noGrp="1" noRot="1" noChangeAspect="1" noChangeArrowheads="1" noTextEdit="1"/>
          </p:cNvSpPr>
          <p:nvPr>
            <p:ph type="sldImg"/>
          </p:nvPr>
        </p:nvSpPr>
        <p:spPr>
          <a:ln/>
        </p:spPr>
      </p:sp>
      <p:sp>
        <p:nvSpPr>
          <p:cNvPr id="22531" name="Rectangle 14"/>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4057593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&lt;Insert Subtitle&gt;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5025"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p:spPr>
        <p:txBody>
          <a:bodyPr vert="horz" wrap="square" lIns="12700" tIns="12700" rIns="12700" bIns="12700" numCol="1" anchor="t" anchorCtr="0" compatLnSpc="1">
            <a:prstTxWarp prst="textNoShape">
              <a:avLst/>
            </a:prstTxWarp>
          </a:bodyPr>
          <a:lstStyle/>
          <a:p>
            <a:pPr lvl="0"/>
            <a:r>
              <a:rPr lang="en-US"/>
              <a:t>Click to edit Master title style </a:t>
            </a:r>
          </a:p>
        </p:txBody>
      </p:sp>
      <p:sp>
        <p:nvSpPr>
          <p:cNvPr id="275486" name="Slide_Page_Number"/>
          <p:cNvSpPr>
            <a:spLocks noChangeArrowheads="1"/>
          </p:cNvSpPr>
          <p:nvPr/>
        </p:nvSpPr>
        <p:spPr bwMode="auto">
          <a:xfrm>
            <a:off x="8293100" y="6629400"/>
            <a:ext cx="698500" cy="177800"/>
          </a:xfrm>
          <a:prstGeom prst="rect">
            <a:avLst/>
          </a:prstGeom>
          <a:noFill/>
          <a:ln w="9525">
            <a:noFill/>
            <a:miter lim="800000"/>
            <a:headEnd/>
            <a:tailEnd/>
          </a:ln>
          <a:effectLst/>
        </p:spPr>
        <p:txBody>
          <a:bodyPr wrap="none" anchor="ctr"/>
          <a:lstStyle/>
          <a:p>
            <a:pPr algn="just">
              <a:spcBef>
                <a:spcPct val="0"/>
              </a:spcBef>
              <a:buClrTx/>
              <a:buFontTx/>
              <a:buNone/>
              <a:defRPr/>
            </a:pPr>
            <a:r>
              <a:rPr lang="en-US" sz="1200" b="0" dirty="0">
                <a:latin typeface="Arial" pitchFamily="34" charset="0"/>
              </a:rPr>
              <a:t> </a:t>
            </a:r>
            <a:fld id="{DF4C3D86-98DA-485B-97A4-6A4EF62831F4}" type="slidenum">
              <a:rPr lang="en-US" sz="1200" b="0">
                <a:latin typeface="Arial" pitchFamily="34" charset="0"/>
              </a:rPr>
              <a:pPr algn="just">
                <a:spcBef>
                  <a:spcPct val="0"/>
                </a:spcBef>
                <a:buClrTx/>
                <a:buFontTx/>
                <a:buNone/>
                <a:defRPr/>
              </a:pPr>
              <a:t>‹#›</a:t>
            </a:fld>
            <a:endParaRPr lang="en-US" sz="1200" b="0" dirty="0">
              <a:latin typeface="Arial" pitchFamily="34" charset="0"/>
            </a:endParaRPr>
          </a:p>
        </p:txBody>
      </p:sp>
      <p:sp>
        <p:nvSpPr>
          <p:cNvPr id="7" name="Rectangle 6"/>
          <p:cNvSpPr/>
          <p:nvPr userDrawn="1"/>
        </p:nvSpPr>
        <p:spPr bwMode="auto">
          <a:xfrm>
            <a:off x="0" y="6324600"/>
            <a:ext cx="9144000" cy="258763"/>
          </a:xfrm>
          <a:prstGeom prst="rect">
            <a:avLst/>
          </a:prstGeom>
          <a:solidFill>
            <a:srgbClr val="0066FF"/>
          </a:solidFill>
          <a:ln w="28575" cap="flat" cmpd="sng" algn="ctr">
            <a:noFill/>
            <a:prstDash val="solid"/>
            <a:round/>
            <a:headEnd type="none" w="sm" len="sm"/>
            <a:tailEnd type="none" w="sm" len="sm"/>
          </a:ln>
          <a:effectLst/>
        </p:spPr>
        <p:txBody>
          <a:bodyPr/>
          <a:lstStyle/>
          <a:p>
            <a:pPr defTabSz="228600">
              <a:defRPr/>
            </a:pPr>
            <a:endParaRPr lang="en-IN"/>
          </a:p>
        </p:txBody>
      </p:sp>
      <p:cxnSp>
        <p:nvCxnSpPr>
          <p:cNvPr id="1030" name="Straight Connector 8"/>
          <p:cNvCxnSpPr>
            <a:cxnSpLocks noChangeShapeType="1"/>
          </p:cNvCxnSpPr>
          <p:nvPr userDrawn="1"/>
        </p:nvCxnSpPr>
        <p:spPr bwMode="auto">
          <a:xfrm>
            <a:off x="0" y="1066800"/>
            <a:ext cx="9144000" cy="1588"/>
          </a:xfrm>
          <a:prstGeom prst="line">
            <a:avLst/>
          </a:prstGeom>
          <a:noFill/>
          <a:ln w="38100" algn="ctr">
            <a:solidFill>
              <a:srgbClr val="0000FF"/>
            </a:solidFill>
            <a:round/>
            <a:headEnd type="none" w="sm" len="sm"/>
            <a:tailEnd type="none" w="sm" len="sm"/>
          </a:ln>
        </p:spPr>
      </p:cxnSp>
    </p:spTree>
  </p:cSld>
  <p:clrMap bg1="lt1" tx1="dk1" bg2="lt2" tx2="dk2" accent1="accent1" accent2="accent2" accent3="accent3" accent4="accent4" accent5="accent5" accent6="accent6" hlink="hlink" folHlink="folHlink"/>
  <p:sldLayoutIdLst>
    <p:sldLayoutId id="2147483737"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Design_Patterns_(boo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63"/>
          <p:cNvSpPr>
            <a:spLocks noGrp="1" noChangeArrowheads="1"/>
          </p:cNvSpPr>
          <p:nvPr>
            <p:ph type="ctrTitle"/>
          </p:nvPr>
        </p:nvSpPr>
        <p:spPr>
          <a:xfrm>
            <a:off x="914400" y="2667000"/>
            <a:ext cx="7315200" cy="1524000"/>
          </a:xfrm>
        </p:spPr>
        <p:txBody>
          <a:bodyPr/>
          <a:lstStyle/>
          <a:p>
            <a:pPr eaLnBrk="1" hangingPunct="1"/>
            <a:r>
              <a:rPr lang="en-US" sz="4000" dirty="0"/>
              <a:t>Design Patterns with java</a:t>
            </a:r>
          </a:p>
        </p:txBody>
      </p:sp>
      <p:sp>
        <p:nvSpPr>
          <p:cNvPr id="3075" name="Line 6"/>
          <p:cNvSpPr>
            <a:spLocks noChangeShapeType="1"/>
          </p:cNvSpPr>
          <p:nvPr/>
        </p:nvSpPr>
        <p:spPr bwMode="auto">
          <a:xfrm>
            <a:off x="1828800" y="4495800"/>
            <a:ext cx="990600" cy="0"/>
          </a:xfrm>
          <a:prstGeom prst="line">
            <a:avLst/>
          </a:prstGeom>
          <a:noFill/>
          <a:ln w="9525">
            <a:noFill/>
            <a:round/>
            <a:headEnd/>
            <a:tailEnd type="triangle" w="med" len="med"/>
          </a:ln>
        </p:spPr>
        <p:txBody>
          <a:bodyPr lIns="12700" tIns="12700" rIns="12700" bIns="12700">
            <a:spAutoFit/>
          </a:bodyPr>
          <a:lstStyle/>
          <a:p>
            <a:endParaRPr lang="en-IN"/>
          </a:p>
        </p:txBody>
      </p:sp>
      <p:sp>
        <p:nvSpPr>
          <p:cNvPr id="3076" name="Rectangle 3"/>
          <p:cNvSpPr>
            <a:spLocks noChangeArrowheads="1"/>
          </p:cNvSpPr>
          <p:nvPr/>
        </p:nvSpPr>
        <p:spPr bwMode="auto">
          <a:xfrm>
            <a:off x="533400" y="457200"/>
            <a:ext cx="8077200" cy="5943600"/>
          </a:xfrm>
          <a:prstGeom prst="rect">
            <a:avLst/>
          </a:prstGeom>
          <a:noFill/>
          <a:ln w="38100" algn="ctr">
            <a:solidFill>
              <a:srgbClr val="0066FF"/>
            </a:solidFill>
            <a:round/>
            <a:headEnd type="none" w="sm" len="sm"/>
            <a:tailEnd type="none" w="sm" len="sm"/>
          </a:ln>
        </p:spPr>
        <p:txBody>
          <a:bodyPr/>
          <a:lstStyle/>
          <a:p>
            <a:pPr defTabSz="228600"/>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63"/>
          <p:cNvSpPr>
            <a:spLocks noGrp="1" noChangeArrowheads="1"/>
          </p:cNvSpPr>
          <p:nvPr>
            <p:ph type="ctrTitle"/>
          </p:nvPr>
        </p:nvSpPr>
        <p:spPr>
          <a:xfrm>
            <a:off x="914400" y="2667000"/>
            <a:ext cx="7315200" cy="1524000"/>
          </a:xfrm>
        </p:spPr>
        <p:txBody>
          <a:bodyPr/>
          <a:lstStyle/>
          <a:p>
            <a:pPr eaLnBrk="1" hangingPunct="1"/>
            <a:r>
              <a:rPr lang="en-US" sz="4800" dirty="0"/>
              <a:t>Creational Patterns</a:t>
            </a:r>
          </a:p>
        </p:txBody>
      </p:sp>
      <p:sp>
        <p:nvSpPr>
          <p:cNvPr id="3075" name="Line 6"/>
          <p:cNvSpPr>
            <a:spLocks noChangeShapeType="1"/>
          </p:cNvSpPr>
          <p:nvPr/>
        </p:nvSpPr>
        <p:spPr bwMode="auto">
          <a:xfrm>
            <a:off x="1828800" y="4495800"/>
            <a:ext cx="990600" cy="0"/>
          </a:xfrm>
          <a:prstGeom prst="line">
            <a:avLst/>
          </a:prstGeom>
          <a:noFill/>
          <a:ln w="9525">
            <a:noFill/>
            <a:round/>
            <a:headEnd/>
            <a:tailEnd type="triangle" w="med" len="med"/>
          </a:ln>
        </p:spPr>
        <p:txBody>
          <a:bodyPr lIns="12700" tIns="12700" rIns="12700" bIns="12700">
            <a:spAutoFit/>
          </a:bodyPr>
          <a:lstStyle/>
          <a:p>
            <a:endParaRPr lang="en-IN"/>
          </a:p>
        </p:txBody>
      </p:sp>
      <p:sp>
        <p:nvSpPr>
          <p:cNvPr id="3076" name="Rectangle 3"/>
          <p:cNvSpPr>
            <a:spLocks noChangeArrowheads="1"/>
          </p:cNvSpPr>
          <p:nvPr/>
        </p:nvSpPr>
        <p:spPr bwMode="auto">
          <a:xfrm>
            <a:off x="533400" y="457200"/>
            <a:ext cx="8077200" cy="5943600"/>
          </a:xfrm>
          <a:prstGeom prst="rect">
            <a:avLst/>
          </a:prstGeom>
          <a:noFill/>
          <a:ln w="38100" algn="ctr">
            <a:solidFill>
              <a:srgbClr val="0066FF"/>
            </a:solidFill>
            <a:round/>
            <a:headEnd type="none" w="sm" len="sm"/>
            <a:tailEnd type="none" w="sm" len="sm"/>
          </a:ln>
        </p:spPr>
        <p:txBody>
          <a:bodyPr/>
          <a:lstStyle/>
          <a:p>
            <a:pPr defTabSz="228600"/>
            <a:endParaRPr lang="en-IN"/>
          </a:p>
        </p:txBody>
      </p:sp>
    </p:spTree>
    <p:extLst>
      <p:ext uri="{BB962C8B-B14F-4D97-AF65-F5344CB8AC3E}">
        <p14:creationId xmlns:p14="http://schemas.microsoft.com/office/powerpoint/2010/main" val="15311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143000"/>
            <a:ext cx="7772400" cy="4826962"/>
          </a:xfrm>
        </p:spPr>
        <p:txBody>
          <a:bodyPr/>
          <a:lstStyle/>
          <a:p>
            <a:r>
              <a:rPr lang="en-IN" sz="2000" i="1" dirty="0"/>
              <a:t>Creational patterns prescribe the way the objects are created</a:t>
            </a:r>
          </a:p>
          <a:p>
            <a:endParaRPr lang="en-IN" sz="2000" i="1" dirty="0"/>
          </a:p>
          <a:p>
            <a:r>
              <a:rPr lang="en-IN" sz="2000" i="1" dirty="0"/>
              <a:t>These patterns are used </a:t>
            </a:r>
            <a:r>
              <a:rPr lang="en-IN" sz="2000" dirty="0"/>
              <a:t>when a decision must be made at the time a class is instantiated</a:t>
            </a:r>
          </a:p>
          <a:p>
            <a:endParaRPr lang="en-IN" sz="2000" dirty="0"/>
          </a:p>
          <a:p>
            <a:r>
              <a:rPr lang="en-IN" sz="2000" dirty="0"/>
              <a:t>The details of the  classes that are instantiated  ( what exactly they are, how, and when they are created ) are hidden from the client class</a:t>
            </a:r>
          </a:p>
          <a:p>
            <a:endParaRPr lang="en-IN" sz="2000" dirty="0"/>
          </a:p>
          <a:p>
            <a:r>
              <a:rPr lang="en-IN" sz="2000" dirty="0"/>
              <a:t>Client class knows only about the abstract class or the interface it implements</a:t>
            </a:r>
          </a:p>
          <a:p>
            <a:endParaRPr lang="en-IN" sz="2000" dirty="0"/>
          </a:p>
          <a:p>
            <a:r>
              <a:rPr lang="en-IN" sz="2000" dirty="0"/>
              <a:t>The specific type of the concrete class is unknown to the client class</a:t>
            </a:r>
            <a:endParaRPr lang="en-US" sz="2000" dirty="0"/>
          </a:p>
        </p:txBody>
      </p:sp>
      <p:sp>
        <p:nvSpPr>
          <p:cNvPr id="5" name="Rectangle 4"/>
          <p:cNvSpPr>
            <a:spLocks noGrp="1" noChangeArrowheads="1"/>
          </p:cNvSpPr>
          <p:nvPr>
            <p:ph type="title"/>
          </p:nvPr>
        </p:nvSpPr>
        <p:spPr>
          <a:xfrm>
            <a:off x="609600" y="439738"/>
            <a:ext cx="7918450" cy="876300"/>
          </a:xfrm>
        </p:spPr>
        <p:txBody>
          <a:bodyPr/>
          <a:lstStyle/>
          <a:p>
            <a:r>
              <a:rPr lang="en-US" dirty="0"/>
              <a:t>Creational Patterns</a:t>
            </a:r>
          </a:p>
        </p:txBody>
      </p:sp>
    </p:spTree>
    <p:extLst>
      <p:ext uri="{BB962C8B-B14F-4D97-AF65-F5344CB8AC3E}">
        <p14:creationId xmlns:p14="http://schemas.microsoft.com/office/powerpoint/2010/main" val="104394932"/>
      </p:ext>
    </p:extLst>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533400" y="1905000"/>
            <a:ext cx="7772400" cy="3054169"/>
          </a:xfrm>
        </p:spPr>
        <p:txBody>
          <a:bodyPr/>
          <a:lstStyle/>
          <a:p>
            <a:r>
              <a:rPr lang="en-IN" sz="2400" b="1" dirty="0"/>
              <a:t>Creational Design Patterns</a:t>
            </a:r>
          </a:p>
          <a:p>
            <a:pPr marL="457200" indent="-457200">
              <a:buClr>
                <a:schemeClr val="tx1"/>
              </a:buClr>
              <a:buFont typeface="+mj-lt"/>
              <a:buAutoNum type="arabicPeriod"/>
            </a:pPr>
            <a:endParaRPr lang="en-IN" sz="2400" b="1" dirty="0"/>
          </a:p>
          <a:p>
            <a:pPr lvl="1">
              <a:buClr>
                <a:schemeClr val="tx1"/>
              </a:buClr>
              <a:buFont typeface="+mj-lt"/>
              <a:buAutoNum type="arabicPeriod"/>
            </a:pPr>
            <a:r>
              <a:rPr lang="en-IN" sz="2400" dirty="0"/>
              <a:t>Singleton Pattern</a:t>
            </a:r>
          </a:p>
          <a:p>
            <a:pPr lvl="1">
              <a:buClr>
                <a:schemeClr val="tx1"/>
              </a:buClr>
              <a:buFont typeface="+mj-lt"/>
              <a:buAutoNum type="arabicPeriod"/>
            </a:pPr>
            <a:r>
              <a:rPr lang="en-IN" sz="2400" dirty="0"/>
              <a:t>Factory Pattern</a:t>
            </a:r>
          </a:p>
          <a:p>
            <a:pPr lvl="1">
              <a:buClr>
                <a:schemeClr val="tx1"/>
              </a:buClr>
              <a:buFont typeface="+mj-lt"/>
              <a:buAutoNum type="arabicPeriod"/>
            </a:pPr>
            <a:r>
              <a:rPr lang="en-IN" sz="2400" dirty="0"/>
              <a:t>Abstract Factory Pattern</a:t>
            </a:r>
          </a:p>
          <a:p>
            <a:pPr lvl="1">
              <a:buClr>
                <a:schemeClr val="tx1"/>
              </a:buClr>
              <a:buFont typeface="+mj-lt"/>
              <a:buAutoNum type="arabicPeriod"/>
            </a:pPr>
            <a:r>
              <a:rPr lang="en-IN" sz="2400" dirty="0"/>
              <a:t>Prototype Pattern</a:t>
            </a:r>
          </a:p>
          <a:p>
            <a:pPr lvl="1">
              <a:buClr>
                <a:schemeClr val="tx1"/>
              </a:buClr>
              <a:buFont typeface="+mj-lt"/>
              <a:buAutoNum type="arabicPeriod"/>
            </a:pPr>
            <a:r>
              <a:rPr lang="en-IN" sz="2400" dirty="0"/>
              <a:t>Builder Pattern</a:t>
            </a:r>
          </a:p>
        </p:txBody>
      </p:sp>
      <p:sp>
        <p:nvSpPr>
          <p:cNvPr id="5" name="Rectangle 4"/>
          <p:cNvSpPr>
            <a:spLocks noGrp="1" noChangeArrowheads="1"/>
          </p:cNvSpPr>
          <p:nvPr>
            <p:ph type="title"/>
          </p:nvPr>
        </p:nvSpPr>
        <p:spPr>
          <a:xfrm>
            <a:off x="609600" y="439738"/>
            <a:ext cx="7918450" cy="876300"/>
          </a:xfrm>
        </p:spPr>
        <p:txBody>
          <a:bodyPr/>
          <a:lstStyle/>
          <a:p>
            <a:r>
              <a:rPr lang="en-US" dirty="0"/>
              <a:t>Creational Patterns</a:t>
            </a:r>
          </a:p>
        </p:txBody>
      </p:sp>
    </p:spTree>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457200" y="1600200"/>
            <a:ext cx="7772400" cy="4149854"/>
          </a:xfrm>
        </p:spPr>
        <p:txBody>
          <a:bodyPr/>
          <a:lstStyle/>
          <a:p>
            <a:r>
              <a:rPr lang="en-IN" sz="2000" dirty="0"/>
              <a:t>A singleton in is a class for which only one instance can be created and provides a global point of access this instance</a:t>
            </a:r>
          </a:p>
          <a:p>
            <a:endParaRPr lang="en-IN" sz="2000" dirty="0"/>
          </a:p>
          <a:p>
            <a:r>
              <a:rPr lang="en-IN" sz="2000" dirty="0"/>
              <a:t>The singleton pattern describe how this can be archived</a:t>
            </a:r>
          </a:p>
          <a:p>
            <a:endParaRPr lang="en-IN" sz="2000" dirty="0"/>
          </a:p>
          <a:p>
            <a:r>
              <a:rPr lang="en-IN" sz="2000" dirty="0"/>
              <a:t>Singletons are useful to provide a unique source of data or functionality to other Java Objects</a:t>
            </a:r>
          </a:p>
          <a:p>
            <a:endParaRPr lang="en-IN" sz="2000" dirty="0"/>
          </a:p>
          <a:p>
            <a:r>
              <a:rPr lang="en-IN" sz="2000" dirty="0"/>
              <a:t>For example, you may use a singleton to access your data model from within your application or to define logger which the rest of the application can use</a:t>
            </a:r>
          </a:p>
          <a:p>
            <a:endParaRPr lang="en-IN" sz="2000" i="1" dirty="0"/>
          </a:p>
        </p:txBody>
      </p:sp>
      <p:sp>
        <p:nvSpPr>
          <p:cNvPr id="5" name="Rectangle 4"/>
          <p:cNvSpPr>
            <a:spLocks noGrp="1" noChangeArrowheads="1"/>
          </p:cNvSpPr>
          <p:nvPr>
            <p:ph type="title"/>
          </p:nvPr>
        </p:nvSpPr>
        <p:spPr>
          <a:xfrm>
            <a:off x="609600" y="439738"/>
            <a:ext cx="7918450" cy="876300"/>
          </a:xfrm>
        </p:spPr>
        <p:txBody>
          <a:bodyPr/>
          <a:lstStyle/>
          <a:p>
            <a:r>
              <a:rPr lang="en-US" dirty="0"/>
              <a:t>Singleton Pattern</a:t>
            </a:r>
          </a:p>
        </p:txBody>
      </p:sp>
    </p:spTree>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92386"/>
            <a:ext cx="7772400" cy="4026743"/>
          </a:xfrm>
        </p:spPr>
        <p:txBody>
          <a:bodyPr/>
          <a:lstStyle/>
          <a:p>
            <a:r>
              <a:rPr lang="en-IN" sz="2000" dirty="0"/>
              <a:t>A singleton is a class that is instantiated only once</a:t>
            </a:r>
          </a:p>
          <a:p>
            <a:r>
              <a:rPr lang="en-IN" sz="2000" dirty="0"/>
              <a:t>This is  accomplished by creating a static field in the class representing the class</a:t>
            </a:r>
          </a:p>
          <a:p>
            <a:r>
              <a:rPr lang="en-IN" sz="2000" dirty="0"/>
              <a:t>A static method exists on the class to obtain the instance of the class and is named such as </a:t>
            </a:r>
            <a:r>
              <a:rPr lang="en-IN" sz="2000" dirty="0" err="1"/>
              <a:t>getInstance</a:t>
            </a:r>
            <a:r>
              <a:rPr lang="en-IN" sz="2000" dirty="0"/>
              <a:t>()</a:t>
            </a:r>
          </a:p>
          <a:p>
            <a:r>
              <a:rPr lang="en-IN" sz="2000" dirty="0"/>
              <a:t>The creation of the object referenced by the static field can be done either when the class is initialized or the first time that </a:t>
            </a:r>
            <a:r>
              <a:rPr lang="en-IN" sz="2000" dirty="0" err="1"/>
              <a:t>getInstance</a:t>
            </a:r>
            <a:r>
              <a:rPr lang="en-IN" sz="2000" dirty="0"/>
              <a:t>() is called</a:t>
            </a:r>
          </a:p>
          <a:p>
            <a:r>
              <a:rPr lang="en-IN" sz="2000" dirty="0"/>
              <a:t>The singleton class typically has a private constructor to prevent  from being instantiated via a constructor</a:t>
            </a:r>
          </a:p>
          <a:p>
            <a:r>
              <a:rPr lang="en-IN" sz="2000" dirty="0"/>
              <a:t>The instance of the singleton is obtained via the static </a:t>
            </a:r>
            <a:r>
              <a:rPr lang="en-IN" sz="2000" dirty="0" err="1"/>
              <a:t>getInstance</a:t>
            </a:r>
            <a:r>
              <a:rPr lang="en-IN" sz="2000" dirty="0"/>
              <a:t>() method.</a:t>
            </a:r>
            <a:endParaRPr lang="en-IN" sz="2000" i="1" dirty="0"/>
          </a:p>
        </p:txBody>
      </p:sp>
      <p:sp>
        <p:nvSpPr>
          <p:cNvPr id="5" name="Rectangle 4"/>
          <p:cNvSpPr>
            <a:spLocks noGrp="1" noChangeArrowheads="1"/>
          </p:cNvSpPr>
          <p:nvPr>
            <p:ph type="title"/>
          </p:nvPr>
        </p:nvSpPr>
        <p:spPr>
          <a:xfrm>
            <a:off x="609600" y="439738"/>
            <a:ext cx="7918450" cy="876300"/>
          </a:xfrm>
        </p:spPr>
        <p:txBody>
          <a:bodyPr/>
          <a:lstStyle/>
          <a:p>
            <a:r>
              <a:rPr lang="en-US" dirty="0"/>
              <a:t>Singleton Pattern</a:t>
            </a:r>
          </a:p>
        </p:txBody>
      </p:sp>
    </p:spTree>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92386"/>
            <a:ext cx="7772400" cy="2426305"/>
          </a:xfrm>
        </p:spPr>
        <p:txBody>
          <a:bodyPr/>
          <a:lstStyle/>
          <a:p>
            <a:pPr marL="457200" indent="-457200">
              <a:buFont typeface="+mj-lt"/>
              <a:buAutoNum type="arabicPeriod"/>
            </a:pPr>
            <a:r>
              <a:rPr lang="en-US" sz="2000" dirty="0"/>
              <a:t>Define a private static attribute in the "single instance" class.</a:t>
            </a:r>
          </a:p>
          <a:p>
            <a:pPr marL="457200" indent="-457200">
              <a:buFont typeface="+mj-lt"/>
              <a:buAutoNum type="arabicPeriod"/>
            </a:pPr>
            <a:r>
              <a:rPr lang="en-US" sz="2000" dirty="0"/>
              <a:t>Define a public static accessor function in the class.</a:t>
            </a:r>
          </a:p>
          <a:p>
            <a:pPr marL="457200" indent="-457200">
              <a:buFont typeface="+mj-lt"/>
              <a:buAutoNum type="arabicPeriod"/>
            </a:pPr>
            <a:r>
              <a:rPr lang="en-US" sz="2000" dirty="0"/>
              <a:t>Do "lazy initialization" (creation on first use) in the accessor function.</a:t>
            </a:r>
          </a:p>
          <a:p>
            <a:pPr marL="457200" indent="-457200">
              <a:buFont typeface="+mj-lt"/>
              <a:buAutoNum type="arabicPeriod"/>
            </a:pPr>
            <a:r>
              <a:rPr lang="en-US" sz="2000" dirty="0"/>
              <a:t>Define all constructors to be protected or private.</a:t>
            </a:r>
          </a:p>
          <a:p>
            <a:pPr marL="457200" indent="-457200">
              <a:buFont typeface="+mj-lt"/>
              <a:buAutoNum type="arabicPeriod"/>
            </a:pPr>
            <a:r>
              <a:rPr lang="en-US" sz="2000" dirty="0"/>
              <a:t>Clients may only use the accessor function to manipulate the Singleton.</a:t>
            </a:r>
            <a:endParaRPr lang="en-IN" sz="2000" i="1" dirty="0"/>
          </a:p>
        </p:txBody>
      </p:sp>
      <p:sp>
        <p:nvSpPr>
          <p:cNvPr id="5" name="Rectangle 4"/>
          <p:cNvSpPr>
            <a:spLocks noGrp="1" noChangeArrowheads="1"/>
          </p:cNvSpPr>
          <p:nvPr>
            <p:ph type="title"/>
          </p:nvPr>
        </p:nvSpPr>
        <p:spPr>
          <a:xfrm>
            <a:off x="609600" y="439738"/>
            <a:ext cx="7918450" cy="876300"/>
          </a:xfrm>
        </p:spPr>
        <p:txBody>
          <a:bodyPr/>
          <a:lstStyle/>
          <a:p>
            <a:r>
              <a:rPr lang="en-US" dirty="0"/>
              <a:t>Singleton Pattern</a:t>
            </a:r>
          </a:p>
        </p:txBody>
      </p:sp>
    </p:spTree>
    <p:extLst>
      <p:ext uri="{BB962C8B-B14F-4D97-AF65-F5344CB8AC3E}">
        <p14:creationId xmlns:p14="http://schemas.microsoft.com/office/powerpoint/2010/main" val="3264908833"/>
      </p:ext>
    </p:extLst>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US" dirty="0"/>
              <a:t>Singleton Pattern</a:t>
            </a:r>
          </a:p>
        </p:txBody>
      </p:sp>
      <p:pic>
        <p:nvPicPr>
          <p:cNvPr id="4098" name="Picture 2" descr="Scheme of Singleton">
            <a:extLst>
              <a:ext uri="{FF2B5EF4-FFF2-40B4-BE49-F238E27FC236}">
                <a16:creationId xmlns:a16="http://schemas.microsoft.com/office/drawing/2014/main" id="{7BC57EA2-9C1A-E76A-8F39-2A7AD091C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1"/>
            <a:ext cx="7734557" cy="327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182408"/>
      </p:ext>
    </p:extLst>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92386"/>
            <a:ext cx="7772400" cy="2734082"/>
          </a:xfrm>
        </p:spPr>
        <p:txBody>
          <a:bodyPr/>
          <a:lstStyle/>
          <a:p>
            <a:pPr>
              <a:buNone/>
            </a:pPr>
            <a:r>
              <a:rPr lang="en-US" sz="2000" u="sng" dirty="0"/>
              <a:t>Drawbacks</a:t>
            </a:r>
          </a:p>
          <a:p>
            <a:endParaRPr lang="en-IN" sz="2000" dirty="0"/>
          </a:p>
          <a:p>
            <a:r>
              <a:rPr lang="en-IN" sz="2000" dirty="0"/>
              <a:t>This pattern reduces the potential for parallelism within a program, because access to the singleton in a multi-threaded context must be synchronized</a:t>
            </a:r>
          </a:p>
          <a:p>
            <a:endParaRPr lang="en-IN" sz="2000" dirty="0"/>
          </a:p>
          <a:p>
            <a:r>
              <a:rPr lang="en-IN" sz="2000" dirty="0"/>
              <a:t>Advocates of dependency injection would regard this as an anti-pattern, mainly due to its use of private and static methods</a:t>
            </a:r>
            <a:endParaRPr lang="en-IN" sz="2000" i="1" dirty="0"/>
          </a:p>
        </p:txBody>
      </p:sp>
      <p:sp>
        <p:nvSpPr>
          <p:cNvPr id="5" name="Rectangle 4"/>
          <p:cNvSpPr>
            <a:spLocks noGrp="1" noChangeArrowheads="1"/>
          </p:cNvSpPr>
          <p:nvPr>
            <p:ph type="title"/>
          </p:nvPr>
        </p:nvSpPr>
        <p:spPr>
          <a:xfrm>
            <a:off x="609600" y="439738"/>
            <a:ext cx="7918450" cy="876300"/>
          </a:xfrm>
        </p:spPr>
        <p:txBody>
          <a:bodyPr/>
          <a:lstStyle/>
          <a:p>
            <a:r>
              <a:rPr lang="en-US" dirty="0"/>
              <a:t>Singleton Pattern</a:t>
            </a:r>
          </a:p>
        </p:txBody>
      </p:sp>
    </p:spTree>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92386"/>
            <a:ext cx="8077200" cy="4396075"/>
          </a:xfrm>
        </p:spPr>
        <p:txBody>
          <a:bodyPr/>
          <a:lstStyle/>
          <a:p>
            <a:r>
              <a:rPr lang="en-IN" sz="2000" dirty="0"/>
              <a:t>The factory pattern (factory method pattern) is a creational design pattern</a:t>
            </a:r>
          </a:p>
          <a:p>
            <a:r>
              <a:rPr lang="en-IN" sz="2000" dirty="0"/>
              <a:t> A factory is a class that is used to encapsulate object creation code</a:t>
            </a:r>
          </a:p>
          <a:p>
            <a:r>
              <a:rPr lang="en-IN" sz="2000" dirty="0"/>
              <a:t>A factory class instantiates and returns a particular type of object based on data passed to the factory</a:t>
            </a:r>
          </a:p>
          <a:p>
            <a:r>
              <a:rPr lang="en-IN" sz="2000" dirty="0"/>
              <a:t>The different types of objects that are returned from a factory typically are subclasses of a common parent class</a:t>
            </a:r>
          </a:p>
          <a:p>
            <a:r>
              <a:rPr lang="en-IN" sz="2000" dirty="0"/>
              <a:t>The creational method is often called something such as </a:t>
            </a:r>
            <a:r>
              <a:rPr lang="en-IN" sz="2000" i="1" dirty="0" err="1"/>
              <a:t>getInstance</a:t>
            </a:r>
            <a:endParaRPr lang="en-IN" sz="2000" i="1" dirty="0"/>
          </a:p>
          <a:p>
            <a:r>
              <a:rPr lang="en-IN" sz="2000" dirty="0"/>
              <a:t>The factory pattern is used to replace class constructors, abstracting the process of object generation so that the type of the object instantiated can be determined at run-time</a:t>
            </a:r>
          </a:p>
          <a:p>
            <a:pPr>
              <a:buNone/>
            </a:pPr>
            <a:endParaRPr lang="en-IN" sz="2000" i="1" dirty="0"/>
          </a:p>
        </p:txBody>
      </p:sp>
      <p:sp>
        <p:nvSpPr>
          <p:cNvPr id="5" name="Rectangle 4"/>
          <p:cNvSpPr>
            <a:spLocks noGrp="1" noChangeArrowheads="1"/>
          </p:cNvSpPr>
          <p:nvPr>
            <p:ph type="title"/>
          </p:nvPr>
        </p:nvSpPr>
        <p:spPr>
          <a:xfrm>
            <a:off x="609600" y="439738"/>
            <a:ext cx="7918450" cy="876300"/>
          </a:xfrm>
        </p:spPr>
        <p:txBody>
          <a:bodyPr/>
          <a:lstStyle/>
          <a:p>
            <a:r>
              <a:rPr lang="en-US" dirty="0"/>
              <a:t>Factory Pattern</a:t>
            </a:r>
          </a:p>
        </p:txBody>
      </p:sp>
    </p:spTree>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US" dirty="0"/>
              <a:t>Factory Pattern</a:t>
            </a:r>
          </a:p>
        </p:txBody>
      </p:sp>
      <p:pic>
        <p:nvPicPr>
          <p:cNvPr id="3" name="Picture 2">
            <a:extLst>
              <a:ext uri="{FF2B5EF4-FFF2-40B4-BE49-F238E27FC236}">
                <a16:creationId xmlns:a16="http://schemas.microsoft.com/office/drawing/2014/main" id="{0BA55AFC-AE47-902D-2F60-63435210A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85" y="1401887"/>
            <a:ext cx="7368515" cy="4617913"/>
          </a:xfrm>
          <a:prstGeom prst="rect">
            <a:avLst/>
          </a:prstGeom>
        </p:spPr>
      </p:pic>
    </p:spTree>
    <p:extLst>
      <p:ext uri="{BB962C8B-B14F-4D97-AF65-F5344CB8AC3E}">
        <p14:creationId xmlns:p14="http://schemas.microsoft.com/office/powerpoint/2010/main" val="1209725274"/>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What  are Design Patterns?</a:t>
            </a:r>
          </a:p>
        </p:txBody>
      </p:sp>
      <p:sp>
        <p:nvSpPr>
          <p:cNvPr id="9221" name="Rectangle 5"/>
          <p:cNvSpPr>
            <a:spLocks noGrp="1" noChangeArrowheads="1"/>
          </p:cNvSpPr>
          <p:nvPr>
            <p:ph type="body" idx="1"/>
          </p:nvPr>
        </p:nvSpPr>
        <p:spPr>
          <a:xfrm>
            <a:off x="609600" y="1447800"/>
            <a:ext cx="7918450" cy="4562275"/>
          </a:xfrm>
        </p:spPr>
        <p:txBody>
          <a:bodyPr/>
          <a:lstStyle/>
          <a:p>
            <a:r>
              <a:rPr lang="en-IN" dirty="0"/>
              <a:t>Design patterns are optimized, reusable solutions to the programming problems</a:t>
            </a:r>
          </a:p>
          <a:p>
            <a:r>
              <a:rPr lang="en-IN" dirty="0"/>
              <a:t>A design pattern is not a class or a library that we can simply plug into our system</a:t>
            </a:r>
          </a:p>
          <a:p>
            <a:r>
              <a:rPr lang="en-IN" dirty="0"/>
              <a:t>It is a template that has to be implemented in the correct situation</a:t>
            </a:r>
          </a:p>
          <a:p>
            <a:endParaRPr lang="en-IN" dirty="0"/>
          </a:p>
          <a:p>
            <a:r>
              <a:rPr lang="en-IN" dirty="0"/>
              <a:t>It’s not language-specific either</a:t>
            </a:r>
          </a:p>
          <a:p>
            <a:r>
              <a:rPr lang="en-IN" dirty="0"/>
              <a:t>A good design pattern should be implementable in most of the languages, depending on the capabilities of the language</a:t>
            </a:r>
          </a:p>
          <a:p>
            <a:pPr>
              <a:buNone/>
            </a:pPr>
            <a:endParaRPr lang="en-US" dirty="0"/>
          </a:p>
          <a:p>
            <a:pPr lvl="1"/>
            <a:endParaRPr lang="en-US" dirty="0"/>
          </a:p>
        </p:txBody>
      </p:sp>
    </p:spTree>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US" dirty="0"/>
              <a:t>Factory Pattern</a:t>
            </a:r>
          </a:p>
        </p:txBody>
      </p:sp>
      <p:pic>
        <p:nvPicPr>
          <p:cNvPr id="5122" name="Picture 2" descr="Scheme of Factory Method">
            <a:extLst>
              <a:ext uri="{FF2B5EF4-FFF2-40B4-BE49-F238E27FC236}">
                <a16:creationId xmlns:a16="http://schemas.microsoft.com/office/drawing/2014/main" id="{5E0B5ACD-67C8-D84E-13FC-289AA9AF6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89" y="1752600"/>
            <a:ext cx="7610211"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196423"/>
      </p:ext>
    </p:extLst>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92386"/>
            <a:ext cx="8077200" cy="4396075"/>
          </a:xfrm>
        </p:spPr>
        <p:txBody>
          <a:bodyPr/>
          <a:lstStyle/>
          <a:p>
            <a:r>
              <a:rPr lang="en-IN" sz="2000" dirty="0"/>
              <a:t>A good example is when creating a connection to a data source if the type of the data source will be selected by the end-user</a:t>
            </a:r>
          </a:p>
          <a:p>
            <a:endParaRPr lang="en-IN" sz="2000" dirty="0"/>
          </a:p>
          <a:p>
            <a:r>
              <a:rPr lang="en-IN" sz="2000" dirty="0"/>
              <a:t>In this case, an abstract class named "</a:t>
            </a:r>
            <a:r>
              <a:rPr lang="en-IN" sz="2000" dirty="0" err="1"/>
              <a:t>DataSource</a:t>
            </a:r>
            <a:r>
              <a:rPr lang="en-IN" sz="2000" dirty="0"/>
              <a:t>" may be created that defines the base functionality of all data sources</a:t>
            </a:r>
          </a:p>
          <a:p>
            <a:endParaRPr lang="en-IN" sz="2000" dirty="0"/>
          </a:p>
          <a:p>
            <a:r>
              <a:rPr lang="en-IN" sz="2000" dirty="0"/>
              <a:t>Many concrete subclasses may be created, perhaps "</a:t>
            </a:r>
            <a:r>
              <a:rPr lang="en-IN" sz="2000" dirty="0" err="1"/>
              <a:t>SqlDataSource</a:t>
            </a:r>
            <a:r>
              <a:rPr lang="en-IN" sz="2000" dirty="0"/>
              <a:t>", “</a:t>
            </a:r>
            <a:r>
              <a:rPr lang="en-IN" sz="2000" dirty="0" err="1"/>
              <a:t>XmlDataSource</a:t>
            </a:r>
            <a:r>
              <a:rPr lang="en-IN" sz="2000" dirty="0"/>
              <a:t>", "</a:t>
            </a:r>
            <a:r>
              <a:rPr lang="en-IN" sz="2000" dirty="0" err="1"/>
              <a:t>CsvDataSource</a:t>
            </a:r>
            <a:r>
              <a:rPr lang="en-IN" sz="2000" dirty="0"/>
              <a:t>", etc, each with specific functionality for a different type of data</a:t>
            </a:r>
          </a:p>
          <a:p>
            <a:endParaRPr lang="en-IN" sz="2000" dirty="0"/>
          </a:p>
          <a:p>
            <a:r>
              <a:rPr lang="en-IN" sz="2000" dirty="0"/>
              <a:t>At run-time, a factory class, perhaps named "</a:t>
            </a:r>
            <a:r>
              <a:rPr lang="en-IN" sz="2000" dirty="0" err="1"/>
              <a:t>DataSourceFactory</a:t>
            </a:r>
            <a:r>
              <a:rPr lang="en-IN" sz="2000" dirty="0"/>
              <a:t>", generates objects of the correct concrete class based upon a parameter passed to the factory method</a:t>
            </a:r>
            <a:endParaRPr lang="en-IN" sz="2000" i="1" dirty="0"/>
          </a:p>
        </p:txBody>
      </p:sp>
      <p:sp>
        <p:nvSpPr>
          <p:cNvPr id="5" name="Rectangle 4"/>
          <p:cNvSpPr>
            <a:spLocks noGrp="1" noChangeArrowheads="1"/>
          </p:cNvSpPr>
          <p:nvPr>
            <p:ph type="title"/>
          </p:nvPr>
        </p:nvSpPr>
        <p:spPr>
          <a:xfrm>
            <a:off x="609600" y="439738"/>
            <a:ext cx="7918450" cy="876300"/>
          </a:xfrm>
        </p:spPr>
        <p:txBody>
          <a:bodyPr/>
          <a:lstStyle/>
          <a:p>
            <a:r>
              <a:rPr lang="en-US" dirty="0"/>
              <a:t>Factory Pattern</a:t>
            </a:r>
          </a:p>
        </p:txBody>
      </p:sp>
    </p:spTree>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92386"/>
            <a:ext cx="8305800" cy="4457631"/>
          </a:xfrm>
        </p:spPr>
        <p:txBody>
          <a:bodyPr/>
          <a:lstStyle/>
          <a:p>
            <a:r>
              <a:rPr lang="en-IN" sz="2000" dirty="0"/>
              <a:t>It is common to pass data that determines the type of object to be created to the factory when the factory is created (using constructor)</a:t>
            </a:r>
          </a:p>
          <a:p>
            <a:r>
              <a:rPr lang="en-IN" sz="2000" dirty="0"/>
              <a:t>However, if multiple objects are being created by the factory, it may make sense to pass this data to the factory's creational method, since it might not make sense to create a new factory object each time we wanted to have the factory instantiate a new object.</a:t>
            </a:r>
          </a:p>
          <a:p>
            <a:r>
              <a:rPr lang="en-IN" sz="2000" dirty="0"/>
              <a:t>A factory may also be used in conjunction with the singleton pattern. It is common to have a singleton return a factory instance</a:t>
            </a:r>
          </a:p>
          <a:p>
            <a:r>
              <a:rPr lang="en-US" sz="2000" dirty="0"/>
              <a:t>Replace</a:t>
            </a:r>
          </a:p>
          <a:p>
            <a:endParaRPr lang="en-US" sz="2000" dirty="0"/>
          </a:p>
          <a:p>
            <a:endParaRPr lang="en-US" sz="2000" dirty="0"/>
          </a:p>
          <a:p>
            <a:r>
              <a:rPr lang="en-US" sz="2000" dirty="0"/>
              <a:t>with</a:t>
            </a:r>
          </a:p>
          <a:p>
            <a:endParaRPr lang="en-IN" sz="2000" dirty="0"/>
          </a:p>
        </p:txBody>
      </p:sp>
      <p:sp>
        <p:nvSpPr>
          <p:cNvPr id="5" name="Rectangle 4"/>
          <p:cNvSpPr>
            <a:spLocks noGrp="1" noChangeArrowheads="1"/>
          </p:cNvSpPr>
          <p:nvPr>
            <p:ph type="title"/>
          </p:nvPr>
        </p:nvSpPr>
        <p:spPr>
          <a:xfrm>
            <a:off x="609600" y="439738"/>
            <a:ext cx="7918450" cy="876300"/>
          </a:xfrm>
        </p:spPr>
        <p:txBody>
          <a:bodyPr/>
          <a:lstStyle/>
          <a:p>
            <a:r>
              <a:rPr lang="en-US" dirty="0"/>
              <a:t>Factory Pattern</a:t>
            </a:r>
          </a:p>
        </p:txBody>
      </p:sp>
      <p:sp>
        <p:nvSpPr>
          <p:cNvPr id="4" name="Rectangle 5"/>
          <p:cNvSpPr txBox="1">
            <a:spLocks noChangeArrowheads="1"/>
          </p:cNvSpPr>
          <p:nvPr/>
        </p:nvSpPr>
        <p:spPr bwMode="gray">
          <a:xfrm>
            <a:off x="914400" y="4604931"/>
            <a:ext cx="5867400" cy="271869"/>
          </a:xfrm>
          <a:prstGeom prst="rect">
            <a:avLst/>
          </a:prstGeom>
          <a:solidFill>
            <a:schemeClr val="bg1">
              <a:lumMod val="85000"/>
            </a:schemeClr>
          </a:solidFill>
          <a:ln w="19050">
            <a:solidFill>
              <a:schemeClr val="tx1"/>
            </a:solidFill>
            <a:miter lim="800000"/>
            <a:headEnd/>
            <a:tailEnd/>
          </a:ln>
        </p:spPr>
        <p:txBody>
          <a:bodyPr vert="horz" wrap="square" lIns="12700" tIns="12700" rIns="12700" bIns="12700" numCol="1" anchor="t" anchorCtr="0" compatLnSpc="1">
            <a:prstTxWarp prst="textNoShape">
              <a:avLst/>
            </a:prstTxWarp>
            <a:spAutoFit/>
          </a:bodyPr>
          <a:lstStyle/>
          <a:p>
            <a:pPr marL="342900" lvl="0" indent="-342900" algn="l" defTabSz="228600" eaLnBrk="0" hangingPunct="0">
              <a:buClr>
                <a:srgbClr val="000000"/>
              </a:buClr>
            </a:pPr>
            <a:r>
              <a:rPr lang="en-IN" sz="1600" b="0" kern="0" dirty="0" err="1">
                <a:latin typeface="+mn-lt"/>
              </a:rPr>
              <a:t>AnimalFactory</a:t>
            </a:r>
            <a:r>
              <a:rPr lang="en-IN" sz="1600" b="0" kern="0" dirty="0">
                <a:latin typeface="+mn-lt"/>
              </a:rPr>
              <a:t> </a:t>
            </a:r>
            <a:r>
              <a:rPr lang="en-IN" sz="1600" b="0" kern="0" dirty="0" err="1">
                <a:latin typeface="+mn-lt"/>
              </a:rPr>
              <a:t>animalFactory</a:t>
            </a:r>
            <a:r>
              <a:rPr lang="en-IN" sz="1600" b="0" kern="0" dirty="0">
                <a:latin typeface="+mn-lt"/>
              </a:rPr>
              <a:t> = new </a:t>
            </a:r>
            <a:r>
              <a:rPr lang="en-IN" sz="1600" b="0" kern="0" dirty="0" err="1">
                <a:latin typeface="+mn-lt"/>
              </a:rPr>
              <a:t>AnimalFactory</a:t>
            </a:r>
            <a:r>
              <a:rPr lang="en-IN" sz="1600" b="0" kern="0" dirty="0">
                <a:latin typeface="+mn-lt"/>
              </a:rPr>
              <a:t>();</a:t>
            </a:r>
          </a:p>
        </p:txBody>
      </p:sp>
      <p:sp>
        <p:nvSpPr>
          <p:cNvPr id="6" name="Rectangle 5"/>
          <p:cNvSpPr txBox="1">
            <a:spLocks noChangeArrowheads="1"/>
          </p:cNvSpPr>
          <p:nvPr/>
        </p:nvSpPr>
        <p:spPr bwMode="gray">
          <a:xfrm>
            <a:off x="838200" y="5638800"/>
            <a:ext cx="7086600" cy="271869"/>
          </a:xfrm>
          <a:prstGeom prst="rect">
            <a:avLst/>
          </a:prstGeom>
          <a:solidFill>
            <a:schemeClr val="bg1">
              <a:lumMod val="85000"/>
            </a:schemeClr>
          </a:solidFill>
          <a:ln w="19050">
            <a:solidFill>
              <a:schemeClr val="tx1"/>
            </a:solidFill>
            <a:miter lim="800000"/>
            <a:headEnd/>
            <a:tailEnd/>
          </a:ln>
        </p:spPr>
        <p:txBody>
          <a:bodyPr vert="horz" wrap="square" lIns="12700" tIns="12700" rIns="12700" bIns="12700" numCol="1" anchor="t" anchorCtr="0" compatLnSpc="1">
            <a:prstTxWarp prst="textNoShape">
              <a:avLst/>
            </a:prstTxWarp>
            <a:spAutoFit/>
          </a:bodyPr>
          <a:lstStyle/>
          <a:p>
            <a:pPr marL="342900" lvl="0" indent="-342900" algn="l" defTabSz="228600" eaLnBrk="0" hangingPunct="0">
              <a:buClr>
                <a:srgbClr val="000000"/>
              </a:buClr>
            </a:pPr>
            <a:r>
              <a:rPr lang="en-IN" sz="1600" b="0" kern="0" dirty="0" err="1">
                <a:latin typeface="+mn-lt"/>
              </a:rPr>
              <a:t>AnimalFactory</a:t>
            </a:r>
            <a:r>
              <a:rPr lang="en-IN" sz="1600" b="0" kern="0" dirty="0">
                <a:latin typeface="+mn-lt"/>
              </a:rPr>
              <a:t> </a:t>
            </a:r>
            <a:r>
              <a:rPr lang="en-IN" sz="1600" b="0" kern="0" dirty="0" err="1">
                <a:latin typeface="+mn-lt"/>
              </a:rPr>
              <a:t>animalFactory</a:t>
            </a:r>
            <a:r>
              <a:rPr lang="en-IN" sz="1600" b="0" kern="0" dirty="0">
                <a:latin typeface="+mn-lt"/>
              </a:rPr>
              <a:t> = </a:t>
            </a:r>
            <a:r>
              <a:rPr lang="en-IN" sz="1600" b="0" kern="0" dirty="0" err="1">
                <a:latin typeface="+mn-lt"/>
              </a:rPr>
              <a:t>AnimalFactory.getAnimalFactoryInstance</a:t>
            </a:r>
            <a:r>
              <a:rPr lang="en-IN" sz="1600" b="0" kern="0" dirty="0">
                <a:latin typeface="+mn-lt"/>
              </a:rPr>
              <a:t>();</a:t>
            </a:r>
          </a:p>
        </p:txBody>
      </p:sp>
    </p:spTree>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92386"/>
            <a:ext cx="8077200" cy="3780522"/>
          </a:xfrm>
        </p:spPr>
        <p:txBody>
          <a:bodyPr/>
          <a:lstStyle/>
          <a:p>
            <a:r>
              <a:rPr lang="en-US" sz="2000" dirty="0"/>
              <a:t>If you have an inheritance hierarchy that exercises polymorphism, consider adding a polymorphic creation capability by defining a static factory method in the base class</a:t>
            </a:r>
          </a:p>
          <a:p>
            <a:endParaRPr lang="en-US" sz="2000" dirty="0"/>
          </a:p>
          <a:p>
            <a:r>
              <a:rPr lang="en-US" sz="2000" dirty="0"/>
              <a:t>Design the arguments to the factory method based on  qualities or characteristics to identify the correct derived class to instantiate</a:t>
            </a:r>
          </a:p>
          <a:p>
            <a:endParaRPr lang="en-US" sz="2000" dirty="0"/>
          </a:p>
          <a:p>
            <a:r>
              <a:rPr lang="en-US" sz="2000" dirty="0"/>
              <a:t>Consider designing an internal "object pool" that will allow objects to be reused instead of created from scratch</a:t>
            </a:r>
          </a:p>
          <a:p>
            <a:endParaRPr lang="en-US" sz="2000" dirty="0"/>
          </a:p>
          <a:p>
            <a:r>
              <a:rPr lang="en-US" sz="2000" dirty="0"/>
              <a:t>Consider making all constructors </a:t>
            </a:r>
            <a:r>
              <a:rPr lang="en-US" sz="2000" b="1" dirty="0"/>
              <a:t>private </a:t>
            </a:r>
            <a:r>
              <a:rPr lang="en-US" sz="2000" dirty="0"/>
              <a:t>or</a:t>
            </a:r>
            <a:r>
              <a:rPr lang="en-US" sz="2000" b="1" dirty="0"/>
              <a:t> protected</a:t>
            </a:r>
            <a:endParaRPr lang="en-IN" sz="2000" b="1" i="1" dirty="0"/>
          </a:p>
        </p:txBody>
      </p:sp>
      <p:sp>
        <p:nvSpPr>
          <p:cNvPr id="5" name="Rectangle 4"/>
          <p:cNvSpPr>
            <a:spLocks noGrp="1" noChangeArrowheads="1"/>
          </p:cNvSpPr>
          <p:nvPr>
            <p:ph type="title"/>
          </p:nvPr>
        </p:nvSpPr>
        <p:spPr>
          <a:xfrm>
            <a:off x="609600" y="439738"/>
            <a:ext cx="7918450" cy="876300"/>
          </a:xfrm>
        </p:spPr>
        <p:txBody>
          <a:bodyPr/>
          <a:lstStyle/>
          <a:p>
            <a:r>
              <a:rPr lang="en-US" dirty="0"/>
              <a:t>Factory Pattern check list</a:t>
            </a:r>
          </a:p>
        </p:txBody>
      </p:sp>
    </p:spTree>
    <p:extLst>
      <p:ext uri="{BB962C8B-B14F-4D97-AF65-F5344CB8AC3E}">
        <p14:creationId xmlns:p14="http://schemas.microsoft.com/office/powerpoint/2010/main" val="603672758"/>
      </p:ext>
    </p:extLst>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219200"/>
            <a:ext cx="8077200" cy="5103961"/>
          </a:xfrm>
        </p:spPr>
        <p:txBody>
          <a:bodyPr/>
          <a:lstStyle/>
          <a:p>
            <a:pPr algn="l"/>
            <a:r>
              <a:rPr lang="en-US" b="0" i="0" dirty="0">
                <a:effectLst/>
                <a:highlight>
                  <a:srgbClr val="FFFFFF"/>
                </a:highlight>
                <a:latin typeface="+mj-lt"/>
              </a:rPr>
              <a:t>In the prototype pattern, a new object is created by cloning an existing object. </a:t>
            </a:r>
          </a:p>
          <a:p>
            <a:pPr algn="l"/>
            <a:r>
              <a:rPr lang="en-US" b="0" i="0" dirty="0">
                <a:effectLst/>
                <a:highlight>
                  <a:srgbClr val="FFFFFF"/>
                </a:highlight>
                <a:latin typeface="+mj-lt"/>
              </a:rPr>
              <a:t>In Java, the clone() method is an implementation of this design pattern. </a:t>
            </a:r>
          </a:p>
          <a:p>
            <a:pPr algn="l"/>
            <a:r>
              <a:rPr lang="en-US" b="0" i="0" dirty="0">
                <a:effectLst/>
                <a:highlight>
                  <a:srgbClr val="FFFFFF"/>
                </a:highlight>
                <a:latin typeface="+mj-lt"/>
              </a:rPr>
              <a:t>One example of how this can be useful is - if an original object is created with a resource such as a data stream that may not be available at the time that a clone of the object is needed</a:t>
            </a:r>
          </a:p>
          <a:p>
            <a:pPr algn="l"/>
            <a:r>
              <a:rPr lang="en-US" b="0" i="0" dirty="0">
                <a:effectLst/>
                <a:highlight>
                  <a:srgbClr val="FFFFFF"/>
                </a:highlight>
                <a:latin typeface="+mj-lt"/>
              </a:rPr>
              <a:t>Another example is - if the original object creation involves a significant time commitment, such as reading data from a database. </a:t>
            </a:r>
          </a:p>
          <a:p>
            <a:pPr algn="l"/>
            <a:r>
              <a:rPr lang="en-US" b="0" i="0" dirty="0">
                <a:effectLst/>
                <a:highlight>
                  <a:srgbClr val="FFFFFF"/>
                </a:highlight>
                <a:latin typeface="+mj-lt"/>
              </a:rPr>
              <a:t>Normally in Java, if you'd like to use cloning (</a:t>
            </a:r>
            <a:r>
              <a:rPr lang="en-US" b="0" i="0" dirty="0" err="1">
                <a:effectLst/>
                <a:highlight>
                  <a:srgbClr val="FFFFFF"/>
                </a:highlight>
                <a:latin typeface="+mj-lt"/>
              </a:rPr>
              <a:t>ie</a:t>
            </a:r>
            <a:r>
              <a:rPr lang="en-US" b="0" i="0" dirty="0">
                <a:effectLst/>
                <a:highlight>
                  <a:srgbClr val="FFFFFF"/>
                </a:highlight>
                <a:latin typeface="+mj-lt"/>
              </a:rPr>
              <a:t>, the prototype pattern), you can utilize the clone() method and the Cloneable interface. </a:t>
            </a:r>
          </a:p>
          <a:p>
            <a:pPr algn="l"/>
            <a:r>
              <a:rPr lang="en-US" b="0" i="0" dirty="0">
                <a:effectLst/>
                <a:highlight>
                  <a:srgbClr val="FFFFFF"/>
                </a:highlight>
                <a:latin typeface="+mj-lt"/>
              </a:rPr>
              <a:t>By default, clone() performs a shallow copy</a:t>
            </a:r>
          </a:p>
        </p:txBody>
      </p:sp>
      <p:sp>
        <p:nvSpPr>
          <p:cNvPr id="5" name="Rectangle 4"/>
          <p:cNvSpPr>
            <a:spLocks noGrp="1" noChangeArrowheads="1"/>
          </p:cNvSpPr>
          <p:nvPr>
            <p:ph type="title"/>
          </p:nvPr>
        </p:nvSpPr>
        <p:spPr>
          <a:xfrm>
            <a:off x="609600" y="439738"/>
            <a:ext cx="7918450" cy="876300"/>
          </a:xfrm>
        </p:spPr>
        <p:txBody>
          <a:bodyPr/>
          <a:lstStyle/>
          <a:p>
            <a:r>
              <a:rPr lang="en-IN" dirty="0"/>
              <a:t>P</a:t>
            </a:r>
            <a:r>
              <a:rPr lang="en-US" dirty="0" err="1"/>
              <a:t>rototype</a:t>
            </a:r>
            <a:r>
              <a:rPr lang="en-US" dirty="0"/>
              <a:t> Pattern</a:t>
            </a:r>
          </a:p>
        </p:txBody>
      </p:sp>
    </p:spTree>
    <p:extLst>
      <p:ext uri="{BB962C8B-B14F-4D97-AF65-F5344CB8AC3E}">
        <p14:creationId xmlns:p14="http://schemas.microsoft.com/office/powerpoint/2010/main" val="962419290"/>
      </p:ext>
    </p:extLst>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IN" dirty="0"/>
              <a:t>P</a:t>
            </a:r>
            <a:r>
              <a:rPr lang="en-US" dirty="0" err="1"/>
              <a:t>rototype</a:t>
            </a:r>
            <a:r>
              <a:rPr lang="en-US" dirty="0"/>
              <a:t> Pattern</a:t>
            </a:r>
          </a:p>
        </p:txBody>
      </p:sp>
      <p:pic>
        <p:nvPicPr>
          <p:cNvPr id="6146" name="Picture 2" descr="Example of Prototype">
            <a:extLst>
              <a:ext uri="{FF2B5EF4-FFF2-40B4-BE49-F238E27FC236}">
                <a16:creationId xmlns:a16="http://schemas.microsoft.com/office/drawing/2014/main" id="{91444382-2630-C2B3-B3FA-9344A5270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89" y="1752416"/>
            <a:ext cx="6663611" cy="396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041104"/>
      </p:ext>
    </p:extLst>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63"/>
          <p:cNvSpPr>
            <a:spLocks noGrp="1" noChangeArrowheads="1"/>
          </p:cNvSpPr>
          <p:nvPr>
            <p:ph type="ctrTitle"/>
          </p:nvPr>
        </p:nvSpPr>
        <p:spPr>
          <a:xfrm>
            <a:off x="914400" y="2667000"/>
            <a:ext cx="7315200" cy="1524000"/>
          </a:xfrm>
        </p:spPr>
        <p:txBody>
          <a:bodyPr/>
          <a:lstStyle/>
          <a:p>
            <a:pPr eaLnBrk="1" hangingPunct="1"/>
            <a:r>
              <a:rPr lang="en-US" sz="4800" dirty="0"/>
              <a:t>Structural Patterns</a:t>
            </a:r>
          </a:p>
        </p:txBody>
      </p:sp>
      <p:sp>
        <p:nvSpPr>
          <p:cNvPr id="3075" name="Line 6"/>
          <p:cNvSpPr>
            <a:spLocks noChangeShapeType="1"/>
          </p:cNvSpPr>
          <p:nvPr/>
        </p:nvSpPr>
        <p:spPr bwMode="auto">
          <a:xfrm>
            <a:off x="1828800" y="4495800"/>
            <a:ext cx="990600" cy="0"/>
          </a:xfrm>
          <a:prstGeom prst="line">
            <a:avLst/>
          </a:prstGeom>
          <a:noFill/>
          <a:ln w="9525">
            <a:noFill/>
            <a:round/>
            <a:headEnd/>
            <a:tailEnd type="triangle" w="med" len="med"/>
          </a:ln>
        </p:spPr>
        <p:txBody>
          <a:bodyPr lIns="12700" tIns="12700" rIns="12700" bIns="12700">
            <a:spAutoFit/>
          </a:bodyPr>
          <a:lstStyle/>
          <a:p>
            <a:endParaRPr lang="en-IN"/>
          </a:p>
        </p:txBody>
      </p:sp>
      <p:sp>
        <p:nvSpPr>
          <p:cNvPr id="3076" name="Rectangle 3"/>
          <p:cNvSpPr>
            <a:spLocks noChangeArrowheads="1"/>
          </p:cNvSpPr>
          <p:nvPr/>
        </p:nvSpPr>
        <p:spPr bwMode="auto">
          <a:xfrm>
            <a:off x="533400" y="457200"/>
            <a:ext cx="8077200" cy="5943600"/>
          </a:xfrm>
          <a:prstGeom prst="rect">
            <a:avLst/>
          </a:prstGeom>
          <a:noFill/>
          <a:ln w="38100" algn="ctr">
            <a:solidFill>
              <a:srgbClr val="0066FF"/>
            </a:solidFill>
            <a:round/>
            <a:headEnd type="none" w="sm" len="sm"/>
            <a:tailEnd type="none" w="sm" len="sm"/>
          </a:ln>
        </p:spPr>
        <p:txBody>
          <a:bodyPr/>
          <a:lstStyle/>
          <a:p>
            <a:pPr defTabSz="228600"/>
            <a:endParaRPr lang="en-IN"/>
          </a:p>
        </p:txBody>
      </p:sp>
    </p:spTree>
    <p:extLst>
      <p:ext uri="{BB962C8B-B14F-4D97-AF65-F5344CB8AC3E}">
        <p14:creationId xmlns:p14="http://schemas.microsoft.com/office/powerpoint/2010/main" val="2336900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420628"/>
            <a:ext cx="7772400" cy="2389372"/>
          </a:xfrm>
        </p:spPr>
        <p:txBody>
          <a:bodyPr/>
          <a:lstStyle/>
          <a:p>
            <a:r>
              <a:rPr lang="en-US" sz="2400" b="0" i="0" dirty="0">
                <a:solidFill>
                  <a:srgbClr val="000000"/>
                </a:solidFill>
                <a:effectLst/>
                <a:highlight>
                  <a:srgbClr val="FFFFFF"/>
                </a:highlight>
              </a:rPr>
              <a:t>Structural patterns provide a manner to define relationships between classes or objects</a:t>
            </a:r>
          </a:p>
          <a:p>
            <a:endParaRPr lang="en-US" sz="2400" b="0" i="0" dirty="0">
              <a:solidFill>
                <a:srgbClr val="000000"/>
              </a:solidFill>
              <a:effectLst/>
              <a:highlight>
                <a:srgbClr val="FFFFFF"/>
              </a:highlight>
            </a:endParaRPr>
          </a:p>
          <a:p>
            <a:r>
              <a:rPr lang="en-US" sz="2400" b="0" i="0" dirty="0">
                <a:solidFill>
                  <a:srgbClr val="202122"/>
                </a:solidFill>
                <a:effectLst/>
                <a:highlight>
                  <a:srgbClr val="FFFFFF"/>
                </a:highlight>
                <a:latin typeface="Arial" panose="020B0604020202020204" pitchFamily="34" charset="0"/>
              </a:rPr>
              <a:t>They use inheritance to compose interfaces and define ways to compose objects to obtain new functionality.</a:t>
            </a:r>
            <a:endParaRPr lang="en-US" sz="2400" dirty="0"/>
          </a:p>
        </p:txBody>
      </p:sp>
      <p:sp>
        <p:nvSpPr>
          <p:cNvPr id="5" name="Rectangle 4"/>
          <p:cNvSpPr>
            <a:spLocks noGrp="1" noChangeArrowheads="1"/>
          </p:cNvSpPr>
          <p:nvPr>
            <p:ph type="title"/>
          </p:nvPr>
        </p:nvSpPr>
        <p:spPr>
          <a:xfrm>
            <a:off x="609600" y="439738"/>
            <a:ext cx="7918450" cy="876300"/>
          </a:xfrm>
        </p:spPr>
        <p:txBody>
          <a:bodyPr/>
          <a:lstStyle/>
          <a:p>
            <a:r>
              <a:rPr lang="en-US" dirty="0"/>
              <a:t>Structural Patterns</a:t>
            </a:r>
          </a:p>
        </p:txBody>
      </p:sp>
    </p:spTree>
    <p:extLst>
      <p:ext uri="{BB962C8B-B14F-4D97-AF65-F5344CB8AC3E}">
        <p14:creationId xmlns:p14="http://schemas.microsoft.com/office/powerpoint/2010/main" val="1452765666"/>
      </p:ext>
    </p:extLst>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533400" y="1905000"/>
            <a:ext cx="7772400" cy="3054169"/>
          </a:xfrm>
        </p:spPr>
        <p:txBody>
          <a:bodyPr/>
          <a:lstStyle/>
          <a:p>
            <a:pPr algn="l">
              <a:buFont typeface="+mj-lt"/>
              <a:buAutoNum type="arabicPeriod"/>
            </a:pPr>
            <a:r>
              <a:rPr lang="en-US" sz="2400" b="0" i="0" dirty="0">
                <a:effectLst/>
                <a:highlight>
                  <a:srgbClr val="FFFFFF"/>
                </a:highlight>
              </a:rPr>
              <a:t> Adapter Pattern</a:t>
            </a:r>
          </a:p>
          <a:p>
            <a:pPr algn="l">
              <a:buFont typeface="+mj-lt"/>
              <a:buAutoNum type="arabicPeriod"/>
            </a:pPr>
            <a:r>
              <a:rPr lang="en-US" sz="2400" b="0" i="0" dirty="0">
                <a:effectLst/>
                <a:highlight>
                  <a:srgbClr val="FFFFFF"/>
                </a:highlight>
              </a:rPr>
              <a:t> Composite Pattern</a:t>
            </a:r>
          </a:p>
          <a:p>
            <a:pPr algn="l">
              <a:buFont typeface="+mj-lt"/>
              <a:buAutoNum type="arabicPeriod"/>
            </a:pPr>
            <a:r>
              <a:rPr lang="en-US" sz="2400" b="0" i="0" dirty="0">
                <a:effectLst/>
                <a:highlight>
                  <a:srgbClr val="FFFFFF"/>
                </a:highlight>
              </a:rPr>
              <a:t> Proxy Pattern</a:t>
            </a:r>
          </a:p>
          <a:p>
            <a:pPr algn="l">
              <a:buFont typeface="+mj-lt"/>
              <a:buAutoNum type="arabicPeriod"/>
            </a:pPr>
            <a:r>
              <a:rPr lang="en-US" sz="2400" b="0" i="0" dirty="0">
                <a:effectLst/>
                <a:highlight>
                  <a:srgbClr val="FFFFFF"/>
                </a:highlight>
              </a:rPr>
              <a:t> Facade Pattern</a:t>
            </a:r>
          </a:p>
          <a:p>
            <a:pPr>
              <a:buFont typeface="+mj-lt"/>
              <a:buAutoNum type="arabicPeriod"/>
            </a:pPr>
            <a:r>
              <a:rPr lang="en-US" sz="2400" b="0" i="0" dirty="0">
                <a:effectLst/>
                <a:highlight>
                  <a:srgbClr val="FFFFFF"/>
                </a:highlight>
              </a:rPr>
              <a:t> Flyweight Pattern</a:t>
            </a:r>
          </a:p>
          <a:p>
            <a:pPr algn="l">
              <a:buFont typeface="+mj-lt"/>
              <a:buAutoNum type="arabicPeriod"/>
            </a:pPr>
            <a:r>
              <a:rPr lang="en-US" sz="2400" b="0" i="0" dirty="0">
                <a:effectLst/>
                <a:highlight>
                  <a:srgbClr val="FFFFFF"/>
                </a:highlight>
              </a:rPr>
              <a:t> Bridge Pattern</a:t>
            </a:r>
          </a:p>
          <a:p>
            <a:pPr algn="l">
              <a:buFont typeface="+mj-lt"/>
              <a:buAutoNum type="arabicPeriod"/>
            </a:pPr>
            <a:r>
              <a:rPr lang="en-US" sz="2400" b="0" i="0" dirty="0">
                <a:effectLst/>
                <a:highlight>
                  <a:srgbClr val="FFFFFF"/>
                </a:highlight>
              </a:rPr>
              <a:t> Decorator Pattern</a:t>
            </a:r>
          </a:p>
        </p:txBody>
      </p:sp>
      <p:sp>
        <p:nvSpPr>
          <p:cNvPr id="5" name="Rectangle 4"/>
          <p:cNvSpPr>
            <a:spLocks noGrp="1" noChangeArrowheads="1"/>
          </p:cNvSpPr>
          <p:nvPr>
            <p:ph type="title"/>
          </p:nvPr>
        </p:nvSpPr>
        <p:spPr>
          <a:xfrm>
            <a:off x="609600" y="439738"/>
            <a:ext cx="7918450" cy="876300"/>
          </a:xfrm>
        </p:spPr>
        <p:txBody>
          <a:bodyPr/>
          <a:lstStyle/>
          <a:p>
            <a:r>
              <a:rPr lang="en-US" dirty="0"/>
              <a:t>Structural Patterns</a:t>
            </a:r>
          </a:p>
        </p:txBody>
      </p:sp>
    </p:spTree>
    <p:extLst>
      <p:ext uri="{BB962C8B-B14F-4D97-AF65-F5344CB8AC3E}">
        <p14:creationId xmlns:p14="http://schemas.microsoft.com/office/powerpoint/2010/main" val="2003519191"/>
      </p:ext>
    </p:extLst>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420628"/>
            <a:ext cx="7772400" cy="3718967"/>
          </a:xfrm>
        </p:spPr>
        <p:txBody>
          <a:bodyPr/>
          <a:lstStyle/>
          <a:p>
            <a:pPr algn="l"/>
            <a:r>
              <a:rPr lang="en-US" sz="2000" b="0" i="0" dirty="0">
                <a:solidFill>
                  <a:srgbClr val="555555"/>
                </a:solidFill>
                <a:effectLst/>
                <a:highlight>
                  <a:srgbClr val="FFFFFF"/>
                </a:highlight>
                <a:latin typeface="trebuchet ms" panose="020B0603020202020204" pitchFamily="34" charset="0"/>
              </a:rPr>
              <a:t>In the adapter pattern, a wrapper class (</a:t>
            </a:r>
            <a:r>
              <a:rPr lang="en-US" sz="2000" b="0" i="0" dirty="0" err="1">
                <a:solidFill>
                  <a:srgbClr val="555555"/>
                </a:solidFill>
                <a:effectLst/>
                <a:highlight>
                  <a:srgbClr val="FFFFFF"/>
                </a:highlight>
                <a:latin typeface="trebuchet ms" panose="020B0603020202020204" pitchFamily="34" charset="0"/>
              </a:rPr>
              <a:t>ie</a:t>
            </a:r>
            <a:r>
              <a:rPr lang="en-US" sz="2000" b="0" i="0" dirty="0">
                <a:solidFill>
                  <a:srgbClr val="555555"/>
                </a:solidFill>
                <a:effectLst/>
                <a:highlight>
                  <a:srgbClr val="FFFFFF"/>
                </a:highlight>
                <a:latin typeface="trebuchet ms" panose="020B0603020202020204" pitchFamily="34" charset="0"/>
              </a:rPr>
              <a:t>, the adapter) is used translate requests from it to another class (</a:t>
            </a:r>
            <a:r>
              <a:rPr lang="en-US" sz="2000" b="0" i="0" dirty="0" err="1">
                <a:solidFill>
                  <a:srgbClr val="555555"/>
                </a:solidFill>
                <a:effectLst/>
                <a:highlight>
                  <a:srgbClr val="FFFFFF"/>
                </a:highlight>
                <a:latin typeface="trebuchet ms" panose="020B0603020202020204" pitchFamily="34" charset="0"/>
              </a:rPr>
              <a:t>ie</a:t>
            </a:r>
            <a:r>
              <a:rPr lang="en-US" sz="2000" b="0" i="0" dirty="0">
                <a:solidFill>
                  <a:srgbClr val="555555"/>
                </a:solidFill>
                <a:effectLst/>
                <a:highlight>
                  <a:srgbClr val="FFFFFF"/>
                </a:highlight>
                <a:latin typeface="trebuchet ms" panose="020B0603020202020204" pitchFamily="34" charset="0"/>
              </a:rPr>
              <a:t>, the </a:t>
            </a:r>
            <a:r>
              <a:rPr lang="en-US" sz="2000" b="0" i="0" dirty="0" err="1">
                <a:solidFill>
                  <a:srgbClr val="555555"/>
                </a:solidFill>
                <a:effectLst/>
                <a:highlight>
                  <a:srgbClr val="FFFFFF"/>
                </a:highlight>
                <a:latin typeface="trebuchet ms" panose="020B0603020202020204" pitchFamily="34" charset="0"/>
              </a:rPr>
              <a:t>adaptee</a:t>
            </a:r>
            <a:r>
              <a:rPr lang="en-US" sz="2000" b="0" i="0" dirty="0">
                <a:solidFill>
                  <a:srgbClr val="555555"/>
                </a:solidFill>
                <a:effectLst/>
                <a:highlight>
                  <a:srgbClr val="FFFFFF"/>
                </a:highlight>
                <a:latin typeface="trebuchet ms" panose="020B0603020202020204" pitchFamily="34" charset="0"/>
              </a:rPr>
              <a:t>). </a:t>
            </a:r>
          </a:p>
          <a:p>
            <a:pPr algn="l"/>
            <a:r>
              <a:rPr lang="en-US" sz="2000" b="0" i="0" dirty="0">
                <a:solidFill>
                  <a:srgbClr val="555555"/>
                </a:solidFill>
                <a:effectLst/>
                <a:highlight>
                  <a:srgbClr val="FFFFFF"/>
                </a:highlight>
                <a:latin typeface="trebuchet ms" panose="020B0603020202020204" pitchFamily="34" charset="0"/>
              </a:rPr>
              <a:t>In effect, an adapter provides particular interactions with an </a:t>
            </a:r>
            <a:r>
              <a:rPr lang="en-US" sz="2000" b="0" i="0" dirty="0" err="1">
                <a:solidFill>
                  <a:srgbClr val="555555"/>
                </a:solidFill>
                <a:effectLst/>
                <a:highlight>
                  <a:srgbClr val="FFFFFF"/>
                </a:highlight>
                <a:latin typeface="trebuchet ms" panose="020B0603020202020204" pitchFamily="34" charset="0"/>
              </a:rPr>
              <a:t>adaptee</a:t>
            </a:r>
            <a:r>
              <a:rPr lang="en-US" sz="2000" b="0" i="0" dirty="0">
                <a:solidFill>
                  <a:srgbClr val="555555"/>
                </a:solidFill>
                <a:effectLst/>
                <a:highlight>
                  <a:srgbClr val="FFFFFF"/>
                </a:highlight>
                <a:latin typeface="trebuchet ms" panose="020B0603020202020204" pitchFamily="34" charset="0"/>
              </a:rPr>
              <a:t> that are not offered directly by the </a:t>
            </a:r>
            <a:r>
              <a:rPr lang="en-US" sz="2000" b="0" i="0" dirty="0" err="1">
                <a:solidFill>
                  <a:srgbClr val="555555"/>
                </a:solidFill>
                <a:effectLst/>
                <a:highlight>
                  <a:srgbClr val="FFFFFF"/>
                </a:highlight>
                <a:latin typeface="trebuchet ms" panose="020B0603020202020204" pitchFamily="34" charset="0"/>
              </a:rPr>
              <a:t>adaptee</a:t>
            </a:r>
            <a:endParaRPr lang="en-US" sz="2000" b="0" i="0" dirty="0">
              <a:solidFill>
                <a:srgbClr val="555555"/>
              </a:solidFill>
              <a:effectLst/>
              <a:highlight>
                <a:srgbClr val="FFFFFF"/>
              </a:highlight>
              <a:latin typeface="trebuchet ms" panose="020B0603020202020204" pitchFamily="34" charset="0"/>
            </a:endParaRPr>
          </a:p>
          <a:p>
            <a:pPr algn="l"/>
            <a:r>
              <a:rPr lang="en-US" sz="2000" b="0" i="0" dirty="0">
                <a:solidFill>
                  <a:srgbClr val="555555"/>
                </a:solidFill>
                <a:effectLst/>
                <a:highlight>
                  <a:srgbClr val="FFFFFF"/>
                </a:highlight>
                <a:latin typeface="trebuchet ms" panose="020B0603020202020204" pitchFamily="34" charset="0"/>
              </a:rPr>
              <a:t>The adapter pattern takes two forms. </a:t>
            </a:r>
          </a:p>
          <a:p>
            <a:pPr algn="l"/>
            <a:r>
              <a:rPr lang="en-US" sz="2000" b="0" i="0" dirty="0">
                <a:solidFill>
                  <a:srgbClr val="555555"/>
                </a:solidFill>
                <a:effectLst/>
                <a:highlight>
                  <a:srgbClr val="FFFFFF"/>
                </a:highlight>
                <a:latin typeface="trebuchet ms" panose="020B0603020202020204" pitchFamily="34" charset="0"/>
              </a:rPr>
              <a:t>In the first form, a "</a:t>
            </a:r>
            <a:r>
              <a:rPr lang="en-US" sz="2000" b="1" i="0" dirty="0">
                <a:solidFill>
                  <a:srgbClr val="555555"/>
                </a:solidFill>
                <a:effectLst/>
                <a:highlight>
                  <a:srgbClr val="FFFFFF"/>
                </a:highlight>
                <a:latin typeface="trebuchet ms" panose="020B0603020202020204" pitchFamily="34" charset="0"/>
              </a:rPr>
              <a:t>class adapter</a:t>
            </a:r>
            <a:r>
              <a:rPr lang="en-US" sz="2000" b="0" i="0" dirty="0">
                <a:solidFill>
                  <a:srgbClr val="555555"/>
                </a:solidFill>
                <a:effectLst/>
                <a:highlight>
                  <a:srgbClr val="FFFFFF"/>
                </a:highlight>
                <a:latin typeface="trebuchet ms" panose="020B0603020202020204" pitchFamily="34" charset="0"/>
              </a:rPr>
              <a:t>" utilizes inheritance. </a:t>
            </a:r>
          </a:p>
          <a:p>
            <a:pPr algn="l"/>
            <a:r>
              <a:rPr lang="en-US" sz="2000" b="0" i="0" dirty="0">
                <a:solidFill>
                  <a:srgbClr val="555555"/>
                </a:solidFill>
                <a:effectLst/>
                <a:highlight>
                  <a:srgbClr val="FFFFFF"/>
                </a:highlight>
                <a:latin typeface="trebuchet ms" panose="020B0603020202020204" pitchFamily="34" charset="0"/>
              </a:rPr>
              <a:t>The class adapter extends the </a:t>
            </a:r>
            <a:r>
              <a:rPr lang="en-US" sz="2000" b="0" i="0" dirty="0" err="1">
                <a:solidFill>
                  <a:srgbClr val="555555"/>
                </a:solidFill>
                <a:effectLst/>
                <a:highlight>
                  <a:srgbClr val="FFFFFF"/>
                </a:highlight>
                <a:latin typeface="trebuchet ms" panose="020B0603020202020204" pitchFamily="34" charset="0"/>
              </a:rPr>
              <a:t>adaptee</a:t>
            </a:r>
            <a:r>
              <a:rPr lang="en-US" sz="2000" b="0" i="0" dirty="0">
                <a:solidFill>
                  <a:srgbClr val="555555"/>
                </a:solidFill>
                <a:effectLst/>
                <a:highlight>
                  <a:srgbClr val="FFFFFF"/>
                </a:highlight>
                <a:latin typeface="trebuchet ms" panose="020B0603020202020204" pitchFamily="34" charset="0"/>
              </a:rPr>
              <a:t> class and adds the desired methods to the adapter</a:t>
            </a:r>
          </a:p>
          <a:p>
            <a:pPr algn="l"/>
            <a:r>
              <a:rPr lang="en-US" sz="2000" b="0" i="0" dirty="0">
                <a:solidFill>
                  <a:srgbClr val="555555"/>
                </a:solidFill>
                <a:effectLst/>
                <a:highlight>
                  <a:srgbClr val="FFFFFF"/>
                </a:highlight>
                <a:latin typeface="trebuchet ms" panose="020B0603020202020204" pitchFamily="34" charset="0"/>
              </a:rPr>
              <a:t>In the second form, an "</a:t>
            </a:r>
            <a:r>
              <a:rPr lang="en-US" sz="2000" b="1" i="0" dirty="0">
                <a:solidFill>
                  <a:srgbClr val="555555"/>
                </a:solidFill>
                <a:effectLst/>
                <a:highlight>
                  <a:srgbClr val="FFFFFF"/>
                </a:highlight>
                <a:latin typeface="trebuchet ms" panose="020B0603020202020204" pitchFamily="34" charset="0"/>
              </a:rPr>
              <a:t>object adapter</a:t>
            </a:r>
            <a:r>
              <a:rPr lang="en-US" sz="2000" b="0" i="0" dirty="0">
                <a:solidFill>
                  <a:srgbClr val="555555"/>
                </a:solidFill>
                <a:effectLst/>
                <a:highlight>
                  <a:srgbClr val="FFFFFF"/>
                </a:highlight>
                <a:latin typeface="trebuchet ms" panose="020B0603020202020204" pitchFamily="34" charset="0"/>
              </a:rPr>
              <a:t>" utilizes composition. The object adapter contains an </a:t>
            </a:r>
            <a:r>
              <a:rPr lang="en-US" sz="2000" b="0" i="0" dirty="0" err="1">
                <a:solidFill>
                  <a:srgbClr val="555555"/>
                </a:solidFill>
                <a:effectLst/>
                <a:highlight>
                  <a:srgbClr val="FFFFFF"/>
                </a:highlight>
                <a:latin typeface="trebuchet ms" panose="020B0603020202020204" pitchFamily="34" charset="0"/>
              </a:rPr>
              <a:t>adaptee</a:t>
            </a:r>
            <a:r>
              <a:rPr lang="en-US" sz="2000" b="0" i="0" dirty="0">
                <a:solidFill>
                  <a:srgbClr val="555555"/>
                </a:solidFill>
                <a:effectLst/>
                <a:highlight>
                  <a:srgbClr val="FFFFFF"/>
                </a:highlight>
                <a:latin typeface="trebuchet ms" panose="020B0603020202020204" pitchFamily="34" charset="0"/>
              </a:rPr>
              <a:t> and implements the target interface to interact with the </a:t>
            </a:r>
            <a:r>
              <a:rPr lang="en-US" sz="2000" b="0" i="0" dirty="0" err="1">
                <a:solidFill>
                  <a:srgbClr val="555555"/>
                </a:solidFill>
                <a:effectLst/>
                <a:highlight>
                  <a:srgbClr val="FFFFFF"/>
                </a:highlight>
                <a:latin typeface="trebuchet ms" panose="020B0603020202020204" pitchFamily="34" charset="0"/>
              </a:rPr>
              <a:t>adaptee</a:t>
            </a:r>
            <a:r>
              <a:rPr lang="en-US" sz="2000" b="0" i="0" dirty="0">
                <a:solidFill>
                  <a:srgbClr val="555555"/>
                </a:solidFill>
                <a:effectLst/>
                <a:highlight>
                  <a:srgbClr val="FFFFFF"/>
                </a:highlight>
                <a:latin typeface="trebuchet ms" panose="020B0603020202020204" pitchFamily="34" charset="0"/>
              </a:rPr>
              <a:t>.</a:t>
            </a:r>
          </a:p>
        </p:txBody>
      </p:sp>
      <p:sp>
        <p:nvSpPr>
          <p:cNvPr id="5" name="Rectangle 4"/>
          <p:cNvSpPr>
            <a:spLocks noGrp="1" noChangeArrowheads="1"/>
          </p:cNvSpPr>
          <p:nvPr>
            <p:ph type="title"/>
          </p:nvPr>
        </p:nvSpPr>
        <p:spPr>
          <a:xfrm>
            <a:off x="609600" y="439738"/>
            <a:ext cx="7918450" cy="876300"/>
          </a:xfrm>
        </p:spPr>
        <p:txBody>
          <a:bodyPr/>
          <a:lstStyle/>
          <a:p>
            <a:r>
              <a:rPr lang="en-US" dirty="0"/>
              <a:t>Adapter Pattern</a:t>
            </a:r>
          </a:p>
        </p:txBody>
      </p:sp>
    </p:spTree>
    <p:extLst>
      <p:ext uri="{BB962C8B-B14F-4D97-AF65-F5344CB8AC3E}">
        <p14:creationId xmlns:p14="http://schemas.microsoft.com/office/powerpoint/2010/main" val="3198095957"/>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609600" y="1447800"/>
            <a:ext cx="7918450" cy="3749744"/>
          </a:xfrm>
        </p:spPr>
        <p:txBody>
          <a:bodyPr/>
          <a:lstStyle/>
          <a:p>
            <a:r>
              <a:rPr lang="en-IN" dirty="0"/>
              <a:t>Most importantly, any design pattern can be a double-edged sword</a:t>
            </a:r>
          </a:p>
          <a:p>
            <a:r>
              <a:rPr lang="en-IN" dirty="0"/>
              <a:t>If implemented in the wrong place, it can be disastrous and create many problems</a:t>
            </a:r>
          </a:p>
          <a:p>
            <a:r>
              <a:rPr lang="en-IN" dirty="0"/>
              <a:t>However, implemented in the right place, at the right time, it can be a boon</a:t>
            </a:r>
          </a:p>
          <a:p>
            <a:r>
              <a:rPr lang="en-IN" dirty="0"/>
              <a:t>Design Pattern are proven solutions approaches to specific problems</a:t>
            </a:r>
          </a:p>
          <a:p>
            <a:endParaRPr lang="en-US" dirty="0"/>
          </a:p>
          <a:p>
            <a:pPr lvl="1"/>
            <a:endParaRPr lang="en-US" dirty="0"/>
          </a:p>
        </p:txBody>
      </p:sp>
      <p:sp>
        <p:nvSpPr>
          <p:cNvPr id="5" name="Rectangle 4"/>
          <p:cNvSpPr>
            <a:spLocks noGrp="1" noChangeArrowheads="1"/>
          </p:cNvSpPr>
          <p:nvPr>
            <p:ph type="title"/>
          </p:nvPr>
        </p:nvSpPr>
        <p:spPr>
          <a:xfrm>
            <a:off x="609600" y="439738"/>
            <a:ext cx="7918450" cy="876300"/>
          </a:xfrm>
        </p:spPr>
        <p:txBody>
          <a:bodyPr/>
          <a:lstStyle/>
          <a:p>
            <a:r>
              <a:rPr lang="en-US" dirty="0"/>
              <a:t>What  are Design Patterns?</a:t>
            </a:r>
          </a:p>
        </p:txBody>
      </p:sp>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US" dirty="0"/>
              <a:t>Adapter Pattern</a:t>
            </a:r>
          </a:p>
        </p:txBody>
      </p:sp>
      <p:pic>
        <p:nvPicPr>
          <p:cNvPr id="1026" name="Picture 2">
            <a:extLst>
              <a:ext uri="{FF2B5EF4-FFF2-40B4-BE49-F238E27FC236}">
                <a16:creationId xmlns:a16="http://schemas.microsoft.com/office/drawing/2014/main" id="{F483E17C-43CD-C41E-A1A1-5C89BBADB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052638"/>
            <a:ext cx="57150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63075"/>
      </p:ext>
    </p:extLst>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US" dirty="0"/>
              <a:t>Adapter Pattern</a:t>
            </a:r>
          </a:p>
        </p:txBody>
      </p:sp>
      <p:pic>
        <p:nvPicPr>
          <p:cNvPr id="2052" name="Picture 4" descr="Scheme of Adapter">
            <a:extLst>
              <a:ext uri="{FF2B5EF4-FFF2-40B4-BE49-F238E27FC236}">
                <a16:creationId xmlns:a16="http://schemas.microsoft.com/office/drawing/2014/main" id="{2D6C2328-228D-867A-32B0-2ABF86944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55" y="1905000"/>
            <a:ext cx="7938245" cy="3505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33978"/>
      </p:ext>
    </p:extLst>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420628"/>
            <a:ext cx="7772400" cy="4383764"/>
          </a:xfrm>
        </p:spPr>
        <p:txBody>
          <a:bodyPr/>
          <a:lstStyle/>
          <a:p>
            <a:pPr algn="l"/>
            <a:r>
              <a:rPr lang="en-US" sz="2400" b="0" i="0" dirty="0">
                <a:solidFill>
                  <a:srgbClr val="555555"/>
                </a:solidFill>
                <a:effectLst/>
                <a:highlight>
                  <a:srgbClr val="FFFFFF"/>
                </a:highlight>
                <a:latin typeface="trebuchet ms" panose="020B0603020202020204" pitchFamily="34" charset="0"/>
              </a:rPr>
              <a:t>In the proxy pattern, a proxy class object is used to control access to another class object. </a:t>
            </a:r>
          </a:p>
          <a:p>
            <a:pPr algn="l"/>
            <a:r>
              <a:rPr lang="en-US" sz="2400" b="0" i="0" dirty="0">
                <a:solidFill>
                  <a:srgbClr val="555555"/>
                </a:solidFill>
                <a:effectLst/>
                <a:highlight>
                  <a:srgbClr val="FFFFFF"/>
                </a:highlight>
                <a:latin typeface="trebuchet ms" panose="020B0603020202020204" pitchFamily="34" charset="0"/>
              </a:rPr>
              <a:t>The reasons for this control can vary. As one example, a proxy may avoid instantiation of an object until the object is needed. </a:t>
            </a:r>
          </a:p>
          <a:p>
            <a:pPr algn="l"/>
            <a:r>
              <a:rPr lang="en-US" sz="2400" b="0" i="0" dirty="0">
                <a:solidFill>
                  <a:srgbClr val="555555"/>
                </a:solidFill>
                <a:effectLst/>
                <a:highlight>
                  <a:srgbClr val="FFFFFF"/>
                </a:highlight>
                <a:latin typeface="trebuchet ms" panose="020B0603020202020204" pitchFamily="34" charset="0"/>
              </a:rPr>
              <a:t>This can be useful if the object requires a lot of time or resources to create. </a:t>
            </a:r>
          </a:p>
          <a:p>
            <a:pPr algn="l"/>
            <a:r>
              <a:rPr lang="en-US" sz="2400" b="0" i="0" dirty="0">
                <a:solidFill>
                  <a:srgbClr val="555555"/>
                </a:solidFill>
                <a:effectLst/>
                <a:highlight>
                  <a:srgbClr val="FFFFFF"/>
                </a:highlight>
                <a:latin typeface="trebuchet ms" panose="020B0603020202020204" pitchFamily="34" charset="0"/>
              </a:rPr>
              <a:t>Another reason to use a proxy is to control access rights to an object. </a:t>
            </a:r>
          </a:p>
          <a:p>
            <a:pPr algn="l"/>
            <a:r>
              <a:rPr lang="en-US" sz="2400" b="0" i="0" dirty="0">
                <a:solidFill>
                  <a:srgbClr val="555555"/>
                </a:solidFill>
                <a:effectLst/>
                <a:highlight>
                  <a:srgbClr val="FFFFFF"/>
                </a:highlight>
                <a:latin typeface="trebuchet ms" panose="020B0603020202020204" pitchFamily="34" charset="0"/>
              </a:rPr>
              <a:t>A client request may require certain credentials in order to access the object.</a:t>
            </a:r>
          </a:p>
        </p:txBody>
      </p:sp>
      <p:sp>
        <p:nvSpPr>
          <p:cNvPr id="5" name="Rectangle 4"/>
          <p:cNvSpPr>
            <a:spLocks noGrp="1" noChangeArrowheads="1"/>
          </p:cNvSpPr>
          <p:nvPr>
            <p:ph type="title"/>
          </p:nvPr>
        </p:nvSpPr>
        <p:spPr>
          <a:xfrm>
            <a:off x="609600" y="439738"/>
            <a:ext cx="7918450" cy="876300"/>
          </a:xfrm>
        </p:spPr>
        <p:txBody>
          <a:bodyPr/>
          <a:lstStyle/>
          <a:p>
            <a:r>
              <a:rPr lang="en-US" dirty="0"/>
              <a:t>Proxy Pattern</a:t>
            </a:r>
          </a:p>
        </p:txBody>
      </p:sp>
    </p:spTree>
    <p:extLst>
      <p:ext uri="{BB962C8B-B14F-4D97-AF65-F5344CB8AC3E}">
        <p14:creationId xmlns:p14="http://schemas.microsoft.com/office/powerpoint/2010/main" val="3307519656"/>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US" dirty="0"/>
              <a:t>Proxy Pattern</a:t>
            </a:r>
          </a:p>
        </p:txBody>
      </p:sp>
      <p:pic>
        <p:nvPicPr>
          <p:cNvPr id="4" name="Picture 3">
            <a:extLst>
              <a:ext uri="{FF2B5EF4-FFF2-40B4-BE49-F238E27FC236}">
                <a16:creationId xmlns:a16="http://schemas.microsoft.com/office/drawing/2014/main" id="{D1ADCE55-B7C3-9C7A-C9C9-657E6C68AC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295401"/>
            <a:ext cx="7162800" cy="4876799"/>
          </a:xfrm>
          <a:prstGeom prst="rect">
            <a:avLst/>
          </a:prstGeom>
        </p:spPr>
      </p:pic>
      <p:sp>
        <p:nvSpPr>
          <p:cNvPr id="6" name="Rectangle 5">
            <a:extLst>
              <a:ext uri="{FF2B5EF4-FFF2-40B4-BE49-F238E27FC236}">
                <a16:creationId xmlns:a16="http://schemas.microsoft.com/office/drawing/2014/main" id="{49DF039D-46E9-2A21-8C0A-4E32B2398610}"/>
              </a:ext>
            </a:extLst>
          </p:cNvPr>
          <p:cNvSpPr/>
          <p:nvPr/>
        </p:nvSpPr>
        <p:spPr bwMode="auto">
          <a:xfrm>
            <a:off x="1600200" y="5334000"/>
            <a:ext cx="7086600" cy="762000"/>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1"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917426414"/>
      </p:ext>
    </p:extLst>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420628"/>
            <a:ext cx="7772400" cy="4765407"/>
          </a:xfrm>
        </p:spPr>
        <p:txBody>
          <a:bodyPr/>
          <a:lstStyle/>
          <a:p>
            <a:pPr algn="l">
              <a:buFont typeface="Arial" panose="020B0604020202020204" pitchFamily="34" charset="0"/>
              <a:buChar char="•"/>
            </a:pPr>
            <a:r>
              <a:rPr lang="en-US" sz="2000" dirty="0">
                <a:highlight>
                  <a:srgbClr val="FAFBFC"/>
                </a:highlight>
              </a:rPr>
              <a:t>Create Subject</a:t>
            </a:r>
            <a:r>
              <a:rPr lang="en-US" sz="2000" b="0" i="0" dirty="0">
                <a:effectLst/>
                <a:highlight>
                  <a:srgbClr val="FAFBFC"/>
                </a:highlight>
              </a:rPr>
              <a:t> interface which is used by the client.</a:t>
            </a:r>
          </a:p>
          <a:p>
            <a:pPr algn="l">
              <a:buFont typeface="Arial" panose="020B0604020202020204" pitchFamily="34" charset="0"/>
              <a:buChar char="•"/>
            </a:pPr>
            <a:r>
              <a:rPr lang="en-US" sz="2000" b="0" i="0" dirty="0">
                <a:effectLst/>
                <a:highlight>
                  <a:srgbClr val="FAFBFC"/>
                </a:highlight>
              </a:rPr>
              <a:t>It is the common </a:t>
            </a:r>
            <a:r>
              <a:rPr lang="en-US" sz="2000" b="1" i="0" dirty="0">
                <a:effectLst/>
                <a:highlight>
                  <a:srgbClr val="FAFBFC"/>
                </a:highlight>
              </a:rPr>
              <a:t>interface</a:t>
            </a:r>
            <a:r>
              <a:rPr lang="en-US" sz="2000" b="0" i="0" dirty="0">
                <a:effectLst/>
                <a:highlight>
                  <a:srgbClr val="FAFBFC"/>
                </a:highlight>
              </a:rPr>
              <a:t> for </a:t>
            </a:r>
            <a:r>
              <a:rPr lang="en-US" sz="2000" b="0" i="0" dirty="0" err="1">
                <a:effectLst/>
                <a:highlight>
                  <a:srgbClr val="FAFBFC"/>
                </a:highlight>
              </a:rPr>
              <a:t>RealSubject</a:t>
            </a:r>
            <a:r>
              <a:rPr lang="en-US" sz="2000" b="0" i="0" dirty="0">
                <a:effectLst/>
                <a:highlight>
                  <a:srgbClr val="FAFBFC"/>
                </a:highlight>
              </a:rPr>
              <a:t> and Proxy so that a Proxy can be used anywhere a </a:t>
            </a:r>
            <a:r>
              <a:rPr lang="en-US" sz="2000" b="0" i="0" dirty="0" err="1">
                <a:effectLst/>
                <a:highlight>
                  <a:srgbClr val="FAFBFC"/>
                </a:highlight>
              </a:rPr>
              <a:t>RealSubject</a:t>
            </a:r>
            <a:r>
              <a:rPr lang="en-US" sz="2000" b="0" i="0" dirty="0">
                <a:effectLst/>
                <a:highlight>
                  <a:srgbClr val="FAFBFC"/>
                </a:highlight>
              </a:rPr>
              <a:t> is expected.</a:t>
            </a:r>
          </a:p>
          <a:p>
            <a:pPr algn="l">
              <a:buFont typeface="Arial" panose="020B0604020202020204" pitchFamily="34" charset="0"/>
              <a:buChar char="•"/>
            </a:pPr>
            <a:r>
              <a:rPr lang="en-US" sz="2000" b="0" i="0" dirty="0">
                <a:effectLst/>
                <a:highlight>
                  <a:srgbClr val="FAFBFC"/>
                </a:highlight>
              </a:rPr>
              <a:t>It defines the operations that are to be expected by the actual implementations.</a:t>
            </a:r>
          </a:p>
          <a:p>
            <a:pPr algn="l">
              <a:buFont typeface="Arial" panose="020B0604020202020204" pitchFamily="34" charset="0"/>
              <a:buChar char="•"/>
            </a:pPr>
            <a:r>
              <a:rPr lang="en-US" sz="2000" dirty="0">
                <a:highlight>
                  <a:srgbClr val="FAFBFC"/>
                </a:highlight>
              </a:rPr>
              <a:t>Real </a:t>
            </a:r>
            <a:r>
              <a:rPr lang="en-US" sz="2000" b="0" i="0" dirty="0">
                <a:effectLst/>
                <a:highlight>
                  <a:srgbClr val="FAFBFC"/>
                </a:highlight>
              </a:rPr>
              <a:t>Subject provides the real implementation of the operations defined in the Subject Interface</a:t>
            </a:r>
          </a:p>
          <a:p>
            <a:pPr algn="l">
              <a:buFont typeface="Arial" panose="020B0604020202020204" pitchFamily="34" charset="0"/>
              <a:buChar char="•"/>
            </a:pPr>
            <a:r>
              <a:rPr lang="en-US" sz="2000" dirty="0">
                <a:highlight>
                  <a:srgbClr val="FAFBFC"/>
                </a:highlight>
              </a:rPr>
              <a:t>Proxy subject </a:t>
            </a:r>
            <a:r>
              <a:rPr lang="en-US" sz="2000" b="0" i="0" dirty="0">
                <a:effectLst/>
                <a:highlight>
                  <a:srgbClr val="FAFBFC"/>
                </a:highlight>
              </a:rPr>
              <a:t>implements the Subject Interface to disguise itself as a Real Subject's object.</a:t>
            </a:r>
          </a:p>
          <a:p>
            <a:pPr algn="l">
              <a:buFont typeface="Arial" panose="020B0604020202020204" pitchFamily="34" charset="0"/>
              <a:buChar char="•"/>
            </a:pPr>
            <a:r>
              <a:rPr lang="en-US" sz="2000" b="0" i="0" dirty="0">
                <a:effectLst/>
                <a:highlight>
                  <a:srgbClr val="FAFBFC"/>
                </a:highlight>
              </a:rPr>
              <a:t>It also maintains a reference to the </a:t>
            </a:r>
            <a:r>
              <a:rPr lang="en-US" sz="2000" b="0" i="0" dirty="0" err="1">
                <a:effectLst/>
                <a:highlight>
                  <a:srgbClr val="FAFBFC"/>
                </a:highlight>
              </a:rPr>
              <a:t>RealSubject</a:t>
            </a:r>
            <a:r>
              <a:rPr lang="en-US" sz="2000" b="0" i="0" dirty="0">
                <a:effectLst/>
                <a:highlight>
                  <a:srgbClr val="FAFBFC"/>
                </a:highlight>
              </a:rPr>
              <a:t> to provide actual functionality.</a:t>
            </a:r>
          </a:p>
          <a:p>
            <a:pPr algn="l">
              <a:buFont typeface="Arial" panose="020B0604020202020204" pitchFamily="34" charset="0"/>
              <a:buChar char="•"/>
            </a:pPr>
            <a:r>
              <a:rPr lang="en-US" sz="2000" b="0" i="0" dirty="0">
                <a:effectLst/>
                <a:highlight>
                  <a:srgbClr val="FAFBFC"/>
                </a:highlight>
              </a:rPr>
              <a:t>It controls access to the </a:t>
            </a:r>
            <a:r>
              <a:rPr lang="en-US" sz="2000" b="0" i="0" dirty="0" err="1">
                <a:effectLst/>
                <a:highlight>
                  <a:srgbClr val="FAFBFC"/>
                </a:highlight>
              </a:rPr>
              <a:t>RealSubject</a:t>
            </a:r>
            <a:r>
              <a:rPr lang="en-US" sz="2000" b="0" i="0" dirty="0">
                <a:effectLst/>
                <a:highlight>
                  <a:srgbClr val="FAFBFC"/>
                </a:highlight>
              </a:rPr>
              <a:t> and may be responsible for its creation and deletion</a:t>
            </a:r>
          </a:p>
          <a:p>
            <a:pPr algn="l">
              <a:buFont typeface="Arial" panose="020B0604020202020204" pitchFamily="34" charset="0"/>
              <a:buChar char="•"/>
            </a:pPr>
            <a:endParaRPr lang="en-US" sz="2000" b="0" i="0" dirty="0">
              <a:effectLst/>
              <a:highlight>
                <a:srgbClr val="FAFBFC"/>
              </a:highlight>
            </a:endParaRPr>
          </a:p>
        </p:txBody>
      </p:sp>
      <p:sp>
        <p:nvSpPr>
          <p:cNvPr id="5" name="Rectangle 4"/>
          <p:cNvSpPr>
            <a:spLocks noGrp="1" noChangeArrowheads="1"/>
          </p:cNvSpPr>
          <p:nvPr>
            <p:ph type="title"/>
          </p:nvPr>
        </p:nvSpPr>
        <p:spPr>
          <a:xfrm>
            <a:off x="609600" y="439738"/>
            <a:ext cx="7918450" cy="876300"/>
          </a:xfrm>
        </p:spPr>
        <p:txBody>
          <a:bodyPr/>
          <a:lstStyle/>
          <a:p>
            <a:r>
              <a:rPr lang="en-US" dirty="0"/>
              <a:t>Proxy Pattern</a:t>
            </a:r>
          </a:p>
        </p:txBody>
      </p:sp>
    </p:spTree>
    <p:extLst>
      <p:ext uri="{BB962C8B-B14F-4D97-AF65-F5344CB8AC3E}">
        <p14:creationId xmlns:p14="http://schemas.microsoft.com/office/powerpoint/2010/main" val="2945249396"/>
      </p:ext>
    </p:extLst>
  </p:cSld>
  <p:clrMapOvr>
    <a:masterClrMapping/>
  </p:clrMapOvr>
  <p:transition>
    <p:check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420628"/>
            <a:ext cx="7772400" cy="5134739"/>
          </a:xfrm>
        </p:spPr>
        <p:txBody>
          <a:bodyPr/>
          <a:lstStyle/>
          <a:p>
            <a:pPr marL="0" indent="0" algn="l">
              <a:buNone/>
            </a:pPr>
            <a:r>
              <a:rPr lang="en-US" sz="2000" b="1" i="0" dirty="0">
                <a:solidFill>
                  <a:srgbClr val="444444"/>
                </a:solidFill>
                <a:effectLst/>
                <a:highlight>
                  <a:srgbClr val="FFFFFF"/>
                </a:highlight>
              </a:rPr>
              <a:t>common use cases in which the Proxy pattern </a:t>
            </a:r>
          </a:p>
          <a:p>
            <a:pPr lvl="1"/>
            <a:r>
              <a:rPr lang="en-US" sz="2000" b="0" i="0" dirty="0">
                <a:solidFill>
                  <a:srgbClr val="444444"/>
                </a:solidFill>
                <a:effectLst/>
                <a:highlight>
                  <a:srgbClr val="FFFFFF"/>
                </a:highlight>
              </a:rPr>
              <a:t>A virtual proxy is a placeholder for "expensive to create" objects. The real object is only created when a client first requests/accesses the object</a:t>
            </a:r>
          </a:p>
          <a:p>
            <a:pPr lvl="1"/>
            <a:endParaRPr lang="en-US" sz="2000" b="0" i="0" dirty="0">
              <a:solidFill>
                <a:srgbClr val="444444"/>
              </a:solidFill>
              <a:effectLst/>
              <a:highlight>
                <a:srgbClr val="FFFFFF"/>
              </a:highlight>
            </a:endParaRPr>
          </a:p>
          <a:p>
            <a:pPr lvl="1"/>
            <a:r>
              <a:rPr lang="en-US" sz="2000" b="0" i="0" dirty="0">
                <a:solidFill>
                  <a:srgbClr val="444444"/>
                </a:solidFill>
                <a:effectLst/>
                <a:highlight>
                  <a:srgbClr val="FFFFFF"/>
                </a:highlight>
              </a:rPr>
              <a:t>A remote proxy provides a local representative for an object that resides in a different address space (stub in RMI)</a:t>
            </a:r>
          </a:p>
          <a:p>
            <a:pPr marL="114300" lvl="1" indent="0">
              <a:buNone/>
            </a:pPr>
            <a:endParaRPr lang="en-US" sz="2000" b="0" i="0" dirty="0">
              <a:solidFill>
                <a:srgbClr val="444444"/>
              </a:solidFill>
              <a:effectLst/>
              <a:highlight>
                <a:srgbClr val="FFFFFF"/>
              </a:highlight>
            </a:endParaRPr>
          </a:p>
          <a:p>
            <a:pPr lvl="1"/>
            <a:r>
              <a:rPr lang="en-US" sz="2000" b="0" i="0" dirty="0">
                <a:solidFill>
                  <a:srgbClr val="444444"/>
                </a:solidFill>
                <a:effectLst/>
                <a:highlight>
                  <a:srgbClr val="FFFFFF"/>
                </a:highlight>
              </a:rPr>
              <a:t>A protective proxy controls access to a sensitive master object. The "surrogate" object checks that the caller has the access permissions required prior to forwarding the request</a:t>
            </a:r>
          </a:p>
          <a:p>
            <a:pPr lvl="1"/>
            <a:endParaRPr lang="en-US" sz="2000" dirty="0">
              <a:solidFill>
                <a:srgbClr val="444444"/>
              </a:solidFill>
              <a:highlight>
                <a:srgbClr val="FFFFFF"/>
              </a:highlight>
            </a:endParaRPr>
          </a:p>
          <a:p>
            <a:pPr lvl="1"/>
            <a:r>
              <a:rPr lang="en-US" sz="2000" b="0" i="0" dirty="0">
                <a:solidFill>
                  <a:srgbClr val="444444"/>
                </a:solidFill>
                <a:effectLst/>
                <a:highlight>
                  <a:srgbClr val="FFFFFF"/>
                </a:highlight>
              </a:rPr>
              <a:t>A </a:t>
            </a:r>
            <a:r>
              <a:rPr lang="en-US" sz="2000" dirty="0">
                <a:solidFill>
                  <a:srgbClr val="444444"/>
                </a:solidFill>
                <a:highlight>
                  <a:srgbClr val="FFFFFF"/>
                </a:highlight>
              </a:rPr>
              <a:t>cache </a:t>
            </a:r>
            <a:r>
              <a:rPr lang="en-US" sz="2000" b="0" i="0" dirty="0">
                <a:solidFill>
                  <a:srgbClr val="444444"/>
                </a:solidFill>
                <a:effectLst/>
                <a:highlight>
                  <a:srgbClr val="FFFFFF"/>
                </a:highlight>
              </a:rPr>
              <a:t>proxy that can preserve some values returned by </a:t>
            </a:r>
            <a:r>
              <a:rPr lang="en-US" sz="2000" dirty="0">
                <a:solidFill>
                  <a:srgbClr val="444444"/>
                </a:solidFill>
                <a:highlight>
                  <a:srgbClr val="FFFFFF"/>
                </a:highlight>
              </a:rPr>
              <a:t>the object earlier</a:t>
            </a:r>
            <a:endParaRPr lang="en-US" sz="2000" b="0" i="0" dirty="0">
              <a:solidFill>
                <a:srgbClr val="444444"/>
              </a:solidFill>
              <a:effectLst/>
              <a:highlight>
                <a:srgbClr val="FFFFFF"/>
              </a:highlight>
            </a:endParaRPr>
          </a:p>
          <a:p>
            <a:pPr marL="114300" lvl="1" indent="0">
              <a:buNone/>
            </a:pPr>
            <a:endParaRPr lang="en-US" sz="2000" b="0" i="0" dirty="0">
              <a:solidFill>
                <a:srgbClr val="444444"/>
              </a:solidFill>
              <a:effectLst/>
              <a:highlight>
                <a:srgbClr val="FFFFFF"/>
              </a:highlight>
            </a:endParaRPr>
          </a:p>
        </p:txBody>
      </p:sp>
      <p:sp>
        <p:nvSpPr>
          <p:cNvPr id="5" name="Rectangle 4"/>
          <p:cNvSpPr>
            <a:spLocks noGrp="1" noChangeArrowheads="1"/>
          </p:cNvSpPr>
          <p:nvPr>
            <p:ph type="title"/>
          </p:nvPr>
        </p:nvSpPr>
        <p:spPr>
          <a:xfrm>
            <a:off x="609600" y="439738"/>
            <a:ext cx="7918450" cy="876300"/>
          </a:xfrm>
        </p:spPr>
        <p:txBody>
          <a:bodyPr/>
          <a:lstStyle/>
          <a:p>
            <a:r>
              <a:rPr lang="en-US" dirty="0"/>
              <a:t>Proxy Pattern</a:t>
            </a:r>
          </a:p>
        </p:txBody>
      </p:sp>
    </p:spTree>
    <p:extLst>
      <p:ext uri="{BB962C8B-B14F-4D97-AF65-F5344CB8AC3E}">
        <p14:creationId xmlns:p14="http://schemas.microsoft.com/office/powerpoint/2010/main" val="2589905363"/>
      </p:ext>
    </p:extLst>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US" dirty="0"/>
              <a:t>Proxy Pattern in RMI</a:t>
            </a:r>
          </a:p>
        </p:txBody>
      </p:sp>
      <p:pic>
        <p:nvPicPr>
          <p:cNvPr id="6" name="Picture 5">
            <a:extLst>
              <a:ext uri="{FF2B5EF4-FFF2-40B4-BE49-F238E27FC236}">
                <a16:creationId xmlns:a16="http://schemas.microsoft.com/office/drawing/2014/main" id="{641F6329-0D81-B6AD-9809-32C70A2B0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600200"/>
            <a:ext cx="6296744" cy="3962400"/>
          </a:xfrm>
          <a:prstGeom prst="rect">
            <a:avLst/>
          </a:prstGeom>
        </p:spPr>
      </p:pic>
    </p:spTree>
    <p:extLst>
      <p:ext uri="{BB962C8B-B14F-4D97-AF65-F5344CB8AC3E}">
        <p14:creationId xmlns:p14="http://schemas.microsoft.com/office/powerpoint/2010/main" val="1335352293"/>
      </p:ext>
    </p:extLst>
  </p:cSld>
  <p:clrMapOvr>
    <a:masterClrMapping/>
  </p:clrMapOvr>
  <p:transition>
    <p:check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420628"/>
            <a:ext cx="7772400" cy="3497368"/>
          </a:xfrm>
        </p:spPr>
        <p:txBody>
          <a:bodyPr/>
          <a:lstStyle/>
          <a:p>
            <a:pPr algn="l"/>
            <a:r>
              <a:rPr lang="en-US" sz="2400" b="0" i="0" dirty="0">
                <a:solidFill>
                  <a:srgbClr val="555555"/>
                </a:solidFill>
                <a:effectLst/>
                <a:highlight>
                  <a:srgbClr val="FFFFFF"/>
                </a:highlight>
                <a:latin typeface="trebuchet ms" panose="020B0603020202020204" pitchFamily="34" charset="0"/>
              </a:rPr>
              <a:t>facade class is used to provide a single interface to set of classes. </a:t>
            </a:r>
          </a:p>
          <a:p>
            <a:pPr algn="l"/>
            <a:r>
              <a:rPr lang="en-US" sz="2400" b="0" i="0" dirty="0">
                <a:solidFill>
                  <a:srgbClr val="555555"/>
                </a:solidFill>
                <a:effectLst/>
                <a:highlight>
                  <a:srgbClr val="FFFFFF"/>
                </a:highlight>
                <a:latin typeface="trebuchet ms" panose="020B0603020202020204" pitchFamily="34" charset="0"/>
              </a:rPr>
              <a:t>The facade simplifies a clients interaction with a complex system by localizing the interactions into a single interface. </a:t>
            </a:r>
          </a:p>
          <a:p>
            <a:pPr algn="l"/>
            <a:r>
              <a:rPr lang="en-US" sz="2400" b="0" i="0" dirty="0">
                <a:solidFill>
                  <a:srgbClr val="555555"/>
                </a:solidFill>
                <a:effectLst/>
                <a:highlight>
                  <a:srgbClr val="FFFFFF"/>
                </a:highlight>
                <a:latin typeface="trebuchet ms" panose="020B0603020202020204" pitchFamily="34" charset="0"/>
              </a:rPr>
              <a:t>As a result, the client can interact with a single object rather than being required to interact directly in complicated ways with the objects that make up the subsystem</a:t>
            </a:r>
          </a:p>
        </p:txBody>
      </p:sp>
      <p:sp>
        <p:nvSpPr>
          <p:cNvPr id="5" name="Rectangle 4"/>
          <p:cNvSpPr>
            <a:spLocks noGrp="1" noChangeArrowheads="1"/>
          </p:cNvSpPr>
          <p:nvPr>
            <p:ph type="title"/>
          </p:nvPr>
        </p:nvSpPr>
        <p:spPr>
          <a:xfrm>
            <a:off x="609600" y="439738"/>
            <a:ext cx="7918450" cy="876300"/>
          </a:xfrm>
        </p:spPr>
        <p:txBody>
          <a:bodyPr/>
          <a:lstStyle/>
          <a:p>
            <a:r>
              <a:rPr lang="en-US" dirty="0"/>
              <a:t>Facade Pattern</a:t>
            </a:r>
          </a:p>
        </p:txBody>
      </p:sp>
    </p:spTree>
    <p:extLst>
      <p:ext uri="{BB962C8B-B14F-4D97-AF65-F5344CB8AC3E}">
        <p14:creationId xmlns:p14="http://schemas.microsoft.com/office/powerpoint/2010/main" val="3159395134"/>
      </p:ext>
    </p:extLst>
  </p:cSld>
  <p:clrMapOvr>
    <a:masterClrMapping/>
  </p:clrMapOvr>
  <p:transition>
    <p:check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US" dirty="0"/>
              <a:t>Facade Pattern</a:t>
            </a:r>
          </a:p>
        </p:txBody>
      </p:sp>
      <p:pic>
        <p:nvPicPr>
          <p:cNvPr id="2050" name="Picture 2" descr="Facade Design Pattern UML">
            <a:extLst>
              <a:ext uri="{FF2B5EF4-FFF2-40B4-BE49-F238E27FC236}">
                <a16:creationId xmlns:a16="http://schemas.microsoft.com/office/drawing/2014/main" id="{E11BBF50-9765-6D43-5B93-246AE424A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60960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694601"/>
      </p:ext>
    </p:extLst>
  </p:cSld>
  <p:clrMapOvr>
    <a:masterClrMapping/>
  </p:clrMapOvr>
  <p:transition>
    <p:check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US" dirty="0"/>
              <a:t>Facade Pattern</a:t>
            </a:r>
          </a:p>
        </p:txBody>
      </p:sp>
      <p:pic>
        <p:nvPicPr>
          <p:cNvPr id="1026" name="Picture 2" descr="Facade example">
            <a:extLst>
              <a:ext uri="{FF2B5EF4-FFF2-40B4-BE49-F238E27FC236}">
                <a16:creationId xmlns:a16="http://schemas.microsoft.com/office/drawing/2014/main" id="{19FE3945-F777-2297-0D7A-E50D0B0B5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85737"/>
            <a:ext cx="6400800" cy="407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396544"/>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04800" y="1447800"/>
            <a:ext cx="4648200" cy="4765407"/>
          </a:xfrm>
        </p:spPr>
        <p:txBody>
          <a:bodyPr/>
          <a:lstStyle/>
          <a:p>
            <a:r>
              <a:rPr lang="en-IN" sz="2000" dirty="0"/>
              <a:t>The </a:t>
            </a:r>
            <a:r>
              <a:rPr lang="en-IN" sz="2000" i="1" dirty="0"/>
              <a:t>Gang of Four</a:t>
            </a:r>
            <a:r>
              <a:rPr lang="en-IN" sz="2000" dirty="0"/>
              <a:t> </a:t>
            </a:r>
            <a:r>
              <a:rPr lang="en-IN" sz="2000" b="1" dirty="0"/>
              <a:t> (GOF or GO4) </a:t>
            </a:r>
            <a:r>
              <a:rPr lang="en-IN" sz="2000" dirty="0"/>
              <a:t>are the authors of the book</a:t>
            </a:r>
            <a:r>
              <a:rPr lang="en-IN" sz="2000"/>
              <a:t>, </a:t>
            </a:r>
            <a:r>
              <a:rPr lang="en-IN" sz="2000">
                <a:hlinkClick r:id="rId3"/>
              </a:rPr>
              <a:t>Design </a:t>
            </a:r>
            <a:r>
              <a:rPr lang="en-IN" sz="2000" dirty="0">
                <a:hlinkClick r:id="rId3"/>
              </a:rPr>
              <a:t>Patterns: Elements of Reusable Object-Oriented Software</a:t>
            </a:r>
            <a:endParaRPr lang="en-IN" sz="2000" dirty="0"/>
          </a:p>
          <a:p>
            <a:r>
              <a:rPr lang="en-IN" sz="2000" dirty="0"/>
              <a:t>This  book describes various development techniques and pitfalls in addition to providing twenty-three  O </a:t>
            </a:r>
            <a:r>
              <a:rPr lang="en-IN" sz="2000" dirty="0" err="1"/>
              <a:t>O</a:t>
            </a:r>
            <a:r>
              <a:rPr lang="en-IN" sz="2000" dirty="0"/>
              <a:t> programming design patterns</a:t>
            </a:r>
          </a:p>
          <a:p>
            <a:r>
              <a:rPr lang="en-IN" sz="2000" dirty="0"/>
              <a:t>The book's authors are </a:t>
            </a:r>
          </a:p>
          <a:p>
            <a:pPr lvl="1"/>
            <a:r>
              <a:rPr lang="en-IN" sz="2000" dirty="0"/>
              <a:t>Erich Gamma</a:t>
            </a:r>
          </a:p>
          <a:p>
            <a:pPr lvl="1"/>
            <a:r>
              <a:rPr lang="en-IN" sz="2000" dirty="0"/>
              <a:t>Richard Helm</a:t>
            </a:r>
          </a:p>
          <a:p>
            <a:pPr lvl="1"/>
            <a:r>
              <a:rPr lang="en-IN" sz="2000" dirty="0"/>
              <a:t>Ralph Johnson</a:t>
            </a:r>
          </a:p>
          <a:p>
            <a:pPr lvl="1"/>
            <a:r>
              <a:rPr lang="en-IN" sz="2000" dirty="0"/>
              <a:t>John </a:t>
            </a:r>
            <a:r>
              <a:rPr lang="en-IN" sz="2000" dirty="0" err="1"/>
              <a:t>Vlissides</a:t>
            </a:r>
            <a:r>
              <a:rPr lang="en-IN" sz="2000" dirty="0"/>
              <a:t> </a:t>
            </a:r>
          </a:p>
          <a:p>
            <a:pPr>
              <a:buNone/>
            </a:pPr>
            <a:endParaRPr lang="en-US" sz="2000" dirty="0"/>
          </a:p>
        </p:txBody>
      </p:sp>
      <p:sp>
        <p:nvSpPr>
          <p:cNvPr id="5" name="Rectangle 4"/>
          <p:cNvSpPr>
            <a:spLocks noGrp="1" noChangeArrowheads="1"/>
          </p:cNvSpPr>
          <p:nvPr>
            <p:ph type="title"/>
          </p:nvPr>
        </p:nvSpPr>
        <p:spPr>
          <a:xfrm>
            <a:off x="609600" y="439738"/>
            <a:ext cx="7918450" cy="876300"/>
          </a:xfrm>
        </p:spPr>
        <p:txBody>
          <a:bodyPr/>
          <a:lstStyle/>
          <a:p>
            <a:r>
              <a:rPr lang="en-US" dirty="0"/>
              <a:t>Gang of Four</a:t>
            </a:r>
          </a:p>
        </p:txBody>
      </p:sp>
      <p:pic>
        <p:nvPicPr>
          <p:cNvPr id="7" name="Picture 6" descr="design-patterns-275x275-imadh2znggcvbzuf.jpeg"/>
          <p:cNvPicPr>
            <a:picLocks noChangeAspect="1"/>
          </p:cNvPicPr>
          <p:nvPr/>
        </p:nvPicPr>
        <p:blipFill>
          <a:blip r:embed="rId4"/>
          <a:stretch>
            <a:fillRect/>
          </a:stretch>
        </p:blipFill>
        <p:spPr>
          <a:xfrm>
            <a:off x="5651546" y="1676400"/>
            <a:ext cx="2882854" cy="3886200"/>
          </a:xfrm>
          <a:prstGeom prst="rect">
            <a:avLst/>
          </a:prstGeom>
        </p:spPr>
      </p:pic>
    </p:spTree>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63"/>
          <p:cNvSpPr>
            <a:spLocks noGrp="1" noChangeArrowheads="1"/>
          </p:cNvSpPr>
          <p:nvPr>
            <p:ph type="ctrTitle"/>
          </p:nvPr>
        </p:nvSpPr>
        <p:spPr>
          <a:xfrm>
            <a:off x="914400" y="2667000"/>
            <a:ext cx="7315200" cy="1524000"/>
          </a:xfrm>
        </p:spPr>
        <p:txBody>
          <a:bodyPr/>
          <a:lstStyle/>
          <a:p>
            <a:pPr eaLnBrk="1" hangingPunct="1"/>
            <a:r>
              <a:rPr lang="en-US" sz="4800" dirty="0"/>
              <a:t>Behavioral Patterns</a:t>
            </a:r>
          </a:p>
        </p:txBody>
      </p:sp>
      <p:sp>
        <p:nvSpPr>
          <p:cNvPr id="3075" name="Line 6"/>
          <p:cNvSpPr>
            <a:spLocks noChangeShapeType="1"/>
          </p:cNvSpPr>
          <p:nvPr/>
        </p:nvSpPr>
        <p:spPr bwMode="auto">
          <a:xfrm>
            <a:off x="1828800" y="4495800"/>
            <a:ext cx="990600" cy="0"/>
          </a:xfrm>
          <a:prstGeom prst="line">
            <a:avLst/>
          </a:prstGeom>
          <a:noFill/>
          <a:ln w="9525">
            <a:noFill/>
            <a:round/>
            <a:headEnd/>
            <a:tailEnd type="triangle" w="med" len="med"/>
          </a:ln>
        </p:spPr>
        <p:txBody>
          <a:bodyPr lIns="12700" tIns="12700" rIns="12700" bIns="12700">
            <a:spAutoFit/>
          </a:bodyPr>
          <a:lstStyle/>
          <a:p>
            <a:endParaRPr lang="en-IN"/>
          </a:p>
        </p:txBody>
      </p:sp>
      <p:sp>
        <p:nvSpPr>
          <p:cNvPr id="3076" name="Rectangle 3"/>
          <p:cNvSpPr>
            <a:spLocks noChangeArrowheads="1"/>
          </p:cNvSpPr>
          <p:nvPr/>
        </p:nvSpPr>
        <p:spPr bwMode="auto">
          <a:xfrm>
            <a:off x="533400" y="457200"/>
            <a:ext cx="8077200" cy="5943600"/>
          </a:xfrm>
          <a:prstGeom prst="rect">
            <a:avLst/>
          </a:prstGeom>
          <a:noFill/>
          <a:ln w="38100" algn="ctr">
            <a:solidFill>
              <a:srgbClr val="0066FF"/>
            </a:solidFill>
            <a:round/>
            <a:headEnd type="none" w="sm" len="sm"/>
            <a:tailEnd type="none" w="sm" len="sm"/>
          </a:ln>
        </p:spPr>
        <p:txBody>
          <a:bodyPr/>
          <a:lstStyle/>
          <a:p>
            <a:pPr defTabSz="228600"/>
            <a:endParaRPr lang="en-IN"/>
          </a:p>
        </p:txBody>
      </p:sp>
    </p:spTree>
    <p:extLst>
      <p:ext uri="{BB962C8B-B14F-4D97-AF65-F5344CB8AC3E}">
        <p14:creationId xmlns:p14="http://schemas.microsoft.com/office/powerpoint/2010/main" val="2078520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420628"/>
            <a:ext cx="7772400" cy="1761508"/>
          </a:xfrm>
        </p:spPr>
        <p:txBody>
          <a:bodyPr/>
          <a:lstStyle/>
          <a:p>
            <a:r>
              <a:rPr lang="en-US" sz="2000" b="1" i="0" dirty="0">
                <a:solidFill>
                  <a:srgbClr val="404040"/>
                </a:solidFill>
                <a:effectLst/>
                <a:highlight>
                  <a:srgbClr val="FFFFFF"/>
                </a:highlight>
              </a:rPr>
              <a:t>Behavioral</a:t>
            </a:r>
            <a:r>
              <a:rPr lang="en-US" sz="2000" b="0" i="0" dirty="0">
                <a:solidFill>
                  <a:srgbClr val="404040"/>
                </a:solidFill>
                <a:effectLst/>
                <a:highlight>
                  <a:srgbClr val="FFFFFF"/>
                </a:highlight>
              </a:rPr>
              <a:t> patterns are used in communications between entities </a:t>
            </a:r>
          </a:p>
          <a:p>
            <a:r>
              <a:rPr lang="en-US" sz="2000" dirty="0">
                <a:solidFill>
                  <a:srgbClr val="404040"/>
                </a:solidFill>
                <a:highlight>
                  <a:srgbClr val="FFFFFF"/>
                </a:highlight>
              </a:rPr>
              <a:t>They</a:t>
            </a:r>
            <a:r>
              <a:rPr lang="en-US" sz="2000" b="0" i="0" dirty="0">
                <a:solidFill>
                  <a:srgbClr val="404040"/>
                </a:solidFill>
                <a:effectLst/>
                <a:highlight>
                  <a:srgbClr val="FFFFFF"/>
                </a:highlight>
              </a:rPr>
              <a:t> make it easier and more flexible for these entities to communicate</a:t>
            </a:r>
          </a:p>
          <a:p>
            <a:endParaRPr lang="en-US" sz="2400" dirty="0"/>
          </a:p>
        </p:txBody>
      </p:sp>
      <p:sp>
        <p:nvSpPr>
          <p:cNvPr id="5" name="Rectangle 4"/>
          <p:cNvSpPr>
            <a:spLocks noGrp="1" noChangeArrowheads="1"/>
          </p:cNvSpPr>
          <p:nvPr>
            <p:ph type="title"/>
          </p:nvPr>
        </p:nvSpPr>
        <p:spPr>
          <a:xfrm>
            <a:off x="609600" y="439738"/>
            <a:ext cx="7918450" cy="876300"/>
          </a:xfrm>
        </p:spPr>
        <p:txBody>
          <a:bodyPr/>
          <a:lstStyle/>
          <a:p>
            <a:r>
              <a:rPr lang="en-US" dirty="0"/>
              <a:t>Behavioral Patterns</a:t>
            </a:r>
          </a:p>
        </p:txBody>
      </p:sp>
    </p:spTree>
    <p:extLst>
      <p:ext uri="{BB962C8B-B14F-4D97-AF65-F5344CB8AC3E}">
        <p14:creationId xmlns:p14="http://schemas.microsoft.com/office/powerpoint/2010/main" val="2790347109"/>
      </p:ext>
    </p:extLst>
  </p:cSld>
  <p:clrMapOvr>
    <a:masterClrMapping/>
  </p:clrMapOvr>
  <p:transition>
    <p:check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609600" y="1295400"/>
            <a:ext cx="7772400" cy="4826962"/>
          </a:xfrm>
        </p:spPr>
        <p:txBody>
          <a:bodyPr/>
          <a:lstStyle/>
          <a:p>
            <a:pPr algn="l">
              <a:buFont typeface="+mj-lt"/>
              <a:buAutoNum type="arabicPeriod"/>
            </a:pPr>
            <a:r>
              <a:rPr lang="en-US" sz="2400" b="0" i="0" dirty="0">
                <a:effectLst/>
                <a:highlight>
                  <a:srgbClr val="FFFFFF"/>
                </a:highlight>
              </a:rPr>
              <a:t>  Strategy Pattern</a:t>
            </a:r>
          </a:p>
          <a:p>
            <a:pPr algn="l">
              <a:buFont typeface="+mj-lt"/>
              <a:buAutoNum type="arabicPeriod"/>
            </a:pPr>
            <a:r>
              <a:rPr lang="en-US" sz="2400" dirty="0">
                <a:highlight>
                  <a:srgbClr val="FFFFFF"/>
                </a:highlight>
              </a:rPr>
              <a:t>  Chain of Responsibility Pattern</a:t>
            </a:r>
          </a:p>
          <a:p>
            <a:pPr algn="l">
              <a:buFont typeface="+mj-lt"/>
              <a:buAutoNum type="arabicPeriod"/>
            </a:pPr>
            <a:r>
              <a:rPr lang="en-US" sz="2400" dirty="0">
                <a:highlight>
                  <a:srgbClr val="FFFFFF"/>
                </a:highlight>
              </a:rPr>
              <a:t>  Observer Pattern</a:t>
            </a:r>
          </a:p>
          <a:p>
            <a:pPr algn="l">
              <a:buFont typeface="+mj-lt"/>
              <a:buAutoNum type="arabicPeriod"/>
            </a:pPr>
            <a:r>
              <a:rPr lang="en-US" sz="2400" dirty="0">
                <a:highlight>
                  <a:srgbClr val="FFFFFF"/>
                </a:highlight>
              </a:rPr>
              <a:t>  State Pattern</a:t>
            </a:r>
          </a:p>
          <a:p>
            <a:pPr algn="l">
              <a:buFont typeface="+mj-lt"/>
              <a:buAutoNum type="arabicPeriod"/>
            </a:pPr>
            <a:r>
              <a:rPr lang="en-US" sz="2400" dirty="0">
                <a:highlight>
                  <a:srgbClr val="FFFFFF"/>
                </a:highlight>
              </a:rPr>
              <a:t>  Command Pattern</a:t>
            </a:r>
          </a:p>
          <a:p>
            <a:pPr algn="l">
              <a:buFont typeface="+mj-lt"/>
              <a:buAutoNum type="arabicPeriod"/>
            </a:pPr>
            <a:r>
              <a:rPr lang="en-US" sz="2400" dirty="0">
                <a:highlight>
                  <a:srgbClr val="FFFFFF"/>
                </a:highlight>
              </a:rPr>
              <a:t>  Iterator Pattern</a:t>
            </a:r>
          </a:p>
          <a:p>
            <a:pPr algn="l">
              <a:buFont typeface="+mj-lt"/>
              <a:buAutoNum type="arabicPeriod"/>
            </a:pPr>
            <a:r>
              <a:rPr lang="en-US" sz="2400" dirty="0">
                <a:highlight>
                  <a:srgbClr val="FFFFFF"/>
                </a:highlight>
              </a:rPr>
              <a:t>  Interpreter Pattern</a:t>
            </a:r>
          </a:p>
          <a:p>
            <a:pPr algn="l">
              <a:buFont typeface="+mj-lt"/>
              <a:buAutoNum type="arabicPeriod"/>
            </a:pPr>
            <a:r>
              <a:rPr lang="en-US" sz="2400" b="0" i="0" dirty="0">
                <a:effectLst/>
                <a:highlight>
                  <a:srgbClr val="FFFFFF"/>
                </a:highlight>
              </a:rPr>
              <a:t>  Template Method Pattern</a:t>
            </a:r>
          </a:p>
          <a:p>
            <a:pPr algn="l">
              <a:buFont typeface="+mj-lt"/>
              <a:buAutoNum type="arabicPeriod"/>
            </a:pPr>
            <a:r>
              <a:rPr lang="en-US" sz="2400" b="0" i="0" dirty="0">
                <a:effectLst/>
                <a:highlight>
                  <a:srgbClr val="FFFFFF"/>
                </a:highlight>
              </a:rPr>
              <a:t>  Mediator Pattern</a:t>
            </a:r>
          </a:p>
          <a:p>
            <a:pPr algn="l">
              <a:buFont typeface="+mj-lt"/>
              <a:buAutoNum type="arabicPeriod"/>
            </a:pPr>
            <a:r>
              <a:rPr lang="en-US" sz="2400" b="0" i="0" dirty="0">
                <a:effectLst/>
                <a:highlight>
                  <a:srgbClr val="FFFFFF"/>
                </a:highlight>
              </a:rPr>
              <a:t> Visitor Pattern</a:t>
            </a:r>
          </a:p>
          <a:p>
            <a:pPr algn="l">
              <a:buFont typeface="+mj-lt"/>
              <a:buAutoNum type="arabicPeriod"/>
            </a:pPr>
            <a:r>
              <a:rPr lang="en-US" sz="2400" b="0" i="0" dirty="0">
                <a:effectLst/>
                <a:highlight>
                  <a:srgbClr val="FFFFFF"/>
                </a:highlight>
              </a:rPr>
              <a:t> Memento Pattern</a:t>
            </a:r>
          </a:p>
        </p:txBody>
      </p:sp>
      <p:sp>
        <p:nvSpPr>
          <p:cNvPr id="5" name="Rectangle 4"/>
          <p:cNvSpPr>
            <a:spLocks noGrp="1" noChangeArrowheads="1"/>
          </p:cNvSpPr>
          <p:nvPr>
            <p:ph type="title"/>
          </p:nvPr>
        </p:nvSpPr>
        <p:spPr>
          <a:xfrm>
            <a:off x="609600" y="439738"/>
            <a:ext cx="7918450" cy="876300"/>
          </a:xfrm>
        </p:spPr>
        <p:txBody>
          <a:bodyPr/>
          <a:lstStyle/>
          <a:p>
            <a:r>
              <a:rPr lang="en-US" dirty="0"/>
              <a:t>Behavioral Patterns</a:t>
            </a:r>
          </a:p>
        </p:txBody>
      </p:sp>
    </p:spTree>
    <p:extLst>
      <p:ext uri="{BB962C8B-B14F-4D97-AF65-F5344CB8AC3E}">
        <p14:creationId xmlns:p14="http://schemas.microsoft.com/office/powerpoint/2010/main" val="741293776"/>
      </p:ext>
    </p:extLst>
  </p:cSld>
  <p:clrMapOvr>
    <a:masterClrMapping/>
  </p:clrMapOvr>
  <p:transition>
    <p:check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71600"/>
            <a:ext cx="7772400" cy="4826962"/>
          </a:xfrm>
          <a:noFill/>
        </p:spPr>
        <p:txBody>
          <a:bodyPr/>
          <a:lstStyle/>
          <a:p>
            <a:pPr algn="l"/>
            <a:r>
              <a:rPr lang="en-US" sz="2000" b="0" i="0" dirty="0">
                <a:solidFill>
                  <a:srgbClr val="000000"/>
                </a:solidFill>
                <a:effectLst/>
                <a:highlight>
                  <a:srgbClr val="FFFFFF"/>
                </a:highlight>
              </a:rPr>
              <a:t>This pattern enables an object to choose from multiple algorithms and behaviors at runtime, rather than statically choosing a single one.</a:t>
            </a:r>
          </a:p>
          <a:p>
            <a:pPr algn="l"/>
            <a:endParaRPr lang="en-US" sz="2000" b="0" i="0" dirty="0">
              <a:solidFill>
                <a:srgbClr val="000000"/>
              </a:solidFill>
              <a:effectLst/>
              <a:highlight>
                <a:srgbClr val="FFFFFF"/>
              </a:highlight>
            </a:endParaRPr>
          </a:p>
          <a:p>
            <a:pPr algn="l"/>
            <a:r>
              <a:rPr lang="en-US" sz="2000" b="0" i="0" dirty="0">
                <a:solidFill>
                  <a:srgbClr val="000000"/>
                </a:solidFill>
                <a:effectLst/>
                <a:highlight>
                  <a:srgbClr val="FFFFFF"/>
                </a:highlight>
              </a:rPr>
              <a:t>It is based on the principle of composition over inheritance. </a:t>
            </a:r>
          </a:p>
          <a:p>
            <a:pPr algn="l"/>
            <a:endParaRPr lang="en-US" sz="2000" dirty="0">
              <a:solidFill>
                <a:srgbClr val="000000"/>
              </a:solidFill>
              <a:highlight>
                <a:srgbClr val="FFFFFF"/>
              </a:highlight>
            </a:endParaRPr>
          </a:p>
          <a:p>
            <a:pPr algn="l"/>
            <a:r>
              <a:rPr lang="en-US" sz="2000" b="0" i="0" dirty="0">
                <a:solidFill>
                  <a:srgbClr val="000000"/>
                </a:solidFill>
                <a:effectLst/>
                <a:highlight>
                  <a:srgbClr val="FFFFFF"/>
                </a:highlight>
              </a:rPr>
              <a:t>It defines a family of algorithms, encapsulates each one, and makes them interchangeable at runtime. </a:t>
            </a:r>
          </a:p>
          <a:p>
            <a:pPr algn="l"/>
            <a:endParaRPr lang="en-US" sz="2000" dirty="0">
              <a:solidFill>
                <a:srgbClr val="000000"/>
              </a:solidFill>
              <a:highlight>
                <a:srgbClr val="FFFFFF"/>
              </a:highlight>
            </a:endParaRPr>
          </a:p>
          <a:p>
            <a:pPr algn="l"/>
            <a:r>
              <a:rPr lang="en-US" sz="2000" b="0" i="0" dirty="0">
                <a:solidFill>
                  <a:srgbClr val="000000"/>
                </a:solidFill>
                <a:effectLst/>
                <a:highlight>
                  <a:srgbClr val="FFFFFF"/>
                </a:highlight>
              </a:rPr>
              <a:t>The core idea behind this pattern is to separate the algorithms from the main object</a:t>
            </a:r>
          </a:p>
          <a:p>
            <a:pPr algn="l"/>
            <a:endParaRPr lang="en-US" sz="2000" dirty="0">
              <a:solidFill>
                <a:srgbClr val="000000"/>
              </a:solidFill>
              <a:highlight>
                <a:srgbClr val="FFFFFF"/>
              </a:highlight>
            </a:endParaRPr>
          </a:p>
          <a:p>
            <a:pPr algn="l"/>
            <a:r>
              <a:rPr lang="en-US" sz="2000" b="0" i="0" dirty="0">
                <a:solidFill>
                  <a:srgbClr val="000000"/>
                </a:solidFill>
                <a:effectLst/>
                <a:highlight>
                  <a:srgbClr val="FFFFFF"/>
                </a:highlight>
              </a:rPr>
              <a:t>This allows the object to delegate the algorithm's behavior to one of its contained strategies</a:t>
            </a:r>
            <a:endParaRPr lang="en-US" sz="2000" b="0" i="0" dirty="0">
              <a:solidFill>
                <a:srgbClr val="555555"/>
              </a:solidFill>
              <a:effectLst/>
              <a:highlight>
                <a:srgbClr val="FFFFFF"/>
              </a:highlight>
            </a:endParaRPr>
          </a:p>
        </p:txBody>
      </p:sp>
      <p:sp>
        <p:nvSpPr>
          <p:cNvPr id="5" name="Rectangle 4"/>
          <p:cNvSpPr>
            <a:spLocks noGrp="1" noChangeArrowheads="1"/>
          </p:cNvSpPr>
          <p:nvPr>
            <p:ph type="title"/>
          </p:nvPr>
        </p:nvSpPr>
        <p:spPr>
          <a:xfrm>
            <a:off x="609600" y="439738"/>
            <a:ext cx="7918450" cy="876300"/>
          </a:xfrm>
        </p:spPr>
        <p:txBody>
          <a:bodyPr/>
          <a:lstStyle/>
          <a:p>
            <a:r>
              <a:rPr lang="en-IN" dirty="0"/>
              <a:t>Strategy</a:t>
            </a:r>
            <a:r>
              <a:rPr lang="en-US" dirty="0"/>
              <a:t> Pattern</a:t>
            </a:r>
          </a:p>
        </p:txBody>
      </p:sp>
    </p:spTree>
    <p:extLst>
      <p:ext uri="{BB962C8B-B14F-4D97-AF65-F5344CB8AC3E}">
        <p14:creationId xmlns:p14="http://schemas.microsoft.com/office/powerpoint/2010/main" val="1364194044"/>
      </p:ext>
    </p:extLst>
  </p:cSld>
  <p:clrMapOvr>
    <a:masterClrMapping/>
  </p:clrMapOvr>
  <p:transition>
    <p:check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IN" dirty="0"/>
              <a:t>Strategy</a:t>
            </a:r>
            <a:r>
              <a:rPr lang="en-US" dirty="0"/>
              <a:t> Pattern</a:t>
            </a:r>
          </a:p>
        </p:txBody>
      </p:sp>
      <p:pic>
        <p:nvPicPr>
          <p:cNvPr id="1028" name="Picture 4" descr="Strategy scheme">
            <a:extLst>
              <a:ext uri="{FF2B5EF4-FFF2-40B4-BE49-F238E27FC236}">
                <a16:creationId xmlns:a16="http://schemas.microsoft.com/office/drawing/2014/main" id="{B9FFFF0C-BC47-0F7A-5DB4-5ED51DBA7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47800"/>
            <a:ext cx="61722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909177"/>
      </p:ext>
    </p:extLst>
  </p:cSld>
  <p:clrMapOvr>
    <a:masterClrMapping/>
  </p:clrMapOvr>
  <p:transition>
    <p:check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71600"/>
            <a:ext cx="7772400" cy="3657411"/>
          </a:xfrm>
          <a:noFill/>
        </p:spPr>
        <p:txBody>
          <a:bodyPr/>
          <a:lstStyle/>
          <a:p>
            <a:pPr algn="l"/>
            <a:endParaRPr lang="en-US" sz="2000" b="0" i="0" dirty="0">
              <a:solidFill>
                <a:srgbClr val="555555"/>
              </a:solidFill>
              <a:effectLst/>
              <a:highlight>
                <a:srgbClr val="FFFFFF"/>
              </a:highlight>
            </a:endParaRPr>
          </a:p>
          <a:p>
            <a:pPr algn="l"/>
            <a:r>
              <a:rPr lang="en-US" sz="2000" b="0" i="0" dirty="0">
                <a:solidFill>
                  <a:srgbClr val="555555"/>
                </a:solidFill>
                <a:effectLst/>
                <a:highlight>
                  <a:srgbClr val="FFFFFF"/>
                </a:highlight>
              </a:rPr>
              <a:t>The strategy pattern is one way that composition can be used as an alternative to subclassing. </a:t>
            </a:r>
          </a:p>
          <a:p>
            <a:pPr algn="l"/>
            <a:r>
              <a:rPr lang="en-US" sz="2000" b="0" i="0" dirty="0">
                <a:solidFill>
                  <a:srgbClr val="555555"/>
                </a:solidFill>
                <a:effectLst/>
                <a:highlight>
                  <a:srgbClr val="FFFFFF"/>
                </a:highlight>
              </a:rPr>
              <a:t>Rather than providing different behaviors via subclasses overriding methods in super classes, the strategy pattern allows different behaviors to be placed in Concrete Strategy classes which share the common Strategy interface</a:t>
            </a:r>
            <a:endParaRPr lang="en-US" sz="2000" dirty="0">
              <a:solidFill>
                <a:srgbClr val="555555"/>
              </a:solidFill>
              <a:highlight>
                <a:srgbClr val="FFFFFF"/>
              </a:highlight>
            </a:endParaRPr>
          </a:p>
          <a:p>
            <a:pPr algn="l"/>
            <a:r>
              <a:rPr lang="en-US" sz="2000" b="0" i="0" dirty="0">
                <a:solidFill>
                  <a:srgbClr val="0A0A23"/>
                </a:solidFill>
                <a:effectLst/>
                <a:highlight>
                  <a:srgbClr val="FFFFFF"/>
                </a:highlight>
              </a:rPr>
              <a:t>In simpler terms, the Strategy Design Pattern provides a way to extract the behavior of an object into separate classes that can be swapped in and out at runtime</a:t>
            </a:r>
            <a:endParaRPr lang="en-US" sz="2000" b="0" i="0" dirty="0">
              <a:solidFill>
                <a:srgbClr val="555555"/>
              </a:solidFill>
              <a:effectLst/>
              <a:highlight>
                <a:srgbClr val="FFFFFF"/>
              </a:highlight>
            </a:endParaRPr>
          </a:p>
          <a:p>
            <a:pPr marL="0" indent="0" algn="l">
              <a:buNone/>
            </a:pPr>
            <a:endParaRPr lang="en-US" sz="2000" b="0" i="0" dirty="0">
              <a:solidFill>
                <a:srgbClr val="555555"/>
              </a:solidFill>
              <a:effectLst/>
              <a:highlight>
                <a:srgbClr val="FFFFFF"/>
              </a:highlight>
            </a:endParaRPr>
          </a:p>
        </p:txBody>
      </p:sp>
      <p:sp>
        <p:nvSpPr>
          <p:cNvPr id="5" name="Rectangle 4"/>
          <p:cNvSpPr>
            <a:spLocks noGrp="1" noChangeArrowheads="1"/>
          </p:cNvSpPr>
          <p:nvPr>
            <p:ph type="title"/>
          </p:nvPr>
        </p:nvSpPr>
        <p:spPr>
          <a:xfrm>
            <a:off x="609600" y="439738"/>
            <a:ext cx="7918450" cy="876300"/>
          </a:xfrm>
        </p:spPr>
        <p:txBody>
          <a:bodyPr/>
          <a:lstStyle/>
          <a:p>
            <a:r>
              <a:rPr lang="en-IN" dirty="0"/>
              <a:t>Strategy</a:t>
            </a:r>
            <a:r>
              <a:rPr lang="en-US" dirty="0"/>
              <a:t> VS Inheritance</a:t>
            </a:r>
          </a:p>
        </p:txBody>
      </p:sp>
    </p:spTree>
    <p:extLst>
      <p:ext uri="{BB962C8B-B14F-4D97-AF65-F5344CB8AC3E}">
        <p14:creationId xmlns:p14="http://schemas.microsoft.com/office/powerpoint/2010/main" val="4266214084"/>
      </p:ext>
    </p:extLst>
  </p:cSld>
  <p:clrMapOvr>
    <a:masterClrMapping/>
  </p:clrMapOvr>
  <p:transition>
    <p:check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219200"/>
            <a:ext cx="4953000" cy="4999317"/>
          </a:xfrm>
          <a:noFill/>
        </p:spPr>
        <p:txBody>
          <a:bodyPr/>
          <a:lstStyle/>
          <a:p>
            <a:pPr marL="0" indent="0" algn="l">
              <a:buNone/>
            </a:pPr>
            <a:r>
              <a:rPr lang="en-US" sz="1600" b="0" i="0" dirty="0">
                <a:solidFill>
                  <a:srgbClr val="FF0000"/>
                </a:solidFill>
                <a:effectLst/>
                <a:highlight>
                  <a:srgbClr val="FFFFFF"/>
                </a:highlight>
                <a:latin typeface="trebuchet ms" panose="020B0603020202020204" pitchFamily="34" charset="0"/>
              </a:rPr>
              <a:t>public class Animal {</a:t>
            </a:r>
          </a:p>
          <a:p>
            <a:pPr marL="0" indent="0" algn="l">
              <a:buNone/>
            </a:pPr>
            <a:r>
              <a:rPr lang="en-US" sz="1600" b="0" i="0" dirty="0">
                <a:solidFill>
                  <a:srgbClr val="FF0000"/>
                </a:solidFill>
                <a:effectLst/>
                <a:highlight>
                  <a:srgbClr val="FFFFFF"/>
                </a:highlight>
                <a:latin typeface="trebuchet ms" panose="020B0603020202020204" pitchFamily="34" charset="0"/>
              </a:rPr>
              <a:t>    public void sound() {</a:t>
            </a:r>
          </a:p>
          <a:p>
            <a:pPr marL="0" indent="0" algn="l">
              <a:buNone/>
            </a:pPr>
            <a:r>
              <a:rPr lang="en-US" sz="1600" b="0" i="0" dirty="0">
                <a:solidFill>
                  <a:srgbClr val="FF0000"/>
                </a:solidFill>
                <a:effectLst/>
                <a:highlight>
                  <a:srgbClr val="FFFFFF"/>
                </a:highlight>
                <a:latin typeface="trebuchet ms" panose="020B0603020202020204" pitchFamily="34" charset="0"/>
              </a:rPr>
              <a:t>        </a:t>
            </a:r>
            <a:r>
              <a:rPr lang="en-US" sz="1600" b="0" i="0" dirty="0" err="1">
                <a:solidFill>
                  <a:srgbClr val="FF0000"/>
                </a:solidFill>
                <a:effectLst/>
                <a:highlight>
                  <a:srgbClr val="FFFFFF"/>
                </a:highlight>
                <a:latin typeface="trebuchet ms" panose="020B0603020202020204" pitchFamily="34" charset="0"/>
              </a:rPr>
              <a:t>System.out.println</a:t>
            </a:r>
            <a:r>
              <a:rPr lang="en-US" sz="1600" b="0" i="0" dirty="0">
                <a:solidFill>
                  <a:srgbClr val="FF0000"/>
                </a:solidFill>
                <a:effectLst/>
                <a:highlight>
                  <a:srgbClr val="FFFFFF"/>
                </a:highlight>
                <a:latin typeface="trebuchet ms" panose="020B0603020202020204" pitchFamily="34" charset="0"/>
              </a:rPr>
              <a:t>("Animal makes a sound");</a:t>
            </a:r>
          </a:p>
          <a:p>
            <a:pPr marL="0" indent="0" algn="l">
              <a:buNone/>
            </a:pPr>
            <a:r>
              <a:rPr lang="en-US" sz="1600" b="0" i="0" dirty="0">
                <a:solidFill>
                  <a:srgbClr val="FF0000"/>
                </a:solidFill>
                <a:effectLst/>
                <a:highlight>
                  <a:srgbClr val="FFFFFF"/>
                </a:highlight>
                <a:latin typeface="trebuchet ms" panose="020B0603020202020204" pitchFamily="34" charset="0"/>
              </a:rPr>
              <a:t>    }</a:t>
            </a:r>
          </a:p>
          <a:p>
            <a:pPr marL="0" indent="0" algn="l">
              <a:buNone/>
            </a:pPr>
            <a:r>
              <a:rPr lang="en-US" sz="1600" b="0" i="0" dirty="0">
                <a:solidFill>
                  <a:srgbClr val="FF0000"/>
                </a:solidFill>
                <a:effectLst/>
                <a:highlight>
                  <a:srgbClr val="FFFFFF"/>
                </a:highlight>
                <a:latin typeface="trebuchet ms" panose="020B0603020202020204" pitchFamily="34" charset="0"/>
              </a:rPr>
              <a:t>}</a:t>
            </a:r>
          </a:p>
          <a:p>
            <a:pPr marL="0" indent="0" algn="l">
              <a:buNone/>
            </a:pPr>
            <a:endParaRPr lang="en-US" sz="1600" b="0" i="0" dirty="0">
              <a:solidFill>
                <a:srgbClr val="FF0000"/>
              </a:solidFill>
              <a:effectLst/>
              <a:highlight>
                <a:srgbClr val="FFFFFF"/>
              </a:highlight>
              <a:latin typeface="trebuchet ms" panose="020B0603020202020204" pitchFamily="34" charset="0"/>
            </a:endParaRPr>
          </a:p>
          <a:p>
            <a:pPr marL="0" indent="0" algn="l">
              <a:buNone/>
            </a:pPr>
            <a:r>
              <a:rPr lang="en-US" sz="1600" b="0" i="0" dirty="0">
                <a:solidFill>
                  <a:srgbClr val="FF0000"/>
                </a:solidFill>
                <a:effectLst/>
                <a:highlight>
                  <a:srgbClr val="FFFFFF"/>
                </a:highlight>
                <a:latin typeface="trebuchet ms" panose="020B0603020202020204" pitchFamily="34" charset="0"/>
              </a:rPr>
              <a:t>public class Dog extends Animal {</a:t>
            </a:r>
          </a:p>
          <a:p>
            <a:pPr marL="0" indent="0" algn="l">
              <a:buNone/>
            </a:pPr>
            <a:r>
              <a:rPr lang="en-US" sz="1600" b="0" i="0" dirty="0">
                <a:solidFill>
                  <a:srgbClr val="FF0000"/>
                </a:solidFill>
                <a:effectLst/>
                <a:highlight>
                  <a:srgbClr val="FFFFFF"/>
                </a:highlight>
                <a:latin typeface="trebuchet ms" panose="020B0603020202020204" pitchFamily="34" charset="0"/>
              </a:rPr>
              <a:t>    public void sound() {</a:t>
            </a:r>
          </a:p>
          <a:p>
            <a:pPr marL="0" indent="0" algn="l">
              <a:buNone/>
            </a:pPr>
            <a:r>
              <a:rPr lang="en-US" sz="1600" b="0" i="0" dirty="0">
                <a:solidFill>
                  <a:srgbClr val="FF0000"/>
                </a:solidFill>
                <a:effectLst/>
                <a:highlight>
                  <a:srgbClr val="FFFFFF"/>
                </a:highlight>
                <a:latin typeface="trebuchet ms" panose="020B0603020202020204" pitchFamily="34" charset="0"/>
              </a:rPr>
              <a:t>        </a:t>
            </a:r>
            <a:r>
              <a:rPr lang="en-US" sz="1600" b="0" i="0" dirty="0" err="1">
                <a:solidFill>
                  <a:srgbClr val="FF0000"/>
                </a:solidFill>
                <a:effectLst/>
                <a:highlight>
                  <a:srgbClr val="FFFFFF"/>
                </a:highlight>
                <a:latin typeface="trebuchet ms" panose="020B0603020202020204" pitchFamily="34" charset="0"/>
              </a:rPr>
              <a:t>System.out.println</a:t>
            </a:r>
            <a:r>
              <a:rPr lang="en-US" sz="1600" b="0" i="0" dirty="0">
                <a:solidFill>
                  <a:srgbClr val="FF0000"/>
                </a:solidFill>
                <a:effectLst/>
                <a:highlight>
                  <a:srgbClr val="FFFFFF"/>
                </a:highlight>
                <a:latin typeface="trebuchet ms" panose="020B0603020202020204" pitchFamily="34" charset="0"/>
              </a:rPr>
              <a:t>("Dog barks");</a:t>
            </a:r>
          </a:p>
          <a:p>
            <a:pPr marL="0" indent="0" algn="l">
              <a:buNone/>
            </a:pPr>
            <a:r>
              <a:rPr lang="en-US" sz="1600" b="0" i="0" dirty="0">
                <a:solidFill>
                  <a:srgbClr val="FF0000"/>
                </a:solidFill>
                <a:effectLst/>
                <a:highlight>
                  <a:srgbClr val="FFFFFF"/>
                </a:highlight>
                <a:latin typeface="trebuchet ms" panose="020B0603020202020204" pitchFamily="34" charset="0"/>
              </a:rPr>
              <a:t>    }</a:t>
            </a:r>
          </a:p>
          <a:p>
            <a:pPr marL="0" indent="0" algn="l">
              <a:buNone/>
            </a:pPr>
            <a:r>
              <a:rPr lang="en-US" sz="1600" b="0" i="0" dirty="0">
                <a:solidFill>
                  <a:srgbClr val="FF0000"/>
                </a:solidFill>
                <a:effectLst/>
                <a:highlight>
                  <a:srgbClr val="FFFFFF"/>
                </a:highlight>
                <a:latin typeface="trebuchet ms" panose="020B0603020202020204" pitchFamily="34" charset="0"/>
              </a:rPr>
              <a:t>}</a:t>
            </a:r>
          </a:p>
          <a:p>
            <a:pPr marL="0" indent="0" algn="l">
              <a:buNone/>
            </a:pPr>
            <a:endParaRPr lang="en-US" sz="1600" b="0" i="0" dirty="0">
              <a:solidFill>
                <a:srgbClr val="FF0000"/>
              </a:solidFill>
              <a:effectLst/>
              <a:highlight>
                <a:srgbClr val="FFFFFF"/>
              </a:highlight>
              <a:latin typeface="trebuchet ms" panose="020B0603020202020204" pitchFamily="34" charset="0"/>
            </a:endParaRPr>
          </a:p>
          <a:p>
            <a:pPr marL="0" indent="0" algn="l">
              <a:buNone/>
            </a:pPr>
            <a:r>
              <a:rPr lang="en-US" sz="1600" b="0" i="0" dirty="0">
                <a:solidFill>
                  <a:srgbClr val="FF0000"/>
                </a:solidFill>
                <a:effectLst/>
                <a:highlight>
                  <a:srgbClr val="FFFFFF"/>
                </a:highlight>
                <a:latin typeface="trebuchet ms" panose="020B0603020202020204" pitchFamily="34" charset="0"/>
              </a:rPr>
              <a:t>public class Cat extends Animal {</a:t>
            </a:r>
          </a:p>
          <a:p>
            <a:pPr marL="0" indent="0" algn="l">
              <a:buNone/>
            </a:pPr>
            <a:r>
              <a:rPr lang="en-US" sz="1600" b="0" i="0" dirty="0">
                <a:solidFill>
                  <a:srgbClr val="FF0000"/>
                </a:solidFill>
                <a:effectLst/>
                <a:highlight>
                  <a:srgbClr val="FFFFFF"/>
                </a:highlight>
                <a:latin typeface="trebuchet ms" panose="020B0603020202020204" pitchFamily="34" charset="0"/>
              </a:rPr>
              <a:t>    public void sound() {</a:t>
            </a:r>
          </a:p>
          <a:p>
            <a:pPr marL="0" indent="0" algn="l">
              <a:buNone/>
            </a:pPr>
            <a:r>
              <a:rPr lang="en-US" sz="1600" b="0" i="0" dirty="0">
                <a:solidFill>
                  <a:srgbClr val="FF0000"/>
                </a:solidFill>
                <a:effectLst/>
                <a:highlight>
                  <a:srgbClr val="FFFFFF"/>
                </a:highlight>
                <a:latin typeface="trebuchet ms" panose="020B0603020202020204" pitchFamily="34" charset="0"/>
              </a:rPr>
              <a:t>        </a:t>
            </a:r>
            <a:r>
              <a:rPr lang="en-US" sz="1600" b="0" i="0" dirty="0" err="1">
                <a:solidFill>
                  <a:srgbClr val="FF0000"/>
                </a:solidFill>
                <a:effectLst/>
                <a:highlight>
                  <a:srgbClr val="FFFFFF"/>
                </a:highlight>
                <a:latin typeface="trebuchet ms" panose="020B0603020202020204" pitchFamily="34" charset="0"/>
              </a:rPr>
              <a:t>System.out.println</a:t>
            </a:r>
            <a:r>
              <a:rPr lang="en-US" sz="1600" b="0" i="0" dirty="0">
                <a:solidFill>
                  <a:srgbClr val="FF0000"/>
                </a:solidFill>
                <a:effectLst/>
                <a:highlight>
                  <a:srgbClr val="FFFFFF"/>
                </a:highlight>
                <a:latin typeface="trebuchet ms" panose="020B0603020202020204" pitchFamily="34" charset="0"/>
              </a:rPr>
              <a:t>("Cat meows");</a:t>
            </a:r>
          </a:p>
          <a:p>
            <a:pPr marL="0" indent="0" algn="l">
              <a:buNone/>
            </a:pPr>
            <a:r>
              <a:rPr lang="en-US" sz="1600" b="0" i="0" dirty="0">
                <a:solidFill>
                  <a:srgbClr val="FF0000"/>
                </a:solidFill>
                <a:effectLst/>
                <a:highlight>
                  <a:srgbClr val="FFFFFF"/>
                </a:highlight>
                <a:latin typeface="trebuchet ms" panose="020B0603020202020204" pitchFamily="34" charset="0"/>
              </a:rPr>
              <a:t>    }</a:t>
            </a:r>
          </a:p>
          <a:p>
            <a:pPr marL="0" indent="0" algn="l">
              <a:buNone/>
            </a:pPr>
            <a:r>
              <a:rPr lang="en-US" sz="1600" b="0" i="0" dirty="0">
                <a:solidFill>
                  <a:srgbClr val="FF0000"/>
                </a:solidFill>
                <a:effectLst/>
                <a:highlight>
                  <a:srgbClr val="FFFFFF"/>
                </a:highlight>
                <a:latin typeface="trebuchet ms" panose="020B0603020202020204" pitchFamily="34" charset="0"/>
              </a:rPr>
              <a:t>}</a:t>
            </a:r>
            <a:endParaRPr lang="en-US" sz="1600" b="0" i="0" dirty="0">
              <a:solidFill>
                <a:srgbClr val="FF0000"/>
              </a:solidFill>
              <a:effectLst/>
              <a:highlight>
                <a:srgbClr val="FFFFFF"/>
              </a:highlight>
            </a:endParaRPr>
          </a:p>
        </p:txBody>
      </p:sp>
      <p:sp>
        <p:nvSpPr>
          <p:cNvPr id="5" name="Rectangle 4"/>
          <p:cNvSpPr>
            <a:spLocks noGrp="1" noChangeArrowheads="1"/>
          </p:cNvSpPr>
          <p:nvPr>
            <p:ph type="title"/>
          </p:nvPr>
        </p:nvSpPr>
        <p:spPr>
          <a:xfrm>
            <a:off x="609600" y="439738"/>
            <a:ext cx="7918450" cy="876300"/>
          </a:xfrm>
        </p:spPr>
        <p:txBody>
          <a:bodyPr/>
          <a:lstStyle/>
          <a:p>
            <a:r>
              <a:rPr lang="en-IN" dirty="0"/>
              <a:t>Inheritance Solution</a:t>
            </a:r>
            <a:endParaRPr lang="en-US" dirty="0"/>
          </a:p>
        </p:txBody>
      </p:sp>
      <p:sp>
        <p:nvSpPr>
          <p:cNvPr id="6" name="TextBox 5">
            <a:extLst>
              <a:ext uri="{FF2B5EF4-FFF2-40B4-BE49-F238E27FC236}">
                <a16:creationId xmlns:a16="http://schemas.microsoft.com/office/drawing/2014/main" id="{080C9533-699E-00ED-58DB-3EE319E17467}"/>
              </a:ext>
            </a:extLst>
          </p:cNvPr>
          <p:cNvSpPr txBox="1"/>
          <p:nvPr/>
        </p:nvSpPr>
        <p:spPr>
          <a:xfrm>
            <a:off x="5105400" y="2362200"/>
            <a:ext cx="3422650" cy="2197525"/>
          </a:xfrm>
          <a:prstGeom prst="rect">
            <a:avLst/>
          </a:prstGeom>
          <a:noFill/>
          <a:ln>
            <a:solidFill>
              <a:schemeClr val="bg2"/>
            </a:solidFill>
          </a:ln>
        </p:spPr>
        <p:txBody>
          <a:bodyPr wrap="square" rtlCol="0">
            <a:spAutoFit/>
          </a:bodyPr>
          <a:lstStyle/>
          <a:p>
            <a:pPr algn="l"/>
            <a:r>
              <a:rPr lang="en-IN" b="0" u="sng" dirty="0"/>
              <a:t>3 fundamental questions</a:t>
            </a:r>
          </a:p>
          <a:p>
            <a:pPr marL="285750" indent="-285750" algn="l">
              <a:buFont typeface="Arial" panose="020B0604020202020204" pitchFamily="34" charset="0"/>
              <a:buChar char="•"/>
            </a:pPr>
            <a:r>
              <a:rPr lang="en-IN" b="0" dirty="0"/>
              <a:t>What if Animal has additional methods </a:t>
            </a:r>
          </a:p>
          <a:p>
            <a:pPr marL="285750" indent="-285750" algn="l">
              <a:buFont typeface="Arial" panose="020B0604020202020204" pitchFamily="34" charset="0"/>
              <a:buChar char="•"/>
            </a:pPr>
            <a:r>
              <a:rPr lang="en-IN" b="0" dirty="0"/>
              <a:t>What happens when new methods added to Animal</a:t>
            </a:r>
          </a:p>
          <a:p>
            <a:pPr marL="285750" indent="-285750" algn="l">
              <a:buFont typeface="Arial" panose="020B0604020202020204" pitchFamily="34" charset="0"/>
              <a:buChar char="•"/>
            </a:pPr>
            <a:r>
              <a:rPr lang="en-IN" b="0" dirty="0"/>
              <a:t>What if you want multiple inheritance</a:t>
            </a:r>
            <a:endParaRPr lang="en-US" b="0" dirty="0"/>
          </a:p>
        </p:txBody>
      </p:sp>
    </p:spTree>
    <p:extLst>
      <p:ext uri="{BB962C8B-B14F-4D97-AF65-F5344CB8AC3E}">
        <p14:creationId xmlns:p14="http://schemas.microsoft.com/office/powerpoint/2010/main" val="2829451883"/>
      </p:ext>
    </p:extLst>
  </p:cSld>
  <p:clrMapOvr>
    <a:masterClrMapping/>
  </p:clrMapOvr>
  <p:transition>
    <p:check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IN" dirty="0"/>
              <a:t>Strategy Solution</a:t>
            </a:r>
            <a:endParaRPr lang="en-US" dirty="0"/>
          </a:p>
        </p:txBody>
      </p:sp>
      <p:pic>
        <p:nvPicPr>
          <p:cNvPr id="1026" name="Picture 2" descr="Design Diagram of an Animal Sound Strategy">
            <a:extLst>
              <a:ext uri="{FF2B5EF4-FFF2-40B4-BE49-F238E27FC236}">
                <a16:creationId xmlns:a16="http://schemas.microsoft.com/office/drawing/2014/main" id="{2860ACF3-009D-3C6C-AEA8-5484BDC5C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19300"/>
            <a:ext cx="8120063"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504113"/>
      </p:ext>
    </p:extLst>
  </p:cSld>
  <p:clrMapOvr>
    <a:masterClrMapping/>
  </p:clrMapOvr>
  <p:transition>
    <p:check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4953000" y="1143000"/>
            <a:ext cx="4038600" cy="4593052"/>
          </a:xfrm>
          <a:noFill/>
          <a:ln>
            <a:solidFill>
              <a:schemeClr val="bg2"/>
            </a:solidFill>
          </a:ln>
        </p:spPr>
        <p:txBody>
          <a:bodyPr/>
          <a:lstStyle/>
          <a:p>
            <a:pPr marL="0" indent="0" algn="l">
              <a:buNone/>
            </a:pPr>
            <a:endParaRPr lang="en-US" sz="1400" b="0" i="0" dirty="0">
              <a:solidFill>
                <a:srgbClr val="FF0000"/>
              </a:solidFill>
              <a:effectLst/>
              <a:highlight>
                <a:srgbClr val="FFFFFF"/>
              </a:highlight>
              <a:latin typeface="trebuchet ms" panose="020B0603020202020204" pitchFamily="34" charset="0"/>
            </a:endParaRPr>
          </a:p>
          <a:p>
            <a:pPr marL="0" indent="0" algn="l">
              <a:buNone/>
            </a:pPr>
            <a:r>
              <a:rPr lang="en-US" sz="1400" b="0" i="0" dirty="0">
                <a:solidFill>
                  <a:srgbClr val="FF0000"/>
                </a:solidFill>
                <a:effectLst/>
                <a:highlight>
                  <a:srgbClr val="FFFFFF"/>
                </a:highlight>
                <a:latin typeface="trebuchet ms" panose="020B0603020202020204" pitchFamily="34" charset="0"/>
              </a:rPr>
              <a:t>public class Animal {</a:t>
            </a:r>
          </a:p>
          <a:p>
            <a:pPr marL="0" indent="0" algn="l">
              <a:buNone/>
            </a:pPr>
            <a:r>
              <a:rPr lang="en-US" sz="1400" b="0" i="0" dirty="0">
                <a:solidFill>
                  <a:srgbClr val="FF0000"/>
                </a:solidFill>
                <a:effectLst/>
                <a:highlight>
                  <a:srgbClr val="FFFFFF"/>
                </a:highlight>
                <a:latin typeface="trebuchet ms" panose="020B0603020202020204" pitchFamily="34" charset="0"/>
              </a:rPr>
              <a:t>    private </a:t>
            </a:r>
            <a:r>
              <a:rPr lang="en-US" sz="1400" b="0" i="0" dirty="0" err="1">
                <a:solidFill>
                  <a:srgbClr val="FF0000"/>
                </a:solidFill>
                <a:effectLst/>
                <a:highlight>
                  <a:srgbClr val="FFFFFF"/>
                </a:highlight>
                <a:latin typeface="trebuchet ms" panose="020B0603020202020204" pitchFamily="34" charset="0"/>
              </a:rPr>
              <a:t>SoundStrategy</a:t>
            </a:r>
            <a:r>
              <a:rPr lang="en-US" sz="1400" b="0" i="0" dirty="0">
                <a:solidFill>
                  <a:srgbClr val="FF0000"/>
                </a:solidFill>
                <a:effectLst/>
                <a:highlight>
                  <a:srgbClr val="FFFFFF"/>
                </a:highlight>
                <a:latin typeface="trebuchet ms" panose="020B0603020202020204" pitchFamily="34" charset="0"/>
              </a:rPr>
              <a:t> </a:t>
            </a:r>
            <a:r>
              <a:rPr lang="en-US" sz="1400" b="0" i="0" dirty="0" err="1">
                <a:solidFill>
                  <a:srgbClr val="FF0000"/>
                </a:solidFill>
                <a:effectLst/>
                <a:highlight>
                  <a:srgbClr val="FFFFFF"/>
                </a:highlight>
                <a:latin typeface="trebuchet ms" panose="020B0603020202020204" pitchFamily="34" charset="0"/>
              </a:rPr>
              <a:t>soundStrategy</a:t>
            </a:r>
            <a:r>
              <a:rPr lang="en-US" sz="1400" b="0" i="0" dirty="0">
                <a:solidFill>
                  <a:srgbClr val="FF0000"/>
                </a:solidFill>
                <a:effectLst/>
                <a:highlight>
                  <a:srgbClr val="FFFFFF"/>
                </a:highlight>
                <a:latin typeface="trebuchet ms" panose="020B0603020202020204" pitchFamily="34" charset="0"/>
              </a:rPr>
              <a:t>;</a:t>
            </a:r>
          </a:p>
          <a:p>
            <a:pPr marL="0" indent="0" algn="l">
              <a:buNone/>
            </a:pPr>
            <a:endParaRPr lang="en-US" sz="1400" b="0" i="0" dirty="0">
              <a:solidFill>
                <a:srgbClr val="FF0000"/>
              </a:solidFill>
              <a:effectLst/>
              <a:highlight>
                <a:srgbClr val="FFFFFF"/>
              </a:highlight>
              <a:latin typeface="trebuchet ms" panose="020B0603020202020204" pitchFamily="34" charset="0"/>
            </a:endParaRPr>
          </a:p>
          <a:p>
            <a:pPr marL="0" indent="0" algn="l">
              <a:buNone/>
            </a:pPr>
            <a:r>
              <a:rPr lang="en-US" sz="1400" b="0" i="0" dirty="0">
                <a:solidFill>
                  <a:srgbClr val="FF0000"/>
                </a:solidFill>
                <a:effectLst/>
                <a:highlight>
                  <a:srgbClr val="FFFFFF"/>
                </a:highlight>
                <a:latin typeface="trebuchet ms" panose="020B0603020202020204" pitchFamily="34" charset="0"/>
              </a:rPr>
              <a:t>    public Animal(</a:t>
            </a:r>
            <a:r>
              <a:rPr lang="en-US" sz="1400" b="0" i="0" dirty="0" err="1">
                <a:solidFill>
                  <a:srgbClr val="FF0000"/>
                </a:solidFill>
                <a:effectLst/>
                <a:highlight>
                  <a:srgbClr val="FFFFFF"/>
                </a:highlight>
                <a:latin typeface="trebuchet ms" panose="020B0603020202020204" pitchFamily="34" charset="0"/>
              </a:rPr>
              <a:t>SoundStrategy</a:t>
            </a:r>
            <a:r>
              <a:rPr lang="en-US" sz="1400" b="0" i="0" dirty="0">
                <a:solidFill>
                  <a:srgbClr val="FF0000"/>
                </a:solidFill>
                <a:effectLst/>
                <a:highlight>
                  <a:srgbClr val="FFFFFF"/>
                </a:highlight>
                <a:latin typeface="trebuchet ms" panose="020B0603020202020204" pitchFamily="34" charset="0"/>
              </a:rPr>
              <a:t> </a:t>
            </a:r>
            <a:r>
              <a:rPr lang="en-US" sz="1400" b="0" i="0" dirty="0" err="1">
                <a:solidFill>
                  <a:srgbClr val="FF0000"/>
                </a:solidFill>
                <a:effectLst/>
                <a:highlight>
                  <a:srgbClr val="FFFFFF"/>
                </a:highlight>
                <a:latin typeface="trebuchet ms" panose="020B0603020202020204" pitchFamily="34" charset="0"/>
              </a:rPr>
              <a:t>soundStrategy</a:t>
            </a:r>
            <a:r>
              <a:rPr lang="en-US" sz="1400" b="0" i="0" dirty="0">
                <a:solidFill>
                  <a:srgbClr val="FF0000"/>
                </a:solidFill>
                <a:effectLst/>
                <a:highlight>
                  <a:srgbClr val="FFFFFF"/>
                </a:highlight>
                <a:latin typeface="trebuchet ms" panose="020B0603020202020204" pitchFamily="34" charset="0"/>
              </a:rPr>
              <a:t>) {</a:t>
            </a:r>
          </a:p>
          <a:p>
            <a:pPr marL="0" indent="0" algn="l">
              <a:buNone/>
            </a:pPr>
            <a:r>
              <a:rPr lang="en-US" sz="1400" b="0" i="0" dirty="0">
                <a:solidFill>
                  <a:srgbClr val="FF0000"/>
                </a:solidFill>
                <a:effectLst/>
                <a:highlight>
                  <a:srgbClr val="FFFFFF"/>
                </a:highlight>
                <a:latin typeface="trebuchet ms" panose="020B0603020202020204" pitchFamily="34" charset="0"/>
              </a:rPr>
              <a:t>        </a:t>
            </a:r>
            <a:r>
              <a:rPr lang="en-US" sz="1400" b="0" i="0" dirty="0" err="1">
                <a:solidFill>
                  <a:srgbClr val="FF0000"/>
                </a:solidFill>
                <a:effectLst/>
                <a:highlight>
                  <a:srgbClr val="FFFFFF"/>
                </a:highlight>
                <a:latin typeface="trebuchet ms" panose="020B0603020202020204" pitchFamily="34" charset="0"/>
              </a:rPr>
              <a:t>this.soundStrategy</a:t>
            </a:r>
            <a:r>
              <a:rPr lang="en-US" sz="1400" b="0" i="0" dirty="0">
                <a:solidFill>
                  <a:srgbClr val="FF0000"/>
                </a:solidFill>
                <a:effectLst/>
                <a:highlight>
                  <a:srgbClr val="FFFFFF"/>
                </a:highlight>
                <a:latin typeface="trebuchet ms" panose="020B0603020202020204" pitchFamily="34" charset="0"/>
              </a:rPr>
              <a:t> = </a:t>
            </a:r>
            <a:r>
              <a:rPr lang="en-US" sz="1400" b="0" i="0" dirty="0" err="1">
                <a:solidFill>
                  <a:srgbClr val="FF0000"/>
                </a:solidFill>
                <a:effectLst/>
                <a:highlight>
                  <a:srgbClr val="FFFFFF"/>
                </a:highlight>
                <a:latin typeface="trebuchet ms" panose="020B0603020202020204" pitchFamily="34" charset="0"/>
              </a:rPr>
              <a:t>soundStrategy</a:t>
            </a:r>
            <a:r>
              <a:rPr lang="en-US" sz="1400" b="0" i="0" dirty="0">
                <a:solidFill>
                  <a:srgbClr val="FF0000"/>
                </a:solidFill>
                <a:effectLst/>
                <a:highlight>
                  <a:srgbClr val="FFFFFF"/>
                </a:highlight>
                <a:latin typeface="trebuchet ms" panose="020B0603020202020204" pitchFamily="34" charset="0"/>
              </a:rPr>
              <a:t>;</a:t>
            </a:r>
          </a:p>
          <a:p>
            <a:pPr marL="0" indent="0" algn="l">
              <a:buNone/>
            </a:pPr>
            <a:r>
              <a:rPr lang="en-US" sz="1400" b="0" i="0" dirty="0">
                <a:solidFill>
                  <a:srgbClr val="FF0000"/>
                </a:solidFill>
                <a:effectLst/>
                <a:highlight>
                  <a:srgbClr val="FFFFFF"/>
                </a:highlight>
                <a:latin typeface="trebuchet ms" panose="020B0603020202020204" pitchFamily="34" charset="0"/>
              </a:rPr>
              <a:t>    }</a:t>
            </a:r>
          </a:p>
          <a:p>
            <a:pPr marL="0" indent="0" algn="l">
              <a:buNone/>
            </a:pPr>
            <a:endParaRPr lang="en-US" sz="1400" b="0" i="0" dirty="0">
              <a:solidFill>
                <a:srgbClr val="FF0000"/>
              </a:solidFill>
              <a:effectLst/>
              <a:highlight>
                <a:srgbClr val="FFFFFF"/>
              </a:highlight>
              <a:latin typeface="trebuchet ms" panose="020B0603020202020204" pitchFamily="34" charset="0"/>
            </a:endParaRPr>
          </a:p>
          <a:p>
            <a:pPr marL="0" indent="0" algn="l">
              <a:buNone/>
            </a:pPr>
            <a:r>
              <a:rPr lang="en-US" sz="1400" b="0" i="0" dirty="0">
                <a:solidFill>
                  <a:srgbClr val="FF0000"/>
                </a:solidFill>
                <a:effectLst/>
                <a:highlight>
                  <a:srgbClr val="FFFFFF"/>
                </a:highlight>
                <a:latin typeface="trebuchet ms" panose="020B0603020202020204" pitchFamily="34" charset="0"/>
              </a:rPr>
              <a:t>    public void </a:t>
            </a:r>
            <a:r>
              <a:rPr lang="en-US" sz="1400" b="0" i="0" dirty="0" err="1">
                <a:solidFill>
                  <a:srgbClr val="FF0000"/>
                </a:solidFill>
                <a:effectLst/>
                <a:highlight>
                  <a:srgbClr val="FFFFFF"/>
                </a:highlight>
                <a:latin typeface="trebuchet ms" panose="020B0603020202020204" pitchFamily="34" charset="0"/>
              </a:rPr>
              <a:t>setSoundStrategy</a:t>
            </a:r>
            <a:r>
              <a:rPr lang="en-US" sz="1400" b="0" i="0" dirty="0">
                <a:solidFill>
                  <a:srgbClr val="FF0000"/>
                </a:solidFill>
                <a:effectLst/>
                <a:highlight>
                  <a:srgbClr val="FFFFFF"/>
                </a:highlight>
                <a:latin typeface="trebuchet ms" panose="020B0603020202020204" pitchFamily="34" charset="0"/>
              </a:rPr>
              <a:t>(</a:t>
            </a:r>
            <a:r>
              <a:rPr lang="en-US" sz="1400" b="0" i="0" dirty="0" err="1">
                <a:solidFill>
                  <a:srgbClr val="FF0000"/>
                </a:solidFill>
                <a:effectLst/>
                <a:highlight>
                  <a:srgbClr val="FFFFFF"/>
                </a:highlight>
                <a:latin typeface="trebuchet ms" panose="020B0603020202020204" pitchFamily="34" charset="0"/>
              </a:rPr>
              <a:t>SoundStrategy</a:t>
            </a:r>
            <a:r>
              <a:rPr lang="en-US" sz="1400" b="0" i="0" dirty="0">
                <a:solidFill>
                  <a:srgbClr val="FF0000"/>
                </a:solidFill>
                <a:effectLst/>
                <a:highlight>
                  <a:srgbClr val="FFFFFF"/>
                </a:highlight>
                <a:latin typeface="trebuchet ms" panose="020B0603020202020204" pitchFamily="34" charset="0"/>
              </a:rPr>
              <a:t> </a:t>
            </a:r>
            <a:r>
              <a:rPr lang="en-US" sz="1400" b="0" i="0" dirty="0" err="1">
                <a:solidFill>
                  <a:srgbClr val="FF0000"/>
                </a:solidFill>
                <a:effectLst/>
                <a:highlight>
                  <a:srgbClr val="FFFFFF"/>
                </a:highlight>
                <a:latin typeface="trebuchet ms" panose="020B0603020202020204" pitchFamily="34" charset="0"/>
              </a:rPr>
              <a:t>soundStrategy</a:t>
            </a:r>
            <a:r>
              <a:rPr lang="en-US" sz="1400" b="0" i="0" dirty="0">
                <a:solidFill>
                  <a:srgbClr val="FF0000"/>
                </a:solidFill>
                <a:effectLst/>
                <a:highlight>
                  <a:srgbClr val="FFFFFF"/>
                </a:highlight>
                <a:latin typeface="trebuchet ms" panose="020B0603020202020204" pitchFamily="34" charset="0"/>
              </a:rPr>
              <a:t>) {</a:t>
            </a:r>
          </a:p>
          <a:p>
            <a:pPr marL="0" indent="0" algn="l">
              <a:buNone/>
            </a:pPr>
            <a:r>
              <a:rPr lang="en-US" sz="1400" b="0" i="0" dirty="0">
                <a:solidFill>
                  <a:srgbClr val="FF0000"/>
                </a:solidFill>
                <a:effectLst/>
                <a:highlight>
                  <a:srgbClr val="FFFFFF"/>
                </a:highlight>
                <a:latin typeface="trebuchet ms" panose="020B0603020202020204" pitchFamily="34" charset="0"/>
              </a:rPr>
              <a:t>        </a:t>
            </a:r>
            <a:r>
              <a:rPr lang="en-US" sz="1400" b="0" i="0" dirty="0" err="1">
                <a:solidFill>
                  <a:srgbClr val="FF0000"/>
                </a:solidFill>
                <a:effectLst/>
                <a:highlight>
                  <a:srgbClr val="FFFFFF"/>
                </a:highlight>
                <a:latin typeface="trebuchet ms" panose="020B0603020202020204" pitchFamily="34" charset="0"/>
              </a:rPr>
              <a:t>this.soundStrategy</a:t>
            </a:r>
            <a:r>
              <a:rPr lang="en-US" sz="1400" b="0" i="0" dirty="0">
                <a:solidFill>
                  <a:srgbClr val="FF0000"/>
                </a:solidFill>
                <a:effectLst/>
                <a:highlight>
                  <a:srgbClr val="FFFFFF"/>
                </a:highlight>
                <a:latin typeface="trebuchet ms" panose="020B0603020202020204" pitchFamily="34" charset="0"/>
              </a:rPr>
              <a:t> = </a:t>
            </a:r>
            <a:r>
              <a:rPr lang="en-US" sz="1400" b="0" i="0" dirty="0" err="1">
                <a:solidFill>
                  <a:srgbClr val="FF0000"/>
                </a:solidFill>
                <a:effectLst/>
                <a:highlight>
                  <a:srgbClr val="FFFFFF"/>
                </a:highlight>
                <a:latin typeface="trebuchet ms" panose="020B0603020202020204" pitchFamily="34" charset="0"/>
              </a:rPr>
              <a:t>soundStrategy</a:t>
            </a:r>
            <a:r>
              <a:rPr lang="en-US" sz="1400" b="0" i="0" dirty="0">
                <a:solidFill>
                  <a:srgbClr val="FF0000"/>
                </a:solidFill>
                <a:effectLst/>
                <a:highlight>
                  <a:srgbClr val="FFFFFF"/>
                </a:highlight>
                <a:latin typeface="trebuchet ms" panose="020B0603020202020204" pitchFamily="34" charset="0"/>
              </a:rPr>
              <a:t>;</a:t>
            </a:r>
          </a:p>
          <a:p>
            <a:pPr marL="0" indent="0" algn="l">
              <a:buNone/>
            </a:pPr>
            <a:r>
              <a:rPr lang="en-US" sz="1400" b="0" i="0" dirty="0">
                <a:solidFill>
                  <a:srgbClr val="FF0000"/>
                </a:solidFill>
                <a:effectLst/>
                <a:highlight>
                  <a:srgbClr val="FFFFFF"/>
                </a:highlight>
                <a:latin typeface="trebuchet ms" panose="020B0603020202020204" pitchFamily="34" charset="0"/>
              </a:rPr>
              <a:t>    }</a:t>
            </a:r>
          </a:p>
          <a:p>
            <a:pPr marL="0" indent="0" algn="l">
              <a:buNone/>
            </a:pPr>
            <a:endParaRPr lang="en-US" sz="1400" b="0" i="0" dirty="0">
              <a:solidFill>
                <a:srgbClr val="FF0000"/>
              </a:solidFill>
              <a:effectLst/>
              <a:highlight>
                <a:srgbClr val="FFFFFF"/>
              </a:highlight>
              <a:latin typeface="trebuchet ms" panose="020B0603020202020204" pitchFamily="34" charset="0"/>
            </a:endParaRPr>
          </a:p>
          <a:p>
            <a:pPr marL="0" indent="0" algn="l">
              <a:buNone/>
            </a:pPr>
            <a:r>
              <a:rPr lang="en-US" sz="1400" b="0" i="0" dirty="0">
                <a:solidFill>
                  <a:srgbClr val="FF0000"/>
                </a:solidFill>
                <a:effectLst/>
                <a:highlight>
                  <a:srgbClr val="FFFFFF"/>
                </a:highlight>
                <a:latin typeface="trebuchet ms" panose="020B0603020202020204" pitchFamily="34" charset="0"/>
              </a:rPr>
              <a:t>    public void </a:t>
            </a:r>
            <a:r>
              <a:rPr lang="en-US" sz="1400" b="0" i="0" dirty="0" err="1">
                <a:solidFill>
                  <a:srgbClr val="FF0000"/>
                </a:solidFill>
                <a:effectLst/>
                <a:highlight>
                  <a:srgbClr val="FFFFFF"/>
                </a:highlight>
                <a:latin typeface="trebuchet ms" panose="020B0603020202020204" pitchFamily="34" charset="0"/>
              </a:rPr>
              <a:t>performSound</a:t>
            </a:r>
            <a:r>
              <a:rPr lang="en-US" sz="1400" b="0" i="0" dirty="0">
                <a:solidFill>
                  <a:srgbClr val="FF0000"/>
                </a:solidFill>
                <a:effectLst/>
                <a:highlight>
                  <a:srgbClr val="FFFFFF"/>
                </a:highlight>
                <a:latin typeface="trebuchet ms" panose="020B0603020202020204" pitchFamily="34" charset="0"/>
              </a:rPr>
              <a:t>() {</a:t>
            </a:r>
          </a:p>
          <a:p>
            <a:pPr marL="0" indent="0" algn="l">
              <a:buNone/>
            </a:pPr>
            <a:r>
              <a:rPr lang="en-US" sz="1400" b="0" i="0" dirty="0">
                <a:solidFill>
                  <a:srgbClr val="FF0000"/>
                </a:solidFill>
                <a:effectLst/>
                <a:highlight>
                  <a:srgbClr val="FFFFFF"/>
                </a:highlight>
                <a:latin typeface="trebuchet ms" panose="020B0603020202020204" pitchFamily="34" charset="0"/>
              </a:rPr>
              <a:t>        </a:t>
            </a:r>
            <a:r>
              <a:rPr lang="en-US" sz="1400" b="0" i="0" dirty="0" err="1">
                <a:solidFill>
                  <a:srgbClr val="FF0000"/>
                </a:solidFill>
                <a:effectLst/>
                <a:highlight>
                  <a:srgbClr val="FFFFFF"/>
                </a:highlight>
                <a:latin typeface="trebuchet ms" panose="020B0603020202020204" pitchFamily="34" charset="0"/>
              </a:rPr>
              <a:t>soundStrategy.makeSound</a:t>
            </a:r>
            <a:r>
              <a:rPr lang="en-US" sz="1400" b="0" i="0" dirty="0">
                <a:solidFill>
                  <a:srgbClr val="FF0000"/>
                </a:solidFill>
                <a:effectLst/>
                <a:highlight>
                  <a:srgbClr val="FFFFFF"/>
                </a:highlight>
                <a:latin typeface="trebuchet ms" panose="020B0603020202020204" pitchFamily="34" charset="0"/>
              </a:rPr>
              <a:t>();</a:t>
            </a:r>
          </a:p>
          <a:p>
            <a:pPr marL="0" indent="0" algn="l">
              <a:buNone/>
            </a:pPr>
            <a:r>
              <a:rPr lang="en-US" sz="1400" b="0" i="0" dirty="0">
                <a:solidFill>
                  <a:srgbClr val="FF0000"/>
                </a:solidFill>
                <a:effectLst/>
                <a:highlight>
                  <a:srgbClr val="FFFFFF"/>
                </a:highlight>
                <a:latin typeface="trebuchet ms" panose="020B0603020202020204" pitchFamily="34" charset="0"/>
              </a:rPr>
              <a:t>    }</a:t>
            </a:r>
          </a:p>
          <a:p>
            <a:pPr marL="0" indent="0" algn="l">
              <a:buNone/>
            </a:pPr>
            <a:r>
              <a:rPr lang="en-US" sz="1400" b="0" i="0" dirty="0">
                <a:solidFill>
                  <a:srgbClr val="FF0000"/>
                </a:solidFill>
                <a:effectLst/>
                <a:highlight>
                  <a:srgbClr val="FFFFFF"/>
                </a:highlight>
                <a:latin typeface="trebuchet ms" panose="020B0603020202020204" pitchFamily="34" charset="0"/>
              </a:rPr>
              <a:t>}</a:t>
            </a:r>
          </a:p>
          <a:p>
            <a:pPr marL="0" indent="0" algn="l">
              <a:buNone/>
            </a:pPr>
            <a:endParaRPr lang="en-US" sz="1400" b="0" i="0" dirty="0">
              <a:solidFill>
                <a:srgbClr val="FF0000"/>
              </a:solidFill>
              <a:effectLst/>
              <a:highlight>
                <a:srgbClr val="FFFFFF"/>
              </a:highlight>
              <a:latin typeface="trebuchet ms" panose="020B0603020202020204" pitchFamily="34" charset="0"/>
            </a:endParaRPr>
          </a:p>
        </p:txBody>
      </p:sp>
      <p:sp>
        <p:nvSpPr>
          <p:cNvPr id="5" name="Rectangle 4"/>
          <p:cNvSpPr>
            <a:spLocks noGrp="1" noChangeArrowheads="1"/>
          </p:cNvSpPr>
          <p:nvPr>
            <p:ph type="title"/>
          </p:nvPr>
        </p:nvSpPr>
        <p:spPr>
          <a:xfrm>
            <a:off x="609600" y="439738"/>
            <a:ext cx="7918450" cy="876300"/>
          </a:xfrm>
        </p:spPr>
        <p:txBody>
          <a:bodyPr/>
          <a:lstStyle/>
          <a:p>
            <a:r>
              <a:rPr lang="en-IN" dirty="0"/>
              <a:t>Strategy Solution</a:t>
            </a:r>
            <a:endParaRPr lang="en-US" dirty="0"/>
          </a:p>
        </p:txBody>
      </p:sp>
      <p:sp>
        <p:nvSpPr>
          <p:cNvPr id="3" name="Rectangle 5">
            <a:extLst>
              <a:ext uri="{FF2B5EF4-FFF2-40B4-BE49-F238E27FC236}">
                <a16:creationId xmlns:a16="http://schemas.microsoft.com/office/drawing/2014/main" id="{D071BDD8-FCD1-B71C-4904-899D6E9212B7}"/>
              </a:ext>
            </a:extLst>
          </p:cNvPr>
          <p:cNvSpPr txBox="1">
            <a:spLocks noChangeArrowheads="1"/>
          </p:cNvSpPr>
          <p:nvPr/>
        </p:nvSpPr>
        <p:spPr bwMode="gray">
          <a:xfrm>
            <a:off x="120030" y="1146717"/>
            <a:ext cx="4572000" cy="4636141"/>
          </a:xfrm>
          <a:prstGeom prst="rect">
            <a:avLst/>
          </a:prstGeom>
          <a:noFill/>
          <a:ln w="9525">
            <a:solidFill>
              <a:schemeClr val="bg2"/>
            </a:solid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0" indent="0">
              <a:buFont typeface="Arial" charset="0"/>
              <a:buNone/>
            </a:pPr>
            <a:endParaRPr lang="en-US" sz="1400" b="0" kern="0" dirty="0">
              <a:solidFill>
                <a:srgbClr val="FF0000"/>
              </a:solidFill>
              <a:highlight>
                <a:srgbClr val="FFFFFF"/>
              </a:highlight>
              <a:latin typeface="trebuchet ms" panose="020B0603020202020204" pitchFamily="34" charset="0"/>
            </a:endParaRPr>
          </a:p>
          <a:p>
            <a:pPr marL="0" indent="0" algn="l">
              <a:buNone/>
            </a:pPr>
            <a:r>
              <a:rPr lang="en-US" sz="1400" b="0" i="0" dirty="0">
                <a:solidFill>
                  <a:srgbClr val="FF0000"/>
                </a:solidFill>
                <a:effectLst/>
                <a:highlight>
                  <a:srgbClr val="FFFFFF"/>
                </a:highlight>
                <a:latin typeface="trebuchet ms" panose="020B0603020202020204" pitchFamily="34" charset="0"/>
              </a:rPr>
              <a:t>public interface </a:t>
            </a:r>
            <a:r>
              <a:rPr lang="en-US" sz="1400" b="0" i="0" dirty="0" err="1">
                <a:solidFill>
                  <a:srgbClr val="FF0000"/>
                </a:solidFill>
                <a:effectLst/>
                <a:highlight>
                  <a:srgbClr val="FFFFFF"/>
                </a:highlight>
                <a:latin typeface="trebuchet ms" panose="020B0603020202020204" pitchFamily="34" charset="0"/>
              </a:rPr>
              <a:t>SoundStrategy</a:t>
            </a:r>
            <a:r>
              <a:rPr lang="en-US" sz="1400" b="0" i="0" dirty="0">
                <a:solidFill>
                  <a:srgbClr val="FF0000"/>
                </a:solidFill>
                <a:effectLst/>
                <a:highlight>
                  <a:srgbClr val="FFFFFF"/>
                </a:highlight>
                <a:latin typeface="trebuchet ms" panose="020B0603020202020204" pitchFamily="34" charset="0"/>
              </a:rPr>
              <a:t> {</a:t>
            </a:r>
          </a:p>
          <a:p>
            <a:pPr marL="0" indent="0" algn="l">
              <a:buNone/>
            </a:pPr>
            <a:r>
              <a:rPr lang="en-US" sz="1400" b="0" i="0" dirty="0">
                <a:solidFill>
                  <a:srgbClr val="FF0000"/>
                </a:solidFill>
                <a:effectLst/>
                <a:highlight>
                  <a:srgbClr val="FFFFFF"/>
                </a:highlight>
                <a:latin typeface="trebuchet ms" panose="020B0603020202020204" pitchFamily="34" charset="0"/>
              </a:rPr>
              <a:t>    void </a:t>
            </a:r>
            <a:r>
              <a:rPr lang="en-US" sz="1400" b="0" i="0" dirty="0" err="1">
                <a:solidFill>
                  <a:srgbClr val="FF0000"/>
                </a:solidFill>
                <a:effectLst/>
                <a:highlight>
                  <a:srgbClr val="FFFFFF"/>
                </a:highlight>
                <a:latin typeface="trebuchet ms" panose="020B0603020202020204" pitchFamily="34" charset="0"/>
              </a:rPr>
              <a:t>makeSound</a:t>
            </a:r>
            <a:r>
              <a:rPr lang="en-US" sz="1400" b="0" i="0" dirty="0">
                <a:solidFill>
                  <a:srgbClr val="FF0000"/>
                </a:solidFill>
                <a:effectLst/>
                <a:highlight>
                  <a:srgbClr val="FFFFFF"/>
                </a:highlight>
                <a:latin typeface="trebuchet ms" panose="020B0603020202020204" pitchFamily="34" charset="0"/>
              </a:rPr>
              <a:t>();</a:t>
            </a:r>
          </a:p>
          <a:p>
            <a:pPr marL="0" indent="0" algn="l">
              <a:buNone/>
            </a:pPr>
            <a:r>
              <a:rPr lang="en-US" sz="1400" b="0" i="0" dirty="0">
                <a:solidFill>
                  <a:srgbClr val="FF0000"/>
                </a:solidFill>
                <a:effectLst/>
                <a:highlight>
                  <a:srgbClr val="FFFFFF"/>
                </a:highlight>
                <a:latin typeface="trebuchet ms" panose="020B0603020202020204" pitchFamily="34" charset="0"/>
              </a:rPr>
              <a:t>}</a:t>
            </a:r>
          </a:p>
          <a:p>
            <a:pPr marL="0" indent="0">
              <a:buFont typeface="Arial" charset="0"/>
              <a:buNone/>
            </a:pPr>
            <a:endParaRPr lang="en-US" sz="1400" b="0" kern="0" dirty="0">
              <a:solidFill>
                <a:srgbClr val="FF0000"/>
              </a:solidFill>
              <a:highlight>
                <a:srgbClr val="FFFFFF"/>
              </a:highlight>
              <a:latin typeface="trebuchet ms" panose="020B0603020202020204" pitchFamily="34" charset="0"/>
            </a:endParaRPr>
          </a:p>
          <a:p>
            <a:pPr marL="0" indent="0">
              <a:buFont typeface="Arial" charset="0"/>
              <a:buNone/>
            </a:pPr>
            <a:r>
              <a:rPr lang="en-US" sz="1400" b="0" kern="0" dirty="0">
                <a:solidFill>
                  <a:srgbClr val="FF0000"/>
                </a:solidFill>
                <a:highlight>
                  <a:srgbClr val="FFFFFF"/>
                </a:highlight>
                <a:latin typeface="trebuchet ms" panose="020B0603020202020204" pitchFamily="34" charset="0"/>
              </a:rPr>
              <a:t>public class </a:t>
            </a:r>
            <a:r>
              <a:rPr lang="en-US" sz="1400" b="0" kern="0" dirty="0" err="1">
                <a:solidFill>
                  <a:srgbClr val="FF0000"/>
                </a:solidFill>
                <a:highlight>
                  <a:srgbClr val="FFFFFF"/>
                </a:highlight>
                <a:latin typeface="trebuchet ms" panose="020B0603020202020204" pitchFamily="34" charset="0"/>
              </a:rPr>
              <a:t>DogSound</a:t>
            </a:r>
            <a:r>
              <a:rPr lang="en-US" sz="1400" b="0" kern="0" dirty="0">
                <a:solidFill>
                  <a:srgbClr val="FF0000"/>
                </a:solidFill>
                <a:highlight>
                  <a:srgbClr val="FFFFFF"/>
                </a:highlight>
                <a:latin typeface="trebuchet ms" panose="020B0603020202020204" pitchFamily="34" charset="0"/>
              </a:rPr>
              <a:t> implements </a:t>
            </a:r>
            <a:r>
              <a:rPr lang="en-US" sz="1400" b="0" kern="0" dirty="0" err="1">
                <a:solidFill>
                  <a:srgbClr val="FF0000"/>
                </a:solidFill>
                <a:highlight>
                  <a:srgbClr val="FFFFFF"/>
                </a:highlight>
                <a:latin typeface="trebuchet ms" panose="020B0603020202020204" pitchFamily="34" charset="0"/>
              </a:rPr>
              <a:t>SoundStrategy</a:t>
            </a:r>
            <a:r>
              <a:rPr lang="en-US" sz="1400" b="0" kern="0" dirty="0">
                <a:solidFill>
                  <a:srgbClr val="FF0000"/>
                </a:solidFill>
                <a:highlight>
                  <a:srgbClr val="FFFFFF"/>
                </a:highlight>
                <a:latin typeface="trebuchet ms" panose="020B0603020202020204" pitchFamily="34" charset="0"/>
              </a:rPr>
              <a:t> {</a:t>
            </a:r>
          </a:p>
          <a:p>
            <a:pPr marL="0" indent="0">
              <a:buFont typeface="Arial" charset="0"/>
              <a:buNone/>
            </a:pPr>
            <a:r>
              <a:rPr lang="en-US" sz="1400" b="0" kern="0" dirty="0">
                <a:solidFill>
                  <a:srgbClr val="FF0000"/>
                </a:solidFill>
                <a:highlight>
                  <a:srgbClr val="FFFFFF"/>
                </a:highlight>
                <a:latin typeface="trebuchet ms" panose="020B0603020202020204" pitchFamily="34" charset="0"/>
              </a:rPr>
              <a:t>    @Override</a:t>
            </a:r>
          </a:p>
          <a:p>
            <a:pPr marL="0" indent="0">
              <a:buFont typeface="Arial" charset="0"/>
              <a:buNone/>
            </a:pPr>
            <a:r>
              <a:rPr lang="en-US" sz="1400" b="0" kern="0" dirty="0">
                <a:solidFill>
                  <a:srgbClr val="FF0000"/>
                </a:solidFill>
                <a:highlight>
                  <a:srgbClr val="FFFFFF"/>
                </a:highlight>
                <a:latin typeface="trebuchet ms" panose="020B0603020202020204" pitchFamily="34" charset="0"/>
              </a:rPr>
              <a:t>    public void </a:t>
            </a:r>
            <a:r>
              <a:rPr lang="en-US" sz="1400" b="0" kern="0" dirty="0" err="1">
                <a:solidFill>
                  <a:srgbClr val="FF0000"/>
                </a:solidFill>
                <a:highlight>
                  <a:srgbClr val="FFFFFF"/>
                </a:highlight>
                <a:latin typeface="trebuchet ms" panose="020B0603020202020204" pitchFamily="34" charset="0"/>
              </a:rPr>
              <a:t>makeSound</a:t>
            </a:r>
            <a:r>
              <a:rPr lang="en-US" sz="1400" b="0" kern="0" dirty="0">
                <a:solidFill>
                  <a:srgbClr val="FF0000"/>
                </a:solidFill>
                <a:highlight>
                  <a:srgbClr val="FFFFFF"/>
                </a:highlight>
                <a:latin typeface="trebuchet ms" panose="020B0603020202020204" pitchFamily="34" charset="0"/>
              </a:rPr>
              <a:t>() {</a:t>
            </a:r>
          </a:p>
          <a:p>
            <a:pPr marL="0" indent="0">
              <a:buFont typeface="Arial" charset="0"/>
              <a:buNone/>
            </a:pPr>
            <a:r>
              <a:rPr lang="en-US" sz="1400" b="0" kern="0" dirty="0">
                <a:solidFill>
                  <a:srgbClr val="FF0000"/>
                </a:solidFill>
                <a:highlight>
                  <a:srgbClr val="FFFFFF"/>
                </a:highlight>
                <a:latin typeface="trebuchet ms" panose="020B0603020202020204" pitchFamily="34" charset="0"/>
              </a:rPr>
              <a:t>        </a:t>
            </a:r>
            <a:r>
              <a:rPr lang="en-US" sz="1400" b="0" kern="0" dirty="0" err="1">
                <a:solidFill>
                  <a:srgbClr val="FF0000"/>
                </a:solidFill>
                <a:highlight>
                  <a:srgbClr val="FFFFFF"/>
                </a:highlight>
                <a:latin typeface="trebuchet ms" panose="020B0603020202020204" pitchFamily="34" charset="0"/>
              </a:rPr>
              <a:t>System.out.println</a:t>
            </a:r>
            <a:r>
              <a:rPr lang="en-US" sz="1400" b="0" kern="0" dirty="0">
                <a:solidFill>
                  <a:srgbClr val="FF0000"/>
                </a:solidFill>
                <a:highlight>
                  <a:srgbClr val="FFFFFF"/>
                </a:highlight>
                <a:latin typeface="trebuchet ms" panose="020B0603020202020204" pitchFamily="34" charset="0"/>
              </a:rPr>
              <a:t>("Dog barks");</a:t>
            </a:r>
          </a:p>
          <a:p>
            <a:pPr marL="0" indent="0">
              <a:buFont typeface="Arial" charset="0"/>
              <a:buNone/>
            </a:pPr>
            <a:r>
              <a:rPr lang="en-US" sz="1400" b="0" kern="0" dirty="0">
                <a:solidFill>
                  <a:srgbClr val="FF0000"/>
                </a:solidFill>
                <a:highlight>
                  <a:srgbClr val="FFFFFF"/>
                </a:highlight>
                <a:latin typeface="trebuchet ms" panose="020B0603020202020204" pitchFamily="34" charset="0"/>
              </a:rPr>
              <a:t>    }</a:t>
            </a:r>
          </a:p>
          <a:p>
            <a:pPr marL="0" indent="0">
              <a:buFont typeface="Arial" charset="0"/>
              <a:buNone/>
            </a:pPr>
            <a:r>
              <a:rPr lang="en-US" sz="1400" b="0" kern="0" dirty="0">
                <a:solidFill>
                  <a:srgbClr val="FF0000"/>
                </a:solidFill>
                <a:highlight>
                  <a:srgbClr val="FFFFFF"/>
                </a:highlight>
                <a:latin typeface="trebuchet ms" panose="020B0603020202020204" pitchFamily="34" charset="0"/>
              </a:rPr>
              <a:t>}</a:t>
            </a:r>
          </a:p>
          <a:p>
            <a:pPr marL="0" indent="0">
              <a:buFont typeface="Arial" charset="0"/>
              <a:buNone/>
            </a:pPr>
            <a:endParaRPr lang="en-US" sz="1400" b="0" kern="0" dirty="0">
              <a:solidFill>
                <a:srgbClr val="FF0000"/>
              </a:solidFill>
              <a:highlight>
                <a:srgbClr val="FFFFFF"/>
              </a:highlight>
              <a:latin typeface="trebuchet ms" panose="020B0603020202020204" pitchFamily="34" charset="0"/>
            </a:endParaRPr>
          </a:p>
          <a:p>
            <a:pPr marL="0" indent="0">
              <a:buFont typeface="Arial" charset="0"/>
              <a:buNone/>
            </a:pPr>
            <a:r>
              <a:rPr lang="en-US" sz="1400" b="0" kern="0" dirty="0">
                <a:solidFill>
                  <a:srgbClr val="FF0000"/>
                </a:solidFill>
                <a:highlight>
                  <a:srgbClr val="FFFFFF"/>
                </a:highlight>
                <a:latin typeface="trebuchet ms" panose="020B0603020202020204" pitchFamily="34" charset="0"/>
              </a:rPr>
              <a:t>public class </a:t>
            </a:r>
            <a:r>
              <a:rPr lang="en-US" sz="1400" b="0" kern="0" dirty="0" err="1">
                <a:solidFill>
                  <a:srgbClr val="FF0000"/>
                </a:solidFill>
                <a:highlight>
                  <a:srgbClr val="FFFFFF"/>
                </a:highlight>
                <a:latin typeface="trebuchet ms" panose="020B0603020202020204" pitchFamily="34" charset="0"/>
              </a:rPr>
              <a:t>CatSound</a:t>
            </a:r>
            <a:r>
              <a:rPr lang="en-US" sz="1400" b="0" kern="0" dirty="0">
                <a:solidFill>
                  <a:srgbClr val="FF0000"/>
                </a:solidFill>
                <a:highlight>
                  <a:srgbClr val="FFFFFF"/>
                </a:highlight>
                <a:latin typeface="trebuchet ms" panose="020B0603020202020204" pitchFamily="34" charset="0"/>
              </a:rPr>
              <a:t> implements </a:t>
            </a:r>
            <a:r>
              <a:rPr lang="en-US" sz="1400" b="0" kern="0" dirty="0" err="1">
                <a:solidFill>
                  <a:srgbClr val="FF0000"/>
                </a:solidFill>
                <a:highlight>
                  <a:srgbClr val="FFFFFF"/>
                </a:highlight>
                <a:latin typeface="trebuchet ms" panose="020B0603020202020204" pitchFamily="34" charset="0"/>
              </a:rPr>
              <a:t>SoundStrategy</a:t>
            </a:r>
            <a:r>
              <a:rPr lang="en-US" sz="1400" b="0" kern="0" dirty="0">
                <a:solidFill>
                  <a:srgbClr val="FF0000"/>
                </a:solidFill>
                <a:highlight>
                  <a:srgbClr val="FFFFFF"/>
                </a:highlight>
                <a:latin typeface="trebuchet ms" panose="020B0603020202020204" pitchFamily="34" charset="0"/>
              </a:rPr>
              <a:t> {</a:t>
            </a:r>
          </a:p>
          <a:p>
            <a:pPr marL="0" indent="0">
              <a:buFont typeface="Arial" charset="0"/>
              <a:buNone/>
            </a:pPr>
            <a:r>
              <a:rPr lang="en-US" sz="1400" b="0" kern="0" dirty="0">
                <a:solidFill>
                  <a:srgbClr val="FF0000"/>
                </a:solidFill>
                <a:highlight>
                  <a:srgbClr val="FFFFFF"/>
                </a:highlight>
                <a:latin typeface="trebuchet ms" panose="020B0603020202020204" pitchFamily="34" charset="0"/>
              </a:rPr>
              <a:t>    @Override</a:t>
            </a:r>
          </a:p>
          <a:p>
            <a:pPr marL="0" indent="0">
              <a:buFont typeface="Arial" charset="0"/>
              <a:buNone/>
            </a:pPr>
            <a:r>
              <a:rPr lang="en-US" sz="1400" b="0" kern="0" dirty="0">
                <a:solidFill>
                  <a:srgbClr val="FF0000"/>
                </a:solidFill>
                <a:highlight>
                  <a:srgbClr val="FFFFFF"/>
                </a:highlight>
                <a:latin typeface="trebuchet ms" panose="020B0603020202020204" pitchFamily="34" charset="0"/>
              </a:rPr>
              <a:t>    public void </a:t>
            </a:r>
            <a:r>
              <a:rPr lang="en-US" sz="1400" b="0" kern="0" dirty="0" err="1">
                <a:solidFill>
                  <a:srgbClr val="FF0000"/>
                </a:solidFill>
                <a:highlight>
                  <a:srgbClr val="FFFFFF"/>
                </a:highlight>
                <a:latin typeface="trebuchet ms" panose="020B0603020202020204" pitchFamily="34" charset="0"/>
              </a:rPr>
              <a:t>makeSound</a:t>
            </a:r>
            <a:r>
              <a:rPr lang="en-US" sz="1400" b="0" kern="0" dirty="0">
                <a:solidFill>
                  <a:srgbClr val="FF0000"/>
                </a:solidFill>
                <a:highlight>
                  <a:srgbClr val="FFFFFF"/>
                </a:highlight>
                <a:latin typeface="trebuchet ms" panose="020B0603020202020204" pitchFamily="34" charset="0"/>
              </a:rPr>
              <a:t>() {</a:t>
            </a:r>
          </a:p>
          <a:p>
            <a:pPr marL="0" indent="0">
              <a:buFont typeface="Arial" charset="0"/>
              <a:buNone/>
            </a:pPr>
            <a:r>
              <a:rPr lang="en-US" sz="1400" b="0" kern="0" dirty="0">
                <a:solidFill>
                  <a:srgbClr val="FF0000"/>
                </a:solidFill>
                <a:highlight>
                  <a:srgbClr val="FFFFFF"/>
                </a:highlight>
                <a:latin typeface="trebuchet ms" panose="020B0603020202020204" pitchFamily="34" charset="0"/>
              </a:rPr>
              <a:t>        </a:t>
            </a:r>
            <a:r>
              <a:rPr lang="en-US" sz="1400" b="0" kern="0" dirty="0" err="1">
                <a:solidFill>
                  <a:srgbClr val="FF0000"/>
                </a:solidFill>
                <a:highlight>
                  <a:srgbClr val="FFFFFF"/>
                </a:highlight>
                <a:latin typeface="trebuchet ms" panose="020B0603020202020204" pitchFamily="34" charset="0"/>
              </a:rPr>
              <a:t>System.out.println</a:t>
            </a:r>
            <a:r>
              <a:rPr lang="en-US" sz="1400" b="0" kern="0" dirty="0">
                <a:solidFill>
                  <a:srgbClr val="FF0000"/>
                </a:solidFill>
                <a:highlight>
                  <a:srgbClr val="FFFFFF"/>
                </a:highlight>
                <a:latin typeface="trebuchet ms" panose="020B0603020202020204" pitchFamily="34" charset="0"/>
              </a:rPr>
              <a:t>("Cat meows");</a:t>
            </a:r>
          </a:p>
          <a:p>
            <a:pPr marL="0" indent="0">
              <a:buFont typeface="Arial" charset="0"/>
              <a:buNone/>
            </a:pPr>
            <a:r>
              <a:rPr lang="en-US" sz="1400" b="0" kern="0" dirty="0">
                <a:solidFill>
                  <a:srgbClr val="FF0000"/>
                </a:solidFill>
                <a:highlight>
                  <a:srgbClr val="FFFFFF"/>
                </a:highlight>
                <a:latin typeface="trebuchet ms" panose="020B0603020202020204" pitchFamily="34" charset="0"/>
              </a:rPr>
              <a:t>    }</a:t>
            </a:r>
          </a:p>
          <a:p>
            <a:pPr marL="0" indent="0">
              <a:buFont typeface="Arial" charset="0"/>
              <a:buNone/>
            </a:pPr>
            <a:r>
              <a:rPr lang="en-US" sz="1400" b="0" kern="0" dirty="0">
                <a:solidFill>
                  <a:srgbClr val="FF0000"/>
                </a:solidFill>
                <a:highlight>
                  <a:srgbClr val="FFFFFF"/>
                </a:highlight>
                <a:latin typeface="trebuchet ms" panose="020B0603020202020204" pitchFamily="34" charset="0"/>
              </a:rPr>
              <a:t>}</a:t>
            </a:r>
          </a:p>
        </p:txBody>
      </p:sp>
      <p:sp>
        <p:nvSpPr>
          <p:cNvPr id="7" name="TextBox 6">
            <a:extLst>
              <a:ext uri="{FF2B5EF4-FFF2-40B4-BE49-F238E27FC236}">
                <a16:creationId xmlns:a16="http://schemas.microsoft.com/office/drawing/2014/main" id="{D4325AD6-A990-3993-66FF-F1A46FE250E5}"/>
              </a:ext>
            </a:extLst>
          </p:cNvPr>
          <p:cNvSpPr txBox="1"/>
          <p:nvPr/>
        </p:nvSpPr>
        <p:spPr>
          <a:xfrm>
            <a:off x="1447800" y="5879068"/>
            <a:ext cx="6090129" cy="369332"/>
          </a:xfrm>
          <a:prstGeom prst="rect">
            <a:avLst/>
          </a:prstGeom>
          <a:noFill/>
        </p:spPr>
        <p:txBody>
          <a:bodyPr wrap="none" rtlCol="0">
            <a:spAutoFit/>
          </a:bodyPr>
          <a:lstStyle/>
          <a:p>
            <a:r>
              <a:rPr lang="en-US" b="0" i="0" dirty="0">
                <a:solidFill>
                  <a:srgbClr val="242424"/>
                </a:solidFill>
                <a:effectLst/>
                <a:highlight>
                  <a:srgbClr val="FBFBFB"/>
                </a:highlight>
                <a:latin typeface="Noto Serif" panose="02020600060500020200" pitchFamily="18" charset="0"/>
              </a:rPr>
              <a:t>separate </a:t>
            </a:r>
            <a:r>
              <a:rPr lang="en-US" b="0" i="1" dirty="0">
                <a:solidFill>
                  <a:srgbClr val="343434"/>
                </a:solidFill>
                <a:effectLst/>
                <a:highlight>
                  <a:srgbClr val="FBFBFB"/>
                </a:highlight>
                <a:latin typeface="Noto Serif" panose="02020600060500020200" pitchFamily="18" charset="0"/>
              </a:rPr>
              <a:t>Dog</a:t>
            </a:r>
            <a:r>
              <a:rPr lang="en-US" b="0" i="0" dirty="0">
                <a:solidFill>
                  <a:srgbClr val="242424"/>
                </a:solidFill>
                <a:effectLst/>
                <a:highlight>
                  <a:srgbClr val="FBFBFB"/>
                </a:highlight>
                <a:latin typeface="Noto Serif" panose="02020600060500020200" pitchFamily="18" charset="0"/>
              </a:rPr>
              <a:t> and </a:t>
            </a:r>
            <a:r>
              <a:rPr lang="en-US" b="0" i="1" dirty="0">
                <a:solidFill>
                  <a:srgbClr val="343434"/>
                </a:solidFill>
                <a:effectLst/>
                <a:highlight>
                  <a:srgbClr val="FBFBFB"/>
                </a:highlight>
                <a:latin typeface="Noto Serif" panose="02020600060500020200" pitchFamily="18" charset="0"/>
              </a:rPr>
              <a:t>Cat</a:t>
            </a:r>
            <a:r>
              <a:rPr lang="en-US" b="0" i="0" dirty="0">
                <a:solidFill>
                  <a:srgbClr val="242424"/>
                </a:solidFill>
                <a:effectLst/>
                <a:highlight>
                  <a:srgbClr val="FBFBFB"/>
                </a:highlight>
                <a:latin typeface="Noto Serif" panose="02020600060500020200" pitchFamily="18" charset="0"/>
              </a:rPr>
              <a:t> classes are no longer necessary</a:t>
            </a:r>
            <a:endParaRPr lang="en-US" dirty="0"/>
          </a:p>
        </p:txBody>
      </p:sp>
    </p:spTree>
    <p:extLst>
      <p:ext uri="{BB962C8B-B14F-4D97-AF65-F5344CB8AC3E}">
        <p14:creationId xmlns:p14="http://schemas.microsoft.com/office/powerpoint/2010/main" val="120124328"/>
      </p:ext>
    </p:extLst>
  </p:cSld>
  <p:clrMapOvr>
    <a:masterClrMapping/>
  </p:clrMapOvr>
  <p:transition>
    <p:check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71600"/>
            <a:ext cx="7772400" cy="4950073"/>
          </a:xfrm>
          <a:noFill/>
        </p:spPr>
        <p:txBody>
          <a:bodyPr/>
          <a:lstStyle/>
          <a:p>
            <a:pPr algn="l"/>
            <a:r>
              <a:rPr lang="en-US" sz="2000" b="0" i="0" dirty="0">
                <a:solidFill>
                  <a:srgbClr val="555555"/>
                </a:solidFill>
                <a:effectLst/>
                <a:highlight>
                  <a:srgbClr val="FFFFFF"/>
                </a:highlight>
                <a:latin typeface="trebuchet ms" panose="020B0603020202020204" pitchFamily="34" charset="0"/>
              </a:rPr>
              <a:t>a series of handler objects are chained together to handle a request made by a client object. </a:t>
            </a:r>
          </a:p>
          <a:p>
            <a:pPr algn="l"/>
            <a:r>
              <a:rPr lang="en-US" sz="2000" b="0" i="0" dirty="0">
                <a:solidFill>
                  <a:srgbClr val="555555"/>
                </a:solidFill>
                <a:effectLst/>
                <a:highlight>
                  <a:srgbClr val="FFFFFF"/>
                </a:highlight>
                <a:latin typeface="trebuchet ms" panose="020B0603020202020204" pitchFamily="34" charset="0"/>
              </a:rPr>
              <a:t>If the first handler can't handle the request, the request is forwarded to the next handler, and it is passed down the chain until the request reaches a handler that can handle the request or the chain ends. </a:t>
            </a:r>
          </a:p>
          <a:p>
            <a:pPr algn="l"/>
            <a:r>
              <a:rPr lang="en-US" sz="2000" b="0" i="0" dirty="0">
                <a:solidFill>
                  <a:srgbClr val="555555"/>
                </a:solidFill>
                <a:effectLst/>
                <a:highlight>
                  <a:srgbClr val="FFFFFF"/>
                </a:highlight>
                <a:latin typeface="trebuchet ms" panose="020B0603020202020204" pitchFamily="34" charset="0"/>
              </a:rPr>
              <a:t>In this pattern, the client is decoupled from the actual handling of the request, since it does not know what class will actually handle the request</a:t>
            </a:r>
          </a:p>
          <a:p>
            <a:pPr algn="l"/>
            <a:r>
              <a:rPr lang="en-US" sz="2000" b="0" i="0" dirty="0">
                <a:solidFill>
                  <a:srgbClr val="555555"/>
                </a:solidFill>
                <a:effectLst/>
                <a:highlight>
                  <a:srgbClr val="FFFFFF"/>
                </a:highlight>
                <a:latin typeface="trebuchet ms" panose="020B0603020202020204" pitchFamily="34" charset="0"/>
              </a:rPr>
              <a:t>Handler is an interface for handling a request and accessing a handler's successor. </a:t>
            </a:r>
          </a:p>
          <a:p>
            <a:pPr algn="l"/>
            <a:r>
              <a:rPr lang="en-US" sz="2000" b="0" i="0" dirty="0">
                <a:solidFill>
                  <a:srgbClr val="555555"/>
                </a:solidFill>
                <a:effectLst/>
                <a:highlight>
                  <a:srgbClr val="FFFFFF"/>
                </a:highlight>
                <a:latin typeface="trebuchet ms" panose="020B0603020202020204" pitchFamily="34" charset="0"/>
              </a:rPr>
              <a:t>A Handler is implemented by a Concrete Handler. The Concrete Handler will handle the request or pass it on to the next Concrete Handler. </a:t>
            </a:r>
          </a:p>
          <a:p>
            <a:pPr algn="l"/>
            <a:r>
              <a:rPr lang="en-US" sz="2000" b="0" i="0" dirty="0">
                <a:solidFill>
                  <a:srgbClr val="555555"/>
                </a:solidFill>
                <a:effectLst/>
                <a:highlight>
                  <a:srgbClr val="FFFFFF"/>
                </a:highlight>
                <a:latin typeface="trebuchet ms" panose="020B0603020202020204" pitchFamily="34" charset="0"/>
              </a:rPr>
              <a:t>A Client makes the request to the start of the handler chain</a:t>
            </a:r>
            <a:endParaRPr lang="en-US" sz="2000" b="0" i="0" dirty="0">
              <a:solidFill>
                <a:srgbClr val="555555"/>
              </a:solidFill>
              <a:effectLst/>
              <a:highlight>
                <a:srgbClr val="FFFFFF"/>
              </a:highlight>
            </a:endParaRPr>
          </a:p>
        </p:txBody>
      </p:sp>
      <p:sp>
        <p:nvSpPr>
          <p:cNvPr id="5" name="Rectangle 4"/>
          <p:cNvSpPr>
            <a:spLocks noGrp="1" noChangeArrowheads="1"/>
          </p:cNvSpPr>
          <p:nvPr>
            <p:ph type="title"/>
          </p:nvPr>
        </p:nvSpPr>
        <p:spPr>
          <a:xfrm>
            <a:off x="609600" y="439738"/>
            <a:ext cx="7918450" cy="876300"/>
          </a:xfrm>
        </p:spPr>
        <p:txBody>
          <a:bodyPr/>
          <a:lstStyle/>
          <a:p>
            <a:r>
              <a:rPr lang="en-IN" dirty="0"/>
              <a:t>Chain </a:t>
            </a:r>
            <a:r>
              <a:rPr lang="en-IN"/>
              <a:t>of Responsibility</a:t>
            </a:r>
            <a:r>
              <a:rPr lang="en-US"/>
              <a:t> </a:t>
            </a:r>
            <a:r>
              <a:rPr lang="en-US" dirty="0"/>
              <a:t>Pattern</a:t>
            </a:r>
          </a:p>
        </p:txBody>
      </p:sp>
    </p:spTree>
    <p:extLst>
      <p:ext uri="{BB962C8B-B14F-4D97-AF65-F5344CB8AC3E}">
        <p14:creationId xmlns:p14="http://schemas.microsoft.com/office/powerpoint/2010/main" val="3360672284"/>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609600" y="1447800"/>
            <a:ext cx="7918450" cy="5239383"/>
          </a:xfrm>
        </p:spPr>
        <p:txBody>
          <a:bodyPr/>
          <a:lstStyle/>
          <a:p>
            <a:pPr>
              <a:buNone/>
            </a:pPr>
            <a:endParaRPr lang="en-IN" dirty="0"/>
          </a:p>
          <a:p>
            <a:r>
              <a:rPr lang="en-IN" b="1" dirty="0"/>
              <a:t>Common language for developers: </a:t>
            </a:r>
          </a:p>
          <a:p>
            <a:pPr>
              <a:buNone/>
            </a:pPr>
            <a:r>
              <a:rPr lang="en-IN" dirty="0"/>
              <a:t>	They provide developer a common language for certain problems. For example if a developer tells another developer that he is using a Singleton, the another developer (should) know exactly what this means</a:t>
            </a:r>
          </a:p>
          <a:p>
            <a:pPr>
              <a:buNone/>
            </a:pPr>
            <a:endParaRPr lang="en-IN" dirty="0"/>
          </a:p>
          <a:p>
            <a:r>
              <a:rPr lang="en-IN" b="1" dirty="0"/>
              <a:t>Capture best practices: </a:t>
            </a:r>
          </a:p>
          <a:p>
            <a:pPr>
              <a:buNone/>
            </a:pPr>
            <a:r>
              <a:rPr lang="en-IN" dirty="0"/>
              <a:t>	Design patterns capture solutions which have been applied to certain problems. By learning these patterns and the problem they are trying to solve a un-experienced developer can learn a lot about software design.</a:t>
            </a:r>
          </a:p>
          <a:p>
            <a:endParaRPr lang="en-US" dirty="0"/>
          </a:p>
          <a:p>
            <a:pPr lvl="1"/>
            <a:endParaRPr lang="en-US" dirty="0"/>
          </a:p>
        </p:txBody>
      </p:sp>
      <p:sp>
        <p:nvSpPr>
          <p:cNvPr id="5" name="Rectangle 4"/>
          <p:cNvSpPr>
            <a:spLocks noGrp="1" noChangeArrowheads="1"/>
          </p:cNvSpPr>
          <p:nvPr>
            <p:ph type="title"/>
          </p:nvPr>
        </p:nvSpPr>
        <p:spPr>
          <a:xfrm>
            <a:off x="609600" y="439738"/>
            <a:ext cx="7918450" cy="876300"/>
          </a:xfrm>
        </p:spPr>
        <p:txBody>
          <a:bodyPr/>
          <a:lstStyle/>
          <a:p>
            <a:r>
              <a:rPr lang="en-US" dirty="0"/>
              <a:t>Usage of Design Patterns</a:t>
            </a:r>
          </a:p>
        </p:txBody>
      </p:sp>
    </p:spTree>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IN" dirty="0"/>
              <a:t>Chain </a:t>
            </a:r>
            <a:r>
              <a:rPr lang="en-IN"/>
              <a:t>of Responsibility</a:t>
            </a:r>
            <a:r>
              <a:rPr lang="en-US"/>
              <a:t> </a:t>
            </a:r>
            <a:r>
              <a:rPr lang="en-US" dirty="0"/>
              <a:t>Pattern</a:t>
            </a:r>
          </a:p>
        </p:txBody>
      </p:sp>
      <p:pic>
        <p:nvPicPr>
          <p:cNvPr id="1026" name="Picture 2" descr="Chain of responsibility example">
            <a:extLst>
              <a:ext uri="{FF2B5EF4-FFF2-40B4-BE49-F238E27FC236}">
                <a16:creationId xmlns:a16="http://schemas.microsoft.com/office/drawing/2014/main" id="{A69D445C-7498-B11E-B4E6-77F5FC4E7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72" y="1828800"/>
            <a:ext cx="8344728"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468743"/>
      </p:ext>
    </p:extLst>
  </p:cSld>
  <p:clrMapOvr>
    <a:masterClrMapping/>
  </p:clrMapOvr>
  <p:transition>
    <p:check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71600"/>
            <a:ext cx="7772400" cy="813556"/>
          </a:xfrm>
          <a:noFill/>
        </p:spPr>
        <p:txBody>
          <a:bodyPr/>
          <a:lstStyle/>
          <a:p>
            <a:pPr algn="l"/>
            <a:r>
              <a:rPr lang="en-US" sz="1600" b="0" i="0" dirty="0">
                <a:solidFill>
                  <a:srgbClr val="444444"/>
                </a:solidFill>
                <a:effectLst/>
                <a:highlight>
                  <a:srgbClr val="FFFFFF"/>
                </a:highlight>
                <a:latin typeface="PT Sans" panose="020B0503020203020204" pitchFamily="34" charset="0"/>
              </a:rPr>
              <a:t>Encapsulate the processing elements inside a "pipeline" abstraction; and have clients "launch and leave" their requests at the entrance to the pipeline</a:t>
            </a:r>
          </a:p>
          <a:p>
            <a:pPr algn="l"/>
            <a:r>
              <a:rPr lang="en-US" sz="1600" dirty="0">
                <a:solidFill>
                  <a:srgbClr val="444444"/>
                </a:solidFill>
                <a:highlight>
                  <a:srgbClr val="FFFFFF"/>
                </a:highlight>
                <a:latin typeface="PT Sans" panose="020B0503020203020204" pitchFamily="34" charset="0"/>
              </a:rPr>
              <a:t>2140</a:t>
            </a:r>
            <a:endParaRPr lang="en-US" sz="2000" b="0" i="0" dirty="0">
              <a:solidFill>
                <a:srgbClr val="555555"/>
              </a:solidFill>
              <a:effectLst/>
              <a:highlight>
                <a:srgbClr val="FFFFFF"/>
              </a:highlight>
            </a:endParaRPr>
          </a:p>
        </p:txBody>
      </p:sp>
      <p:sp>
        <p:nvSpPr>
          <p:cNvPr id="5" name="Rectangle 4"/>
          <p:cNvSpPr>
            <a:spLocks noGrp="1" noChangeArrowheads="1"/>
          </p:cNvSpPr>
          <p:nvPr>
            <p:ph type="title"/>
          </p:nvPr>
        </p:nvSpPr>
        <p:spPr>
          <a:xfrm>
            <a:off x="609600" y="439738"/>
            <a:ext cx="7918450" cy="876300"/>
          </a:xfrm>
        </p:spPr>
        <p:txBody>
          <a:bodyPr/>
          <a:lstStyle/>
          <a:p>
            <a:r>
              <a:rPr lang="en-IN" dirty="0"/>
              <a:t>Chain </a:t>
            </a:r>
            <a:r>
              <a:rPr lang="en-IN"/>
              <a:t>of Responsibility</a:t>
            </a:r>
            <a:r>
              <a:rPr lang="en-US"/>
              <a:t> </a:t>
            </a:r>
            <a:r>
              <a:rPr lang="en-US" dirty="0"/>
              <a:t>Pattern</a:t>
            </a:r>
          </a:p>
        </p:txBody>
      </p:sp>
      <p:pic>
        <p:nvPicPr>
          <p:cNvPr id="2050" name="Picture 2" descr="Chain of responsibility example">
            <a:extLst>
              <a:ext uri="{FF2B5EF4-FFF2-40B4-BE49-F238E27FC236}">
                <a16:creationId xmlns:a16="http://schemas.microsoft.com/office/drawing/2014/main" id="{F92DF53D-2B9F-0376-470E-868A9D8D7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2057400"/>
            <a:ext cx="300037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ain of responsibility example">
            <a:extLst>
              <a:ext uri="{FF2B5EF4-FFF2-40B4-BE49-F238E27FC236}">
                <a16:creationId xmlns:a16="http://schemas.microsoft.com/office/drawing/2014/main" id="{DBCDA4F9-C3D5-170E-4499-92DA28DFC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3000375"/>
            <a:ext cx="2886075"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928780"/>
      </p:ext>
    </p:extLst>
  </p:cSld>
  <p:clrMapOvr>
    <a:masterClrMapping/>
  </p:clrMapOvr>
  <p:transition>
    <p:check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71600"/>
            <a:ext cx="7772400" cy="394980"/>
          </a:xfrm>
          <a:noFill/>
        </p:spPr>
        <p:txBody>
          <a:bodyPr/>
          <a:lstStyle/>
          <a:p>
            <a:pPr algn="l"/>
            <a:r>
              <a:rPr lang="en-US" sz="1200" b="0" i="0" dirty="0">
                <a:solidFill>
                  <a:srgbClr val="444444"/>
                </a:solidFill>
                <a:effectLst/>
                <a:highlight>
                  <a:srgbClr val="FFFFFF"/>
                </a:highlight>
                <a:latin typeface="PT Sans" panose="020B0503020203020204" pitchFamily="34" charset="0"/>
              </a:rPr>
              <a:t>The derived classes know how to satisfy Client requests. If the "current" object is not available or sufficient, then it delegates to the base class, which delegates to the "next" object, and the circle of life continues</a:t>
            </a:r>
            <a:endParaRPr lang="en-US" sz="2000" b="0" i="0" dirty="0">
              <a:solidFill>
                <a:srgbClr val="555555"/>
              </a:solidFill>
              <a:effectLst/>
              <a:highlight>
                <a:srgbClr val="FFFFFF"/>
              </a:highlight>
            </a:endParaRPr>
          </a:p>
        </p:txBody>
      </p:sp>
      <p:sp>
        <p:nvSpPr>
          <p:cNvPr id="5" name="Rectangle 4"/>
          <p:cNvSpPr>
            <a:spLocks noGrp="1" noChangeArrowheads="1"/>
          </p:cNvSpPr>
          <p:nvPr>
            <p:ph type="title"/>
          </p:nvPr>
        </p:nvSpPr>
        <p:spPr>
          <a:xfrm>
            <a:off x="609600" y="439738"/>
            <a:ext cx="7918450" cy="876300"/>
          </a:xfrm>
        </p:spPr>
        <p:txBody>
          <a:bodyPr/>
          <a:lstStyle/>
          <a:p>
            <a:r>
              <a:rPr lang="en-IN" dirty="0"/>
              <a:t>Chain </a:t>
            </a:r>
            <a:r>
              <a:rPr lang="en-IN"/>
              <a:t>of Responsibility</a:t>
            </a:r>
            <a:r>
              <a:rPr lang="en-US"/>
              <a:t> </a:t>
            </a:r>
            <a:r>
              <a:rPr lang="en-US" dirty="0"/>
              <a:t>Pattern</a:t>
            </a:r>
          </a:p>
        </p:txBody>
      </p:sp>
      <p:pic>
        <p:nvPicPr>
          <p:cNvPr id="3074" name="Picture 2" descr="Chain of responsibility scheme">
            <a:extLst>
              <a:ext uri="{FF2B5EF4-FFF2-40B4-BE49-F238E27FC236}">
                <a16:creationId xmlns:a16="http://schemas.microsoft.com/office/drawing/2014/main" id="{A7BF2EB6-C062-A6B3-7C21-9D856A1E9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61" y="2328862"/>
            <a:ext cx="7135214" cy="315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090121"/>
      </p:ext>
    </p:extLst>
  </p:cSld>
  <p:clrMapOvr>
    <a:masterClrMapping/>
  </p:clrMapOvr>
  <p:transition>
    <p:check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71600"/>
            <a:ext cx="7772400" cy="3288080"/>
          </a:xfrm>
          <a:noFill/>
        </p:spPr>
        <p:txBody>
          <a:bodyPr/>
          <a:lstStyle/>
          <a:p>
            <a:pPr algn="l"/>
            <a:r>
              <a:rPr lang="en-US" sz="2000" b="0" i="0" dirty="0">
                <a:solidFill>
                  <a:srgbClr val="444444"/>
                </a:solidFill>
                <a:effectLst/>
                <a:highlight>
                  <a:srgbClr val="FFFFFF"/>
                </a:highlight>
              </a:rPr>
              <a:t>Define an object that is the "keeper" of the data model and/or business logic (the Subject). </a:t>
            </a:r>
          </a:p>
          <a:p>
            <a:pPr algn="l"/>
            <a:r>
              <a:rPr lang="en-US" sz="2000" b="0" i="0" dirty="0">
                <a:solidFill>
                  <a:srgbClr val="444444"/>
                </a:solidFill>
                <a:effectLst/>
                <a:highlight>
                  <a:srgbClr val="FFFFFF"/>
                </a:highlight>
              </a:rPr>
              <a:t>Delegate all "view" functionality to decoupled and distinct Observer objects. </a:t>
            </a:r>
          </a:p>
          <a:p>
            <a:pPr algn="l"/>
            <a:r>
              <a:rPr lang="en-US" sz="2000" b="0" i="0" dirty="0">
                <a:solidFill>
                  <a:srgbClr val="444444"/>
                </a:solidFill>
                <a:effectLst/>
                <a:highlight>
                  <a:srgbClr val="FFFFFF"/>
                </a:highlight>
              </a:rPr>
              <a:t>Observers register themselves with the Subject as they are created. </a:t>
            </a:r>
          </a:p>
          <a:p>
            <a:pPr algn="l"/>
            <a:r>
              <a:rPr lang="en-US" sz="2000" b="0" i="0" dirty="0">
                <a:solidFill>
                  <a:srgbClr val="444444"/>
                </a:solidFill>
                <a:effectLst/>
                <a:highlight>
                  <a:srgbClr val="FFFFFF"/>
                </a:highlight>
              </a:rPr>
              <a:t>Whenever the Subject changes, it broadcasts to all registered Observers that it has changed, and each Observer queries the Subject for that subset of the Subject's state that it is responsible for monitoring.</a:t>
            </a:r>
            <a:endParaRPr lang="en-US" sz="2000" b="0" i="0" dirty="0">
              <a:solidFill>
                <a:srgbClr val="555555"/>
              </a:solidFill>
              <a:effectLst/>
              <a:highlight>
                <a:srgbClr val="FFFFFF"/>
              </a:highlight>
            </a:endParaRPr>
          </a:p>
        </p:txBody>
      </p:sp>
      <p:sp>
        <p:nvSpPr>
          <p:cNvPr id="5" name="Rectangle 4"/>
          <p:cNvSpPr>
            <a:spLocks noGrp="1" noChangeArrowheads="1"/>
          </p:cNvSpPr>
          <p:nvPr>
            <p:ph type="title"/>
          </p:nvPr>
        </p:nvSpPr>
        <p:spPr>
          <a:xfrm>
            <a:off x="609600" y="439738"/>
            <a:ext cx="7918450" cy="876300"/>
          </a:xfrm>
        </p:spPr>
        <p:txBody>
          <a:bodyPr/>
          <a:lstStyle/>
          <a:p>
            <a:r>
              <a:rPr lang="en-IN" dirty="0"/>
              <a:t>Observer </a:t>
            </a:r>
            <a:r>
              <a:rPr lang="en-US" dirty="0"/>
              <a:t>Pattern</a:t>
            </a:r>
          </a:p>
        </p:txBody>
      </p:sp>
    </p:spTree>
    <p:extLst>
      <p:ext uri="{BB962C8B-B14F-4D97-AF65-F5344CB8AC3E}">
        <p14:creationId xmlns:p14="http://schemas.microsoft.com/office/powerpoint/2010/main" val="4093873905"/>
      </p:ext>
    </p:extLst>
  </p:cSld>
  <p:clrMapOvr>
    <a:masterClrMapping/>
  </p:clrMapOvr>
  <p:transition>
    <p:check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IN" dirty="0"/>
              <a:t>Observer </a:t>
            </a:r>
            <a:r>
              <a:rPr lang="en-US" dirty="0"/>
              <a:t>Pattern</a:t>
            </a:r>
          </a:p>
        </p:txBody>
      </p:sp>
      <p:pic>
        <p:nvPicPr>
          <p:cNvPr id="2050" name="Picture 2" descr="Observer scheme">
            <a:extLst>
              <a:ext uri="{FF2B5EF4-FFF2-40B4-BE49-F238E27FC236}">
                <a16:creationId xmlns:a16="http://schemas.microsoft.com/office/drawing/2014/main" id="{218C9F9B-C77D-BC93-C456-7F4DF2913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79018"/>
            <a:ext cx="6781800" cy="385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422568"/>
      </p:ext>
    </p:extLst>
  </p:cSld>
  <p:clrMapOvr>
    <a:masterClrMapping/>
  </p:clrMapOvr>
  <p:transition>
    <p:check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71600"/>
            <a:ext cx="7772400" cy="4519186"/>
          </a:xfrm>
          <a:noFill/>
        </p:spPr>
        <p:txBody>
          <a:bodyPr/>
          <a:lstStyle/>
          <a:p>
            <a:pPr algn="l"/>
            <a:r>
              <a:rPr lang="en-US" sz="2000" b="0" dirty="0">
                <a:effectLst/>
                <a:highlight>
                  <a:srgbClr val="FFFFFF"/>
                </a:highlight>
              </a:rPr>
              <a:t>The state pattern allows an object to completely change its behavior depending upon its current internal state</a:t>
            </a:r>
          </a:p>
          <a:p>
            <a:pPr algn="l"/>
            <a:endParaRPr lang="en-US" sz="2000" b="0" dirty="0">
              <a:effectLst/>
              <a:highlight>
                <a:srgbClr val="FFFFFF"/>
              </a:highlight>
            </a:endParaRPr>
          </a:p>
          <a:p>
            <a:pPr algn="l"/>
            <a:r>
              <a:rPr lang="en-US" sz="2000" b="0" i="0" dirty="0">
                <a:solidFill>
                  <a:srgbClr val="000000"/>
                </a:solidFill>
                <a:effectLst/>
                <a:highlight>
                  <a:srgbClr val="FFFFFF"/>
                </a:highlight>
              </a:rPr>
              <a:t>The simplest approach would be to add some </a:t>
            </a:r>
            <a:r>
              <a:rPr lang="en-US" sz="2000" b="0" i="0" dirty="0" err="1">
                <a:solidFill>
                  <a:srgbClr val="000000"/>
                </a:solidFill>
                <a:effectLst/>
                <a:highlight>
                  <a:srgbClr val="FFFFFF"/>
                </a:highlight>
              </a:rPr>
              <a:t>boolean</a:t>
            </a:r>
            <a:r>
              <a:rPr lang="en-US" sz="2000" b="0" i="0" dirty="0">
                <a:solidFill>
                  <a:srgbClr val="000000"/>
                </a:solidFill>
                <a:effectLst/>
                <a:highlight>
                  <a:srgbClr val="FFFFFF"/>
                </a:highlight>
              </a:rPr>
              <a:t> flags and apply simple if/else statements within each of our methods</a:t>
            </a:r>
          </a:p>
          <a:p>
            <a:pPr algn="l"/>
            <a:r>
              <a:rPr lang="en-US" sz="2000" b="0" i="0" dirty="0">
                <a:solidFill>
                  <a:srgbClr val="000000"/>
                </a:solidFill>
                <a:effectLst/>
                <a:highlight>
                  <a:srgbClr val="FFFFFF"/>
                </a:highlight>
              </a:rPr>
              <a:t>This works in a simple scenario. </a:t>
            </a:r>
          </a:p>
          <a:p>
            <a:pPr algn="l"/>
            <a:r>
              <a:rPr lang="en-US" sz="2000" b="0" i="0" dirty="0">
                <a:solidFill>
                  <a:srgbClr val="000000"/>
                </a:solidFill>
                <a:effectLst/>
                <a:highlight>
                  <a:srgbClr val="FFFFFF"/>
                </a:highlight>
              </a:rPr>
              <a:t>However, it might complicate and pollute the code with too many states</a:t>
            </a:r>
          </a:p>
          <a:p>
            <a:pPr algn="l"/>
            <a:endParaRPr lang="en-US" sz="2000" b="0" dirty="0">
              <a:effectLst/>
              <a:highlight>
                <a:srgbClr val="FFFFFF"/>
              </a:highlight>
            </a:endParaRPr>
          </a:p>
          <a:p>
            <a:pPr algn="l"/>
            <a:r>
              <a:rPr lang="en-US" sz="2000" b="0" dirty="0">
                <a:effectLst/>
                <a:highlight>
                  <a:srgbClr val="FFFFFF"/>
                </a:highlight>
              </a:rPr>
              <a:t>The State interface declares particular methods that represent the behaviors of a particular state. </a:t>
            </a:r>
          </a:p>
          <a:p>
            <a:pPr algn="l"/>
            <a:r>
              <a:rPr lang="en-US" sz="2000" b="0" dirty="0">
                <a:effectLst/>
                <a:highlight>
                  <a:srgbClr val="FFFFFF"/>
                </a:highlight>
              </a:rPr>
              <a:t>Concrete States implement these behaviors. </a:t>
            </a:r>
          </a:p>
          <a:p>
            <a:pPr algn="l"/>
            <a:r>
              <a:rPr lang="en-US" sz="2000" b="0" dirty="0">
                <a:effectLst/>
                <a:highlight>
                  <a:srgbClr val="FFFFFF"/>
                </a:highlight>
              </a:rPr>
              <a:t>By changing a Context's Concrete State, we change its behavior.</a:t>
            </a:r>
          </a:p>
        </p:txBody>
      </p:sp>
      <p:sp>
        <p:nvSpPr>
          <p:cNvPr id="5" name="Rectangle 4"/>
          <p:cNvSpPr>
            <a:spLocks noGrp="1" noChangeArrowheads="1"/>
          </p:cNvSpPr>
          <p:nvPr>
            <p:ph type="title"/>
          </p:nvPr>
        </p:nvSpPr>
        <p:spPr>
          <a:xfrm>
            <a:off x="609600" y="439738"/>
            <a:ext cx="7918450" cy="876300"/>
          </a:xfrm>
        </p:spPr>
        <p:txBody>
          <a:bodyPr/>
          <a:lstStyle/>
          <a:p>
            <a:r>
              <a:rPr lang="en-IN" dirty="0"/>
              <a:t>State</a:t>
            </a:r>
            <a:r>
              <a:rPr lang="en-US" dirty="0"/>
              <a:t> Pattern</a:t>
            </a:r>
          </a:p>
        </p:txBody>
      </p:sp>
    </p:spTree>
    <p:extLst>
      <p:ext uri="{BB962C8B-B14F-4D97-AF65-F5344CB8AC3E}">
        <p14:creationId xmlns:p14="http://schemas.microsoft.com/office/powerpoint/2010/main" val="1657792253"/>
      </p:ext>
    </p:extLst>
  </p:cSld>
  <p:clrMapOvr>
    <a:masterClrMapping/>
  </p:clrMapOvr>
  <p:transition>
    <p:check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71600"/>
            <a:ext cx="7772400" cy="4088299"/>
          </a:xfrm>
          <a:noFill/>
        </p:spPr>
        <p:txBody>
          <a:bodyPr/>
          <a:lstStyle/>
          <a:p>
            <a:pPr algn="l">
              <a:buFont typeface="Arial" panose="020B0604020202020204" pitchFamily="34" charset="0"/>
              <a:buChar char="•"/>
            </a:pPr>
            <a:r>
              <a:rPr lang="en-US" sz="2000" b="0" i="0" dirty="0">
                <a:solidFill>
                  <a:srgbClr val="444444"/>
                </a:solidFill>
                <a:effectLst/>
                <a:highlight>
                  <a:srgbClr val="FFFFFF"/>
                </a:highlight>
              </a:rPr>
              <a:t>Define a "context" class to present a single interface to the outside world.</a:t>
            </a:r>
          </a:p>
          <a:p>
            <a:pPr algn="l">
              <a:buFont typeface="Arial" panose="020B0604020202020204" pitchFamily="34" charset="0"/>
              <a:buChar char="•"/>
            </a:pPr>
            <a:r>
              <a:rPr lang="en-US" sz="2000" b="0" i="0" dirty="0">
                <a:solidFill>
                  <a:srgbClr val="444444"/>
                </a:solidFill>
                <a:effectLst/>
                <a:highlight>
                  <a:srgbClr val="FFFFFF"/>
                </a:highlight>
              </a:rPr>
              <a:t>Define a State abstract base class.</a:t>
            </a:r>
          </a:p>
          <a:p>
            <a:pPr algn="l">
              <a:buFont typeface="Arial" panose="020B0604020202020204" pitchFamily="34" charset="0"/>
              <a:buChar char="•"/>
            </a:pPr>
            <a:r>
              <a:rPr lang="en-US" sz="2000" b="0" i="0" dirty="0">
                <a:solidFill>
                  <a:srgbClr val="444444"/>
                </a:solidFill>
                <a:effectLst/>
                <a:highlight>
                  <a:srgbClr val="FFFFFF"/>
                </a:highlight>
              </a:rPr>
              <a:t>Represent the different "states" of the state machine as derived classes of the State base class.</a:t>
            </a:r>
          </a:p>
          <a:p>
            <a:pPr algn="l">
              <a:buFont typeface="Arial" panose="020B0604020202020204" pitchFamily="34" charset="0"/>
              <a:buChar char="•"/>
            </a:pPr>
            <a:r>
              <a:rPr lang="en-US" sz="2000" b="0" i="0" dirty="0">
                <a:solidFill>
                  <a:srgbClr val="444444"/>
                </a:solidFill>
                <a:effectLst/>
                <a:highlight>
                  <a:srgbClr val="FFFFFF"/>
                </a:highlight>
              </a:rPr>
              <a:t>Define state-specific behavior in the appropriate State derived classes.</a:t>
            </a:r>
          </a:p>
          <a:p>
            <a:pPr algn="l">
              <a:buFont typeface="Arial" panose="020B0604020202020204" pitchFamily="34" charset="0"/>
              <a:buChar char="•"/>
            </a:pPr>
            <a:r>
              <a:rPr lang="en-US" sz="2000" b="0" i="0" dirty="0">
                <a:solidFill>
                  <a:srgbClr val="444444"/>
                </a:solidFill>
                <a:effectLst/>
                <a:highlight>
                  <a:srgbClr val="FFFFFF"/>
                </a:highlight>
              </a:rPr>
              <a:t>Maintain a pointer to the current "state" in the "context" class.</a:t>
            </a:r>
          </a:p>
          <a:p>
            <a:pPr algn="l">
              <a:buFont typeface="Arial" panose="020B0604020202020204" pitchFamily="34" charset="0"/>
              <a:buChar char="•"/>
            </a:pPr>
            <a:r>
              <a:rPr lang="en-US" sz="2000" b="0" i="0" dirty="0">
                <a:solidFill>
                  <a:srgbClr val="444444"/>
                </a:solidFill>
                <a:effectLst/>
                <a:highlight>
                  <a:srgbClr val="FFFFFF"/>
                </a:highlight>
              </a:rPr>
              <a:t>To change the state of the state machine, change the current "state" pointer.</a:t>
            </a:r>
          </a:p>
          <a:p>
            <a:pPr marL="0" indent="0">
              <a:buNone/>
            </a:pPr>
            <a:br>
              <a:rPr lang="en-US" sz="2000" dirty="0"/>
            </a:br>
            <a:endParaRPr lang="en-US" sz="2000" b="0" i="0" dirty="0">
              <a:solidFill>
                <a:srgbClr val="555555"/>
              </a:solidFill>
              <a:effectLst/>
              <a:highlight>
                <a:srgbClr val="FFFFFF"/>
              </a:highlight>
            </a:endParaRPr>
          </a:p>
        </p:txBody>
      </p:sp>
      <p:sp>
        <p:nvSpPr>
          <p:cNvPr id="5" name="Rectangle 4"/>
          <p:cNvSpPr>
            <a:spLocks noGrp="1" noChangeArrowheads="1"/>
          </p:cNvSpPr>
          <p:nvPr>
            <p:ph type="title"/>
          </p:nvPr>
        </p:nvSpPr>
        <p:spPr>
          <a:xfrm>
            <a:off x="609600" y="439738"/>
            <a:ext cx="7918450" cy="876300"/>
          </a:xfrm>
        </p:spPr>
        <p:txBody>
          <a:bodyPr/>
          <a:lstStyle/>
          <a:p>
            <a:r>
              <a:rPr lang="en-IN" dirty="0"/>
              <a:t>State</a:t>
            </a:r>
            <a:r>
              <a:rPr lang="en-US" dirty="0"/>
              <a:t> Pattern</a:t>
            </a:r>
          </a:p>
        </p:txBody>
      </p:sp>
    </p:spTree>
    <p:extLst>
      <p:ext uri="{BB962C8B-B14F-4D97-AF65-F5344CB8AC3E}">
        <p14:creationId xmlns:p14="http://schemas.microsoft.com/office/powerpoint/2010/main" val="2504269928"/>
      </p:ext>
    </p:extLst>
  </p:cSld>
  <p:clrMapOvr>
    <a:masterClrMapping/>
  </p:clrMapOvr>
  <p:transition>
    <p:check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IN" dirty="0"/>
              <a:t>State</a:t>
            </a:r>
            <a:r>
              <a:rPr lang="en-US" dirty="0"/>
              <a:t> Pattern</a:t>
            </a:r>
          </a:p>
        </p:txBody>
      </p:sp>
      <p:pic>
        <p:nvPicPr>
          <p:cNvPr id="1026" name="Picture 2" descr="State scheme">
            <a:extLst>
              <a:ext uri="{FF2B5EF4-FFF2-40B4-BE49-F238E27FC236}">
                <a16:creationId xmlns:a16="http://schemas.microsoft.com/office/drawing/2014/main" id="{3E278E06-40A0-C105-4851-3741D1C11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8" y="1619249"/>
            <a:ext cx="7129112" cy="428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380010"/>
      </p:ext>
    </p:extLst>
  </p:cSld>
  <p:clrMapOvr>
    <a:masterClrMapping/>
  </p:clrMapOvr>
  <p:transition>
    <p:check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71600"/>
            <a:ext cx="7772400" cy="5011628"/>
          </a:xfrm>
          <a:noFill/>
        </p:spPr>
        <p:txBody>
          <a:bodyPr/>
          <a:lstStyle/>
          <a:p>
            <a:pPr algn="l"/>
            <a:r>
              <a:rPr lang="en-US" sz="2000" i="0" dirty="0">
                <a:solidFill>
                  <a:srgbClr val="000000"/>
                </a:solidFill>
                <a:effectLst/>
                <a:highlight>
                  <a:srgbClr val="FFFFFF"/>
                </a:highlight>
              </a:rPr>
              <a:t>Both design patterns are very similar, but with the idea behind them slightly different.</a:t>
            </a:r>
          </a:p>
          <a:p>
            <a:pPr algn="l"/>
            <a:r>
              <a:rPr lang="en-US" sz="2000" i="0" dirty="0">
                <a:solidFill>
                  <a:srgbClr val="000000"/>
                </a:solidFill>
                <a:effectLst/>
                <a:highlight>
                  <a:srgbClr val="FFFFFF"/>
                </a:highlight>
              </a:rPr>
              <a:t>First, the </a:t>
            </a:r>
            <a:r>
              <a:rPr lang="en-US" sz="2000" b="1" i="0" u="none" strike="noStrike" dirty="0">
                <a:effectLst/>
                <a:highlight>
                  <a:srgbClr val="FFFFFF"/>
                </a:highlight>
              </a:rPr>
              <a:t>strategy pattern</a:t>
            </a:r>
            <a:r>
              <a:rPr lang="en-US" sz="2000" b="1" i="0" dirty="0">
                <a:effectLst/>
                <a:highlight>
                  <a:srgbClr val="FFFFFF"/>
                </a:highlight>
              </a:rPr>
              <a:t> </a:t>
            </a:r>
            <a:r>
              <a:rPr lang="en-US" sz="2000" i="0" dirty="0">
                <a:solidFill>
                  <a:srgbClr val="000000"/>
                </a:solidFill>
                <a:effectLst/>
                <a:highlight>
                  <a:srgbClr val="FFFFFF"/>
                </a:highlight>
              </a:rPr>
              <a:t>defines a family of interchangeable algorithms. Generally, they achieve the same goal, but with a different implementation, for example, sorting or rendering algorithms.</a:t>
            </a:r>
          </a:p>
          <a:p>
            <a:pPr algn="l"/>
            <a:r>
              <a:rPr lang="en-US" sz="2000" i="0" dirty="0">
                <a:solidFill>
                  <a:srgbClr val="000000"/>
                </a:solidFill>
                <a:effectLst/>
                <a:highlight>
                  <a:srgbClr val="FFFFFF"/>
                </a:highlight>
              </a:rPr>
              <a:t>In state pattern, the behavior might change completely, based on actual state</a:t>
            </a:r>
          </a:p>
          <a:p>
            <a:pPr algn="l"/>
            <a:endParaRPr lang="en-US" sz="2000" i="0" dirty="0">
              <a:solidFill>
                <a:srgbClr val="000000"/>
              </a:solidFill>
              <a:effectLst/>
              <a:highlight>
                <a:srgbClr val="FFFFFF"/>
              </a:highlight>
            </a:endParaRPr>
          </a:p>
          <a:p>
            <a:pPr algn="l"/>
            <a:r>
              <a:rPr lang="en-US" sz="2000" i="0" dirty="0">
                <a:solidFill>
                  <a:srgbClr val="000000"/>
                </a:solidFill>
                <a:effectLst/>
                <a:highlight>
                  <a:srgbClr val="FFFFFF"/>
                </a:highlight>
              </a:rPr>
              <a:t>Next, in strategy, the client has to be aware of the possible strategies to use and change them explicitly</a:t>
            </a:r>
          </a:p>
          <a:p>
            <a:pPr algn="l"/>
            <a:r>
              <a:rPr lang="en-US" sz="2000" i="0" dirty="0">
                <a:solidFill>
                  <a:srgbClr val="000000"/>
                </a:solidFill>
                <a:effectLst/>
                <a:highlight>
                  <a:srgbClr val="FFFFFF"/>
                </a:highlight>
              </a:rPr>
              <a:t>Whereas in state pattern, each state </a:t>
            </a:r>
            <a:r>
              <a:rPr lang="en-US" sz="2000" dirty="0">
                <a:solidFill>
                  <a:srgbClr val="000000"/>
                </a:solidFill>
                <a:highlight>
                  <a:srgbClr val="FFFFFF"/>
                </a:highlight>
              </a:rPr>
              <a:t>may be</a:t>
            </a:r>
            <a:r>
              <a:rPr lang="en-US" sz="2000" i="0" dirty="0">
                <a:solidFill>
                  <a:srgbClr val="000000"/>
                </a:solidFill>
                <a:effectLst/>
                <a:highlight>
                  <a:srgbClr val="FFFFFF"/>
                </a:highlight>
              </a:rPr>
              <a:t> linked to another and create the flow as in Finite State Machine</a:t>
            </a:r>
          </a:p>
          <a:p>
            <a:pPr marL="0" indent="0">
              <a:buNone/>
            </a:pPr>
            <a:br>
              <a:rPr lang="en-US" sz="2000" dirty="0"/>
            </a:br>
            <a:endParaRPr lang="en-US" sz="2000" i="0" dirty="0">
              <a:solidFill>
                <a:srgbClr val="555555"/>
              </a:solidFill>
              <a:effectLst/>
              <a:highlight>
                <a:srgbClr val="FFFFFF"/>
              </a:highlight>
            </a:endParaRPr>
          </a:p>
        </p:txBody>
      </p:sp>
      <p:sp>
        <p:nvSpPr>
          <p:cNvPr id="5" name="Rectangle 4"/>
          <p:cNvSpPr>
            <a:spLocks noGrp="1" noChangeArrowheads="1"/>
          </p:cNvSpPr>
          <p:nvPr>
            <p:ph type="title"/>
          </p:nvPr>
        </p:nvSpPr>
        <p:spPr>
          <a:xfrm>
            <a:off x="609600" y="439738"/>
            <a:ext cx="7918450" cy="876300"/>
          </a:xfrm>
        </p:spPr>
        <p:txBody>
          <a:bodyPr/>
          <a:lstStyle/>
          <a:p>
            <a:r>
              <a:rPr lang="en-IN" dirty="0"/>
              <a:t>State</a:t>
            </a:r>
            <a:r>
              <a:rPr lang="en-US" dirty="0"/>
              <a:t> vs Strategy</a:t>
            </a:r>
          </a:p>
        </p:txBody>
      </p:sp>
    </p:spTree>
    <p:extLst>
      <p:ext uri="{BB962C8B-B14F-4D97-AF65-F5344CB8AC3E}">
        <p14:creationId xmlns:p14="http://schemas.microsoft.com/office/powerpoint/2010/main" val="3056429702"/>
      </p:ext>
    </p:extLst>
  </p:cSld>
  <p:clrMapOvr>
    <a:masterClrMapping/>
  </p:clrMapOvr>
  <p:transition>
    <p:check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381000" y="1371600"/>
            <a:ext cx="8534400" cy="2056973"/>
          </a:xfrm>
          <a:noFill/>
        </p:spPr>
        <p:txBody>
          <a:bodyPr/>
          <a:lstStyle/>
          <a:p>
            <a:pPr marL="0" indent="0" algn="l">
              <a:buNone/>
            </a:pPr>
            <a:r>
              <a:rPr lang="en-US" sz="2400" dirty="0">
                <a:solidFill>
                  <a:srgbClr val="000000"/>
                </a:solidFill>
                <a:highlight>
                  <a:srgbClr val="FFFFFF"/>
                </a:highlight>
              </a:rPr>
              <a:t>Explore links below for other patterns and good examples</a:t>
            </a:r>
            <a:r>
              <a:rPr lang="en-US" sz="2400" b="0" i="0" dirty="0">
                <a:solidFill>
                  <a:srgbClr val="000000"/>
                </a:solidFill>
                <a:effectLst/>
                <a:highlight>
                  <a:srgbClr val="FFFFFF"/>
                </a:highlight>
              </a:rPr>
              <a:t>:</a:t>
            </a:r>
          </a:p>
          <a:p>
            <a:pPr marL="457200" indent="-457200" algn="l">
              <a:buFont typeface="+mj-lt"/>
              <a:buAutoNum type="arabicPeriod"/>
            </a:pPr>
            <a:endParaRPr lang="en-US" sz="2400" dirty="0">
              <a:solidFill>
                <a:srgbClr val="000000"/>
              </a:solidFill>
              <a:highlight>
                <a:srgbClr val="FFFFFF"/>
              </a:highlight>
            </a:endParaRPr>
          </a:p>
          <a:p>
            <a:pPr marL="688975" lvl="1" indent="-457200">
              <a:buFont typeface="+mj-lt"/>
              <a:buAutoNum type="arabicPeriod"/>
            </a:pPr>
            <a:r>
              <a:rPr lang="en-US" b="0" i="0" dirty="0">
                <a:solidFill>
                  <a:srgbClr val="000000"/>
                </a:solidFill>
                <a:effectLst/>
                <a:highlight>
                  <a:srgbClr val="FFFFFF"/>
                </a:highlight>
              </a:rPr>
              <a:t>https://www.blackwasp.co.uk/GofPatterns.aspx</a:t>
            </a:r>
          </a:p>
          <a:p>
            <a:pPr marL="688975" lvl="1" indent="-457200">
              <a:buFont typeface="+mj-lt"/>
              <a:buAutoNum type="arabicPeriod"/>
            </a:pPr>
            <a:r>
              <a:rPr lang="en-US" b="0" i="0" dirty="0">
                <a:solidFill>
                  <a:srgbClr val="000000"/>
                </a:solidFill>
                <a:effectLst/>
                <a:highlight>
                  <a:srgbClr val="FFFFFF"/>
                </a:highlight>
              </a:rPr>
              <a:t>https://sourcemaking.com/design_patterns</a:t>
            </a:r>
          </a:p>
          <a:p>
            <a:pPr marL="688975" lvl="1" indent="-457200">
              <a:buFont typeface="+mj-lt"/>
              <a:buAutoNum type="arabicPeriod"/>
            </a:pPr>
            <a:r>
              <a:rPr lang="en-US" b="0" i="0" dirty="0">
                <a:solidFill>
                  <a:srgbClr val="000000"/>
                </a:solidFill>
                <a:effectLst/>
                <a:highlight>
                  <a:srgbClr val="FFFFFF"/>
                </a:highlight>
              </a:rPr>
              <a:t>https://www.avajava.com/tutorials/categories/design-patterns</a:t>
            </a:r>
          </a:p>
        </p:txBody>
      </p:sp>
      <p:sp>
        <p:nvSpPr>
          <p:cNvPr id="5" name="Rectangle 4"/>
          <p:cNvSpPr>
            <a:spLocks noGrp="1" noChangeArrowheads="1"/>
          </p:cNvSpPr>
          <p:nvPr>
            <p:ph type="title"/>
          </p:nvPr>
        </p:nvSpPr>
        <p:spPr>
          <a:xfrm>
            <a:off x="609600" y="439738"/>
            <a:ext cx="7918450" cy="876300"/>
          </a:xfrm>
        </p:spPr>
        <p:txBody>
          <a:bodyPr/>
          <a:lstStyle/>
          <a:p>
            <a:r>
              <a:rPr lang="en-IN" dirty="0"/>
              <a:t>Learn More</a:t>
            </a:r>
            <a:endParaRPr lang="en-US" dirty="0"/>
          </a:p>
        </p:txBody>
      </p:sp>
    </p:spTree>
    <p:extLst>
      <p:ext uri="{BB962C8B-B14F-4D97-AF65-F5344CB8AC3E}">
        <p14:creationId xmlns:p14="http://schemas.microsoft.com/office/powerpoint/2010/main" val="2967522"/>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533400" y="1345238"/>
            <a:ext cx="7772400" cy="5270161"/>
          </a:xfrm>
        </p:spPr>
        <p:txBody>
          <a:bodyPr/>
          <a:lstStyle/>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 Classes and Objects</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 Class Structure</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 Communication between objects</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 Why object creation is dynamic</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 Inheritance (IS-A relationship)</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 Polymorphism </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 Composition (HAS-A relationship)</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Inheritance VS Composition</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Difference between abstract class and interface</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 Interface based application design</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 Multi layer applications</a:t>
            </a:r>
          </a:p>
          <a:p>
            <a:pPr marL="0" indent="0">
              <a:buNone/>
            </a:pPr>
            <a:endParaRPr lang="en-IN" sz="2400" dirty="0">
              <a:latin typeface="Calibri" panose="020F0502020204030204" pitchFamily="34" charset="0"/>
              <a:cs typeface="Calibri" panose="020F0502020204030204" pitchFamily="34" charset="0"/>
            </a:endParaRPr>
          </a:p>
        </p:txBody>
      </p:sp>
      <p:sp>
        <p:nvSpPr>
          <p:cNvPr id="5" name="Rectangle 4"/>
          <p:cNvSpPr>
            <a:spLocks noGrp="1" noChangeArrowheads="1"/>
          </p:cNvSpPr>
          <p:nvPr>
            <p:ph type="title"/>
          </p:nvPr>
        </p:nvSpPr>
        <p:spPr>
          <a:xfrm>
            <a:off x="609600" y="439738"/>
            <a:ext cx="7918450" cy="876300"/>
          </a:xfrm>
        </p:spPr>
        <p:txBody>
          <a:bodyPr/>
          <a:lstStyle/>
          <a:p>
            <a:r>
              <a:rPr lang="en-IN" dirty="0"/>
              <a:t>Q</a:t>
            </a:r>
            <a:r>
              <a:rPr lang="en-US" dirty="0" err="1"/>
              <a:t>uick</a:t>
            </a:r>
            <a:r>
              <a:rPr lang="en-US" dirty="0"/>
              <a:t> Review of Java (OOP)</a:t>
            </a:r>
          </a:p>
        </p:txBody>
      </p:sp>
    </p:spTree>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609600" y="1295400"/>
            <a:ext cx="7918450" cy="4888518"/>
          </a:xfrm>
        </p:spPr>
        <p:txBody>
          <a:bodyPr/>
          <a:lstStyle/>
          <a:p>
            <a:pPr algn="l"/>
            <a:r>
              <a:rPr lang="en-US" sz="2000" b="0" i="0" dirty="0">
                <a:solidFill>
                  <a:srgbClr val="404040"/>
                </a:solidFill>
                <a:effectLst/>
                <a:highlight>
                  <a:srgbClr val="FFFFFF"/>
                </a:highlight>
              </a:rPr>
              <a:t>There are three basic types of design patterns:</a:t>
            </a:r>
          </a:p>
          <a:p>
            <a:pPr lvl="2">
              <a:buFont typeface="Arial" panose="020B0604020202020204" pitchFamily="34" charset="0"/>
              <a:buChar char="•"/>
            </a:pPr>
            <a:r>
              <a:rPr lang="en-US" b="1" i="0" dirty="0">
                <a:solidFill>
                  <a:srgbClr val="404040"/>
                </a:solidFill>
                <a:effectLst/>
                <a:highlight>
                  <a:srgbClr val="FFFFFF"/>
                </a:highlight>
              </a:rPr>
              <a:t>Creational</a:t>
            </a:r>
          </a:p>
          <a:p>
            <a:pPr lvl="2">
              <a:buFont typeface="Arial" panose="020B0604020202020204" pitchFamily="34" charset="0"/>
              <a:buChar char="•"/>
            </a:pPr>
            <a:r>
              <a:rPr lang="en-US" b="1" i="0" dirty="0">
                <a:solidFill>
                  <a:srgbClr val="404040"/>
                </a:solidFill>
                <a:effectLst/>
                <a:highlight>
                  <a:srgbClr val="FFFFFF"/>
                </a:highlight>
              </a:rPr>
              <a:t>Structural</a:t>
            </a:r>
            <a:endParaRPr lang="en-US" b="0" i="0" dirty="0">
              <a:solidFill>
                <a:srgbClr val="404040"/>
              </a:solidFill>
              <a:effectLst/>
              <a:highlight>
                <a:srgbClr val="FFFFFF"/>
              </a:highlight>
            </a:endParaRPr>
          </a:p>
          <a:p>
            <a:pPr lvl="2">
              <a:buFont typeface="Arial" panose="020B0604020202020204" pitchFamily="34" charset="0"/>
              <a:buChar char="•"/>
            </a:pPr>
            <a:r>
              <a:rPr lang="en-US" b="1" i="0" dirty="0">
                <a:solidFill>
                  <a:srgbClr val="404040"/>
                </a:solidFill>
                <a:effectLst/>
                <a:highlight>
                  <a:srgbClr val="FFFFFF"/>
                </a:highlight>
              </a:rPr>
              <a:t>Behavioral</a:t>
            </a:r>
          </a:p>
          <a:p>
            <a:pPr lvl="2">
              <a:buFont typeface="Arial" panose="020B0604020202020204" pitchFamily="34" charset="0"/>
              <a:buChar char="•"/>
            </a:pPr>
            <a:endParaRPr lang="en-US" b="0" i="0" dirty="0">
              <a:solidFill>
                <a:srgbClr val="404040"/>
              </a:solidFill>
              <a:effectLst/>
              <a:highlight>
                <a:srgbClr val="FFFFFF"/>
              </a:highlight>
            </a:endParaRPr>
          </a:p>
          <a:p>
            <a:pPr algn="l"/>
            <a:r>
              <a:rPr lang="en-US" sz="2000" b="1" i="0" dirty="0">
                <a:solidFill>
                  <a:srgbClr val="000000"/>
                </a:solidFill>
                <a:effectLst/>
                <a:highlight>
                  <a:srgbClr val="FFFFFF"/>
                </a:highlight>
              </a:rPr>
              <a:t>Creational</a:t>
            </a:r>
            <a:r>
              <a:rPr lang="en-US" sz="2000" b="0" i="0" dirty="0">
                <a:solidFill>
                  <a:srgbClr val="000000"/>
                </a:solidFill>
                <a:effectLst/>
                <a:highlight>
                  <a:srgbClr val="FFFFFF"/>
                </a:highlight>
              </a:rPr>
              <a:t> patterns provide ways to instantiate single objects or groups of related objects. </a:t>
            </a:r>
          </a:p>
          <a:p>
            <a:pPr algn="l"/>
            <a:endParaRPr lang="en-US" sz="2000" b="0" i="0" dirty="0">
              <a:solidFill>
                <a:srgbClr val="000000"/>
              </a:solidFill>
              <a:effectLst/>
              <a:highlight>
                <a:srgbClr val="FFFFFF"/>
              </a:highlight>
            </a:endParaRPr>
          </a:p>
          <a:p>
            <a:pPr algn="l"/>
            <a:r>
              <a:rPr lang="en-US" sz="2000" b="1" i="0" dirty="0">
                <a:solidFill>
                  <a:srgbClr val="404040"/>
                </a:solidFill>
                <a:effectLst/>
                <a:highlight>
                  <a:srgbClr val="FFFFFF"/>
                </a:highlight>
              </a:rPr>
              <a:t>Structural</a:t>
            </a:r>
            <a:r>
              <a:rPr lang="en-US" sz="2000" b="0" i="0" dirty="0">
                <a:solidFill>
                  <a:srgbClr val="404040"/>
                </a:solidFill>
                <a:effectLst/>
                <a:highlight>
                  <a:srgbClr val="FFFFFF"/>
                </a:highlight>
              </a:rPr>
              <a:t> patterns provide manner to define relationships between objects, making it easier for these entities to work together</a:t>
            </a:r>
          </a:p>
          <a:p>
            <a:pPr algn="l"/>
            <a:endParaRPr lang="en-US" sz="2000" b="0" i="0" dirty="0">
              <a:solidFill>
                <a:srgbClr val="404040"/>
              </a:solidFill>
              <a:effectLst/>
              <a:highlight>
                <a:srgbClr val="FFFFFF"/>
              </a:highlight>
            </a:endParaRPr>
          </a:p>
          <a:p>
            <a:pPr algn="l"/>
            <a:r>
              <a:rPr lang="en-US" sz="2000" b="1" i="0" dirty="0">
                <a:solidFill>
                  <a:srgbClr val="404040"/>
                </a:solidFill>
                <a:effectLst/>
                <a:highlight>
                  <a:srgbClr val="FFFFFF"/>
                </a:highlight>
              </a:rPr>
              <a:t>Behavioral</a:t>
            </a:r>
            <a:r>
              <a:rPr lang="en-US" sz="2000" b="0" i="0" dirty="0">
                <a:solidFill>
                  <a:srgbClr val="404040"/>
                </a:solidFill>
                <a:effectLst/>
                <a:highlight>
                  <a:srgbClr val="FFFFFF"/>
                </a:highlight>
              </a:rPr>
              <a:t> patterns define the way of communication between objects </a:t>
            </a:r>
          </a:p>
        </p:txBody>
      </p:sp>
      <p:sp>
        <p:nvSpPr>
          <p:cNvPr id="5" name="Rectangle 4"/>
          <p:cNvSpPr>
            <a:spLocks noGrp="1" noChangeArrowheads="1"/>
          </p:cNvSpPr>
          <p:nvPr>
            <p:ph type="title"/>
          </p:nvPr>
        </p:nvSpPr>
        <p:spPr>
          <a:xfrm>
            <a:off x="609600" y="439738"/>
            <a:ext cx="7918450" cy="876300"/>
          </a:xfrm>
        </p:spPr>
        <p:txBody>
          <a:bodyPr/>
          <a:lstStyle/>
          <a:p>
            <a:r>
              <a:rPr lang="en-IN" dirty="0"/>
              <a:t>Types of design Patterns</a:t>
            </a:r>
            <a:endParaRPr lang="en-US" dirty="0"/>
          </a:p>
        </p:txBody>
      </p:sp>
    </p:spTree>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IN" dirty="0"/>
              <a:t>Types of design Patterns</a:t>
            </a:r>
            <a:endParaRPr lang="en-US" dirty="0"/>
          </a:p>
        </p:txBody>
      </p:sp>
      <p:pic>
        <p:nvPicPr>
          <p:cNvPr id="8" name="Picture 7">
            <a:extLst>
              <a:ext uri="{FF2B5EF4-FFF2-40B4-BE49-F238E27FC236}">
                <a16:creationId xmlns:a16="http://schemas.microsoft.com/office/drawing/2014/main" id="{050E40C1-6960-91E7-E487-6C947D15A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26584"/>
            <a:ext cx="4343400" cy="4769416"/>
          </a:xfrm>
          <a:prstGeom prst="rect">
            <a:avLst/>
          </a:prstGeom>
        </p:spPr>
      </p:pic>
      <p:sp>
        <p:nvSpPr>
          <p:cNvPr id="9" name="Rectangle 5">
            <a:extLst>
              <a:ext uri="{FF2B5EF4-FFF2-40B4-BE49-F238E27FC236}">
                <a16:creationId xmlns:a16="http://schemas.microsoft.com/office/drawing/2014/main" id="{A261F057-AFEF-9756-FD99-351184E5E926}"/>
              </a:ext>
            </a:extLst>
          </p:cNvPr>
          <p:cNvSpPr txBox="1">
            <a:spLocks noChangeArrowheads="1"/>
          </p:cNvSpPr>
          <p:nvPr/>
        </p:nvSpPr>
        <p:spPr bwMode="gray">
          <a:xfrm>
            <a:off x="4786505" y="1116984"/>
            <a:ext cx="3956050" cy="4476097"/>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0" indent="0">
              <a:buNone/>
            </a:pPr>
            <a:endParaRPr lang="en-US" sz="2000" b="0" kern="0" dirty="0">
              <a:solidFill>
                <a:srgbClr val="404040"/>
              </a:solidFill>
              <a:highlight>
                <a:srgbClr val="FFFFFF"/>
              </a:highlight>
            </a:endParaRPr>
          </a:p>
          <a:p>
            <a:pPr marL="0" indent="0">
              <a:buNone/>
            </a:pPr>
            <a:endParaRPr lang="en-US" sz="2000" b="0" kern="0" dirty="0">
              <a:solidFill>
                <a:srgbClr val="404040"/>
              </a:solidFill>
              <a:highlight>
                <a:srgbClr val="FFFFFF"/>
              </a:highlight>
            </a:endParaRPr>
          </a:p>
          <a:p>
            <a:pPr marL="0" indent="0">
              <a:buNone/>
            </a:pPr>
            <a:r>
              <a:rPr lang="en-US" sz="2000" b="0" i="0" dirty="0">
                <a:solidFill>
                  <a:srgbClr val="1D1E24"/>
                </a:solidFill>
                <a:effectLst/>
              </a:rPr>
              <a:t>to create objects in a controlled manner suitable to the situation</a:t>
            </a:r>
            <a:endParaRPr lang="en-US" sz="2000" b="0" kern="0" dirty="0">
              <a:solidFill>
                <a:srgbClr val="000000"/>
              </a:solidFill>
              <a:highlight>
                <a:srgbClr val="FFFFFF"/>
              </a:highlight>
            </a:endParaRPr>
          </a:p>
          <a:p>
            <a:pPr marL="0" indent="0">
              <a:buNone/>
            </a:pPr>
            <a:endParaRPr lang="en-US" sz="1600" b="0" kern="0" dirty="0">
              <a:solidFill>
                <a:srgbClr val="404040"/>
              </a:solidFill>
              <a:highlight>
                <a:srgbClr val="FFFFFF"/>
              </a:highlight>
            </a:endParaRPr>
          </a:p>
          <a:p>
            <a:pPr marL="0" indent="0">
              <a:buNone/>
            </a:pPr>
            <a:endParaRPr lang="en-US" sz="1600" b="0" kern="0" dirty="0">
              <a:solidFill>
                <a:srgbClr val="404040"/>
              </a:solidFill>
              <a:highlight>
                <a:srgbClr val="FFFFFF"/>
              </a:highlight>
            </a:endParaRPr>
          </a:p>
          <a:p>
            <a:pPr marL="0" indent="0">
              <a:buNone/>
            </a:pPr>
            <a:r>
              <a:rPr lang="en-US" sz="2000" b="0" dirty="0">
                <a:solidFill>
                  <a:srgbClr val="1D1E24"/>
                </a:solidFill>
              </a:rPr>
              <a:t>t</a:t>
            </a:r>
            <a:r>
              <a:rPr lang="en-US" sz="2000" b="0" i="0" dirty="0">
                <a:solidFill>
                  <a:srgbClr val="1D1E24"/>
                </a:solidFill>
                <a:effectLst/>
              </a:rPr>
              <a:t>o assemble objects and classes into larger structures while keeping these structures flexible and efficient</a:t>
            </a:r>
          </a:p>
          <a:p>
            <a:pPr marL="0" indent="0">
              <a:buNone/>
            </a:pPr>
            <a:endParaRPr lang="en-US" sz="900" b="0" kern="0" dirty="0">
              <a:solidFill>
                <a:srgbClr val="404040"/>
              </a:solidFill>
              <a:highlight>
                <a:srgbClr val="FFFFFF"/>
              </a:highlight>
            </a:endParaRPr>
          </a:p>
          <a:p>
            <a:pPr marL="0" indent="0">
              <a:buNone/>
            </a:pPr>
            <a:endParaRPr lang="en-US" sz="2000" b="0" kern="0" dirty="0">
              <a:solidFill>
                <a:srgbClr val="404040"/>
              </a:solidFill>
              <a:highlight>
                <a:srgbClr val="FFFFFF"/>
              </a:highlight>
            </a:endParaRPr>
          </a:p>
          <a:p>
            <a:pPr marL="0" indent="0">
              <a:buNone/>
            </a:pPr>
            <a:r>
              <a:rPr lang="en-US" sz="2000" b="0" dirty="0">
                <a:solidFill>
                  <a:srgbClr val="1D1E24"/>
                </a:solidFill>
              </a:rPr>
              <a:t>t</a:t>
            </a:r>
            <a:r>
              <a:rPr lang="en-US" sz="2000" b="0" i="0" dirty="0">
                <a:solidFill>
                  <a:srgbClr val="1D1E24"/>
                </a:solidFill>
                <a:effectLst/>
              </a:rPr>
              <a:t>o ensure effective communication between components</a:t>
            </a:r>
            <a:endParaRPr lang="en-US" sz="2000" b="0" kern="0" dirty="0">
              <a:solidFill>
                <a:srgbClr val="404040"/>
              </a:solidFill>
              <a:highlight>
                <a:srgbClr val="FFFFFF"/>
              </a:highlight>
            </a:endParaRPr>
          </a:p>
        </p:txBody>
      </p:sp>
    </p:spTree>
    <p:extLst>
      <p:ext uri="{BB962C8B-B14F-4D97-AF65-F5344CB8AC3E}">
        <p14:creationId xmlns:p14="http://schemas.microsoft.com/office/powerpoint/2010/main" val="1993448030"/>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09600" y="439738"/>
            <a:ext cx="7918450" cy="876300"/>
          </a:xfrm>
        </p:spPr>
        <p:txBody>
          <a:bodyPr/>
          <a:lstStyle/>
          <a:p>
            <a:r>
              <a:rPr lang="en-IN" dirty="0"/>
              <a:t>Types of design Patterns</a:t>
            </a:r>
            <a:endParaRPr lang="en-US" dirty="0"/>
          </a:p>
        </p:txBody>
      </p:sp>
      <p:pic>
        <p:nvPicPr>
          <p:cNvPr id="6" name="Picture 5">
            <a:extLst>
              <a:ext uri="{FF2B5EF4-FFF2-40B4-BE49-F238E27FC236}">
                <a16:creationId xmlns:a16="http://schemas.microsoft.com/office/drawing/2014/main" id="{6DD0A0B9-89CF-F2E0-F5AE-F0D73D5CAA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196898"/>
            <a:ext cx="7467600" cy="5029200"/>
          </a:xfrm>
          <a:prstGeom prst="rect">
            <a:avLst/>
          </a:prstGeom>
        </p:spPr>
      </p:pic>
      <p:sp>
        <p:nvSpPr>
          <p:cNvPr id="7" name="Rectangle 6">
            <a:extLst>
              <a:ext uri="{FF2B5EF4-FFF2-40B4-BE49-F238E27FC236}">
                <a16:creationId xmlns:a16="http://schemas.microsoft.com/office/drawing/2014/main" id="{312731A7-6227-7ACF-6F3A-5C20930E0B8E}"/>
              </a:ext>
            </a:extLst>
          </p:cNvPr>
          <p:cNvSpPr/>
          <p:nvPr/>
        </p:nvSpPr>
        <p:spPr bwMode="auto">
          <a:xfrm>
            <a:off x="228600" y="5562600"/>
            <a:ext cx="8610600" cy="533400"/>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1"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731313205"/>
      </p:ext>
    </p:extLst>
  </p:cSld>
  <p:clrMapOvr>
    <a:masterClrMapping/>
  </p:clrMapOvr>
  <p:transition>
    <p:checker/>
  </p:transition>
</p:sld>
</file>

<file path=ppt/theme/theme1.xml><?xml version="1.0" encoding="utf-8"?>
<a:theme xmlns:a="http://schemas.openxmlformats.org/drawingml/2006/main" name="OU6_Jan08">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OU6_Jan08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Settings\bchoudhu\Application Data\Microsoft\Templates\OU Design Template\OU6_Jan08.pot</Template>
  <TotalTime>8029</TotalTime>
  <Words>3697</Words>
  <Application>Microsoft Office PowerPoint</Application>
  <PresentationFormat>On-screen Show (4:3)</PresentationFormat>
  <Paragraphs>402</Paragraphs>
  <Slides>59</Slides>
  <Notes>58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Courier New</vt:lpstr>
      <vt:lpstr>Noto Serif</vt:lpstr>
      <vt:lpstr>PT Sans</vt:lpstr>
      <vt:lpstr>Times New Roman</vt:lpstr>
      <vt:lpstr>trebuchet ms</vt:lpstr>
      <vt:lpstr>Wingdings</vt:lpstr>
      <vt:lpstr>OU6_Jan08</vt:lpstr>
      <vt:lpstr>Design Patterns with java</vt:lpstr>
      <vt:lpstr>What  are Design Patterns?</vt:lpstr>
      <vt:lpstr>What  are Design Patterns?</vt:lpstr>
      <vt:lpstr>Gang of Four</vt:lpstr>
      <vt:lpstr>Usage of Design Patterns</vt:lpstr>
      <vt:lpstr>Quick Review of Java (OOP)</vt:lpstr>
      <vt:lpstr>Types of design Patterns</vt:lpstr>
      <vt:lpstr>Types of design Patterns</vt:lpstr>
      <vt:lpstr>Types of design Patterns</vt:lpstr>
      <vt:lpstr>Creational Patterns</vt:lpstr>
      <vt:lpstr>Creational Patterns</vt:lpstr>
      <vt:lpstr>Creational Patterns</vt:lpstr>
      <vt:lpstr>Singleton Pattern</vt:lpstr>
      <vt:lpstr>Singleton Pattern</vt:lpstr>
      <vt:lpstr>Singleton Pattern</vt:lpstr>
      <vt:lpstr>Singleton Pattern</vt:lpstr>
      <vt:lpstr>Singleton Pattern</vt:lpstr>
      <vt:lpstr>Factory Pattern</vt:lpstr>
      <vt:lpstr>Factory Pattern</vt:lpstr>
      <vt:lpstr>Factory Pattern</vt:lpstr>
      <vt:lpstr>Factory Pattern</vt:lpstr>
      <vt:lpstr>Factory Pattern</vt:lpstr>
      <vt:lpstr>Factory Pattern check list</vt:lpstr>
      <vt:lpstr>Prototype Pattern</vt:lpstr>
      <vt:lpstr>Prototype Pattern</vt:lpstr>
      <vt:lpstr>Structural Patterns</vt:lpstr>
      <vt:lpstr>Structural Patterns</vt:lpstr>
      <vt:lpstr>Structural Patterns</vt:lpstr>
      <vt:lpstr>Adapter Pattern</vt:lpstr>
      <vt:lpstr>Adapter Pattern</vt:lpstr>
      <vt:lpstr>Adapter Pattern</vt:lpstr>
      <vt:lpstr>Proxy Pattern</vt:lpstr>
      <vt:lpstr>Proxy Pattern</vt:lpstr>
      <vt:lpstr>Proxy Pattern</vt:lpstr>
      <vt:lpstr>Proxy Pattern</vt:lpstr>
      <vt:lpstr>Proxy Pattern in RMI</vt:lpstr>
      <vt:lpstr>Facade Pattern</vt:lpstr>
      <vt:lpstr>Facade Pattern</vt:lpstr>
      <vt:lpstr>Facade Pattern</vt:lpstr>
      <vt:lpstr>Behavioral Patterns</vt:lpstr>
      <vt:lpstr>Behavioral Patterns</vt:lpstr>
      <vt:lpstr>Behavioral Patterns</vt:lpstr>
      <vt:lpstr>Strategy Pattern</vt:lpstr>
      <vt:lpstr>Strategy Pattern</vt:lpstr>
      <vt:lpstr>Strategy VS Inheritance</vt:lpstr>
      <vt:lpstr>Inheritance Solution</vt:lpstr>
      <vt:lpstr>Strategy Solution</vt:lpstr>
      <vt:lpstr>Strategy Solution</vt:lpstr>
      <vt:lpstr>Chain of Responsibility Pattern</vt:lpstr>
      <vt:lpstr>Chain of Responsibility Pattern</vt:lpstr>
      <vt:lpstr>Chain of Responsibility Pattern</vt:lpstr>
      <vt:lpstr>Chain of Responsibility Pattern</vt:lpstr>
      <vt:lpstr>Observer Pattern</vt:lpstr>
      <vt:lpstr>Observer Pattern</vt:lpstr>
      <vt:lpstr>State Pattern</vt:lpstr>
      <vt:lpstr>State Pattern</vt:lpstr>
      <vt:lpstr>State Pattern</vt:lpstr>
      <vt:lpstr>State vs Strategy</vt:lpstr>
      <vt:lpstr>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Persistence with JPA Entities</dc:title>
  <dc:subject>OU6</dc:subject>
  <dc:creator>Bijoy Choudhury</dc:creator>
  <dc:description>Oracle University Production Services: Graphics Team</dc:description>
  <cp:lastModifiedBy>Ramana Reddy</cp:lastModifiedBy>
  <cp:revision>198</cp:revision>
  <cp:lastPrinted>2024-06-13T02:49:10Z</cp:lastPrinted>
  <dcterms:created xsi:type="dcterms:W3CDTF">2008-04-17T11:31:06Z</dcterms:created>
  <dcterms:modified xsi:type="dcterms:W3CDTF">2024-10-20T15:41:49Z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