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48"/>
  </p:notesMasterIdLst>
  <p:handoutMasterIdLst>
    <p:handoutMasterId r:id="rId49"/>
  </p:handoutMasterIdLst>
  <p:sldIdLst>
    <p:sldId id="532" r:id="rId4"/>
    <p:sldId id="731" r:id="rId5"/>
    <p:sldId id="734" r:id="rId6"/>
    <p:sldId id="732" r:id="rId7"/>
    <p:sldId id="733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04" r:id="rId18"/>
    <p:sldId id="705" r:id="rId19"/>
    <p:sldId id="707" r:id="rId20"/>
    <p:sldId id="708" r:id="rId21"/>
    <p:sldId id="691" r:id="rId22"/>
    <p:sldId id="743" r:id="rId23"/>
    <p:sldId id="686" r:id="rId24"/>
    <p:sldId id="687" r:id="rId25"/>
    <p:sldId id="688" r:id="rId26"/>
    <p:sldId id="690" r:id="rId27"/>
    <p:sldId id="729" r:id="rId28"/>
    <p:sldId id="676" r:id="rId29"/>
    <p:sldId id="677" r:id="rId30"/>
    <p:sldId id="678" r:id="rId31"/>
    <p:sldId id="679" r:id="rId32"/>
    <p:sldId id="680" r:id="rId33"/>
    <p:sldId id="681" r:id="rId34"/>
    <p:sldId id="736" r:id="rId35"/>
    <p:sldId id="740" r:id="rId36"/>
    <p:sldId id="735" r:id="rId37"/>
    <p:sldId id="737" r:id="rId38"/>
    <p:sldId id="738" r:id="rId39"/>
    <p:sldId id="739" r:id="rId40"/>
    <p:sldId id="741" r:id="rId41"/>
    <p:sldId id="682" r:id="rId42"/>
    <p:sldId id="683" r:id="rId43"/>
    <p:sldId id="684" r:id="rId44"/>
    <p:sldId id="742" r:id="rId45"/>
    <p:sldId id="685" r:id="rId46"/>
    <p:sldId id="598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0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5474">
          <p15:clr>
            <a:srgbClr val="A4A3A4"/>
          </p15:clr>
        </p15:guide>
        <p15:guide id="4" pos="290">
          <p15:clr>
            <a:srgbClr val="A4A3A4"/>
          </p15:clr>
        </p15:guide>
        <p15:guide id="5" pos="3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5A7"/>
    <a:srgbClr val="000000"/>
    <a:srgbClr val="595959"/>
    <a:srgbClr val="B6B6B6"/>
    <a:srgbClr val="D2D2D2"/>
    <a:srgbClr val="FECA22"/>
    <a:srgbClr val="97EBFF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165" autoAdjust="0"/>
    <p:restoredTop sz="80471" autoAdjust="0"/>
  </p:normalViewPr>
  <p:slideViewPr>
    <p:cSldViewPr snapToGrid="0">
      <p:cViewPr varScale="1">
        <p:scale>
          <a:sx n="58" d="100"/>
          <a:sy n="58" d="100"/>
        </p:scale>
        <p:origin x="816" y="52"/>
      </p:cViewPr>
      <p:guideLst>
        <p:guide orient="horz" pos="3940"/>
        <p:guide orient="horz" pos="495"/>
        <p:guide pos="5474"/>
        <p:guide pos="290"/>
        <p:guide pos="3259"/>
      </p:guideLst>
    </p:cSldViewPr>
  </p:slideViewPr>
  <p:outlineViewPr>
    <p:cViewPr>
      <p:scale>
        <a:sx n="33" d="100"/>
        <a:sy n="33" d="100"/>
      </p:scale>
      <p:origin x="0" y="17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10392B-F168-4E0B-B0FC-F59A64C9D5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E6B6E3-FFA9-494D-8EC6-9F4CFF7CE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just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just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just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just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just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6960535-DF8F-496F-B782-2772C2643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94ACD-4AE6-4326-97FD-6B86C3C00268}" type="slidenum">
              <a:rPr lang="en-US"/>
              <a:pPr/>
              <a:t>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94ACD-4AE6-4326-97FD-6B86C3C00268}" type="slidenum">
              <a:rPr lang="en-US"/>
              <a:pPr/>
              <a:t>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D6BC0-0F11-43C3-AB04-2CC589F2A45C}" type="slidenum">
              <a:rPr lang="en-US"/>
              <a:pPr/>
              <a:t>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FEB3C-E171-41FA-B6D8-2BDD301A3335}" type="slidenum">
              <a:rPr lang="en-US"/>
              <a:pPr/>
              <a:t>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EB96-E9CF-CB44-DEC6-D5E6CFBB1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D2ED90A-2A49-A1AB-62EC-56985E302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41962753-A92D-C405-7973-03F8F87371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Slide Number Placeholder 4">
            <a:extLst>
              <a:ext uri="{FF2B5EF4-FFF2-40B4-BE49-F238E27FC236}">
                <a16:creationId xmlns:a16="http://schemas.microsoft.com/office/drawing/2014/main" id="{62C17009-42F3-F0C2-737C-195B708A7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889F57-0EF6-4F5B-9074-26F143D19AE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9B2-CBEA-CBAF-0500-F50E27F2BB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889F57-0EF6-4F5B-9074-26F143D19AE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4A735-40C2-A24D-74B2-8A83B48E4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B4E8B334-0482-226B-6A37-4156892CF4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F8839873-31CC-CE25-4C30-931EFC6472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Slide Number Placeholder 4">
            <a:extLst>
              <a:ext uri="{FF2B5EF4-FFF2-40B4-BE49-F238E27FC236}">
                <a16:creationId xmlns:a16="http://schemas.microsoft.com/office/drawing/2014/main" id="{6E413102-B78D-3FDC-8457-4A5A65475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889F57-0EF6-4F5B-9074-26F143D19AE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49CF-3D5D-00A0-014C-8446FA31F8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A0881F-6EC5-4C17-A1CF-6197FABF3E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noFill/>
        </p:spPr>
        <p:txBody>
          <a:bodyPr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noFill/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4763" y="5486400"/>
            <a:ext cx="8542338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-4763" y="5611813"/>
            <a:ext cx="8542338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1164317"/>
            <a:ext cx="4038376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914400" y="758593"/>
            <a:ext cx="4038376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normAutofit/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/>
          </p:nvPr>
        </p:nvSpPr>
        <p:spPr>
          <a:xfrm rot="5400000" flipH="1">
            <a:off x="4956460" y="85283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140511"/>
            <a:ext cx="8229600" cy="532589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 rot="16200000">
            <a:off x="3644028" y="121859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/>
          </p:nvPr>
        </p:nvSpPr>
        <p:spPr>
          <a:xfrm rot="16200000">
            <a:off x="3644028" y="2906649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/>
          </p:nvPr>
        </p:nvSpPr>
        <p:spPr>
          <a:xfrm rot="16200000">
            <a:off x="3644028" y="4624562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400"/>
            <a:ext cx="8432800" cy="287338"/>
          </a:xfrm>
          <a:prstGeom prst="ellipse">
            <a:avLst/>
          </a:prstGeom>
          <a:gradFill rotWithShape="1">
            <a:gsLst>
              <a:gs pos="0">
                <a:srgbClr val="080808">
                  <a:alpha val="14998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  <a:endParaRPr lang="en-IN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400"/>
            <a:ext cx="8432800" cy="287338"/>
          </a:xfrm>
          <a:prstGeom prst="ellipse">
            <a:avLst/>
          </a:prstGeom>
          <a:gradFill rotWithShape="1">
            <a:gsLst>
              <a:gs pos="0">
                <a:srgbClr val="080808">
                  <a:alpha val="14998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  <a:endParaRPr lang="en-IN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 userDrawn="1"/>
        </p:nvSpPr>
        <p:spPr bwMode="gray">
          <a:xfrm>
            <a:off x="355600" y="6121400"/>
            <a:ext cx="8432800" cy="287338"/>
          </a:xfrm>
          <a:prstGeom prst="ellipse">
            <a:avLst/>
          </a:prstGeom>
          <a:gradFill rotWithShape="1">
            <a:gsLst>
              <a:gs pos="0">
                <a:srgbClr val="080808">
                  <a:alpha val="14998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  <a:endParaRPr lang="en-IN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9"/>
          <p:cNvSpPr>
            <a:spLocks noChangeArrowheads="1"/>
          </p:cNvSpPr>
          <p:nvPr userDrawn="1"/>
        </p:nvSpPr>
        <p:spPr bwMode="gray">
          <a:xfrm>
            <a:off x="355600" y="6121400"/>
            <a:ext cx="8432800" cy="287338"/>
          </a:xfrm>
          <a:prstGeom prst="ellipse">
            <a:avLst/>
          </a:prstGeom>
          <a:gradFill rotWithShape="1">
            <a:gsLst>
              <a:gs pos="0">
                <a:srgbClr val="080808">
                  <a:alpha val="14998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chart</a:t>
            </a:r>
            <a:endParaRPr lang="en-IN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 userDrawn="1"/>
        </p:nvSpPr>
        <p:spPr bwMode="gray">
          <a:xfrm>
            <a:off x="355600" y="5857875"/>
            <a:ext cx="8432800" cy="550863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/>
          </p:nvPr>
        </p:nvSpPr>
        <p:spPr>
          <a:xfrm>
            <a:off x="7801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747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280731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80185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811800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4806334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/>
          </p:nvPr>
        </p:nvSpPr>
        <p:spPr>
          <a:xfrm>
            <a:off x="67872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7818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642616" y="1727200"/>
            <a:ext cx="3858768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 4"/>
          <p:cNvSpPr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76700" y="13208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076700" y="51054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146300" y="29210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943600" y="29083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0375" y="145522"/>
            <a:ext cx="8189776" cy="55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005339" y="135050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1005339" y="238078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005339" y="3403153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005339" y="446203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005339" y="550412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460375" y="1345746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460375" y="2384085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460375" y="3422424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460375" y="4460763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460375" y="5499100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52751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53767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547710" y="3034335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2932113" y="2781300"/>
            <a:ext cx="2754312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59742" y="1480457"/>
            <a:ext cx="4142266" cy="1547161"/>
          </a:xfrm>
          <a:noFill/>
        </p:spPr>
        <p:txBody>
          <a:bodyPr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74914" y="2667681"/>
            <a:ext cx="7794172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74914" y="3355504"/>
            <a:ext cx="7794172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012113" y="316140"/>
            <a:ext cx="903287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963863" y="2781300"/>
            <a:ext cx="2754312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3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700110" y="2589327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700110" y="3519388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47001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6"/>
          <p:cNvSpPr>
            <a:spLocks noGrp="1"/>
          </p:cNvSpPr>
          <p:nvPr>
            <p:ph type="body" sz="quarter" idx="22"/>
          </p:nvPr>
        </p:nvSpPr>
        <p:spPr>
          <a:xfrm>
            <a:off x="4706206" y="3052623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Name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89326"/>
            <a:ext cx="4158442" cy="707231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44623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9BBF8F-1015-434D-A3A1-FD3528F4F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9340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29617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4517571"/>
            <a:ext cx="9144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IN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09538"/>
            <a:ext cx="8229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4588"/>
            <a:ext cx="8229600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1113" y="6646863"/>
            <a:ext cx="360362" cy="1492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D7E61352-2289-4D53-BCD8-865883FFB238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9" name="Group 62"/>
          <p:cNvGrpSpPr>
            <a:grpSpLocks/>
          </p:cNvGrpSpPr>
          <p:nvPr/>
        </p:nvGrpSpPr>
        <p:grpSpPr bwMode="auto">
          <a:xfrm>
            <a:off x="0" y="760413"/>
            <a:ext cx="9145588" cy="25400"/>
            <a:chOff x="0" y="3408363"/>
            <a:chExt cx="9145588" cy="41275"/>
          </a:xfrm>
        </p:grpSpPr>
        <p:sp>
          <p:nvSpPr>
            <p:cNvPr id="10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32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2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2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1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2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3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4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2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5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6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7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8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49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2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0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1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2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3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4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2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5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6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7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8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59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2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0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1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2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3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4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2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5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6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7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8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69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2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0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1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2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3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4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2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5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6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7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8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79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2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80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81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82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2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>
                <a:latin typeface="Arial" pitchFamily="34" charset="0"/>
              </a:endParaRPr>
            </a:p>
          </p:txBody>
        </p:sp>
        <p:sp>
          <p:nvSpPr>
            <p:cNvPr id="1083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>
                <a:gd name="T0" fmla="*/ 0 w 1588"/>
                <a:gd name="T1" fmla="*/ 2147483647 h 78"/>
                <a:gd name="T2" fmla="*/ 0 w 1588"/>
                <a:gd name="T3" fmla="*/ 0 h 78"/>
                <a:gd name="T4" fmla="*/ 0 w 1588"/>
                <a:gd name="T5" fmla="*/ 2147483647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8"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1" r:id="rId1"/>
    <p:sldLayoutId id="2147485378" r:id="rId2"/>
    <p:sldLayoutId id="2147485392" r:id="rId3"/>
    <p:sldLayoutId id="2147485379" r:id="rId4"/>
    <p:sldLayoutId id="2147485380" r:id="rId5"/>
    <p:sldLayoutId id="2147485381" r:id="rId6"/>
    <p:sldLayoutId id="2147485382" r:id="rId7"/>
    <p:sldLayoutId id="2147485383" r:id="rId8"/>
    <p:sldLayoutId id="2147485384" r:id="rId9"/>
    <p:sldLayoutId id="2147485385" r:id="rId10"/>
    <p:sldLayoutId id="2147485386" r:id="rId11"/>
    <p:sldLayoutId id="2147485393" r:id="rId12"/>
    <p:sldLayoutId id="2147485394" r:id="rId13"/>
    <p:sldLayoutId id="2147485395" r:id="rId14"/>
    <p:sldLayoutId id="2147485396" r:id="rId15"/>
    <p:sldLayoutId id="2147485397" r:id="rId16"/>
    <p:sldLayoutId id="2147485398" r:id="rId17"/>
    <p:sldLayoutId id="2147485399" r:id="rId18"/>
    <p:sldLayoutId id="2147485387" r:id="rId19"/>
    <p:sldLayoutId id="2147485400" r:id="rId20"/>
    <p:sldLayoutId id="2147485401" r:id="rId21"/>
    <p:sldLayoutId id="2147485402" r:id="rId22"/>
    <p:sldLayoutId id="2147485403" r:id="rId23"/>
    <p:sldLayoutId id="2147485389" r:id="rId24"/>
    <p:sldLayoutId id="2147485390" r:id="rId25"/>
    <p:sldLayoutId id="2147485404" r:id="rId26"/>
    <p:sldLayoutId id="2147485405" r:id="rId27"/>
    <p:sldLayoutId id="2147485407" r:id="rId28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9pPr>
    </p:titleStyle>
    <p:bodyStyle>
      <a:lvl1pPr marL="231775" indent="-2317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000" kern="1200" dirty="0">
          <a:solidFill>
            <a:srgbClr val="595959"/>
          </a:solidFill>
          <a:latin typeface="+mn-lt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 dirty="0">
          <a:solidFill>
            <a:srgbClr val="595959"/>
          </a:solidFill>
          <a:latin typeface="+mn-lt"/>
          <a:ea typeface="+mn-ea"/>
          <a:cs typeface="Arial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595959"/>
          </a:solidFill>
          <a:latin typeface="+mn-lt"/>
          <a:ea typeface="+mn-ea"/>
          <a:cs typeface="Arial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1400" kern="1200" dirty="0">
          <a:solidFill>
            <a:srgbClr val="595959"/>
          </a:solidFill>
          <a:latin typeface="+mn-lt"/>
          <a:ea typeface="+mn-ea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200" kern="1200" dirty="0">
          <a:solidFill>
            <a:srgbClr val="595959"/>
          </a:solidFill>
          <a:latin typeface="+mn-lt"/>
          <a:ea typeface="+mn-ea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ctrTitle"/>
          </p:nvPr>
        </p:nvSpPr>
        <p:spPr>
          <a:xfrm>
            <a:off x="4437041" y="1838281"/>
            <a:ext cx="4141788" cy="1661993"/>
          </a:xfrm>
        </p:spPr>
        <p:txBody>
          <a:bodyPr>
            <a:spAutoFit/>
          </a:bodyPr>
          <a:lstStyle/>
          <a:p>
            <a:pPr algn="ctr" eaLnBrk="1" hangingPunct="1"/>
            <a:r>
              <a:rPr dirty="0">
                <a:solidFill>
                  <a:schemeClr val="tx1"/>
                </a:solidFill>
                <a:latin typeface="Arial" charset="0"/>
                <a:cs typeface="Arial" charset="0"/>
              </a:rPr>
              <a:t>Data Structures</a:t>
            </a:r>
            <a:br>
              <a:rPr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b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dirty="0">
                <a:solidFill>
                  <a:schemeClr val="tx1"/>
                </a:solidFill>
                <a:latin typeface="Arial" charset="0"/>
                <a:cs typeface="Arial" charset="0"/>
              </a:rPr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1920" y="-17621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Lists - variations</a:t>
            </a:r>
            <a:endParaRPr lang="en-US" sz="3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1165860"/>
            <a:ext cx="7772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n"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Doubly linked lists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Each node will have 2 pointers to point to next node and previous node</a:t>
            </a:r>
          </a:p>
          <a:p>
            <a:pPr marL="800100" lvl="1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Suitable to traverse forward as well as backward</a:t>
            </a: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n"/>
            </a:pPr>
            <a:endParaRPr 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Picture 3" descr="18201011824649Doubly Linked List or TwoWay Linked List or TwoWay Chai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3571875"/>
            <a:ext cx="6070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76400" y="30480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41935" y="-14573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 - Operations</a:t>
            </a:r>
            <a:endParaRPr lang="en-US" sz="3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Adding node at the beginning ( HEAD) of the list  (AddFirst )</a:t>
            </a:r>
          </a:p>
        </p:txBody>
      </p:sp>
      <p:pic>
        <p:nvPicPr>
          <p:cNvPr id="15365" name="Picture 4" descr="prepend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143125"/>
            <a:ext cx="55816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928688" y="40005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Adding node at the end ( TAIL) of the list  (AddLast )</a:t>
            </a:r>
          </a:p>
        </p:txBody>
      </p:sp>
      <p:pic>
        <p:nvPicPr>
          <p:cNvPr id="15367" name="Picture 7" descr="prepend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4583113"/>
            <a:ext cx="55721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676400" y="30480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8135" y="-14573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 - Operations</a:t>
            </a:r>
            <a:endParaRPr lang="en-US" sz="38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144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Adding new node after a particular node  ( AddAfter )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928688" y="392906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Adding new node before a particular node (AddBefore)</a:t>
            </a:r>
          </a:p>
        </p:txBody>
      </p:sp>
      <p:pic>
        <p:nvPicPr>
          <p:cNvPr id="16390" name="Picture 8" descr="after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085975"/>
            <a:ext cx="574198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9" descr="before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4500563"/>
            <a:ext cx="5715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76400" y="30480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7655" y="-6953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 - Operations</a:t>
            </a:r>
            <a:endParaRPr lang="en-US" sz="38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1571625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Traversing the List  ( Search, ShowAll etc 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28688" y="371475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Deleting the first node ( DeleteFirst )</a:t>
            </a:r>
          </a:p>
        </p:txBody>
      </p:sp>
      <p:pic>
        <p:nvPicPr>
          <p:cNvPr id="17414" name="Picture 10" descr="linkedlist2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4386263"/>
            <a:ext cx="62865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1" descr="traverse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2114550"/>
            <a:ext cx="574833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76400" y="30480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6695" y="-16097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 - Operations</a:t>
            </a:r>
            <a:endParaRPr lang="en-US" sz="38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28688" y="1928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993300"/>
              </a:buClr>
              <a:buSzPct val="75000"/>
              <a:buFont typeface="Monotype Sorts" pitchFamily="2" charset="2"/>
              <a:buChar char="n"/>
            </a:pPr>
            <a:r>
              <a:rPr lang="en-US" sz="1800">
                <a:latin typeface="Arial" pitchFamily="34" charset="0"/>
              </a:rPr>
              <a:t>Deleting a particular  node ( Delete )</a:t>
            </a:r>
          </a:p>
        </p:txBody>
      </p:sp>
      <p:pic>
        <p:nvPicPr>
          <p:cNvPr id="18437" name="Picture 7" descr="delete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500313"/>
            <a:ext cx="5578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50520" y="-6953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Stacks</a:t>
            </a:r>
            <a:endParaRPr lang="en-US" sz="38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41960" y="1097280"/>
            <a:ext cx="809244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stack is a container which provides function, Push, for putting objects into the stack; and one function, Pop, for taking objects out of the stack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stack is a 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last-in, first-out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 or 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LIFO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 data structure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The last item put into the stack is a the top. When an item is pushed into a stack, it is placed at the top of the pile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When an item popped, it is always the top item which is removed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typical stack implementation also provides an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accessor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called Top which returns the item at the top of the stack without removing it from the stack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89125" y="316547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43840" y="-160972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Stacks</a:t>
            </a:r>
            <a:endParaRPr lang="en-US" sz="4400" dirty="0"/>
          </a:p>
        </p:txBody>
      </p:sp>
      <p:pic>
        <p:nvPicPr>
          <p:cNvPr id="5124" name="Picture 4" descr="img704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47875"/>
            <a:ext cx="629443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82880" y="-10001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Queues</a:t>
            </a:r>
            <a:endParaRPr lang="en-US" sz="38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1234440"/>
            <a:ext cx="7772400" cy="476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Queue is a container which provides function, 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Enqueue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, for adding objects into the queue; and one function, 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Dequeue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, for taking objects out of the queue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queue is a 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first-in, first-out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 or 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FIFO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 data structure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Items are added at the end of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quese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removed from the beginning of the queue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89125" y="316547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89560" y="-206692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Queues</a:t>
            </a:r>
            <a:endParaRPr lang="en-US" sz="4400" dirty="0"/>
          </a:p>
        </p:txBody>
      </p:sp>
      <p:pic>
        <p:nvPicPr>
          <p:cNvPr id="8196" name="Picture 5" descr="img735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476500"/>
            <a:ext cx="8078787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9294D-9D1A-9F17-521F-6496AEC5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9D802FA-B57A-5233-0DC8-9EFE2414C343}"/>
              </a:ext>
            </a:extLst>
          </p:cNvPr>
          <p:cNvSpPr txBox="1">
            <a:spLocks/>
          </p:cNvSpPr>
          <p:nvPr/>
        </p:nvSpPr>
        <p:spPr>
          <a:xfrm>
            <a:off x="1565275" y="2786063"/>
            <a:ext cx="6146800" cy="10271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000" b="1" dirty="0">
                <a:latin typeface="+mj-lt"/>
                <a:cs typeface="Arial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690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93038" cy="553998"/>
          </a:xfrm>
        </p:spPr>
        <p:txBody>
          <a:bodyPr/>
          <a:lstStyle/>
          <a:p>
            <a:r>
              <a:rPr b="0">
                <a:solidFill>
                  <a:schemeClr val="tx1"/>
                </a:solidFill>
              </a:rPr>
              <a:t>Arrays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9160"/>
            <a:ext cx="8382000" cy="5105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 array is an indexed sequence of components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Typically, the array occupies sequential storage locations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length of the array is determined when the array is created, and cannot be changed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component of the array has a fixed, unique index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Indices range from a lower bound to an upper bound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Any component of the array can be inspected or updated by using its index</a:t>
            </a:r>
          </a:p>
          <a:p>
            <a:pPr lvl="2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66D1-7C13-6C45-2E9E-C3DCAA888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2E86840F-065D-8330-814B-2DE65976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altLang="zh-TW" sz="3200" dirty="0">
                <a:ea typeface="新細明體" charset="-120"/>
              </a:rPr>
              <a:t>Recursion</a:t>
            </a:r>
            <a:endParaRPr lang="en-US" altLang="zh-TW" sz="3200" dirty="0">
              <a:ea typeface="新細明體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7CEAF-AE21-15F3-76AB-67AA0FC39854}"/>
              </a:ext>
            </a:extLst>
          </p:cNvPr>
          <p:cNvSpPr txBox="1"/>
          <p:nvPr/>
        </p:nvSpPr>
        <p:spPr>
          <a:xfrm>
            <a:off x="683046" y="1498294"/>
            <a:ext cx="7568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function calling itself is called recursion</a:t>
            </a:r>
          </a:p>
          <a:p>
            <a:endParaRPr lang="en-IN" sz="2800" dirty="0"/>
          </a:p>
          <a:p>
            <a:r>
              <a:rPr lang="en-IN" sz="2800" dirty="0"/>
              <a:t>There has to be terminating condition in recursion</a:t>
            </a:r>
          </a:p>
          <a:p>
            <a:endParaRPr lang="en-IN" sz="2800" dirty="0"/>
          </a:p>
          <a:p>
            <a:r>
              <a:rPr lang="en-IN" sz="2800" dirty="0"/>
              <a:t>Recursion is alternative to repeated actions where loops are not possible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12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5A15-97A9-EDDC-A8D6-2F23B9FA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B59F3118-9D29-D72C-7A82-C9E14313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" y="76200"/>
            <a:ext cx="722090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Iterative definition of factorial</a:t>
            </a:r>
          </a:p>
        </p:txBody>
      </p:sp>
      <p:pic>
        <p:nvPicPr>
          <p:cNvPr id="37896" name="Picture 8">
            <a:extLst>
              <a:ext uri="{FF2B5EF4-FFF2-40B4-BE49-F238E27FC236}">
                <a16:creationId xmlns:a16="http://schemas.microsoft.com/office/drawing/2014/main" id="{0013D21D-35D7-7B74-255F-9FC02E2A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2500313"/>
            <a:ext cx="8523287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857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809D1-975D-B188-A1B4-D68270D6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>
            <a:extLst>
              <a:ext uri="{FF2B5EF4-FFF2-40B4-BE49-F238E27FC236}">
                <a16:creationId xmlns:a16="http://schemas.microsoft.com/office/drawing/2014/main" id="{EB374762-A97A-60D2-C66C-10FB8993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803"/>
            <a:ext cx="773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Recursive definition of factorial</a:t>
            </a:r>
          </a:p>
        </p:txBody>
      </p:sp>
      <p:pic>
        <p:nvPicPr>
          <p:cNvPr id="38920" name="Picture 8">
            <a:extLst>
              <a:ext uri="{FF2B5EF4-FFF2-40B4-BE49-F238E27FC236}">
                <a16:creationId xmlns:a16="http://schemas.microsoft.com/office/drawing/2014/main" id="{8B3599ED-6412-AB3B-FDFC-6B248C04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500313"/>
            <a:ext cx="8656637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35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90D0-25CC-6358-E6D2-2122933E5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>
            <a:extLst>
              <a:ext uri="{FF2B5EF4-FFF2-40B4-BE49-F238E27FC236}">
                <a16:creationId xmlns:a16="http://schemas.microsoft.com/office/drawing/2014/main" id="{EADDAECD-2720-BBAA-2FCC-544E201E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8" y="198120"/>
            <a:ext cx="8434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Tracing recursive solution to factorial problem</a:t>
            </a:r>
          </a:p>
        </p:txBody>
      </p:sp>
      <p:pic>
        <p:nvPicPr>
          <p:cNvPr id="39945" name="Picture 9">
            <a:extLst>
              <a:ext uri="{FF2B5EF4-FFF2-40B4-BE49-F238E27FC236}">
                <a16:creationId xmlns:a16="http://schemas.microsoft.com/office/drawing/2014/main" id="{97204E23-038B-0A38-9C0B-5815004B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2100263"/>
            <a:ext cx="869315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552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209B8-BA55-0E31-9C4B-1C58F2F3A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C7ECC239-3019-6103-F1EC-7D6F7750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57300"/>
            <a:ext cx="8305800" cy="34544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TW" altLang="en-US" b="1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charset="-120"/>
              </a:rPr>
              <a:t>Factorial</a:t>
            </a:r>
          </a:p>
          <a:p>
            <a:pPr marL="457200" indent="-457200"/>
            <a:r>
              <a:rPr lang="en-US" altLang="zh-TW" b="1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b="1">
                <a:ea typeface="新細明體" charset="-120"/>
              </a:rPr>
              <a:t>A positive integer num</a:t>
            </a:r>
          </a:p>
          <a:p>
            <a:pPr marL="457200" indent="-457200">
              <a:buFontTx/>
              <a:buAutoNum type="arabicPeriod"/>
            </a:pPr>
            <a:r>
              <a:rPr lang="en-US" altLang="zh-TW" b="1">
                <a:ea typeface="新細明體" charset="-120"/>
              </a:rPr>
              <a:t>if (num is equal to 0)</a:t>
            </a:r>
            <a:br>
              <a:rPr lang="en-US" altLang="zh-TW" b="1">
                <a:ea typeface="新細明體" charset="-120"/>
              </a:rPr>
            </a:br>
            <a:r>
              <a:rPr lang="en-US" altLang="zh-TW" b="1">
                <a:ea typeface="新細明體" charset="-120"/>
              </a:rPr>
              <a:t>then</a:t>
            </a:r>
            <a:br>
              <a:rPr lang="en-US" altLang="zh-TW" b="1">
                <a:ea typeface="新細明體" charset="-120"/>
              </a:rPr>
            </a:br>
            <a:r>
              <a:rPr lang="en-US" altLang="zh-TW" b="1">
                <a:ea typeface="新細明體" charset="-120"/>
              </a:rPr>
              <a:t>   1.1  return 1</a:t>
            </a:r>
            <a:br>
              <a:rPr lang="en-US" altLang="zh-TW" b="1">
                <a:ea typeface="新細明體" charset="-120"/>
              </a:rPr>
            </a:br>
            <a:r>
              <a:rPr lang="en-US" altLang="zh-TW" b="1">
                <a:ea typeface="新細明體" charset="-120"/>
              </a:rPr>
              <a:t>else</a:t>
            </a:r>
            <a:br>
              <a:rPr lang="en-US" altLang="zh-TW" b="1">
                <a:ea typeface="新細明體" charset="-120"/>
              </a:rPr>
            </a:br>
            <a:r>
              <a:rPr lang="en-US" altLang="zh-TW" b="1">
                <a:ea typeface="新細明體" charset="-120"/>
              </a:rPr>
              <a:t>1.2  return num x Factorial (num – 1) </a:t>
            </a:r>
            <a:br>
              <a:rPr lang="en-US" altLang="zh-TW" b="1">
                <a:ea typeface="新細明體" charset="-120"/>
              </a:rPr>
            </a:br>
            <a:r>
              <a:rPr lang="en-US" altLang="zh-TW" b="1">
                <a:ea typeface="新細明體" charset="-120"/>
              </a:rPr>
              <a:t>End if</a:t>
            </a:r>
          </a:p>
          <a:p>
            <a:pPr marL="457200" indent="-457200"/>
            <a:r>
              <a:rPr lang="en-US" altLang="zh-TW" b="1">
                <a:ea typeface="新細明體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15D72EC2-BC96-500D-8636-7EFCF2F6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166688"/>
            <a:ext cx="648620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800" dirty="0">
                <a:ea typeface="新細明體" charset="-120"/>
              </a:rPr>
              <a:t>Recursive  factorial</a:t>
            </a:r>
          </a:p>
        </p:txBody>
      </p:sp>
    </p:spTree>
    <p:extLst>
      <p:ext uri="{BB962C8B-B14F-4D97-AF65-F5344CB8AC3E}">
        <p14:creationId xmlns:p14="http://schemas.microsoft.com/office/powerpoint/2010/main" val="158328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565275" y="2786063"/>
            <a:ext cx="6146800" cy="10271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000" b="1" dirty="0">
                <a:latin typeface="+mj-lt"/>
                <a:cs typeface="Arial" charset="0"/>
              </a:rPr>
              <a:t>Sorting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82881" y="76200"/>
            <a:ext cx="530352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Bubble sort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2130425"/>
            <a:ext cx="813435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3840" y="76200"/>
            <a:ext cx="620141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bubble sort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3" y="1096963"/>
            <a:ext cx="5553075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98120" y="76200"/>
            <a:ext cx="624713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bubble sort</a:t>
            </a:r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1930400"/>
            <a:ext cx="5457825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Insertion sort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2030413"/>
            <a:ext cx="798195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93038" cy="553998"/>
          </a:xfrm>
        </p:spPr>
        <p:txBody>
          <a:bodyPr/>
          <a:lstStyle/>
          <a:p>
            <a:r>
              <a:rPr b="0">
                <a:solidFill>
                  <a:schemeClr val="tx1"/>
                </a:solidFill>
              </a:rPr>
              <a:t>Array Limitations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9160"/>
            <a:ext cx="8382000" cy="5105400"/>
          </a:xfrm>
        </p:spPr>
        <p:txBody>
          <a:bodyPr/>
          <a:lstStyle/>
          <a:p>
            <a:r>
              <a:rPr sz="2400">
                <a:solidFill>
                  <a:schemeClr val="tx1"/>
                </a:solidFill>
              </a:rPr>
              <a:t>Size of the array remains fixed, so expansion is not possible. Size is specified at the time of array creation</a:t>
            </a:r>
          </a:p>
          <a:p>
            <a:endParaRPr sz="2400">
              <a:solidFill>
                <a:schemeClr val="tx1"/>
              </a:solidFill>
            </a:endParaRPr>
          </a:p>
          <a:p>
            <a:r>
              <a:rPr sz="2400">
                <a:solidFill>
                  <a:schemeClr val="tx1"/>
                </a:solidFill>
              </a:rPr>
              <a:t>Insertion of an element in the array is very complex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sz="2400">
                <a:solidFill>
                  <a:schemeClr val="tx1"/>
                </a:solidFill>
              </a:rPr>
              <a:t>eletion of array element is not possible. </a:t>
            </a: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sz="2400">
                <a:solidFill>
                  <a:schemeClr val="tx1"/>
                </a:solidFill>
              </a:rPr>
              <a:t>e can delete the value at a given location, but the array does not shrink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0" y="76200"/>
            <a:ext cx="6937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insertion sort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1035050"/>
            <a:ext cx="5646737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43840" y="76200"/>
            <a:ext cx="669353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insertion sort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958850"/>
            <a:ext cx="5627687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29DD8-4FD0-EABA-D1F4-E17DF0E8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2A3500B4-FAC9-CC9D-61A8-B38ACCFC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D2516-4A84-38B3-DC66-C4CF239A8BDC}"/>
              </a:ext>
            </a:extLst>
          </p:cNvPr>
          <p:cNvSpPr txBox="1"/>
          <p:nvPr/>
        </p:nvSpPr>
        <p:spPr>
          <a:xfrm>
            <a:off x="683046" y="1498294"/>
            <a:ext cx="7568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Merge sort includes two operations </a:t>
            </a:r>
          </a:p>
          <a:p>
            <a:pPr marL="800100" lvl="1" indent="-342900">
              <a:buAutoNum type="arabicPeriod"/>
            </a:pPr>
            <a:r>
              <a:rPr lang="en-IN" sz="2800" dirty="0"/>
              <a:t>Keep dividing the array into and two arrays and sort them separately</a:t>
            </a:r>
          </a:p>
          <a:p>
            <a:pPr marL="800100" lvl="1" indent="-342900">
              <a:buAutoNum type="arabicPeriod"/>
            </a:pPr>
            <a:r>
              <a:rPr lang="en-IN" sz="2800" dirty="0"/>
              <a:t>Merge these two arrays into one using merge algorithm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56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C90A6-8D22-1DBE-4CEA-A3756F41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E199B297-FCCF-8B54-988C-717742F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pic>
        <p:nvPicPr>
          <p:cNvPr id="5122" name="Picture 2" descr="Merge-Sort-Algorithm-(1)">
            <a:extLst>
              <a:ext uri="{FF2B5EF4-FFF2-40B4-BE49-F238E27FC236}">
                <a16:creationId xmlns:a16="http://schemas.microsoft.com/office/drawing/2014/main" id="{53048623-3959-9117-4CB3-29685AC2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3" y="1407409"/>
            <a:ext cx="8598664" cy="45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A067C-4614-A15C-9050-E7D9B5595A28}"/>
              </a:ext>
            </a:extLst>
          </p:cNvPr>
          <p:cNvSpPr txBox="1"/>
          <p:nvPr/>
        </p:nvSpPr>
        <p:spPr>
          <a:xfrm>
            <a:off x="77118" y="5541488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7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C76E-2FD9-1E83-B491-C7C6E888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E107D6E1-E239-419B-47FE-081A3C00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pic>
        <p:nvPicPr>
          <p:cNvPr id="1026" name="Picture 2" descr="Merge Sort: Divide the array into two halves">
            <a:extLst>
              <a:ext uri="{FF2B5EF4-FFF2-40B4-BE49-F238E27FC236}">
                <a16:creationId xmlns:a16="http://schemas.microsoft.com/office/drawing/2014/main" id="{99E4D48C-74AE-74A8-039C-99D6FE649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AAAC96-FA6E-77B7-9F32-E3B230018B78}"/>
              </a:ext>
            </a:extLst>
          </p:cNvPr>
          <p:cNvSpPr txBox="1"/>
          <p:nvPr/>
        </p:nvSpPr>
        <p:spPr>
          <a:xfrm>
            <a:off x="77118" y="5144877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83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8C3AB-F5A3-F7C4-5ABF-6CD91E99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53978DB0-886B-051E-B6C9-2820C8158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639BA-7299-9759-4509-0B13B7094FB3}"/>
              </a:ext>
            </a:extLst>
          </p:cNvPr>
          <p:cNvSpPr txBox="1"/>
          <p:nvPr/>
        </p:nvSpPr>
        <p:spPr>
          <a:xfrm>
            <a:off x="77118" y="5144877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Merge Sort: Divide the subarrays into two halves (unit length subarrays here)">
            <a:extLst>
              <a:ext uri="{FF2B5EF4-FFF2-40B4-BE49-F238E27FC236}">
                <a16:creationId xmlns:a16="http://schemas.microsoft.com/office/drawing/2014/main" id="{999BEFBC-C53E-9917-A6B2-B9D4D42B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BAF41-777D-E919-5740-B72AA419E8E0}"/>
              </a:ext>
            </a:extLst>
          </p:cNvPr>
          <p:cNvSpPr txBox="1"/>
          <p:nvPr/>
        </p:nvSpPr>
        <p:spPr>
          <a:xfrm>
            <a:off x="141382" y="5198124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17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3529-2F50-0F93-487A-4735FEE26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2C764308-B0A8-FD1C-D373-B6715D194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85DBD-087E-B6AA-8A9E-9FF5F0FACB08}"/>
              </a:ext>
            </a:extLst>
          </p:cNvPr>
          <p:cNvSpPr txBox="1"/>
          <p:nvPr/>
        </p:nvSpPr>
        <p:spPr>
          <a:xfrm>
            <a:off x="77118" y="5144877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Merge Sort: Merge the unit length subarrys into sorted subarrays">
            <a:extLst>
              <a:ext uri="{FF2B5EF4-FFF2-40B4-BE49-F238E27FC236}">
                <a16:creationId xmlns:a16="http://schemas.microsoft.com/office/drawing/2014/main" id="{93B071B5-7C2D-F34B-B062-0F1D9D92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FB138-9032-900C-931E-2E2495694693}"/>
              </a:ext>
            </a:extLst>
          </p:cNvPr>
          <p:cNvSpPr txBox="1"/>
          <p:nvPr/>
        </p:nvSpPr>
        <p:spPr>
          <a:xfrm>
            <a:off x="130365" y="5198124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95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4F040-587E-1A16-6A7C-B57E468C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4A11EF88-7DB6-01D1-CA81-5BC78FCC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Merge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C990A-F220-5842-D34E-91E81CEE6078}"/>
              </a:ext>
            </a:extLst>
          </p:cNvPr>
          <p:cNvSpPr txBox="1"/>
          <p:nvPr/>
        </p:nvSpPr>
        <p:spPr>
          <a:xfrm>
            <a:off x="77118" y="5144877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Merge Sort: Merge the sorted subarrys to get the sorted array">
            <a:extLst>
              <a:ext uri="{FF2B5EF4-FFF2-40B4-BE49-F238E27FC236}">
                <a16:creationId xmlns:a16="http://schemas.microsoft.com/office/drawing/2014/main" id="{8692821F-891D-BE1C-DF25-1D84AF4A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7933B-343C-B72B-52D2-B9086A3B3317}"/>
              </a:ext>
            </a:extLst>
          </p:cNvPr>
          <p:cNvSpPr txBox="1"/>
          <p:nvPr/>
        </p:nvSpPr>
        <p:spPr>
          <a:xfrm>
            <a:off x="130365" y="5198124"/>
            <a:ext cx="9066883" cy="1134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81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A9C8-23A7-F973-3481-5B96FA14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DE60184-AB64-7D00-1AB3-CBFA5645FC5D}"/>
              </a:ext>
            </a:extLst>
          </p:cNvPr>
          <p:cNvSpPr txBox="1">
            <a:spLocks/>
          </p:cNvSpPr>
          <p:nvPr/>
        </p:nvSpPr>
        <p:spPr>
          <a:xfrm>
            <a:off x="1565275" y="2786063"/>
            <a:ext cx="6146800" cy="10271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000" b="1" dirty="0">
                <a:latin typeface="+mj-lt"/>
                <a:cs typeface="Arial" charset="0"/>
              </a:rPr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3507454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76200"/>
            <a:ext cx="5362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Search concept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716088"/>
            <a:ext cx="85613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" y="91440"/>
            <a:ext cx="7793038" cy="55399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Inserting an element into an array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169988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Suppose we want to insert the value</a:t>
            </a:r>
            <a:r>
              <a:rPr lang="en-US" sz="2400">
                <a:solidFill>
                  <a:schemeClr val="tx1"/>
                </a:solidFill>
                <a:latin typeface="Verdana" pitchFamily="34" charset="0"/>
              </a:rPr>
              <a:t> 8 </a:t>
            </a:r>
            <a:r>
              <a:rPr lang="en-US" sz="2400">
                <a:solidFill>
                  <a:schemeClr val="tx1"/>
                </a:solidFill>
              </a:rPr>
              <a:t>into this sorted array (while keeping the array sorted)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2984500"/>
            <a:ext cx="8574088" cy="166687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can do this by shifting all the elements after the mark right by one location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Of course, we have to discard the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30 </a:t>
            </a:r>
            <a:r>
              <a:rPr lang="en-US" sz="2000" dirty="0">
                <a:solidFill>
                  <a:schemeClr val="tx1"/>
                </a:solidFill>
              </a:rPr>
              <a:t>when we do this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43000" y="2254250"/>
            <a:ext cx="6096000" cy="685800"/>
            <a:chOff x="720" y="1584"/>
            <a:chExt cx="3840" cy="432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720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1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104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3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488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3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872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7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256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12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640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14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024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17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408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19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792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22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176" y="177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latin typeface="Verdana" pitchFamily="34" charset="0"/>
                </a:rPr>
                <a:t>30</a:t>
              </a: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256" y="1584"/>
              <a:ext cx="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62000" y="5149850"/>
            <a:ext cx="7848600" cy="137318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• Moving all those elements makes this a </a:t>
            </a:r>
            <a:r>
              <a:rPr lang="en-US" sz="2800" i="1">
                <a:latin typeface="Times New Roman" pitchFamily="18" charset="0"/>
              </a:rPr>
              <a:t>slow</a:t>
            </a:r>
            <a:r>
              <a:rPr lang="en-US" sz="2800">
                <a:latin typeface="Times New Roman" pitchFamily="18" charset="0"/>
              </a:rPr>
              <a:t> operation (linear in the size of the array)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    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43000" y="2949576"/>
            <a:ext cx="6716713" cy="2189163"/>
            <a:chOff x="720" y="1858"/>
            <a:chExt cx="4231" cy="1379"/>
          </a:xfrm>
        </p:grpSpPr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2448" y="1858"/>
              <a:ext cx="38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2832" y="1858"/>
              <a:ext cx="38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3216" y="1858"/>
              <a:ext cx="38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3600" y="1858"/>
              <a:ext cx="38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3984" y="1858"/>
              <a:ext cx="38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720" y="2774"/>
              <a:ext cx="4231" cy="463"/>
              <a:chOff x="720" y="2928"/>
              <a:chExt cx="4231" cy="463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720" y="3072"/>
                <a:ext cx="3840" cy="240"/>
                <a:chOff x="720" y="3408"/>
                <a:chExt cx="3840" cy="240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720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latin typeface="Verdana" pitchFamily="34" charset="0"/>
                    </a:rPr>
                    <a:t>1</a:t>
                  </a:r>
                </a:p>
              </p:txBody>
            </p:sp>
            <p:sp>
              <p:nvSpPr>
                <p:cNvPr id="245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104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3</a:t>
                  </a:r>
                </a:p>
              </p:txBody>
            </p:sp>
            <p:sp>
              <p:nvSpPr>
                <p:cNvPr id="245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3</a:t>
                  </a:r>
                </a:p>
              </p:txBody>
            </p:sp>
            <p:sp>
              <p:nvSpPr>
                <p:cNvPr id="24597" name="Rectangle 21"/>
                <p:cNvSpPr>
                  <a:spLocks noChangeArrowheads="1"/>
                </p:cNvSpPr>
                <p:nvPr/>
              </p:nvSpPr>
              <p:spPr bwMode="auto">
                <a:xfrm>
                  <a:off x="1872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7</a:t>
                  </a:r>
                </a:p>
              </p:txBody>
            </p:sp>
            <p:sp>
              <p:nvSpPr>
                <p:cNvPr id="24598" name="Rectangle 22"/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8</a:t>
                  </a:r>
                </a:p>
              </p:txBody>
            </p:sp>
            <p:sp>
              <p:nvSpPr>
                <p:cNvPr id="24599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12</a:t>
                  </a:r>
                </a:p>
              </p:txBody>
            </p:sp>
            <p:sp>
              <p:nvSpPr>
                <p:cNvPr id="24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14</a:t>
                  </a:r>
                </a:p>
              </p:txBody>
            </p:sp>
            <p:sp>
              <p:nvSpPr>
                <p:cNvPr id="24601" name="Rectangle 25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17</a:t>
                  </a:r>
                </a:p>
              </p:txBody>
            </p:sp>
            <p:sp>
              <p:nvSpPr>
                <p:cNvPr id="24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3792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19</a:t>
                  </a:r>
                </a:p>
              </p:txBody>
            </p:sp>
            <p:sp>
              <p:nvSpPr>
                <p:cNvPr id="2460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3408"/>
                  <a:ext cx="384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b="1">
                      <a:latin typeface="Verdana" pitchFamily="34" charset="0"/>
                    </a:rPr>
                    <a:t>22</a:t>
                  </a:r>
                </a:p>
              </p:txBody>
            </p:sp>
          </p:grpSp>
          <p:sp>
            <p:nvSpPr>
              <p:cNvPr id="24607" name="Text Box 31"/>
              <p:cNvSpPr txBox="1">
                <a:spLocks noChangeArrowheads="1"/>
              </p:cNvSpPr>
              <p:nvPr/>
            </p:nvSpPr>
            <p:spPr bwMode="auto">
              <a:xfrm rot="1303387">
                <a:off x="4567" y="3158"/>
                <a:ext cx="384" cy="23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FF0000"/>
                    </a:solidFill>
                    <a:latin typeface="Verdana" pitchFamily="34" charset="0"/>
                  </a:rPr>
                  <a:t>30</a:t>
                </a:r>
              </a:p>
            </p:txBody>
          </p:sp>
          <p:sp>
            <p:nvSpPr>
              <p:cNvPr id="24616" name="Line 40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  <p:bldP spid="24580" grpId="0" build="p" bldLvl="4" autoUpdateAnimBg="0"/>
      <p:bldP spid="2460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9080" y="182563"/>
            <a:ext cx="690372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a sequential search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5" y="1071563"/>
            <a:ext cx="6254750" cy="51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13360" y="182563"/>
            <a:ext cx="694944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a sequential search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5" y="1568450"/>
            <a:ext cx="62547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2AE94-0418-2E45-277F-A1478CD71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E59B7882-0DA5-BDCA-EEC5-BCFFE7631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" y="76200"/>
            <a:ext cx="543115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altLang="zh-TW" sz="3200" dirty="0">
                <a:ea typeface="新細明體" charset="-120"/>
              </a:rPr>
              <a:t>B</a:t>
            </a:r>
            <a:r>
              <a:rPr lang="en-US" altLang="zh-TW" sz="3200" dirty="0" err="1">
                <a:ea typeface="新細明體" charset="-120"/>
              </a:rPr>
              <a:t>inary</a:t>
            </a:r>
            <a:r>
              <a:rPr lang="en-US" altLang="zh-TW" sz="3200" dirty="0">
                <a:ea typeface="新細明體" charset="-120"/>
              </a:rPr>
              <a:t>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C4633-12FF-7672-7FA8-5E70A1BA4FB1}"/>
              </a:ext>
            </a:extLst>
          </p:cNvPr>
          <p:cNvSpPr txBox="1"/>
          <p:nvPr/>
        </p:nvSpPr>
        <p:spPr>
          <a:xfrm>
            <a:off x="683046" y="1498294"/>
            <a:ext cx="7568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Binary search can be performed only on sorted data</a:t>
            </a:r>
          </a:p>
          <a:p>
            <a:endParaRPr lang="en-IN" sz="2800" dirty="0"/>
          </a:p>
          <a:p>
            <a:r>
              <a:rPr lang="en-IN" sz="2800" dirty="0"/>
              <a:t>Divide the array into two parts and search only the part where the element may possibly present</a:t>
            </a:r>
          </a:p>
          <a:p>
            <a:endParaRPr lang="en-IN" sz="2800" dirty="0"/>
          </a:p>
          <a:p>
            <a:r>
              <a:rPr lang="en-IN" sz="2800" dirty="0"/>
              <a:t>Repeat this until left with single element or the element found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17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4320" y="60960"/>
            <a:ext cx="673608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>
                <a:ea typeface="新細明體" charset="-120"/>
              </a:rPr>
              <a:t>Example of a binary search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873443"/>
            <a:ext cx="51562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ctrTitle"/>
          </p:nvPr>
        </p:nvSpPr>
        <p:spPr>
          <a:xfrm>
            <a:off x="4694238" y="2549525"/>
            <a:ext cx="4203700" cy="554038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  <a:cs typeface="Arial" charset="0"/>
              </a:rPr>
              <a:t>End</a:t>
            </a:r>
            <a:endParaRPr dirty="0">
              <a:solidFill>
                <a:schemeClr val="tx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Deleting an element from an array</a:t>
            </a:r>
          </a:p>
        </p:txBody>
      </p:sp>
      <p:sp>
        <p:nvSpPr>
          <p:cNvPr id="25645" name="Rectangle 4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12520"/>
            <a:ext cx="7924800" cy="914400"/>
          </a:xfrm>
        </p:spPr>
        <p:txBody>
          <a:bodyPr/>
          <a:lstStyle/>
          <a:p>
            <a:r>
              <a:rPr lang="en-US" sz="2400"/>
              <a:t>Deleting an element is similar--again, we have to move all the elements after it</a:t>
            </a:r>
          </a:p>
        </p:txBody>
      </p:sp>
      <p:sp>
        <p:nvSpPr>
          <p:cNvPr id="25646" name="Rectangle 4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55720"/>
            <a:ext cx="8305800" cy="2362200"/>
          </a:xfrm>
        </p:spPr>
        <p:txBody>
          <a:bodyPr/>
          <a:lstStyle/>
          <a:p>
            <a:r>
              <a:rPr lang="en-US" sz="2400" dirty="0"/>
              <a:t>Deletion is a slow operation; we don’t want to do it very often</a:t>
            </a:r>
          </a:p>
          <a:p>
            <a:r>
              <a:rPr lang="en-US" sz="2400" dirty="0"/>
              <a:t>Deletion leaves a “vacant” location at the end</a:t>
            </a:r>
          </a:p>
          <a:p>
            <a:pPr lvl="1"/>
            <a:r>
              <a:rPr lang="en-US" sz="2000" dirty="0"/>
              <a:t>How do we mark it vacant?</a:t>
            </a:r>
          </a:p>
          <a:p>
            <a:pPr lvl="2"/>
            <a:r>
              <a:rPr lang="en-US" sz="1800" dirty="0"/>
              <a:t>Every bit pattern represents a valid integer</a:t>
            </a:r>
          </a:p>
          <a:p>
            <a:pPr lvl="2"/>
            <a:r>
              <a:rPr lang="en-US" sz="1800" dirty="0"/>
              <a:t>We must keep a count of how many valid elements are in the array</a:t>
            </a:r>
          </a:p>
          <a:p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255520"/>
            <a:ext cx="6096000" cy="381000"/>
            <a:chOff x="720" y="3408"/>
            <a:chExt cx="3840" cy="24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72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104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488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87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7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2256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tx2"/>
                  </a:solidFill>
                  <a:latin typeface="Verdana" pitchFamily="34" charset="0"/>
                </a:rPr>
                <a:t>8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64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3024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408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17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19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4176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2"/>
                  </a:solidFill>
                  <a:latin typeface="Verdana" pitchFamily="34" charset="0"/>
                </a:rPr>
                <a:t>22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43000" y="2636520"/>
            <a:ext cx="6096000" cy="914400"/>
            <a:chOff x="720" y="2736"/>
            <a:chExt cx="3840" cy="576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20" y="3072"/>
              <a:ext cx="3840" cy="240"/>
              <a:chOff x="720" y="3408"/>
              <a:chExt cx="3840" cy="240"/>
            </a:xfrm>
          </p:grpSpPr>
          <p:sp>
            <p:nvSpPr>
              <p:cNvPr id="25616" name="Rectangle 16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5617" name="Rectangle 17"/>
              <p:cNvSpPr>
                <a:spLocks noChangeArrowheads="1"/>
              </p:cNvSpPr>
              <p:nvPr/>
            </p:nvSpPr>
            <p:spPr bwMode="auto">
              <a:xfrm>
                <a:off x="1104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25618" name="Rectangle 18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25619" name="Rectangle 19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7</a:t>
                </a:r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2256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25621" name="Rectangle 21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25622" name="Rectangle 22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17</a:t>
                </a:r>
              </a:p>
            </p:txBody>
          </p:sp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19</a:t>
                </a:r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3792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flipH="1">
              <a:off x="2448" y="273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 flipH="1">
              <a:off x="2832" y="273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H="1">
              <a:off x="3216" y="273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H="1">
              <a:off x="3600" y="273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 flipH="1">
              <a:off x="3984" y="273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8120" y="-17621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Lists</a:t>
            </a:r>
            <a:endParaRPr lang="en-US" sz="38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0" y="838200"/>
            <a:ext cx="7772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 linked list is a sequence of dynamically allocated storage elements, each containing a pointer to its successor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As storage is allocated dynamically, there is no size limitation as in arrays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list can expand or shrink based on the requirement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Head and Tail pointers hold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refence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first and last node in the list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Types of lists -  linear lists, circular lists, doubly linked lists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§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89125" y="316547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13360" y="-206692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Lists</a:t>
            </a:r>
            <a:endParaRPr lang="en-US" sz="4400" dirty="0"/>
          </a:p>
        </p:txBody>
      </p:sp>
      <p:pic>
        <p:nvPicPr>
          <p:cNvPr id="11268" name="Picture 4" descr="img735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57375"/>
            <a:ext cx="6786563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3143250" y="4092575"/>
            <a:ext cx="714375" cy="142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 bwMode="auto">
          <a:xfrm>
            <a:off x="2143125" y="4929188"/>
            <a:ext cx="714375" cy="142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" y="-8477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Lists - variations</a:t>
            </a:r>
            <a:endParaRPr lang="en-US" sz="38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62000" y="1363980"/>
            <a:ext cx="7772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n"/>
            </a:pPr>
            <a:r>
              <a:rPr lang="en-IN" sz="2200" b="1" dirty="0">
                <a:latin typeface="Arial" pitchFamily="34" charset="0"/>
                <a:cs typeface="Arial" pitchFamily="34" charset="0"/>
              </a:rPr>
              <a:t>Linear List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Each node points to next node. Head pointer points to first node and pointer in the last node will be NULL</a:t>
            </a:r>
          </a:p>
          <a:p>
            <a:pPr marL="800100" lvl="1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Also known as </a:t>
            </a:r>
            <a:r>
              <a:rPr lang="en-IN" sz="2200" dirty="0"/>
              <a:t>One Way List or Singly Linked List</a:t>
            </a: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2" name="Picture 3" descr="18201011852980Linear Linked List or One Way List or Singly Linked Lis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3571875"/>
            <a:ext cx="602773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13360" y="-145732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800" dirty="0">
                <a:latin typeface="Arial" pitchFamily="34" charset="0"/>
              </a:rPr>
              <a:t>Linked Lists - variations</a:t>
            </a:r>
            <a:endParaRPr lang="en-US" sz="3800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" y="1257300"/>
            <a:ext cx="7772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n"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Circular lists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Same as Linear lists but the last node points to the first node</a:t>
            </a:r>
          </a:p>
        </p:txBody>
      </p:sp>
      <p:pic>
        <p:nvPicPr>
          <p:cNvPr id="13316" name="Picture 3" descr="182010118469Circular Linked Lis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363" y="3224213"/>
            <a:ext cx="615632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FIDENTIAL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FC9CB99B7EC47A93DE0664EC40C26" ma:contentTypeVersion="0" ma:contentTypeDescription="Create a new document." ma:contentTypeScope="" ma:versionID="9a8d983cafb9cac16b33f31761ce28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2FEBA9-231B-48E5-96D7-683DBA205F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6EA32E-897F-43B6-8E00-A827907F1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</Template>
  <TotalTime>5197</TotalTime>
  <Words>965</Words>
  <Application>Microsoft Office PowerPoint</Application>
  <PresentationFormat>On-screen Show (4:3)</PresentationFormat>
  <Paragraphs>160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新細明體</vt:lpstr>
      <vt:lpstr>Arial</vt:lpstr>
      <vt:lpstr>Calibri</vt:lpstr>
      <vt:lpstr>Gill Sans MT</vt:lpstr>
      <vt:lpstr>Monotype Sorts</vt:lpstr>
      <vt:lpstr>Times New Roman</vt:lpstr>
      <vt:lpstr>Verdana</vt:lpstr>
      <vt:lpstr>Webdings</vt:lpstr>
      <vt:lpstr>Wingdings</vt:lpstr>
      <vt:lpstr>CONFIDENTIAL</vt:lpstr>
      <vt:lpstr>Data Structures And Algorithms</vt:lpstr>
      <vt:lpstr>Arrays</vt:lpstr>
      <vt:lpstr>Array Limitations</vt:lpstr>
      <vt:lpstr>Inserting an element into an array</vt:lpstr>
      <vt:lpstr>Deleting an element from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Ramana Reddy</cp:lastModifiedBy>
  <cp:revision>281</cp:revision>
  <cp:lastPrinted>2011-09-27T16:59:14Z</cp:lastPrinted>
  <dcterms:created xsi:type="dcterms:W3CDTF">2012-01-20T13:36:53Z</dcterms:created>
  <dcterms:modified xsi:type="dcterms:W3CDTF">2024-02-11T09:32:58Z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891055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