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5" r:id="rId1"/>
  </p:sldMasterIdLst>
  <p:notesMasterIdLst>
    <p:notesMasterId r:id="rId20"/>
  </p:notesMasterIdLst>
  <p:handoutMasterIdLst>
    <p:handoutMasterId r:id="rId21"/>
  </p:handoutMasterIdLst>
  <p:sldIdLst>
    <p:sldId id="480" r:id="rId2"/>
    <p:sldId id="469" r:id="rId3"/>
    <p:sldId id="486" r:id="rId4"/>
    <p:sldId id="489" r:id="rId5"/>
    <p:sldId id="490" r:id="rId6"/>
    <p:sldId id="487" r:id="rId7"/>
    <p:sldId id="488" r:id="rId8"/>
    <p:sldId id="502" r:id="rId9"/>
    <p:sldId id="503" r:id="rId10"/>
    <p:sldId id="508" r:id="rId11"/>
    <p:sldId id="491" r:id="rId12"/>
    <p:sldId id="520" r:id="rId13"/>
    <p:sldId id="509" r:id="rId14"/>
    <p:sldId id="504" r:id="rId15"/>
    <p:sldId id="500" r:id="rId16"/>
    <p:sldId id="519" r:id="rId17"/>
    <p:sldId id="501" r:id="rId18"/>
    <p:sldId id="493" r:id="rId19"/>
  </p:sldIdLst>
  <p:sldSz cx="9144000" cy="6858000" type="screen4x3"/>
  <p:notesSz cx="7099300" cy="10234613"/>
  <p:custDataLst>
    <p:tags r:id="rId22"/>
  </p:custData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ctr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ctr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ctr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ctr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9966"/>
    <a:srgbClr val="336600"/>
    <a:srgbClr val="B2B2B2"/>
    <a:srgbClr val="777777"/>
    <a:srgbClr val="008000"/>
    <a:srgbClr val="FE00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08" autoAdjust="0"/>
    <p:restoredTop sz="87026" autoAdjust="0"/>
  </p:normalViewPr>
  <p:slideViewPr>
    <p:cSldViewPr snapToObjects="1">
      <p:cViewPr varScale="1">
        <p:scale>
          <a:sx n="63" d="100"/>
          <a:sy n="63" d="100"/>
        </p:scale>
        <p:origin x="1556" y="5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75" d="100"/>
          <a:sy n="75" d="100"/>
        </p:scale>
        <p:origin x="-2046" y="133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674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28825" y="774700"/>
            <a:ext cx="3060700" cy="22971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3333750"/>
            <a:ext cx="5207000" cy="6134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7807" tIns="48046" rIns="97807" bIns="480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3382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649" tIns="48824" rIns="97649" bIns="48824" numCol="1" anchor="t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buClrTx/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Solutions Engineering Fundamentals: Java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4567238" y="0"/>
            <a:ext cx="25320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649" tIns="48824" rIns="97649" bIns="48824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/>
              <a:t>Module 10: Concurrency</a:t>
            </a:r>
          </a:p>
          <a:p>
            <a:pPr algn="r"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endParaRPr lang="en-US"/>
          </a:p>
          <a:p>
            <a:pPr algn="r"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endParaRPr lang="en-US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866313"/>
            <a:ext cx="30114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649" tIns="48824" rIns="97649" bIns="48824" numCol="1" anchor="b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buClrTx/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Course #Z16325</a:t>
            </a:r>
          </a:p>
          <a:p>
            <a:pPr>
              <a:defRPr/>
            </a:pPr>
            <a:r>
              <a:rPr lang="en-US"/>
              <a:t>© 2009 Accenture All Rights Reserved.</a:t>
            </a:r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087688" y="9869488"/>
            <a:ext cx="13954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649" tIns="48824" rIns="97649" bIns="48824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FFB418E1-07FE-4F9E-B463-28D5B9FF82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4471988" y="9869488"/>
            <a:ext cx="26273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649" tIns="48824" rIns="97649" bIns="48824" anchor="b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/>
              <a:t>M10 – Concurrency.ppt</a:t>
            </a:r>
          </a:p>
        </p:txBody>
      </p:sp>
    </p:spTree>
    <p:extLst>
      <p:ext uri="{BB962C8B-B14F-4D97-AF65-F5344CB8AC3E}">
        <p14:creationId xmlns:p14="http://schemas.microsoft.com/office/powerpoint/2010/main" val="48108682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Solutions Engineering Fundamentals: Java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Course #Z16325</a:t>
            </a:r>
          </a:p>
          <a:p>
            <a:r>
              <a:rPr lang="en-US"/>
              <a:t>© 2009 Accenture All Rights Reserved.</a:t>
            </a:r>
          </a:p>
        </p:txBody>
      </p:sp>
      <p:sp>
        <p:nvSpPr>
          <p:cNvPr id="25604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5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IE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Solutions Engineering Fundamentals: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#Z16325</a:t>
            </a:r>
          </a:p>
          <a:p>
            <a:pPr>
              <a:defRPr/>
            </a:pPr>
            <a:r>
              <a:rPr lang="en-US"/>
              <a:t>© 2009 Accenture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B418E1-07FE-4F9E-B463-28D5B9FF824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63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A4_Code_2 [Converted])pool blu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3425825"/>
            <a:ext cx="9140825" cy="381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46083" name="Rectangle 3"/>
          <p:cNvSpPr>
            <a:spLocks noGrp="1" noChangeArrowheads="1"/>
          </p:cNvSpPr>
          <p:nvPr>
            <p:ph type="ctrTitle" sz="quarter"/>
          </p:nvPr>
        </p:nvSpPr>
        <p:spPr bwMode="white">
          <a:xfrm>
            <a:off x="2057400" y="2786058"/>
            <a:ext cx="6553200" cy="914400"/>
          </a:xfrm>
        </p:spPr>
        <p:txBody>
          <a:bodyPr anchor="t"/>
          <a:lstStyle>
            <a:lvl1pPr>
              <a:lnSpc>
                <a:spcPct val="90000"/>
              </a:lnSpc>
              <a:defRPr sz="36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34200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A4D39AF0-1695-4576-81FD-4538B457CB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05575" y="196850"/>
            <a:ext cx="2114550" cy="6432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1925" y="196850"/>
            <a:ext cx="6191250" cy="6432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34200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73C10F72-BF6E-4046-BDB2-A1FBD100F8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34200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3B79960-8DEF-4A96-AF73-B143D349CA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34200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CE93CE5-BAB5-49FC-86F5-F5051FEFD3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25" y="12954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7225" y="12954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934200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1AFE14B4-7301-49D4-983A-E6FF6306B5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6934200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A1177251-699D-4B2C-A8D6-E330634A73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934200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5858D15A-9753-4690-A7A4-EE5391B9B7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934200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3F79DB83-2AD4-457C-9B61-DD6C609FFD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934200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747B8474-85D7-40A4-86C0-4B09683181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934200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59C414E5-CD1E-430A-9859-642CFA9F4F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6850"/>
            <a:ext cx="8153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1925" y="12954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8" name="Picture 6" descr="A4_Code_2 [Converted])pool blue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1139825"/>
            <a:ext cx="9140825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43" r:id="rId1"/>
    <p:sldLayoutId id="2147484544" r:id="rId2"/>
    <p:sldLayoutId id="2147484545" r:id="rId3"/>
    <p:sldLayoutId id="2147484546" r:id="rId4"/>
    <p:sldLayoutId id="2147484547" r:id="rId5"/>
    <p:sldLayoutId id="2147484548" r:id="rId6"/>
    <p:sldLayoutId id="2147484549" r:id="rId7"/>
    <p:sldLayoutId id="2147484550" r:id="rId8"/>
    <p:sldLayoutId id="2147484551" r:id="rId9"/>
    <p:sldLayoutId id="2147484552" r:id="rId10"/>
    <p:sldLayoutId id="214748455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pitchFamily="34" charset="0"/>
        </a:defRPr>
      </a:lvl9pPr>
    </p:titleStyle>
    <p:bodyStyle>
      <a:lvl1pPr marL="274638" indent="-2746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550863" indent="-2746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000000"/>
          </a:solidFill>
          <a:latin typeface="+mn-lt"/>
        </a:defRPr>
      </a:lvl2pPr>
      <a:lvl3pPr marL="808038" indent="-2555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rgbClr val="000000"/>
          </a:solidFill>
          <a:latin typeface="+mn-lt"/>
        </a:defRPr>
      </a:lvl3pPr>
      <a:lvl4pPr marL="1074738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600">
          <a:solidFill>
            <a:srgbClr val="000000"/>
          </a:solidFill>
          <a:latin typeface="+mn-lt"/>
        </a:defRPr>
      </a:lvl4pPr>
      <a:lvl5pPr marL="13589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5pPr>
      <a:lvl6pPr marL="18161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6pPr>
      <a:lvl7pPr marL="22733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7pPr>
      <a:lvl8pPr marL="27305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8pPr>
      <a:lvl9pPr marL="31877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data/commons/docs/current/api/org/springframework/data/repository/CrudRepository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oot/docs/current/reference/html/common-application-propertie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ordpress.com/post/84008038/58/redir.aspx?C=iIVoi758YUam3BoU91hAwS5KRK38t9JIG_sSS9Z9so3j2B5_qM_kbAAt1AwGIWBDvAXGWaEX0IQ.&amp;URL=http://yaml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0"/>
          <p:cNvSpPr>
            <a:spLocks noChangeArrowheads="1"/>
          </p:cNvSpPr>
          <p:nvPr/>
        </p:nvSpPr>
        <p:spPr bwMode="auto">
          <a:xfrm>
            <a:off x="3495675" y="5027613"/>
            <a:ext cx="4246563" cy="85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</a:pPr>
            <a:endParaRPr lang="en-US" sz="200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42910" y="2643188"/>
            <a:ext cx="8001056" cy="914400"/>
          </a:xfrm>
        </p:spPr>
        <p:txBody>
          <a:bodyPr/>
          <a:lstStyle/>
          <a:p>
            <a:pPr algn="ctr"/>
            <a:r>
              <a:rPr lang="en-US" sz="4400" b="1" dirty="0"/>
              <a:t>Spring Boot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properties OR </a:t>
            </a:r>
            <a:r>
              <a:rPr lang="en-US" b="0" dirty="0" err="1"/>
              <a:t>yaml</a:t>
            </a:r>
            <a:endParaRPr lang="en-US" b="0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42" y="1295400"/>
            <a:ext cx="8458200" cy="3501752"/>
          </a:xfrm>
        </p:spPr>
        <p:txBody>
          <a:bodyPr/>
          <a:lstStyle/>
          <a:p>
            <a:r>
              <a:rPr lang="en-US" sz="2400" dirty="0"/>
              <a:t>We can use either properties file or </a:t>
            </a:r>
            <a:r>
              <a:rPr lang="en-US" sz="2400" dirty="0" err="1"/>
              <a:t>yml</a:t>
            </a:r>
            <a:r>
              <a:rPr lang="en-US" sz="2400" dirty="0"/>
              <a:t> file.</a:t>
            </a:r>
          </a:p>
          <a:p>
            <a:endParaRPr lang="en-US" sz="2400" dirty="0"/>
          </a:p>
          <a:p>
            <a:r>
              <a:rPr lang="en-US" sz="2400" dirty="0"/>
              <a:t>Try not to use both in the same application</a:t>
            </a:r>
          </a:p>
          <a:p>
            <a:endParaRPr lang="en-US" sz="2400" dirty="0"/>
          </a:p>
          <a:p>
            <a:r>
              <a:rPr lang="en-US" sz="2400" dirty="0"/>
              <a:t>If both properties and </a:t>
            </a:r>
            <a:r>
              <a:rPr lang="en-US" sz="2400" dirty="0" err="1"/>
              <a:t>yml</a:t>
            </a:r>
            <a:r>
              <a:rPr lang="en-US" sz="2400" dirty="0"/>
              <a:t> files are available, property defined in properties file will have precedence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0127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Spring Boot  JPA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42" y="1439416"/>
            <a:ext cx="8458200" cy="3285728"/>
          </a:xfrm>
        </p:spPr>
        <p:txBody>
          <a:bodyPr/>
          <a:lstStyle/>
          <a:p>
            <a:r>
              <a:rPr lang="en-US" sz="2000" dirty="0"/>
              <a:t>Automatic CRUD Repository for entities</a:t>
            </a:r>
          </a:p>
          <a:p>
            <a:r>
              <a:rPr lang="en-US" sz="2000" dirty="0" err="1"/>
              <a:t>CrudRepository</a:t>
            </a:r>
            <a:r>
              <a:rPr lang="en-US" sz="2000" dirty="0"/>
              <a:t> interface provides basic methods</a:t>
            </a:r>
          </a:p>
          <a:p>
            <a:r>
              <a:rPr lang="en-US" sz="2000" dirty="0" err="1"/>
              <a:t>JPARepository</a:t>
            </a:r>
            <a:r>
              <a:rPr lang="en-US" sz="2000" dirty="0"/>
              <a:t>  interface provides additional JPA related methods</a:t>
            </a:r>
          </a:p>
          <a:p>
            <a:endParaRPr lang="en-US" sz="2000" dirty="0"/>
          </a:p>
          <a:p>
            <a:r>
              <a:rPr lang="en-US" sz="2000" dirty="0"/>
              <a:t>DB configuration through properties file or YML file</a:t>
            </a:r>
          </a:p>
          <a:p>
            <a:endParaRPr lang="en-US" sz="2000" dirty="0"/>
          </a:p>
          <a:p>
            <a:r>
              <a:rPr lang="en-US" sz="2000" dirty="0"/>
              <a:t>In memory database H2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33804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H2 in-memory database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42" y="1439416"/>
            <a:ext cx="8458200" cy="3285728"/>
          </a:xfrm>
        </p:spPr>
        <p:txBody>
          <a:bodyPr/>
          <a:lstStyle/>
          <a:p>
            <a:r>
              <a:rPr lang="en-US" sz="2000" dirty="0"/>
              <a:t>H2 is in-memory database</a:t>
            </a:r>
          </a:p>
          <a:p>
            <a:r>
              <a:rPr lang="en-US" sz="2000" dirty="0"/>
              <a:t>Need H2 dependency</a:t>
            </a:r>
          </a:p>
          <a:p>
            <a:r>
              <a:rPr lang="en-US" sz="2000" dirty="0"/>
              <a:t>H2 console can be used by setting following properties</a:t>
            </a:r>
          </a:p>
          <a:p>
            <a:endParaRPr lang="en-US" sz="2000" dirty="0"/>
          </a:p>
          <a:p>
            <a:pPr marL="533400" lvl="2" indent="0">
              <a:buNone/>
            </a:pPr>
            <a:r>
              <a:rPr lang="en-US" sz="2200" dirty="0"/>
              <a:t>spring.h2.console.enabled=true</a:t>
            </a:r>
          </a:p>
          <a:p>
            <a:pPr marL="533400" lvl="2" indent="0">
              <a:buNone/>
            </a:pPr>
            <a:r>
              <a:rPr lang="en-US" sz="2200" dirty="0"/>
              <a:t>spring.datasource.url=jdbc:h2:mem:testdb</a:t>
            </a:r>
          </a:p>
          <a:p>
            <a:pPr marL="533400" lvl="2" indent="0">
              <a:buNone/>
            </a:pPr>
            <a:r>
              <a:rPr lang="en-US" sz="2200" dirty="0" err="1"/>
              <a:t>spring.data.jpa.repositories.bootstrap</a:t>
            </a:r>
            <a:r>
              <a:rPr lang="en-US" sz="2200" dirty="0"/>
              <a:t>-mode=default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98218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CrudRepository</a:t>
            </a:r>
            <a:r>
              <a:rPr lang="en-US" b="0" dirty="0"/>
              <a:t>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616105"/>
              </p:ext>
            </p:extLst>
          </p:nvPr>
        </p:nvGraphicFramePr>
        <p:xfrm>
          <a:off x="442242" y="1556792"/>
          <a:ext cx="8234214" cy="4276748"/>
        </p:xfrm>
        <a:graphic>
          <a:graphicData uri="http://schemas.openxmlformats.org/drawingml/2006/table">
            <a:tbl>
              <a:tblPr/>
              <a:tblGrid>
                <a:gridCol w="1537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6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6434">
                <a:tc>
                  <a:txBody>
                    <a:bodyPr/>
                    <a:lstStyle/>
                    <a:p>
                      <a:r>
                        <a:rPr lang="en-IN" sz="1800" dirty="0"/>
                        <a:t>long</a:t>
                      </a:r>
                    </a:p>
                  </a:txBody>
                  <a:tcPr marL="16443" marR="16443" marT="16443" marB="164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count()      Returns the number of entities available.</a:t>
                      </a:r>
                    </a:p>
                  </a:txBody>
                  <a:tcPr marL="16443" marR="16443" marT="16443" marB="164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660">
                <a:tc>
                  <a:txBody>
                    <a:bodyPr/>
                    <a:lstStyle/>
                    <a:p>
                      <a:r>
                        <a:rPr lang="en-IN" sz="1800"/>
                        <a:t>void</a:t>
                      </a:r>
                    </a:p>
                  </a:txBody>
                  <a:tcPr marL="16443" marR="16443" marT="16443" marB="164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delete(T entity)    Deletes a given entity.</a:t>
                      </a:r>
                    </a:p>
                  </a:txBody>
                  <a:tcPr marL="16443" marR="16443" marT="16443" marB="164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434">
                <a:tc>
                  <a:txBody>
                    <a:bodyPr/>
                    <a:lstStyle/>
                    <a:p>
                      <a:r>
                        <a:rPr lang="en-IN" sz="1800" dirty="0"/>
                        <a:t>void</a:t>
                      </a:r>
                    </a:p>
                  </a:txBody>
                  <a:tcPr marL="16443" marR="16443" marT="16443" marB="164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deleteAll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Iterable</a:t>
                      </a:r>
                      <a:r>
                        <a:rPr lang="en-US" sz="1800" dirty="0"/>
                        <a:t>&lt;? extends </a:t>
                      </a:r>
                      <a:r>
                        <a:rPr lang="en-US" sz="1800" dirty="0">
                          <a:hlinkClick r:id="rId2" tooltip="type parameter in CrudRepository"/>
                        </a:rPr>
                        <a:t>T</a:t>
                      </a:r>
                      <a:r>
                        <a:rPr lang="en-US" sz="1800" dirty="0"/>
                        <a:t>&gt; entities) Deletes the given entities.</a:t>
                      </a:r>
                    </a:p>
                  </a:txBody>
                  <a:tcPr marL="16443" marR="16443" marT="16443" marB="164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434">
                <a:tc>
                  <a:txBody>
                    <a:bodyPr/>
                    <a:lstStyle/>
                    <a:p>
                      <a:r>
                        <a:rPr lang="en-IN" sz="1800"/>
                        <a:t>void</a:t>
                      </a:r>
                    </a:p>
                  </a:txBody>
                  <a:tcPr marL="16443" marR="16443" marT="16443" marB="164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deleteById</a:t>
                      </a:r>
                      <a:r>
                        <a:rPr lang="en-US" sz="1800" dirty="0"/>
                        <a:t>(ID id) Deletes the entity with the given id.</a:t>
                      </a:r>
                    </a:p>
                  </a:txBody>
                  <a:tcPr marL="16443" marR="16443" marT="16443" marB="164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434">
                <a:tc>
                  <a:txBody>
                    <a:bodyPr/>
                    <a:lstStyle/>
                    <a:p>
                      <a:r>
                        <a:rPr lang="en-IN" sz="1800"/>
                        <a:t>boolean</a:t>
                      </a:r>
                    </a:p>
                  </a:txBody>
                  <a:tcPr marL="16443" marR="16443" marT="16443" marB="164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existsById</a:t>
                      </a:r>
                      <a:r>
                        <a:rPr lang="en-US" sz="1800" dirty="0"/>
                        <a:t>(ID id) Returns whether an entity with the given id exists.</a:t>
                      </a:r>
                    </a:p>
                  </a:txBody>
                  <a:tcPr marL="16443" marR="16443" marT="16443" marB="164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660">
                <a:tc>
                  <a:txBody>
                    <a:bodyPr/>
                    <a:lstStyle/>
                    <a:p>
                      <a:r>
                        <a:rPr lang="en-IN" sz="1800" dirty="0" err="1"/>
                        <a:t>Iterable</a:t>
                      </a:r>
                      <a:r>
                        <a:rPr lang="en-IN" sz="1800" dirty="0"/>
                        <a:t>&lt;T&gt;</a:t>
                      </a:r>
                    </a:p>
                  </a:txBody>
                  <a:tcPr marL="16443" marR="16443" marT="16443" marB="164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findAll</a:t>
                      </a:r>
                      <a:r>
                        <a:rPr lang="en-US" sz="1800" dirty="0"/>
                        <a:t>() Returns all instances of the type.</a:t>
                      </a:r>
                    </a:p>
                  </a:txBody>
                  <a:tcPr marL="16443" marR="16443" marT="16443" marB="164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3208">
                <a:tc>
                  <a:txBody>
                    <a:bodyPr/>
                    <a:lstStyle/>
                    <a:p>
                      <a:r>
                        <a:rPr lang="en-IN" sz="1800" dirty="0" err="1"/>
                        <a:t>Iterable</a:t>
                      </a:r>
                      <a:r>
                        <a:rPr lang="en-IN" sz="1800" dirty="0"/>
                        <a:t>&lt;T&gt;</a:t>
                      </a:r>
                    </a:p>
                  </a:txBody>
                  <a:tcPr marL="16443" marR="16443" marT="16443" marB="164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findAllById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Iterable</a:t>
                      </a:r>
                      <a:r>
                        <a:rPr lang="en-US" sz="1800" dirty="0"/>
                        <a:t>&lt;ID&gt; ids) Returns all instances of the type T with the given IDs.</a:t>
                      </a:r>
                    </a:p>
                  </a:txBody>
                  <a:tcPr marL="16443" marR="16443" marT="16443" marB="164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3208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16443" marR="16443" marT="16443" marB="164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…….. More methods</a:t>
                      </a:r>
                    </a:p>
                  </a:txBody>
                  <a:tcPr marL="16443" marR="16443" marT="16443" marB="164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61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Spring Boot JPA properties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42" y="1295400"/>
            <a:ext cx="8458200" cy="5334000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/>
              <a:t>spring.datasource.url= </a:t>
            </a:r>
            <a:r>
              <a:rPr lang="en-IN" sz="2000" dirty="0" err="1"/>
              <a:t>jdbc:mysql</a:t>
            </a:r>
            <a:r>
              <a:rPr lang="en-IN" sz="2000" dirty="0"/>
              <a:t>://</a:t>
            </a:r>
            <a:r>
              <a:rPr lang="en-IN" sz="2000" dirty="0" err="1"/>
              <a:t>localhost</a:t>
            </a:r>
            <a:r>
              <a:rPr lang="en-IN" sz="2000" dirty="0"/>
              <a:t>/ramana</a:t>
            </a:r>
          </a:p>
          <a:p>
            <a:pPr marL="0" indent="0">
              <a:buNone/>
            </a:pPr>
            <a:r>
              <a:rPr lang="en-IN" sz="2000" dirty="0" err="1"/>
              <a:t>spring.datasource.username</a:t>
            </a:r>
            <a:r>
              <a:rPr lang="en-IN" sz="2000" dirty="0"/>
              <a:t>=root</a:t>
            </a:r>
          </a:p>
          <a:p>
            <a:pPr marL="0" indent="0">
              <a:buNone/>
            </a:pPr>
            <a:r>
              <a:rPr lang="en-IN" sz="2000" dirty="0" err="1"/>
              <a:t>spring.datasource.password</a:t>
            </a:r>
            <a:r>
              <a:rPr lang="en-IN" sz="2000" dirty="0"/>
              <a:t>= </a:t>
            </a:r>
            <a:r>
              <a:rPr lang="en-IN" sz="2000" dirty="0" err="1"/>
              <a:t>rasaspsi</a:t>
            </a:r>
            <a:endParaRPr lang="en-IN" sz="2000" dirty="0"/>
          </a:p>
          <a:p>
            <a:pPr marL="0" indent="0">
              <a:buNone/>
            </a:pPr>
            <a:r>
              <a:rPr lang="en-IN" sz="2000" dirty="0" err="1"/>
              <a:t>spring.datasource.driver</a:t>
            </a:r>
            <a:r>
              <a:rPr lang="en-IN" sz="2000" dirty="0"/>
              <a:t>-class-name= </a:t>
            </a:r>
            <a:r>
              <a:rPr lang="en-IN" sz="2000" dirty="0" err="1"/>
              <a:t>com.mysql.jdbc.Driver</a:t>
            </a: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spring. </a:t>
            </a:r>
            <a:r>
              <a:rPr lang="en-IN" sz="2000" dirty="0" err="1"/>
              <a:t>Jpa.hibernate.ddl</a:t>
            </a:r>
            <a:r>
              <a:rPr lang="en-IN" sz="2000" dirty="0"/>
              <a:t>-auto= create-drop</a:t>
            </a:r>
          </a:p>
        </p:txBody>
      </p:sp>
    </p:spTree>
    <p:extLst>
      <p:ext uri="{BB962C8B-B14F-4D97-AF65-F5344CB8AC3E}">
        <p14:creationId xmlns:p14="http://schemas.microsoft.com/office/powerpoint/2010/main" val="57780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CrudRepository</a:t>
            </a:r>
            <a:r>
              <a:rPr lang="en-US" b="0" dirty="0"/>
              <a:t>  - Example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42" y="1295400"/>
            <a:ext cx="8458200" cy="4725888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</a:rPr>
              <a:t>Extend </a:t>
            </a:r>
            <a:r>
              <a:rPr lang="en-IN" sz="2000" dirty="0" err="1">
                <a:solidFill>
                  <a:schemeClr val="tx1"/>
                </a:solidFill>
              </a:rPr>
              <a:t>CrudRepository</a:t>
            </a:r>
            <a:r>
              <a:rPr lang="en-IN" sz="2000" dirty="0">
                <a:solidFill>
                  <a:schemeClr val="tx1"/>
                </a:solidFill>
              </a:rPr>
              <a:t> and add additional methods if needed</a:t>
            </a:r>
          </a:p>
          <a:p>
            <a:pPr marL="0" indent="0">
              <a:buNone/>
            </a:pPr>
            <a:endParaRPr lang="en-I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@Repository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public interface </a:t>
            </a:r>
            <a:r>
              <a:rPr lang="en-IN" sz="2000" dirty="0" err="1">
                <a:solidFill>
                  <a:srgbClr val="FF0000"/>
                </a:solidFill>
              </a:rPr>
              <a:t>StudentRepository</a:t>
            </a:r>
            <a:r>
              <a:rPr lang="en-IN" sz="2000" dirty="0">
                <a:solidFill>
                  <a:srgbClr val="FF0000"/>
                </a:solidFill>
              </a:rPr>
              <a:t> extends </a:t>
            </a:r>
            <a:r>
              <a:rPr lang="en-IN" sz="2000" dirty="0" err="1">
                <a:solidFill>
                  <a:srgbClr val="FF0000"/>
                </a:solidFill>
              </a:rPr>
              <a:t>CrudRepository</a:t>
            </a:r>
            <a:r>
              <a:rPr lang="en-IN" sz="2000" dirty="0">
                <a:solidFill>
                  <a:srgbClr val="FF0000"/>
                </a:solidFill>
              </a:rPr>
              <a:t>&lt;Student, Long&gt; 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    public List&lt;Student&gt; </a:t>
            </a:r>
            <a:r>
              <a:rPr lang="en-IN" sz="2000" dirty="0" err="1">
                <a:solidFill>
                  <a:srgbClr val="FF0000"/>
                </a:solidFill>
              </a:rPr>
              <a:t>findById</a:t>
            </a:r>
            <a:r>
              <a:rPr lang="en-IN" sz="2000" dirty="0">
                <a:solidFill>
                  <a:srgbClr val="FF0000"/>
                </a:solidFill>
              </a:rPr>
              <a:t>(long id);</a:t>
            </a:r>
          </a:p>
          <a:p>
            <a:pPr marL="0" indent="0">
              <a:buNone/>
            </a:pPr>
            <a:endParaRPr lang="en-I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    @Query("select s from Student s where </a:t>
            </a:r>
            <a:r>
              <a:rPr lang="en-IN" sz="2000" dirty="0" err="1">
                <a:solidFill>
                  <a:srgbClr val="FF0000"/>
                </a:solidFill>
              </a:rPr>
              <a:t>s.age</a:t>
            </a:r>
            <a:r>
              <a:rPr lang="en-IN" sz="2000" dirty="0">
                <a:solidFill>
                  <a:srgbClr val="FF0000"/>
                </a:solidFill>
              </a:rPr>
              <a:t> </a:t>
            </a:r>
            <a:r>
              <a:rPr lang="en-IN" sz="2000">
                <a:solidFill>
                  <a:srgbClr val="FF0000"/>
                </a:solidFill>
              </a:rPr>
              <a:t>&lt;= ?1")</a:t>
            </a:r>
            <a:endParaRPr lang="en-I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    public List&lt;Student&gt; </a:t>
            </a:r>
            <a:r>
              <a:rPr lang="en-IN" sz="2000" dirty="0" err="1">
                <a:solidFill>
                  <a:srgbClr val="FF0000"/>
                </a:solidFill>
              </a:rPr>
              <a:t>findByAgeLessThanEqual</a:t>
            </a:r>
            <a:r>
              <a:rPr lang="en-IN" sz="2000" dirty="0">
                <a:solidFill>
                  <a:srgbClr val="FF0000"/>
                </a:solidFill>
              </a:rPr>
              <a:t> (long age);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969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Using </a:t>
            </a:r>
            <a:r>
              <a:rPr lang="en-US" b="0" dirty="0" err="1"/>
              <a:t>CrudRepository</a:t>
            </a:r>
            <a:endParaRPr lang="en-US" b="0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42" y="1295400"/>
            <a:ext cx="8458200" cy="4725888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 err="1">
                <a:solidFill>
                  <a:schemeClr val="tx1"/>
                </a:solidFill>
              </a:rPr>
              <a:t>CrudRepository</a:t>
            </a:r>
            <a:r>
              <a:rPr lang="en-IN" sz="2000" dirty="0">
                <a:solidFill>
                  <a:schemeClr val="tx1"/>
                </a:solidFill>
              </a:rPr>
              <a:t> can be </a:t>
            </a:r>
            <a:r>
              <a:rPr lang="en-IN" sz="2000" dirty="0" err="1">
                <a:solidFill>
                  <a:schemeClr val="tx1"/>
                </a:solidFill>
              </a:rPr>
              <a:t>autowired</a:t>
            </a:r>
            <a:r>
              <a:rPr lang="en-IN" sz="2000" dirty="0">
                <a:solidFill>
                  <a:schemeClr val="tx1"/>
                </a:solidFill>
              </a:rPr>
              <a:t> in a service  or DAO class</a:t>
            </a:r>
          </a:p>
          <a:p>
            <a:pPr marL="0" indent="0">
              <a:buNone/>
            </a:pPr>
            <a:endParaRPr lang="en-IN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   @Autowired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    private </a:t>
            </a:r>
            <a:r>
              <a:rPr lang="en-IN" sz="2000" dirty="0" err="1">
                <a:solidFill>
                  <a:srgbClr val="FF0000"/>
                </a:solidFill>
              </a:rPr>
              <a:t>StudentRepository</a:t>
            </a:r>
            <a:r>
              <a:rPr lang="en-IN" sz="2000" dirty="0">
                <a:solidFill>
                  <a:srgbClr val="FF0000"/>
                </a:solidFill>
              </a:rPr>
              <a:t> </a:t>
            </a:r>
            <a:r>
              <a:rPr lang="en-IN" sz="2000" dirty="0" err="1">
                <a:solidFill>
                  <a:srgbClr val="FF0000"/>
                </a:solidFill>
              </a:rPr>
              <a:t>studentRepository</a:t>
            </a:r>
            <a:r>
              <a:rPr lang="en-IN" sz="2000" dirty="0">
                <a:solidFill>
                  <a:srgbClr val="FF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03616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JPA </a:t>
            </a:r>
            <a:r>
              <a:rPr lang="en-US" b="0" dirty="0" err="1"/>
              <a:t>config</a:t>
            </a:r>
            <a:r>
              <a:rPr lang="en-US" b="0" dirty="0"/>
              <a:t> annotations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07368"/>
            <a:ext cx="8359080" cy="5334000"/>
          </a:xfrm>
        </p:spPr>
        <p:txBody>
          <a:bodyPr/>
          <a:lstStyle/>
          <a:p>
            <a:r>
              <a:rPr lang="en-US" sz="2000" dirty="0"/>
              <a:t>If the entities are not in the base package, we may have to provide @</a:t>
            </a:r>
            <a:r>
              <a:rPr lang="en-US" sz="2000" dirty="0" err="1"/>
              <a:t>EntityScan</a:t>
            </a:r>
            <a:r>
              <a:rPr lang="en-US" sz="2000" dirty="0"/>
              <a:t> </a:t>
            </a:r>
            <a:r>
              <a:rPr lang="en-US" sz="2000" dirty="0" err="1"/>
              <a:t>annoation</a:t>
            </a:r>
            <a:r>
              <a:rPr lang="en-US" sz="2000" dirty="0"/>
              <a:t> to scan for entities</a:t>
            </a:r>
          </a:p>
          <a:p>
            <a:endParaRPr lang="en-US" sz="2000" dirty="0"/>
          </a:p>
          <a:p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rgbClr val="FF0000"/>
                </a:solidFill>
              </a:rPr>
              <a:t>@</a:t>
            </a:r>
            <a:r>
              <a:rPr lang="en-IN" sz="2000" b="1" dirty="0" err="1">
                <a:solidFill>
                  <a:srgbClr val="FF0000"/>
                </a:solidFill>
              </a:rPr>
              <a:t>EntityScan</a:t>
            </a:r>
            <a:r>
              <a:rPr lang="en-IN" sz="2000" dirty="0">
                <a:solidFill>
                  <a:srgbClr val="FF0000"/>
                </a:solidFill>
              </a:rPr>
              <a:t>(</a:t>
            </a:r>
            <a:r>
              <a:rPr lang="en-IN" sz="2000" dirty="0" err="1">
                <a:solidFill>
                  <a:srgbClr val="FF0000"/>
                </a:solidFill>
              </a:rPr>
              <a:t>basePackages</a:t>
            </a:r>
            <a:r>
              <a:rPr lang="en-IN" sz="2000" dirty="0">
                <a:solidFill>
                  <a:srgbClr val="FF0000"/>
                </a:solidFill>
              </a:rPr>
              <a:t> = “</a:t>
            </a:r>
            <a:r>
              <a:rPr lang="en-IN" sz="2000" dirty="0" err="1">
                <a:solidFill>
                  <a:srgbClr val="FF0000"/>
                </a:solidFill>
              </a:rPr>
              <a:t>com.boot.examples.entity</a:t>
            </a:r>
            <a:r>
              <a:rPr lang="en-IN" sz="2000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endParaRPr lang="en-IN" sz="2000" dirty="0">
              <a:solidFill>
                <a:srgbClr val="FF0000"/>
              </a:solidFill>
            </a:endParaRPr>
          </a:p>
          <a:p>
            <a:r>
              <a:rPr lang="en-US" sz="2000" dirty="0"/>
              <a:t>If the Repositories are not in the base package, we may have to provide @</a:t>
            </a:r>
            <a:r>
              <a:rPr lang="en-US" sz="2000" dirty="0" err="1"/>
              <a:t>EnabelJpaRepositories</a:t>
            </a:r>
            <a:r>
              <a:rPr lang="en-US" sz="2000" dirty="0"/>
              <a:t> </a:t>
            </a:r>
            <a:r>
              <a:rPr lang="en-US" sz="2000" dirty="0" err="1"/>
              <a:t>annoation</a:t>
            </a:r>
            <a:r>
              <a:rPr lang="en-US" sz="2000" dirty="0"/>
              <a:t> to scan for Repositories</a:t>
            </a:r>
          </a:p>
          <a:p>
            <a:endParaRPr lang="en-US" sz="2000" dirty="0"/>
          </a:p>
          <a:p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rgbClr val="FF0000"/>
                </a:solidFill>
              </a:rPr>
              <a:t>@</a:t>
            </a:r>
            <a:r>
              <a:rPr lang="en-IN" sz="2000" b="1" dirty="0" err="1">
                <a:solidFill>
                  <a:srgbClr val="FF0000"/>
                </a:solidFill>
              </a:rPr>
              <a:t>EnableJpaRepositories</a:t>
            </a:r>
            <a:r>
              <a:rPr lang="en-IN" sz="2000" dirty="0">
                <a:solidFill>
                  <a:srgbClr val="FF0000"/>
                </a:solidFill>
              </a:rPr>
              <a:t>(</a:t>
            </a:r>
            <a:r>
              <a:rPr lang="en-IN" sz="2000" dirty="0" err="1">
                <a:solidFill>
                  <a:srgbClr val="FF0000"/>
                </a:solidFill>
              </a:rPr>
              <a:t>basePackages</a:t>
            </a:r>
            <a:r>
              <a:rPr lang="en-IN" sz="2000" dirty="0">
                <a:solidFill>
                  <a:srgbClr val="FF0000"/>
                </a:solidFill>
              </a:rPr>
              <a:t> = “</a:t>
            </a:r>
            <a:r>
              <a:rPr lang="en-IN" sz="2000" dirty="0" err="1">
                <a:solidFill>
                  <a:srgbClr val="FF0000"/>
                </a:solidFill>
              </a:rPr>
              <a:t>com.boot.jpa.repo</a:t>
            </a:r>
            <a:r>
              <a:rPr lang="en-IN" sz="2000" dirty="0">
                <a:solidFill>
                  <a:srgbClr val="FF0000"/>
                </a:solidFill>
              </a:rPr>
              <a:t>")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216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Creating Spring Boot Application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42" y="1295400"/>
            <a:ext cx="8458200" cy="5334000"/>
          </a:xfrm>
        </p:spPr>
        <p:txBody>
          <a:bodyPr/>
          <a:lstStyle/>
          <a:p>
            <a:r>
              <a:rPr lang="en-US" sz="3500" dirty="0"/>
              <a:t>Through Spring </a:t>
            </a:r>
            <a:r>
              <a:rPr lang="en-US" sz="3500" dirty="0" err="1"/>
              <a:t>Initializr</a:t>
            </a:r>
            <a:endParaRPr lang="en-US" sz="3500" dirty="0"/>
          </a:p>
          <a:p>
            <a:r>
              <a:rPr lang="en-US" sz="3500" dirty="0"/>
              <a:t>As a  maven project</a:t>
            </a:r>
          </a:p>
          <a:p>
            <a:r>
              <a:rPr lang="en-US" sz="3500" dirty="0"/>
              <a:t>Using </a:t>
            </a:r>
            <a:r>
              <a:rPr lang="en-US" sz="3500" dirty="0" err="1"/>
              <a:t>Gradle</a:t>
            </a:r>
            <a:endParaRPr lang="en-US" sz="3500" dirty="0"/>
          </a:p>
          <a:p>
            <a:r>
              <a:rPr lang="en-US" sz="3500" dirty="0"/>
              <a:t>As a starter project in STS</a:t>
            </a:r>
          </a:p>
          <a:p>
            <a:endParaRPr lang="en-US" sz="3500" dirty="0"/>
          </a:p>
          <a:p>
            <a:endParaRPr lang="en-US" sz="3500" dirty="0"/>
          </a:p>
          <a:p>
            <a:endParaRPr lang="en-US" sz="3500" dirty="0"/>
          </a:p>
          <a:p>
            <a:endParaRPr lang="en-IN" sz="3500" dirty="0"/>
          </a:p>
        </p:txBody>
      </p:sp>
    </p:spTree>
    <p:extLst>
      <p:ext uri="{BB962C8B-B14F-4D97-AF65-F5344CB8AC3E}">
        <p14:creationId xmlns:p14="http://schemas.microsoft.com/office/powerpoint/2010/main" val="3418532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Spring Boot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42" y="1295400"/>
            <a:ext cx="8458200" cy="5334000"/>
          </a:xfrm>
        </p:spPr>
        <p:txBody>
          <a:bodyPr/>
          <a:lstStyle/>
          <a:p>
            <a:r>
              <a:rPr lang="en-US" sz="2000" dirty="0"/>
              <a:t>Spring Boot makes it easy to create stand-alone, production-grade Spring based Applications that you can "just run“</a:t>
            </a:r>
          </a:p>
          <a:p>
            <a:r>
              <a:rPr lang="en-US" sz="2000" dirty="0"/>
              <a:t>Create stand-alone Spring applications</a:t>
            </a:r>
          </a:p>
          <a:p>
            <a:r>
              <a:rPr lang="en-US" sz="2000" dirty="0"/>
              <a:t>Embed Tomcat, Jetty or Undertow directly (no need to deploy WAR files)</a:t>
            </a:r>
          </a:p>
          <a:p>
            <a:r>
              <a:rPr lang="en-US" sz="2000" dirty="0"/>
              <a:t>Automatically configure Spring and 3rd party libraries whenever possible</a:t>
            </a:r>
          </a:p>
          <a:p>
            <a:r>
              <a:rPr lang="en-US" sz="2000" dirty="0"/>
              <a:t>Absolutely no code generation and no requirement for XML configuration</a:t>
            </a: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Spring Boot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65" y="1700808"/>
            <a:ext cx="8610600" cy="460851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179512" y="5661248"/>
            <a:ext cx="8856984" cy="7920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non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None/>
              <a:tabLst/>
            </a:pPr>
            <a:endParaRPr kumimoji="0" lang="en-I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785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Spring Boot  is not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73969"/>
            <a:ext cx="8820472" cy="426655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179512" y="5157192"/>
            <a:ext cx="8856984" cy="7920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non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None/>
              <a:tabLst/>
            </a:pPr>
            <a:endParaRPr kumimoji="0" lang="en-I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7308304" y="4869160"/>
            <a:ext cx="1691680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non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None/>
              <a:tabLst/>
            </a:pPr>
            <a:endParaRPr kumimoji="0" lang="en-I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122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Spring </a:t>
            </a:r>
            <a:r>
              <a:rPr lang="en-US" b="0" dirty="0" err="1"/>
              <a:t>vs</a:t>
            </a:r>
            <a:r>
              <a:rPr lang="en-US" b="0" dirty="0"/>
              <a:t> Spring Boot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80" y="1462023"/>
            <a:ext cx="8610600" cy="455926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179512" y="5517232"/>
            <a:ext cx="8856984" cy="7920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non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None/>
              <a:tabLst/>
            </a:pPr>
            <a:endParaRPr kumimoji="0" lang="en-I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308304" y="5085184"/>
            <a:ext cx="1691680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non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None/>
              <a:tabLst/>
            </a:pPr>
            <a:endParaRPr kumimoji="0" lang="en-I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618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Spring Boot  Advantages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42" y="1295400"/>
            <a:ext cx="8458200" cy="5334000"/>
          </a:xfrm>
        </p:spPr>
        <p:txBody>
          <a:bodyPr/>
          <a:lstStyle/>
          <a:p>
            <a:r>
              <a:rPr lang="en-US" sz="2000" dirty="0"/>
              <a:t>Create stand-alone Spring applications that can be started using java -jar.</a:t>
            </a:r>
          </a:p>
          <a:p>
            <a:r>
              <a:rPr lang="en-US" sz="2000" dirty="0"/>
              <a:t>Embed Tomcat, Jetty or Undertow directly. You don't need to deploy WAR files.</a:t>
            </a:r>
          </a:p>
          <a:p>
            <a:r>
              <a:rPr lang="en-US" sz="2000" dirty="0"/>
              <a:t>It provides opinionated 'starter' POMs to simplify your Maven configuration.</a:t>
            </a:r>
          </a:p>
          <a:p>
            <a:r>
              <a:rPr lang="en-US" sz="2000" dirty="0"/>
              <a:t>It automatically configure Spring whenever possible.</a:t>
            </a:r>
          </a:p>
          <a:p>
            <a:r>
              <a:rPr lang="en-US" sz="2000" dirty="0"/>
              <a:t>It provides production-ready features such as metrics, health checks and externalized configuration.</a:t>
            </a:r>
          </a:p>
          <a:p>
            <a:r>
              <a:rPr lang="en-US" sz="2000" dirty="0"/>
              <a:t>Absolutely no code generation and no requirement for XML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2183561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Spring Boot  Web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42" y="1295400"/>
            <a:ext cx="8458200" cy="5334000"/>
          </a:xfrm>
        </p:spPr>
        <p:txBody>
          <a:bodyPr/>
          <a:lstStyle/>
          <a:p>
            <a:r>
              <a:rPr lang="en-US" sz="2000" dirty="0"/>
              <a:t>Provides embedded tomcat server</a:t>
            </a:r>
          </a:p>
          <a:p>
            <a:endParaRPr lang="en-US" sz="2000" dirty="0"/>
          </a:p>
          <a:p>
            <a:r>
              <a:rPr lang="en-US" sz="2000" dirty="0"/>
              <a:t>Web application can be bundled as normal application with main method</a:t>
            </a:r>
          </a:p>
          <a:p>
            <a:endParaRPr lang="en-US" sz="2000" dirty="0"/>
          </a:p>
          <a:p>
            <a:r>
              <a:rPr lang="en-US" sz="2000" dirty="0"/>
              <a:t>No </a:t>
            </a:r>
            <a:r>
              <a:rPr lang="en-US" sz="2000" dirty="0" err="1"/>
              <a:t>DispatcherServlet</a:t>
            </a:r>
            <a:r>
              <a:rPr lang="en-US" sz="2000" dirty="0"/>
              <a:t> configuration required</a:t>
            </a:r>
          </a:p>
          <a:p>
            <a:endParaRPr lang="en-US" sz="2000" dirty="0"/>
          </a:p>
          <a:p>
            <a:r>
              <a:rPr lang="en-US" sz="2000" dirty="0"/>
              <a:t>Configuration can be provided through properties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3223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application.properties</a:t>
            </a:r>
            <a:endParaRPr lang="en-US" b="0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42" y="1295400"/>
            <a:ext cx="8458200" cy="5334000"/>
          </a:xfrm>
        </p:spPr>
        <p:txBody>
          <a:bodyPr/>
          <a:lstStyle/>
          <a:p>
            <a:r>
              <a:rPr lang="en-US" dirty="0"/>
              <a:t>Used to provide configuration</a:t>
            </a:r>
          </a:p>
          <a:p>
            <a:r>
              <a:rPr lang="en-US" dirty="0"/>
              <a:t>Full list of properties  at  --</a:t>
            </a:r>
          </a:p>
          <a:p>
            <a:r>
              <a:rPr lang="en-US" sz="2000" dirty="0">
                <a:hlinkClick r:id="rId2"/>
              </a:rPr>
              <a:t>https://docs.spring.io/spring-boot/docs/current/reference/html/common-application-properties.html</a:t>
            </a:r>
            <a:endParaRPr lang="en-US" sz="2000" dirty="0"/>
          </a:p>
          <a:p>
            <a:endParaRPr lang="en-US" dirty="0"/>
          </a:p>
          <a:p>
            <a:r>
              <a:rPr lang="en-IN" dirty="0"/>
              <a:t>Example</a:t>
            </a:r>
          </a:p>
          <a:p>
            <a:pPr marL="533400" lvl="2" indent="0">
              <a:buNone/>
            </a:pPr>
            <a:r>
              <a:rPr lang="en-IN" sz="2200" dirty="0">
                <a:solidFill>
                  <a:srgbClr val="FF0000"/>
                </a:solidFill>
              </a:rPr>
              <a:t>environments.dev.url=https://dev.example.com environments.dev.name=Developer Setup environments.prod.url=https://another.example.com environments.prod.name=My Cool App</a:t>
            </a:r>
            <a:endParaRPr lang="en-US" sz="2200" dirty="0">
              <a:solidFill>
                <a:srgbClr val="FF0000"/>
              </a:solidFill>
            </a:endParaRPr>
          </a:p>
          <a:p>
            <a:pPr lvl="2"/>
            <a:endParaRPr lang="en-US" sz="2200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6415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application.yml</a:t>
            </a:r>
            <a:endParaRPr lang="en-US" b="0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42" y="1295400"/>
            <a:ext cx="8458200" cy="4797896"/>
          </a:xfrm>
        </p:spPr>
        <p:txBody>
          <a:bodyPr/>
          <a:lstStyle/>
          <a:p>
            <a:r>
              <a:rPr lang="en-US" dirty="0">
                <a:hlinkClick r:id="rId2"/>
              </a:rPr>
              <a:t>YAML</a:t>
            </a:r>
            <a:r>
              <a:rPr lang="en-US" dirty="0"/>
              <a:t> is a superset of JSON, and as such is a very convenient format for specifying hierarchical configuration data</a:t>
            </a:r>
          </a:p>
          <a:p>
            <a:endParaRPr lang="en-US" dirty="0"/>
          </a:p>
          <a:p>
            <a:r>
              <a:rPr lang="en-IN" dirty="0"/>
              <a:t>Example</a:t>
            </a:r>
          </a:p>
          <a:p>
            <a:pPr marL="533400" lvl="2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environments:</a:t>
            </a:r>
          </a:p>
          <a:p>
            <a:pPr marL="533400" lvl="2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	</a:t>
            </a:r>
            <a:r>
              <a:rPr lang="en-US" sz="2200" dirty="0" err="1">
                <a:solidFill>
                  <a:srgbClr val="FF0000"/>
                </a:solidFill>
              </a:rPr>
              <a:t>dev</a:t>
            </a:r>
            <a:r>
              <a:rPr lang="en-US" sz="2200" dirty="0">
                <a:solidFill>
                  <a:srgbClr val="FF0000"/>
                </a:solidFill>
              </a:rPr>
              <a:t>:</a:t>
            </a:r>
          </a:p>
          <a:p>
            <a:pPr marL="533400" lvl="2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		url: https://dev.example.com</a:t>
            </a:r>
          </a:p>
          <a:p>
            <a:pPr marL="533400" lvl="2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		name: Developer Setup</a:t>
            </a:r>
          </a:p>
          <a:p>
            <a:pPr marL="533400" lvl="2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	prod:</a:t>
            </a:r>
          </a:p>
          <a:p>
            <a:pPr marL="533400" lvl="2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		url: https://another.example.com</a:t>
            </a:r>
          </a:p>
          <a:p>
            <a:pPr marL="533400" lvl="2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		name: My Cool App</a:t>
            </a:r>
            <a:endParaRPr lang="en-IN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4499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ATS Branded_v3">
  <a:themeElements>
    <a:clrScheme name="ATS Branded_v3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099CC"/>
      </a:accent1>
      <a:accent2>
        <a:srgbClr val="FF6600"/>
      </a:accent2>
      <a:accent3>
        <a:srgbClr val="FFFFFF"/>
      </a:accent3>
      <a:accent4>
        <a:srgbClr val="000000"/>
      </a:accent4>
      <a:accent5>
        <a:srgbClr val="AACAE2"/>
      </a:accent5>
      <a:accent6>
        <a:srgbClr val="E75C00"/>
      </a:accent6>
      <a:hlink>
        <a:srgbClr val="663399"/>
      </a:hlink>
      <a:folHlink>
        <a:srgbClr val="FF3366"/>
      </a:folHlink>
    </a:clrScheme>
    <a:fontScheme name="ATS Branded_v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dash"/>
          <a:round/>
          <a:headEnd type="none" w="med" len="med"/>
          <a:tailEnd type="triangl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dash"/>
          <a:round/>
          <a:headEnd type="none" w="med" len="med"/>
          <a:tailEnd type="triangl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ATS Branded_v3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099CC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E75C00"/>
        </a:accent6>
        <a:hlink>
          <a:srgbClr val="663399"/>
        </a:hlink>
        <a:folHlink>
          <a:srgbClr val="FF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18840</TotalTime>
  <Words>813</Words>
  <Application>Microsoft Office PowerPoint</Application>
  <PresentationFormat>On-screen Show (4:3)</PresentationFormat>
  <Paragraphs>134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Arial</vt:lpstr>
      <vt:lpstr>ATS Branded_v3</vt:lpstr>
      <vt:lpstr>Spring Boot </vt:lpstr>
      <vt:lpstr>Spring Boot</vt:lpstr>
      <vt:lpstr>Spring Boot </vt:lpstr>
      <vt:lpstr>Spring Boot  is not</vt:lpstr>
      <vt:lpstr>Spring vs Spring Boot</vt:lpstr>
      <vt:lpstr>Spring Boot  Advantages</vt:lpstr>
      <vt:lpstr>Spring Boot  Web</vt:lpstr>
      <vt:lpstr>application.properties</vt:lpstr>
      <vt:lpstr>application.yml</vt:lpstr>
      <vt:lpstr>properties OR yaml</vt:lpstr>
      <vt:lpstr>Spring Boot  JPA</vt:lpstr>
      <vt:lpstr>H2 in-memory database</vt:lpstr>
      <vt:lpstr>CrudRepository </vt:lpstr>
      <vt:lpstr>Spring Boot JPA properties</vt:lpstr>
      <vt:lpstr>CrudRepository  - Example</vt:lpstr>
      <vt:lpstr>Using CrudRepository</vt:lpstr>
      <vt:lpstr>JPA config annotations</vt:lpstr>
      <vt:lpstr>Creating Spring Boot Application</vt:lpstr>
    </vt:vector>
  </TitlesOfParts>
  <Manager>Reggie Reyes</Manager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 Calling</dc:title>
  <dc:subject>Java Developer School</dc:subject>
  <dc:creator>Seema Hemant</dc:creator>
  <cp:lastModifiedBy>Ramana Reddy</cp:lastModifiedBy>
  <cp:revision>1305</cp:revision>
  <cp:lastPrinted>2000-08-10T20:43:38Z</cp:lastPrinted>
  <dcterms:created xsi:type="dcterms:W3CDTF">2001-03-14T15:15:32Z</dcterms:created>
  <dcterms:modified xsi:type="dcterms:W3CDTF">2024-08-24T04:04:05Z</dcterms:modified>
  <cp:category>Presentation Designs</cp:category>
</cp:coreProperties>
</file>