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3"/>
  </p:notesMasterIdLst>
  <p:handoutMasterIdLst>
    <p:handoutMasterId r:id="rId14"/>
  </p:handoutMasterIdLst>
  <p:sldIdLst>
    <p:sldId id="315" r:id="rId2"/>
    <p:sldId id="393" r:id="rId3"/>
    <p:sldId id="396" r:id="rId4"/>
    <p:sldId id="397" r:id="rId5"/>
    <p:sldId id="399" r:id="rId6"/>
    <p:sldId id="401" r:id="rId7"/>
    <p:sldId id="395" r:id="rId8"/>
    <p:sldId id="398" r:id="rId9"/>
    <p:sldId id="402" r:id="rId10"/>
    <p:sldId id="400" r:id="rId11"/>
    <p:sldId id="403" r:id="rId12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336">
          <p15:clr>
            <a:srgbClr val="A4A3A4"/>
          </p15:clr>
        </p15:guide>
        <p15:guide id="4" pos="768">
          <p15:clr>
            <a:srgbClr val="A4A3A4"/>
          </p15:clr>
        </p15:guide>
        <p15:guide id="5" pos="480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8">
          <p15:clr>
            <a:srgbClr val="A4A3A4"/>
          </p15:clr>
        </p15:guide>
        <p15:guide id="2" orient="horz" pos="3652">
          <p15:clr>
            <a:srgbClr val="A4A3A4"/>
          </p15:clr>
        </p15:guide>
        <p15:guide id="3" orient="horz" pos="3811">
          <p15:clr>
            <a:srgbClr val="A4A3A4"/>
          </p15:clr>
        </p15:guide>
        <p15:guide id="4" pos="292">
          <p15:clr>
            <a:srgbClr val="A4A3A4"/>
          </p15:clr>
        </p15:guide>
        <p15:guide id="5" pos="390">
          <p15:clr>
            <a:srgbClr val="A4A3A4"/>
          </p15:clr>
        </p15:guide>
        <p15:guide id="6" pos="439">
          <p15:clr>
            <a:srgbClr val="A4A3A4"/>
          </p15:clr>
        </p15:guide>
        <p15:guide id="7" pos="5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66CCFF"/>
    <a:srgbClr val="CC6600"/>
    <a:srgbClr val="FFCC66"/>
    <a:srgbClr val="CC9900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78894" autoAdjust="0"/>
  </p:normalViewPr>
  <p:slideViewPr>
    <p:cSldViewPr>
      <p:cViewPr varScale="1">
        <p:scale>
          <a:sx n="57" d="100"/>
          <a:sy n="57" d="100"/>
        </p:scale>
        <p:origin x="1304" y="40"/>
      </p:cViewPr>
      <p:guideLst>
        <p:guide orient="horz" pos="960"/>
        <p:guide orient="horz" pos="480"/>
        <p:guide orient="horz" pos="336"/>
        <p:guide pos="768"/>
        <p:guide pos="480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86" y="1842"/>
      </p:cViewPr>
      <p:guideLst>
        <p:guide orient="horz" pos="318"/>
        <p:guide orient="horz" pos="3652"/>
        <p:guide orient="horz" pos="3811"/>
        <p:guide pos="292"/>
        <p:guide pos="390"/>
        <p:guide pos="439"/>
        <p:guide pos="5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97559F9-6B3F-4D86-8F25-C6CDEC28F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250" y="511175"/>
            <a:ext cx="6654800" cy="499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3550" y="5757863"/>
            <a:ext cx="6172200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56" tIns="13756" rIns="13756" bIns="1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3550" y="9925050"/>
            <a:ext cx="61722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3" tIns="48696" rIns="97393" bIns="486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572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8001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4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&lt;Insert Subtitle&gt;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5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5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</a:t>
            </a:r>
          </a:p>
        </p:txBody>
      </p:sp>
      <p:sp>
        <p:nvSpPr>
          <p:cNvPr id="275486" name="Slide_Page_Number"/>
          <p:cNvSpPr>
            <a:spLocks noChangeArrowheads="1"/>
          </p:cNvSpPr>
          <p:nvPr/>
        </p:nvSpPr>
        <p:spPr bwMode="auto">
          <a:xfrm>
            <a:off x="8293100" y="6629400"/>
            <a:ext cx="6985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US" sz="1200" b="0" dirty="0">
                <a:latin typeface="Arial" pitchFamily="34" charset="0"/>
              </a:rPr>
              <a:t> </a:t>
            </a:r>
            <a:fld id="{DF4C3D86-98DA-485B-97A4-6A4EF62831F4}" type="slidenum">
              <a:rPr lang="en-US" sz="1200" b="0">
                <a:latin typeface="Arial" pitchFamily="34" charset="0"/>
              </a:rPr>
              <a:pPr algn="just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200" b="0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324600"/>
            <a:ext cx="9144000" cy="258763"/>
          </a:xfrm>
          <a:prstGeom prst="rect">
            <a:avLst/>
          </a:prstGeom>
          <a:solidFill>
            <a:srgbClr val="0066FF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defRPr/>
            </a:pPr>
            <a:endParaRPr lang="en-IN"/>
          </a:p>
        </p:txBody>
      </p:sp>
      <p:cxnSp>
        <p:nvCxnSpPr>
          <p:cNvPr id="1030" name="Straight Connector 8"/>
          <p:cNvCxnSpPr>
            <a:cxnSpLocks noChangeShapeType="1"/>
          </p:cNvCxnSpPr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 type="none" w="sm" len="sm"/>
            <a:tailEnd type="none" w="sm" len="sm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2000"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IN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457200"/>
            <a:ext cx="8077200" cy="5943600"/>
          </a:xfrm>
          <a:prstGeom prst="rect">
            <a:avLst/>
          </a:prstGeom>
          <a:noFill/>
          <a:ln w="28575" cmpd="thickThin" algn="ctr">
            <a:solidFill>
              <a:srgbClr val="0066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228600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891545-739F-F245-386D-7430B6398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69333"/>
            <a:ext cx="6096000" cy="11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C567A8-22A8-68E8-985A-0642729E6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810000"/>
            <a:ext cx="7315200" cy="685800"/>
          </a:xfrm>
        </p:spPr>
        <p:txBody>
          <a:bodyPr/>
          <a:lstStyle/>
          <a:p>
            <a:r>
              <a:rPr lang="en-IN" sz="3000" b="0" dirty="0">
                <a:latin typeface="+mn-lt"/>
              </a:rPr>
              <a:t>Dependency Injection Tool</a:t>
            </a:r>
            <a:endParaRPr lang="en-US" sz="3000" b="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 with Provider 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41213"/>
            <a:ext cx="8839200" cy="5934958"/>
          </a:xfrm>
        </p:spPr>
        <p:txBody>
          <a:bodyPr/>
          <a:lstStyle/>
          <a:p>
            <a:pPr lvl="1" indent="-342900"/>
            <a:r>
              <a:rPr lang="en-US" sz="2000" dirty="0"/>
              <a:t>Create a class extending Provider overriding get() method which returns a particular instance</a:t>
            </a:r>
          </a:p>
          <a:p>
            <a:pPr lvl="1" indent="-342900"/>
            <a:r>
              <a:rPr lang="en-US" sz="2000" dirty="0"/>
              <a:t>Bind it with</a:t>
            </a:r>
          </a:p>
          <a:p>
            <a:pPr marL="1023938" lvl="3" indent="0">
              <a:buNone/>
            </a:pPr>
            <a:r>
              <a:rPr lang="en-US" dirty="0">
                <a:solidFill>
                  <a:srgbClr val="FF0000"/>
                </a:solidFill>
                <a:effectLst/>
              </a:rPr>
              <a:t>bind(</a:t>
            </a:r>
            <a:r>
              <a:rPr lang="en-US" dirty="0" err="1">
                <a:solidFill>
                  <a:srgbClr val="FF0000"/>
                </a:solidFill>
                <a:effectLst/>
              </a:rPr>
              <a:t>Discountable.</a:t>
            </a:r>
            <a:r>
              <a:rPr lang="en-US" b="1" dirty="0" err="1">
                <a:solidFill>
                  <a:srgbClr val="FF0000"/>
                </a:solidFill>
                <a:effectLst/>
              </a:rPr>
              <a:t>class</a:t>
            </a:r>
            <a:r>
              <a:rPr lang="en-US" dirty="0">
                <a:solidFill>
                  <a:srgbClr val="FF0000"/>
                </a:solidFill>
                <a:effectLst/>
              </a:rPr>
              <a:t>).</a:t>
            </a:r>
            <a:r>
              <a:rPr lang="en-US" dirty="0" err="1">
                <a:solidFill>
                  <a:srgbClr val="FF0000"/>
                </a:solidFill>
                <a:effectLst/>
              </a:rPr>
              <a:t>toProvider</a:t>
            </a:r>
            <a:r>
              <a:rPr lang="en-US" dirty="0">
                <a:solidFill>
                  <a:srgbClr val="FF0000"/>
                </a:solidFill>
                <a:effectLst/>
              </a:rPr>
              <a:t>(</a:t>
            </a:r>
            <a:r>
              <a:rPr lang="en-US" dirty="0" err="1">
                <a:solidFill>
                  <a:srgbClr val="FF0000"/>
                </a:solidFill>
                <a:effectLst/>
              </a:rPr>
              <a:t>DiscountProvider.</a:t>
            </a:r>
            <a:r>
              <a:rPr lang="en-US" b="1" dirty="0" err="1">
                <a:solidFill>
                  <a:srgbClr val="FF0000"/>
                </a:solidFill>
                <a:effectLst/>
              </a:rPr>
              <a:t>class</a:t>
            </a:r>
            <a:r>
              <a:rPr lang="en-US" dirty="0">
                <a:solidFill>
                  <a:srgbClr val="FF0000"/>
                </a:solidFill>
                <a:effectLst/>
              </a:rPr>
              <a:t>);</a:t>
            </a:r>
          </a:p>
          <a:p>
            <a:pPr lvl="1" indent="-342900"/>
            <a:r>
              <a:rPr lang="en-US" sz="2000" dirty="0">
                <a:solidFill>
                  <a:srgbClr val="000000"/>
                </a:solidFill>
              </a:rPr>
              <a:t>Another way is to have a method annotated with @Provides which returns a type of instance in the module class</a:t>
            </a:r>
          </a:p>
          <a:p>
            <a:pPr lvl="1" indent="-342900"/>
            <a:endParaRPr lang="en-US" sz="2000" dirty="0">
              <a:solidFill>
                <a:srgbClr val="000000"/>
              </a:solidFill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</a:rPr>
              <a:t>public</a:t>
            </a:r>
            <a:r>
              <a:rPr lang="en-US" sz="1800" dirty="0">
                <a:solidFill>
                  <a:srgbClr val="FF0000"/>
                </a:solidFill>
                <a:effectLst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class</a:t>
            </a:r>
            <a:r>
              <a:rPr lang="en-US" sz="1800" dirty="0">
                <a:solidFill>
                  <a:srgbClr val="FF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DiscountProviderModule</a:t>
            </a:r>
            <a:r>
              <a:rPr lang="en-US" sz="1800" dirty="0">
                <a:solidFill>
                  <a:srgbClr val="FF0000"/>
                </a:solidFill>
                <a:effectLst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extends</a:t>
            </a:r>
            <a:r>
              <a:rPr lang="en-US" sz="1800" dirty="0">
                <a:solidFill>
                  <a:srgbClr val="FF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AbstractModule</a:t>
            </a:r>
            <a:r>
              <a:rPr lang="en-US" sz="1800" dirty="0">
                <a:solidFill>
                  <a:srgbClr val="FF0000"/>
                </a:solidFill>
                <a:effectLst/>
              </a:rPr>
              <a:t> {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  <a:effectLst/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</a:rPr>
              <a:t>@Override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</a:rPr>
              <a:t>protected</a:t>
            </a:r>
            <a:r>
              <a:rPr lang="en-US" sz="1800" dirty="0">
                <a:solidFill>
                  <a:srgbClr val="FF0000"/>
                </a:solidFill>
                <a:effectLst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void</a:t>
            </a:r>
            <a:r>
              <a:rPr lang="en-US" sz="1800" dirty="0">
                <a:solidFill>
                  <a:srgbClr val="FF0000"/>
                </a:solidFill>
                <a:effectLst/>
              </a:rPr>
              <a:t> configure() {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   ………..</a:t>
            </a:r>
            <a:endParaRPr lang="en-US" sz="1800" dirty="0">
              <a:solidFill>
                <a:srgbClr val="FF0000"/>
              </a:solidFill>
              <a:effectLst/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</a:rPr>
              <a:t>}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@Provides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</a:rPr>
              <a:t>Public Discountable </a:t>
            </a:r>
            <a:r>
              <a:rPr lang="en-US" sz="1800" dirty="0" err="1">
                <a:solidFill>
                  <a:srgbClr val="FF0000"/>
                </a:solidFill>
                <a:effectLst/>
              </a:rPr>
              <a:t>getDiscountable</a:t>
            </a:r>
            <a:r>
              <a:rPr lang="en-US" sz="1800" dirty="0">
                <a:solidFill>
                  <a:srgbClr val="FF0000"/>
                </a:solidFill>
                <a:effectLst/>
              </a:rPr>
              <a:t>(){</a:t>
            </a: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       return …..;</a:t>
            </a:r>
            <a:endParaRPr lang="en-US" sz="1800" dirty="0">
              <a:solidFill>
                <a:srgbClr val="FF0000"/>
              </a:solidFill>
              <a:effectLst/>
            </a:endParaRPr>
          </a:p>
          <a:p>
            <a:pPr marL="677863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</a:rPr>
              <a:t>}</a:t>
            </a:r>
          </a:p>
          <a:p>
            <a:pPr marL="231775" lvl="1" indent="0">
              <a:buNone/>
            </a:pPr>
            <a:endParaRPr lang="en-US" sz="2000" dirty="0"/>
          </a:p>
          <a:p>
            <a:pPr marL="231775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55635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Provider class 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41213"/>
            <a:ext cx="8839200" cy="1176732"/>
          </a:xfrm>
        </p:spPr>
        <p:txBody>
          <a:bodyPr/>
          <a:lstStyle/>
          <a:p>
            <a:pPr lvl="1" indent="-342900"/>
            <a:r>
              <a:rPr lang="en-US" dirty="0"/>
              <a:t>class </a:t>
            </a:r>
            <a:r>
              <a:rPr lang="en-US"/>
              <a:t>that implements </a:t>
            </a:r>
            <a:r>
              <a:rPr lang="en-US" dirty="0"/>
              <a:t>Provider&lt;T&gt;</a:t>
            </a:r>
          </a:p>
          <a:p>
            <a:pPr lvl="1" indent="-342900"/>
            <a:r>
              <a:rPr lang="en-US" dirty="0"/>
              <a:t>Should have get() which returns interface type</a:t>
            </a:r>
          </a:p>
          <a:p>
            <a:pPr marL="231775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44317"/>
      </p:ext>
    </p:extLst>
  </p:cSld>
  <p:clrMapOvr>
    <a:masterClrMapping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DI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4531497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lvl="1"/>
            <a:r>
              <a:rPr lang="en-US" sz="2400" i="0" dirty="0">
                <a:solidFill>
                  <a:srgbClr val="4D5B7C"/>
                </a:solidFill>
                <a:effectLst/>
              </a:rPr>
              <a:t>dependency injection is a programming technique in which an object receives other objects that it requires, as opposed to creating them internally</a:t>
            </a:r>
          </a:p>
          <a:p>
            <a:pPr lvl="1"/>
            <a:endParaRPr lang="en-US" sz="2400" i="0" dirty="0">
              <a:solidFill>
                <a:srgbClr val="4D5B7C"/>
              </a:solidFill>
              <a:effectLst/>
            </a:endParaRPr>
          </a:p>
          <a:p>
            <a:pPr lvl="1"/>
            <a:r>
              <a:rPr lang="en-US" sz="2400" i="0" dirty="0">
                <a:solidFill>
                  <a:srgbClr val="4D5B7C"/>
                </a:solidFill>
                <a:effectLst/>
              </a:rPr>
              <a:t>Dependency injection aims to separate the concerns of constructing objects and using them</a:t>
            </a:r>
          </a:p>
          <a:p>
            <a:pPr lvl="1"/>
            <a:endParaRPr lang="en-US" sz="2400" i="0" dirty="0">
              <a:solidFill>
                <a:srgbClr val="4D5B7C"/>
              </a:solidFill>
              <a:effectLst/>
            </a:endParaRPr>
          </a:p>
          <a:p>
            <a:pPr lvl="1"/>
            <a:r>
              <a:rPr lang="en-US" sz="2400" i="0" dirty="0">
                <a:solidFill>
                  <a:srgbClr val="4D5B7C"/>
                </a:solidFill>
                <a:effectLst/>
              </a:rPr>
              <a:t>The pattern ensures  the receiving code is provided with its dependencies by external code (an 'injector’)</a:t>
            </a:r>
          </a:p>
          <a:p>
            <a:pPr lvl="1"/>
            <a:endParaRPr lang="en-US" sz="2400" i="0" dirty="0">
              <a:solidFill>
                <a:srgbClr val="4D5B7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4720451"/>
      </p:ext>
    </p:extLst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DI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41272"/>
            <a:ext cx="6629400" cy="234012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public class Store {</a:t>
            </a:r>
          </a:p>
          <a:p>
            <a:pPr marL="114300" lvl="1" indent="0">
              <a:buNone/>
            </a:pPr>
            <a:endParaRPr lang="en-US" sz="1600" i="0" dirty="0">
              <a:solidFill>
                <a:srgbClr val="FF0000"/>
              </a:solidFill>
              <a:effectLst/>
            </a:endParaRPr>
          </a:p>
          <a:p>
            <a:pPr marL="1143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   private Product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product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;</a:t>
            </a:r>
          </a:p>
          <a:p>
            <a:pPr marL="114300" lvl="1" indent="0">
              <a:buNone/>
            </a:pPr>
            <a:endParaRPr lang="en-US" sz="1600" i="0" dirty="0">
              <a:solidFill>
                <a:srgbClr val="FF0000"/>
              </a:solidFill>
              <a:effectLst/>
            </a:endParaRPr>
          </a:p>
          <a:p>
            <a:pPr marL="1143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   public Store() {</a:t>
            </a:r>
          </a:p>
          <a:p>
            <a:pPr marL="1143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       </a:t>
            </a:r>
            <a:r>
              <a:rPr lang="en-US" sz="1600" i="0" dirty="0" err="1">
                <a:solidFill>
                  <a:srgbClr val="FF0000"/>
                </a:solidFill>
                <a:effectLst/>
              </a:rPr>
              <a:t>this.product</a:t>
            </a:r>
            <a:r>
              <a:rPr lang="en-US" sz="1600" i="0" dirty="0">
                <a:solidFill>
                  <a:srgbClr val="FF0000"/>
                </a:solidFill>
                <a:effectLst/>
              </a:rPr>
              <a:t> = new Product(……);  </a:t>
            </a:r>
            <a:r>
              <a:rPr lang="en-US" sz="1600" i="0" dirty="0">
                <a:solidFill>
                  <a:srgbClr val="4D5B7C"/>
                </a:solidFill>
                <a:effectLst/>
              </a:rPr>
              <a:t>// tight coupling</a:t>
            </a:r>
          </a:p>
          <a:p>
            <a:pPr marL="1143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    }</a:t>
            </a:r>
          </a:p>
          <a:p>
            <a:pPr marL="114300" lvl="1" indent="0">
              <a:buNone/>
            </a:pPr>
            <a:r>
              <a:rPr lang="en-US" sz="1600" i="0" dirty="0">
                <a:solidFill>
                  <a:srgbClr val="FF0000"/>
                </a:solidFill>
                <a:effectLst/>
              </a:rPr>
              <a:t>}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0185DD0-5439-FEB8-51E5-1D8FA40ED6B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3832072"/>
            <a:ext cx="6629400" cy="2340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4603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</a:defRPr>
            </a:lvl2pPr>
            <a:lvl3pPr marL="1020763" indent="-3317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3pPr>
            <a:lvl4pPr marL="1366838" indent="-231775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45000"/>
              <a:buFont typeface="Arial" charset="0"/>
              <a:buChar char="—"/>
              <a:defRPr sz="2000">
                <a:solidFill>
                  <a:schemeClr val="tx1"/>
                </a:solidFill>
                <a:latin typeface="+mn-lt"/>
              </a:defRPr>
            </a:lvl4pPr>
            <a:lvl5pPr marL="1711325" indent="-230188" algn="l" defTabSz="228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5pPr>
            <a:lvl6pPr marL="21685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6pPr>
            <a:lvl7pPr marL="26257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7pPr>
            <a:lvl8pPr marL="30829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8pPr>
            <a:lvl9pPr marL="3540125" indent="-230188" algn="l" defTabSz="228600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Arial" pitchFamily="34" charset="0"/>
              <a:buChar char="—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114300" lvl="1" indent="0">
              <a:buFont typeface="Arial" charset="0"/>
              <a:buNone/>
            </a:pPr>
            <a:r>
              <a:rPr lang="en-US" sz="1600" b="0" kern="0" dirty="0">
                <a:solidFill>
                  <a:srgbClr val="FF0000"/>
                </a:solidFill>
              </a:rPr>
              <a:t>public class Store {</a:t>
            </a:r>
          </a:p>
          <a:p>
            <a:pPr marL="114300" lvl="1" indent="0">
              <a:buFont typeface="Arial" charset="0"/>
              <a:buNone/>
            </a:pPr>
            <a:endParaRPr lang="en-US" sz="1600" b="0" kern="0" dirty="0">
              <a:solidFill>
                <a:srgbClr val="FF0000"/>
              </a:solidFill>
            </a:endParaRPr>
          </a:p>
          <a:p>
            <a:pPr marL="114300" lvl="1" indent="0">
              <a:buFont typeface="Arial" charset="0"/>
              <a:buNone/>
            </a:pPr>
            <a:r>
              <a:rPr lang="en-US" sz="1600" b="0" kern="0" dirty="0">
                <a:solidFill>
                  <a:srgbClr val="FF0000"/>
                </a:solidFill>
              </a:rPr>
              <a:t>    private Product </a:t>
            </a:r>
            <a:r>
              <a:rPr lang="en-US" sz="1600" b="0" kern="0" dirty="0" err="1">
                <a:solidFill>
                  <a:srgbClr val="FF0000"/>
                </a:solidFill>
              </a:rPr>
              <a:t>product</a:t>
            </a:r>
            <a:r>
              <a:rPr lang="en-US" sz="1600" b="0" kern="0" dirty="0">
                <a:solidFill>
                  <a:srgbClr val="FF0000"/>
                </a:solidFill>
              </a:rPr>
              <a:t>;</a:t>
            </a:r>
          </a:p>
          <a:p>
            <a:pPr marL="114300" lvl="1" indent="0">
              <a:buFont typeface="Arial" charset="0"/>
              <a:buNone/>
            </a:pPr>
            <a:endParaRPr lang="en-US" sz="1600" b="0" kern="0" dirty="0">
              <a:solidFill>
                <a:srgbClr val="FF0000"/>
              </a:solidFill>
            </a:endParaRPr>
          </a:p>
          <a:p>
            <a:pPr marL="114300" lvl="1" indent="0">
              <a:buFont typeface="Arial" charset="0"/>
              <a:buNone/>
            </a:pPr>
            <a:r>
              <a:rPr lang="en-US" sz="1600" b="0" kern="0" dirty="0">
                <a:solidFill>
                  <a:srgbClr val="FF0000"/>
                </a:solidFill>
              </a:rPr>
              <a:t>    public Store(Product product) {</a:t>
            </a:r>
          </a:p>
          <a:p>
            <a:pPr marL="114300" lvl="1" indent="0">
              <a:buFont typeface="Arial" charset="0"/>
              <a:buNone/>
            </a:pPr>
            <a:r>
              <a:rPr lang="en-US" sz="1600" b="0" kern="0" dirty="0">
                <a:solidFill>
                  <a:srgbClr val="FF0000"/>
                </a:solidFill>
              </a:rPr>
              <a:t>        </a:t>
            </a:r>
            <a:r>
              <a:rPr lang="en-US" sz="1600" b="0" kern="0" dirty="0" err="1">
                <a:solidFill>
                  <a:srgbClr val="FF0000"/>
                </a:solidFill>
              </a:rPr>
              <a:t>this.product</a:t>
            </a:r>
            <a:r>
              <a:rPr lang="en-US" sz="1600" b="0" kern="0" dirty="0">
                <a:solidFill>
                  <a:srgbClr val="FF0000"/>
                </a:solidFill>
              </a:rPr>
              <a:t> = product;  </a:t>
            </a:r>
            <a:r>
              <a:rPr lang="en-US" sz="1600" b="0" kern="0" dirty="0">
                <a:solidFill>
                  <a:srgbClr val="4D5B7C"/>
                </a:solidFill>
              </a:rPr>
              <a:t>// loose coupling</a:t>
            </a:r>
          </a:p>
          <a:p>
            <a:pPr marL="114300" lvl="1" indent="0">
              <a:buFont typeface="Arial" charset="0"/>
              <a:buNone/>
            </a:pPr>
            <a:r>
              <a:rPr lang="en-US" sz="1600" b="0" kern="0" dirty="0">
                <a:solidFill>
                  <a:srgbClr val="FF0000"/>
                </a:solidFill>
              </a:rPr>
              <a:t>    }</a:t>
            </a:r>
          </a:p>
          <a:p>
            <a:pPr marL="114300" lvl="1" indent="0">
              <a:buFont typeface="Arial" charset="0"/>
              <a:buNone/>
            </a:pPr>
            <a:r>
              <a:rPr lang="en-US" sz="1600" b="0" kern="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011305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Guice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4605363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lvl="1"/>
            <a:r>
              <a:rPr lang="en-US" sz="2400" i="0" dirty="0" err="1">
                <a:solidFill>
                  <a:srgbClr val="4D5B7C"/>
                </a:solidFill>
                <a:effectLst/>
              </a:rPr>
              <a:t>Guice</a:t>
            </a:r>
            <a:r>
              <a:rPr lang="en-US" sz="2400" i="0" dirty="0">
                <a:solidFill>
                  <a:srgbClr val="4D5B7C"/>
                </a:solidFill>
                <a:effectLst/>
              </a:rPr>
              <a:t> is a lightweight Java framework for handling dependency injection</a:t>
            </a:r>
          </a:p>
          <a:p>
            <a:pPr lvl="1"/>
            <a:endParaRPr lang="en-US" sz="2400" dirty="0">
              <a:solidFill>
                <a:srgbClr val="4D5B7C"/>
              </a:solidFill>
            </a:endParaRPr>
          </a:p>
          <a:p>
            <a:pPr lvl="1"/>
            <a:r>
              <a:rPr lang="en-US" sz="2400" i="0" dirty="0">
                <a:solidFill>
                  <a:srgbClr val="4D5B7C"/>
                </a:solidFill>
                <a:effectLst/>
              </a:rPr>
              <a:t>It makes code modular, loosely coupled, and easy to develop, debug, maintain, and test</a:t>
            </a:r>
          </a:p>
          <a:p>
            <a:pPr lvl="1"/>
            <a:endParaRPr lang="en-US" sz="2400" dirty="0">
              <a:solidFill>
                <a:srgbClr val="4D5B7C"/>
              </a:solidFill>
            </a:endParaRPr>
          </a:p>
          <a:p>
            <a:pPr lvl="1"/>
            <a:r>
              <a:rPr lang="en-US" sz="2400" i="0" dirty="0" err="1">
                <a:solidFill>
                  <a:srgbClr val="4D5B7C"/>
                </a:solidFill>
                <a:effectLst/>
              </a:rPr>
              <a:t>Guice</a:t>
            </a:r>
            <a:r>
              <a:rPr lang="en-US" sz="2400" i="0" dirty="0">
                <a:solidFill>
                  <a:srgbClr val="4D5B7C"/>
                </a:solidFill>
                <a:effectLst/>
              </a:rPr>
              <a:t> uses interface based approach to inject an object of the type</a:t>
            </a:r>
          </a:p>
          <a:p>
            <a:pPr lvl="1"/>
            <a:endParaRPr lang="en-US" sz="2400" dirty="0">
              <a:solidFill>
                <a:srgbClr val="4D5B7C"/>
              </a:solidFill>
            </a:endParaRPr>
          </a:p>
          <a:p>
            <a:pPr lvl="1"/>
            <a:r>
              <a:rPr lang="en-US" sz="2400" i="0" dirty="0">
                <a:solidFill>
                  <a:srgbClr val="4D5B7C"/>
                </a:solidFill>
                <a:effectLst/>
              </a:rPr>
              <a:t>Annotation @Inject is used in </a:t>
            </a:r>
            <a:r>
              <a:rPr lang="en-US" sz="2400" i="0" dirty="0" err="1">
                <a:solidFill>
                  <a:srgbClr val="4D5B7C"/>
                </a:solidFill>
                <a:effectLst/>
              </a:rPr>
              <a:t>Guice</a:t>
            </a:r>
            <a:r>
              <a:rPr lang="en-US" sz="2400" i="0" dirty="0">
                <a:solidFill>
                  <a:srgbClr val="4D5B7C"/>
                </a:solidFill>
                <a:effectLst/>
              </a:rPr>
              <a:t> applications </a:t>
            </a:r>
          </a:p>
        </p:txBody>
      </p:sp>
    </p:spTree>
    <p:extLst>
      <p:ext uri="{BB962C8B-B14F-4D97-AF65-F5344CB8AC3E}">
        <p14:creationId xmlns:p14="http://schemas.microsoft.com/office/powerpoint/2010/main" val="3466174536"/>
      </p:ext>
    </p:extLst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Guice</a:t>
            </a:r>
            <a:r>
              <a:rPr lang="en-IN" dirty="0"/>
              <a:t> Maven Dependency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542048"/>
            <a:ext cx="8305800" cy="1810752"/>
          </a:xfrm>
        </p:spPr>
        <p:txBody>
          <a:bodyPr/>
          <a:lstStyle/>
          <a:p>
            <a:pPr marL="0" indent="0">
              <a:buNone/>
            </a:pPr>
            <a:r>
              <a:rPr lang="en-US" sz="2000" b="0" i="0" dirty="0">
                <a:effectLst/>
              </a:rPr>
              <a:t>&lt;dependency&gt;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    &lt;</a:t>
            </a:r>
            <a:r>
              <a:rPr lang="en-US" sz="2000" b="0" i="0" dirty="0" err="1">
                <a:effectLst/>
              </a:rPr>
              <a:t>groupId</a:t>
            </a:r>
            <a:r>
              <a:rPr lang="en-US" sz="2000" b="0" i="0" dirty="0">
                <a:effectLst/>
              </a:rPr>
              <a:t>&gt;</a:t>
            </a:r>
            <a:r>
              <a:rPr lang="en-US" sz="2000" b="0" i="0" dirty="0" err="1">
                <a:effectLst/>
              </a:rPr>
              <a:t>com.google.inject</a:t>
            </a:r>
            <a:r>
              <a:rPr lang="en-US" sz="2000" b="0" i="0" dirty="0">
                <a:effectLst/>
              </a:rPr>
              <a:t>&lt;/</a:t>
            </a:r>
            <a:r>
              <a:rPr lang="en-US" sz="2000" b="0" i="0" dirty="0" err="1">
                <a:effectLst/>
              </a:rPr>
              <a:t>groupId</a:t>
            </a:r>
            <a:r>
              <a:rPr lang="en-US" sz="2000" b="0" i="0" dirty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    &lt;</a:t>
            </a:r>
            <a:r>
              <a:rPr lang="en-US" sz="2000" b="0" i="0" dirty="0" err="1">
                <a:effectLst/>
              </a:rPr>
              <a:t>artifactId</a:t>
            </a:r>
            <a:r>
              <a:rPr lang="en-US" sz="2000" b="0" i="0" dirty="0">
                <a:effectLst/>
              </a:rPr>
              <a:t>&gt;</a:t>
            </a:r>
            <a:r>
              <a:rPr lang="en-US" sz="2000" b="0" i="0" dirty="0" err="1">
                <a:effectLst/>
              </a:rPr>
              <a:t>guice</a:t>
            </a:r>
            <a:r>
              <a:rPr lang="en-US" sz="2000" b="0" i="0" dirty="0">
                <a:effectLst/>
              </a:rPr>
              <a:t>&lt;/</a:t>
            </a:r>
            <a:r>
              <a:rPr lang="en-US" sz="2000" b="0" i="0" dirty="0" err="1">
                <a:effectLst/>
              </a:rPr>
              <a:t>artifactId</a:t>
            </a:r>
            <a:r>
              <a:rPr lang="en-US" sz="2000" b="0" i="0" dirty="0">
                <a:effectLst/>
              </a:rPr>
              <a:t>&gt;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    &lt;version&gt;6.0.0&lt;/version&gt;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&lt;/dependency&gt;</a:t>
            </a:r>
            <a:endParaRPr lang="en-US" sz="24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3720391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Guice</a:t>
            </a:r>
            <a:r>
              <a:rPr lang="en-IN" dirty="0"/>
              <a:t> Terms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78969"/>
            <a:ext cx="8305800" cy="423603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Bindings: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Bindings define how dependencies are provided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Modules: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Modules are classes that configure the bindings between interfaces and their implementations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a typeface="Times New Roman" panose="02020603050405020304" pitchFamily="18" charset="0"/>
              </a:rPr>
              <a:t>Injector: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The injector is responsible for creating and injecting instances according to the bindings specified in the modules.</a:t>
            </a:r>
            <a:endParaRPr lang="en-US" sz="2400" i="0" dirty="0">
              <a:solidFill>
                <a:srgbClr val="4D5B7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4753269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US" dirty="0" err="1"/>
              <a:t>ypes</a:t>
            </a:r>
            <a:r>
              <a:rPr lang="en-US" dirty="0"/>
              <a:t> of injection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261293"/>
            <a:ext cx="8382000" cy="4894673"/>
          </a:xfrm>
        </p:spPr>
        <p:txBody>
          <a:bodyPr/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Field Injection</a:t>
            </a:r>
          </a:p>
          <a:p>
            <a:pPr marL="0" indent="0" algn="l">
              <a:buNone/>
            </a:pPr>
            <a:r>
              <a:rPr lang="en-US" sz="17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700" dirty="0">
                <a:solidFill>
                  <a:srgbClr val="FF0000"/>
                </a:solidFill>
                <a:highlight>
                  <a:srgbClr val="FFFFFF"/>
                </a:highlight>
              </a:rPr>
              <a:t>	</a:t>
            </a:r>
            <a:r>
              <a:rPr lang="fr-FR" sz="1700" b="0" i="0" dirty="0">
                <a:solidFill>
                  <a:srgbClr val="FF0000"/>
                </a:solidFill>
                <a:effectLst/>
              </a:rPr>
              <a:t>@Inject </a:t>
            </a:r>
          </a:p>
          <a:p>
            <a:pPr marL="0" indent="0" algn="l">
              <a:buNone/>
            </a:pPr>
            <a:r>
              <a:rPr lang="fr-FR" sz="1700" dirty="0">
                <a:solidFill>
                  <a:srgbClr val="FF0000"/>
                </a:solidFill>
              </a:rPr>
              <a:t>		</a:t>
            </a:r>
            <a:r>
              <a:rPr lang="fr-FR" sz="1700" b="0" i="0" dirty="0" err="1">
                <a:solidFill>
                  <a:srgbClr val="FF0000"/>
                </a:solidFill>
                <a:effectLst/>
              </a:rPr>
              <a:t>CommunicationMode</a:t>
            </a:r>
            <a:r>
              <a:rPr lang="fr-FR" sz="1700" b="0" i="0" dirty="0">
                <a:solidFill>
                  <a:srgbClr val="FF0000"/>
                </a:solidFill>
                <a:effectLst/>
              </a:rPr>
              <a:t> mode;</a:t>
            </a:r>
            <a:endParaRPr lang="en-US" sz="17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algn="l"/>
            <a:endParaRPr lang="en-US" sz="20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Method Injection</a:t>
            </a:r>
          </a:p>
          <a:p>
            <a:pPr marL="0" indent="0" algn="l">
              <a:buNone/>
            </a:pPr>
            <a:r>
              <a:rPr lang="en-US" sz="17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		</a:t>
            </a:r>
            <a:r>
              <a:rPr lang="fr-FR" sz="1700" b="0" i="0" dirty="0">
                <a:solidFill>
                  <a:srgbClr val="FF0000"/>
                </a:solidFill>
                <a:effectLst/>
              </a:rPr>
              <a:t>@Inject </a:t>
            </a:r>
          </a:p>
          <a:p>
            <a:pPr marL="0" indent="0" algn="l">
              <a:buNone/>
            </a:pPr>
            <a:r>
              <a:rPr lang="fr-FR" sz="1700" dirty="0">
                <a:solidFill>
                  <a:srgbClr val="FF0000"/>
                </a:solidFill>
              </a:rPr>
              <a:t>		public </a:t>
            </a:r>
            <a:r>
              <a:rPr lang="fr-FR" sz="1700" dirty="0" err="1">
                <a:solidFill>
                  <a:srgbClr val="FF0000"/>
                </a:solidFill>
              </a:rPr>
              <a:t>void</a:t>
            </a:r>
            <a:r>
              <a:rPr lang="fr-FR" sz="1700" dirty="0">
                <a:solidFill>
                  <a:srgbClr val="FF0000"/>
                </a:solidFill>
              </a:rPr>
              <a:t> </a:t>
            </a:r>
            <a:r>
              <a:rPr lang="fr-FR" sz="1700" dirty="0" err="1">
                <a:solidFill>
                  <a:srgbClr val="FF0000"/>
                </a:solidFill>
              </a:rPr>
              <a:t>setCommunicationMode</a:t>
            </a:r>
            <a:r>
              <a:rPr lang="fr-FR" sz="1700" dirty="0">
                <a:solidFill>
                  <a:srgbClr val="FF0000"/>
                </a:solidFill>
              </a:rPr>
              <a:t>(</a:t>
            </a:r>
            <a:r>
              <a:rPr lang="fr-FR" sz="1700" dirty="0" err="1">
                <a:solidFill>
                  <a:srgbClr val="FF0000"/>
                </a:solidFill>
              </a:rPr>
              <a:t>communicationMode</a:t>
            </a:r>
            <a:r>
              <a:rPr lang="fr-FR" sz="1700" dirty="0">
                <a:solidFill>
                  <a:srgbClr val="FF0000"/>
                </a:solidFill>
              </a:rPr>
              <a:t>){</a:t>
            </a:r>
          </a:p>
          <a:p>
            <a:pPr marL="677863" lvl="2" indent="0">
              <a:buNone/>
            </a:pPr>
            <a:r>
              <a:rPr lang="fr-FR" sz="1700" b="0" i="0" dirty="0">
                <a:solidFill>
                  <a:srgbClr val="FF0000"/>
                </a:solidFill>
                <a:effectLst/>
              </a:rPr>
              <a:t>      </a:t>
            </a:r>
            <a:r>
              <a:rPr lang="fr-FR" sz="1700" b="0" i="0" dirty="0" err="1">
                <a:solidFill>
                  <a:srgbClr val="FF0000"/>
                </a:solidFill>
                <a:effectLst/>
              </a:rPr>
              <a:t>this.communicationMode</a:t>
            </a:r>
            <a:r>
              <a:rPr lang="fr-FR" sz="1700" b="0" i="0" dirty="0">
                <a:solidFill>
                  <a:srgbClr val="FF0000"/>
                </a:solidFill>
                <a:effectLst/>
              </a:rPr>
              <a:t> = </a:t>
            </a:r>
            <a:r>
              <a:rPr lang="fr-FR" sz="1700" b="0" i="0" dirty="0" err="1">
                <a:solidFill>
                  <a:srgbClr val="FF0000"/>
                </a:solidFill>
                <a:effectLst/>
              </a:rPr>
              <a:t>communicationMode</a:t>
            </a:r>
            <a:r>
              <a:rPr lang="fr-FR" sz="1700" b="0" i="0" dirty="0">
                <a:solidFill>
                  <a:srgbClr val="FF0000"/>
                </a:solidFill>
                <a:effectLst/>
              </a:rPr>
              <a:t>;</a:t>
            </a:r>
          </a:p>
          <a:p>
            <a:pPr marL="677863" lvl="2" indent="0">
              <a:buNone/>
            </a:pPr>
            <a:r>
              <a:rPr lang="fr-FR" sz="1700" dirty="0">
                <a:solidFill>
                  <a:srgbClr val="FF0000"/>
                </a:solidFill>
              </a:rPr>
              <a:t>}</a:t>
            </a:r>
            <a:endParaRPr lang="en-US" sz="17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0" indent="0" algn="l">
              <a:buNone/>
            </a:pPr>
            <a:endParaRPr lang="en-US" sz="17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Constructor Injection</a:t>
            </a:r>
          </a:p>
          <a:p>
            <a:pPr marL="0" indent="0">
              <a:buNone/>
            </a:pPr>
            <a:r>
              <a:rPr lang="en-US" sz="1700" b="0" i="0" dirty="0">
                <a:solidFill>
                  <a:srgbClr val="63B175"/>
                </a:solidFill>
                <a:effectLst/>
              </a:rPr>
              <a:t>	</a:t>
            </a:r>
            <a:r>
              <a:rPr lang="en-US" sz="1700" b="0" i="0" dirty="0">
                <a:solidFill>
                  <a:srgbClr val="FF0000"/>
                </a:solidFill>
                <a:effectLst/>
              </a:rPr>
              <a:t>	@Inject </a:t>
            </a:r>
          </a:p>
          <a:p>
            <a:pPr marL="0" indent="0" algn="l">
              <a:buNone/>
            </a:pPr>
            <a:r>
              <a:rPr lang="en-US" sz="1700" b="1" i="0" dirty="0">
                <a:solidFill>
                  <a:srgbClr val="FF0000"/>
                </a:solidFill>
                <a:effectLst/>
              </a:rPr>
              <a:t>		public</a:t>
            </a:r>
            <a:r>
              <a:rPr lang="en-US" sz="1700" b="0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1700" b="1" i="0" dirty="0">
                <a:solidFill>
                  <a:srgbClr val="FF0000"/>
                </a:solidFill>
                <a:effectLst/>
              </a:rPr>
              <a:t>Communication</a:t>
            </a:r>
            <a:r>
              <a:rPr lang="en-US" sz="17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US" sz="1700" b="0" i="0" dirty="0" err="1">
                <a:solidFill>
                  <a:srgbClr val="FF0000"/>
                </a:solidFill>
                <a:effectLst/>
              </a:rPr>
              <a:t>CommunicationMode</a:t>
            </a:r>
            <a:r>
              <a:rPr lang="en-US" sz="1700" b="0" i="0" dirty="0">
                <a:solidFill>
                  <a:srgbClr val="FF0000"/>
                </a:solidFill>
                <a:effectLst/>
              </a:rPr>
              <a:t> </a:t>
            </a:r>
            <a:r>
              <a:rPr lang="fr-FR" sz="1700" dirty="0">
                <a:solidFill>
                  <a:srgbClr val="FF0000"/>
                </a:solidFill>
              </a:rPr>
              <a:t>(</a:t>
            </a:r>
            <a:r>
              <a:rPr lang="fr-FR" sz="1700" dirty="0" err="1">
                <a:solidFill>
                  <a:srgbClr val="FF0000"/>
                </a:solidFill>
              </a:rPr>
              <a:t>communicationMode</a:t>
            </a:r>
            <a:r>
              <a:rPr lang="fr-FR" sz="1700" dirty="0">
                <a:solidFill>
                  <a:srgbClr val="FF0000"/>
                </a:solidFill>
              </a:rPr>
              <a:t>){</a:t>
            </a:r>
          </a:p>
          <a:p>
            <a:pPr marL="677863" lvl="2" indent="0">
              <a:buNone/>
            </a:pPr>
            <a:r>
              <a:rPr lang="fr-FR" sz="1700" b="0" i="0" dirty="0">
                <a:solidFill>
                  <a:srgbClr val="FF0000"/>
                </a:solidFill>
                <a:effectLst/>
              </a:rPr>
              <a:t>      </a:t>
            </a:r>
            <a:r>
              <a:rPr lang="fr-FR" sz="1700" b="0" i="0" dirty="0" err="1">
                <a:solidFill>
                  <a:srgbClr val="FF0000"/>
                </a:solidFill>
                <a:effectLst/>
              </a:rPr>
              <a:t>this.communicationMode</a:t>
            </a:r>
            <a:r>
              <a:rPr lang="fr-FR" sz="1700" b="0" i="0" dirty="0">
                <a:solidFill>
                  <a:srgbClr val="FF0000"/>
                </a:solidFill>
                <a:effectLst/>
              </a:rPr>
              <a:t> = </a:t>
            </a:r>
            <a:r>
              <a:rPr lang="fr-FR" sz="1700" b="0" i="0" dirty="0" err="1">
                <a:solidFill>
                  <a:srgbClr val="FF0000"/>
                </a:solidFill>
                <a:effectLst/>
              </a:rPr>
              <a:t>communicationMode</a:t>
            </a:r>
            <a:r>
              <a:rPr lang="fr-FR" sz="1700" b="0" i="0" dirty="0">
                <a:solidFill>
                  <a:srgbClr val="FF0000"/>
                </a:solidFill>
                <a:effectLst/>
              </a:rPr>
              <a:t>;</a:t>
            </a:r>
          </a:p>
          <a:p>
            <a:pPr marL="677863" lvl="2" indent="0">
              <a:buNone/>
            </a:pPr>
            <a:r>
              <a:rPr lang="fr-FR" sz="1700" dirty="0">
                <a:solidFill>
                  <a:srgbClr val="FF0000"/>
                </a:solidFill>
              </a:rPr>
              <a:t>}</a:t>
            </a:r>
            <a:endParaRPr lang="en-US" sz="1700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8222505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Guice</a:t>
            </a:r>
            <a:r>
              <a:rPr lang="en-IN" dirty="0"/>
              <a:t> Module 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41213"/>
            <a:ext cx="8839200" cy="4297587"/>
          </a:xfrm>
        </p:spPr>
        <p:txBody>
          <a:bodyPr/>
          <a:lstStyle/>
          <a:p>
            <a:r>
              <a:rPr lang="en-US" sz="2000" b="0" i="0" dirty="0">
                <a:solidFill>
                  <a:srgbClr val="333333"/>
                </a:solidFill>
                <a:effectLst/>
              </a:rPr>
              <a:t>class that </a:t>
            </a:r>
            <a:r>
              <a:rPr lang="en-US" sz="2000" dirty="0">
                <a:solidFill>
                  <a:srgbClr val="333333"/>
                </a:solidFill>
              </a:rPr>
              <a:t>extends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AbstractModule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and override configure() method which specifies injection details for a given interface or class</a:t>
            </a:r>
          </a:p>
          <a:p>
            <a:pPr marL="0" indent="0" algn="l">
              <a:buNone/>
            </a:pPr>
            <a:endParaRPr lang="en-US" sz="18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marL="677863" lvl="2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public class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MyModule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 extends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AbstractModule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 {</a:t>
            </a:r>
          </a:p>
          <a:p>
            <a:pPr marL="677863" lvl="2" indent="0"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    	public void configure() {</a:t>
            </a:r>
          </a:p>
          <a:p>
            <a:pPr marL="677863" lvl="2" indent="0"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			</a:t>
            </a:r>
            <a:r>
              <a:rPr lang="en-US" sz="1800" dirty="0">
                <a:highlight>
                  <a:srgbClr val="FFFFFF"/>
                </a:highlight>
              </a:rPr>
              <a:t>// bindings defined here</a:t>
            </a:r>
          </a:p>
          <a:p>
            <a:pPr marL="677863" lvl="2" indent="0"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			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bind(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Communicator.class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).to(</a:t>
            </a:r>
            <a:r>
              <a:rPr lang="en-US" sz="1800" b="0" i="0" dirty="0" err="1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CommunicatorImpl.class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ource Code Pro" panose="020B0509030403020204" pitchFamily="49" charset="0"/>
              </a:rPr>
              <a:t>);</a:t>
            </a:r>
          </a:p>
          <a:p>
            <a:pPr marL="677863" lvl="2" indent="0"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	}</a:t>
            </a:r>
          </a:p>
          <a:p>
            <a:pPr marL="677863" lvl="2" indent="0"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	}</a:t>
            </a:r>
            <a:endParaRPr lang="en-US" sz="180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I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2000" b="0" i="0" dirty="0">
                <a:solidFill>
                  <a:srgbClr val="333333"/>
                </a:solidFill>
                <a:effectLst/>
              </a:rPr>
              <a:t>Using the module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		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	Injector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injector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=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Guice.createInjector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(new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BasicModule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());</a:t>
            </a:r>
          </a:p>
          <a:p>
            <a:pPr marL="0" indent="0" algn="l">
              <a:buNone/>
            </a:pP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   		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Communicatior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 comm = 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injector.getInstance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(</a:t>
            </a:r>
            <a:r>
              <a:rPr lang="en-US" sz="1800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Communicatior.class</a:t>
            </a:r>
            <a:r>
              <a:rPr lang="en-US" sz="180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);</a:t>
            </a:r>
            <a:endParaRPr lang="en-IN" sz="1800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3189355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Binding Examples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42261"/>
            <a:ext cx="8839200" cy="5134739"/>
          </a:xfrm>
        </p:spPr>
        <p:txBody>
          <a:bodyPr/>
          <a:lstStyle/>
          <a:p>
            <a:pPr marL="231775" lvl="1" indent="0">
              <a:buNone/>
            </a:pPr>
            <a:r>
              <a:rPr lang="en-US" sz="2000" dirty="0"/>
              <a:t>Basic binding</a:t>
            </a:r>
          </a:p>
          <a:p>
            <a:pPr marL="231775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bind(</a:t>
            </a:r>
            <a:r>
              <a:rPr lang="en-US" sz="2000" dirty="0" err="1">
                <a:solidFill>
                  <a:srgbClr val="FF0000"/>
                </a:solidFill>
              </a:rPr>
              <a:t>Registry.class</a:t>
            </a:r>
            <a:r>
              <a:rPr lang="en-US" sz="2000" dirty="0">
                <a:solidFill>
                  <a:srgbClr val="FF0000"/>
                </a:solidFill>
              </a:rPr>
              <a:t>);    </a:t>
            </a:r>
            <a:r>
              <a:rPr lang="en-US" sz="2000" dirty="0"/>
              <a:t>// Registry is a class</a:t>
            </a:r>
            <a:endParaRPr lang="en-US" sz="2000" dirty="0">
              <a:solidFill>
                <a:srgbClr val="FF0000"/>
              </a:solidFill>
            </a:endParaRPr>
          </a:p>
          <a:p>
            <a:pPr marL="231775" lvl="1" indent="0">
              <a:buNone/>
            </a:pPr>
            <a:r>
              <a:rPr lang="en-US" sz="2000" dirty="0">
                <a:solidFill>
                  <a:srgbClr val="FF0000"/>
                </a:solidFill>
                <a:effectLst/>
              </a:rPr>
              <a:t>bind(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Discountable.</a:t>
            </a:r>
            <a:r>
              <a:rPr lang="en-US" sz="2000" b="1" dirty="0" err="1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FF0000"/>
                </a:solidFill>
                <a:effectLst/>
              </a:rPr>
              <a:t>).to(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NightDiscount.</a:t>
            </a:r>
            <a:r>
              <a:rPr lang="en-US" sz="2000" b="1" dirty="0" err="1">
                <a:solidFill>
                  <a:srgbClr val="FF0000"/>
                </a:solidFill>
                <a:effectLst/>
              </a:rPr>
              <a:t>class</a:t>
            </a:r>
            <a:r>
              <a:rPr lang="en-US" sz="2000" dirty="0">
                <a:solidFill>
                  <a:srgbClr val="FF0000"/>
                </a:solidFill>
                <a:effectLst/>
              </a:rPr>
              <a:t>);</a:t>
            </a:r>
            <a:endParaRPr lang="en-US" sz="2000" dirty="0">
              <a:solidFill>
                <a:srgbClr val="FF0000"/>
              </a:solidFill>
            </a:endParaRPr>
          </a:p>
          <a:p>
            <a:pPr marL="231775" lvl="1" indent="0">
              <a:buNone/>
            </a:pPr>
            <a:endParaRPr lang="en-US" sz="2000" b="0" i="0" dirty="0">
              <a:effectLst/>
            </a:endParaRPr>
          </a:p>
          <a:p>
            <a:pPr marL="231775" lvl="1" indent="0">
              <a:buNone/>
            </a:pPr>
            <a:r>
              <a:rPr lang="en-US" sz="2000" dirty="0"/>
              <a:t>Basic binding to define singleton  (@Singelton can also be used)</a:t>
            </a:r>
            <a:endParaRPr lang="en-US" sz="2000" b="0" i="0" dirty="0">
              <a:effectLst/>
            </a:endParaRPr>
          </a:p>
          <a:p>
            <a:pPr marL="231775" lvl="1" indent="0">
              <a:buNone/>
            </a:pPr>
            <a:r>
              <a:rPr lang="en-US" sz="2000" dirty="0">
                <a:solidFill>
                  <a:srgbClr val="FF0000"/>
                </a:solidFill>
                <a:effectLst/>
              </a:rPr>
              <a:t>bind(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Discountable.class</a:t>
            </a:r>
            <a:r>
              <a:rPr lang="en-US" sz="2000" dirty="0">
                <a:solidFill>
                  <a:srgbClr val="FF0000"/>
                </a:solidFill>
                <a:effectLst/>
              </a:rPr>
              <a:t>)</a:t>
            </a:r>
          </a:p>
          <a:p>
            <a:pPr marL="231775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>
                <a:solidFill>
                  <a:srgbClr val="FF0000"/>
                </a:solidFill>
                <a:effectLst/>
              </a:rPr>
              <a:t>.to(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NightDiscount.class</a:t>
            </a:r>
            <a:r>
              <a:rPr lang="en-US" sz="2000" dirty="0">
                <a:solidFill>
                  <a:srgbClr val="FF0000"/>
                </a:solidFill>
                <a:effectLst/>
              </a:rPr>
              <a:t>)</a:t>
            </a:r>
          </a:p>
          <a:p>
            <a:pPr marL="231775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>
                <a:solidFill>
                  <a:srgbClr val="FF0000"/>
                </a:solidFill>
                <a:effectLst/>
              </a:rPr>
              <a:t>.in(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Scopes.SINGLETON</a:t>
            </a:r>
            <a:r>
              <a:rPr lang="en-US" sz="2000" dirty="0">
                <a:solidFill>
                  <a:srgbClr val="FF0000"/>
                </a:solidFill>
                <a:effectLst/>
              </a:rPr>
              <a:t>);</a:t>
            </a:r>
          </a:p>
          <a:p>
            <a:pPr marL="231775" lvl="1" indent="0">
              <a:buNone/>
            </a:pPr>
            <a:endParaRPr lang="en-US" sz="2000" dirty="0">
              <a:effectLst/>
            </a:endParaRPr>
          </a:p>
          <a:p>
            <a:pPr marL="231775" lvl="1" indent="0">
              <a:buNone/>
            </a:pPr>
            <a:r>
              <a:rPr lang="en-US" sz="2000" b="0" i="0" dirty="0">
                <a:effectLst/>
              </a:rPr>
              <a:t>Named Binding</a:t>
            </a:r>
          </a:p>
          <a:p>
            <a:pPr marL="231775" lvl="1" indent="0"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</a:rPr>
              <a:t>bind(</a:t>
            </a:r>
            <a:r>
              <a:rPr lang="en-US" sz="2000" b="0" i="0" dirty="0" err="1">
                <a:solidFill>
                  <a:srgbClr val="FF0000"/>
                </a:solidFill>
                <a:effectLst/>
              </a:rPr>
              <a:t>Discountable.class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)</a:t>
            </a:r>
          </a:p>
          <a:p>
            <a:pPr marL="231775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       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.</a:t>
            </a:r>
            <a:r>
              <a:rPr lang="en-US" sz="2000" b="0" i="0" dirty="0" err="1">
                <a:solidFill>
                  <a:srgbClr val="FF0000"/>
                </a:solidFill>
                <a:effectLst/>
              </a:rPr>
              <a:t>annotatedWith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(</a:t>
            </a:r>
            <a:r>
              <a:rPr lang="en-US" sz="2000" b="0" i="0" dirty="0" err="1">
                <a:solidFill>
                  <a:srgbClr val="FF0000"/>
                </a:solidFill>
                <a:effectLst/>
              </a:rPr>
              <a:t>Names.named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(“sales"))</a:t>
            </a:r>
          </a:p>
          <a:p>
            <a:pPr marL="677863" lvl="2" indent="0">
              <a:buNone/>
            </a:pPr>
            <a:r>
              <a:rPr lang="en-US" b="0" i="0" dirty="0">
                <a:solidFill>
                  <a:srgbClr val="FF0000"/>
                </a:solidFill>
                <a:effectLst/>
              </a:rPr>
              <a:t>      .to(</a:t>
            </a:r>
            <a:r>
              <a:rPr lang="en-US" dirty="0" err="1">
                <a:solidFill>
                  <a:srgbClr val="FF0000"/>
                </a:solidFill>
              </a:rPr>
              <a:t>SalesDiscount</a:t>
            </a:r>
            <a:r>
              <a:rPr lang="en-US" b="0" i="0" dirty="0" err="1">
                <a:solidFill>
                  <a:srgbClr val="FF0000"/>
                </a:solidFill>
                <a:effectLst/>
              </a:rPr>
              <a:t>.class</a:t>
            </a:r>
            <a:r>
              <a:rPr lang="en-US" b="0" i="0" dirty="0">
                <a:solidFill>
                  <a:srgbClr val="FF0000"/>
                </a:solidFill>
                <a:effectLst/>
              </a:rPr>
              <a:t>);</a:t>
            </a:r>
          </a:p>
          <a:p>
            <a:pPr marL="231775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736390"/>
      </p:ext>
    </p:extLst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OU6_Jan08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U6_Jan08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Settings\bchoudhu\Application Data\Microsoft\Templates\OU Design Template\OU6_Jan08.pot</Template>
  <TotalTime>6119</TotalTime>
  <Words>648</Words>
  <Application>Microsoft Office PowerPoint</Application>
  <PresentationFormat>On-screen Show (4:3)</PresentationFormat>
  <Paragraphs>116</Paragraphs>
  <Slides>11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Source Code Pro</vt:lpstr>
      <vt:lpstr>Times New Roman</vt:lpstr>
      <vt:lpstr>OU6_Jan08</vt:lpstr>
      <vt:lpstr>Dependency Injection Tool</vt:lpstr>
      <vt:lpstr>What is DI</vt:lpstr>
      <vt:lpstr>What is DI</vt:lpstr>
      <vt:lpstr>What is Guice</vt:lpstr>
      <vt:lpstr>Guice Maven Dependency</vt:lpstr>
      <vt:lpstr>Guice Terms</vt:lpstr>
      <vt:lpstr>Types of injection</vt:lpstr>
      <vt:lpstr>Guice Module </vt:lpstr>
      <vt:lpstr>Binding Examples</vt:lpstr>
      <vt:lpstr>Binding with Provider </vt:lpstr>
      <vt:lpstr>Provider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Persistence with JPA Entities</dc:title>
  <dc:subject>OU6</dc:subject>
  <dc:creator>Bijoy Choudhury</dc:creator>
  <dc:description>Oracle University Production Services: Graphics Team</dc:description>
  <cp:lastModifiedBy>Ramana Reddy</cp:lastModifiedBy>
  <cp:revision>217</cp:revision>
  <cp:lastPrinted>2002-03-28T23:57:22Z</cp:lastPrinted>
  <dcterms:created xsi:type="dcterms:W3CDTF">2008-04-17T11:31:06Z</dcterms:created>
  <dcterms:modified xsi:type="dcterms:W3CDTF">2024-09-27T11:27:22Z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