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315" r:id="rId2"/>
    <p:sldId id="393" r:id="rId3"/>
    <p:sldId id="396" r:id="rId4"/>
    <p:sldId id="397" r:id="rId5"/>
    <p:sldId id="399" r:id="rId6"/>
    <p:sldId id="401" r:id="rId7"/>
    <p:sldId id="395" r:id="rId8"/>
    <p:sldId id="398" r:id="rId9"/>
    <p:sldId id="402" r:id="rId10"/>
    <p:sldId id="400" r:id="rId11"/>
    <p:sldId id="403" r:id="rId12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">
          <p15:clr>
            <a:srgbClr val="A4A3A4"/>
          </p15:clr>
        </p15:guide>
        <p15:guide id="2" orient="horz" pos="3652">
          <p15:clr>
            <a:srgbClr val="A4A3A4"/>
          </p15:clr>
        </p15:guide>
        <p15:guide id="3" orient="horz" pos="3811">
          <p15:clr>
            <a:srgbClr val="A4A3A4"/>
          </p15:clr>
        </p15:guide>
        <p15:guide id="4" pos="292">
          <p15:clr>
            <a:srgbClr val="A4A3A4"/>
          </p15:clr>
        </p15:guide>
        <p15:guide id="5" pos="390">
          <p15:clr>
            <a:srgbClr val="A4A3A4"/>
          </p15:clr>
        </p15:guide>
        <p15:guide id="6" pos="439">
          <p15:clr>
            <a:srgbClr val="A4A3A4"/>
          </p15:clr>
        </p15:guide>
        <p15:guide id="7" pos="5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CC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78894" autoAdjust="0"/>
  </p:normalViewPr>
  <p:slideViewPr>
    <p:cSldViewPr>
      <p:cViewPr varScale="1">
        <p:scale>
          <a:sx n="57" d="100"/>
          <a:sy n="57" d="100"/>
        </p:scale>
        <p:origin x="1304" y="40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318"/>
        <p:guide orient="horz" pos="3652"/>
        <p:guide orient="horz" pos="3811"/>
        <p:guide pos="292"/>
        <p:guide pos="390"/>
        <p:guide pos="439"/>
        <p:guide pos="5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97559F9-6B3F-4D86-8F25-C6CDEC28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511175"/>
            <a:ext cx="6654800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5757863"/>
            <a:ext cx="6172200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3550" y="9925050"/>
            <a:ext cx="61722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4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>
                <a:latin typeface="Arial" pitchFamily="34" charset="0"/>
              </a:rPr>
              <a:t> </a:t>
            </a:r>
            <a:fld id="{DF4C3D86-98DA-485B-97A4-6A4EF62831F4}" type="slidenum">
              <a:rPr lang="en-US" sz="1200" b="0">
                <a:latin typeface="Arial" pitchFamily="34" charset="0"/>
              </a:rPr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defRPr/>
            </a:pPr>
            <a:endParaRPr lang="en-IN"/>
          </a:p>
        </p:txBody>
      </p:sp>
      <p:cxnSp>
        <p:nvCxnSpPr>
          <p:cNvPr id="1030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28575" cmpd="thickThin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91545-739F-F245-386D-7430B639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9333"/>
            <a:ext cx="6096000" cy="11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C567A8-22A8-68E8-985A-0642729E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810000"/>
            <a:ext cx="7315200" cy="685800"/>
          </a:xfrm>
        </p:spPr>
        <p:txBody>
          <a:bodyPr/>
          <a:lstStyle/>
          <a:p>
            <a:r>
              <a:rPr lang="en-IN" sz="3000" b="0" dirty="0">
                <a:latin typeface="+mn-lt"/>
              </a:rPr>
              <a:t>Dependency Injection Tool</a:t>
            </a:r>
            <a:endParaRPr lang="en-US" sz="3000" b="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 with Provider 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1213"/>
            <a:ext cx="8839200" cy="5934958"/>
          </a:xfrm>
        </p:spPr>
        <p:txBody>
          <a:bodyPr/>
          <a:lstStyle/>
          <a:p>
            <a:pPr lvl="1" indent="-342900"/>
            <a:r>
              <a:rPr lang="en-US" sz="2000" dirty="0"/>
              <a:t>Create a class extending Provider overriding get() method which returns a particular instance</a:t>
            </a:r>
          </a:p>
          <a:p>
            <a:pPr lvl="1" indent="-342900"/>
            <a:r>
              <a:rPr lang="en-US" sz="2000" dirty="0"/>
              <a:t>Bind it with</a:t>
            </a:r>
          </a:p>
          <a:p>
            <a:pPr marL="1023938" lvl="3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bind(</a:t>
            </a:r>
            <a:r>
              <a:rPr lang="en-US" dirty="0" err="1">
                <a:solidFill>
                  <a:srgbClr val="FF0000"/>
                </a:solidFill>
                <a:effectLst/>
              </a:rPr>
              <a:t>Discountable.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dirty="0">
                <a:solidFill>
                  <a:srgbClr val="FF0000"/>
                </a:solidFill>
                <a:effectLst/>
              </a:rPr>
              <a:t>).</a:t>
            </a:r>
            <a:r>
              <a:rPr lang="en-US" dirty="0" err="1">
                <a:solidFill>
                  <a:srgbClr val="FF0000"/>
                </a:solidFill>
                <a:effectLst/>
              </a:rPr>
              <a:t>toProvider</a:t>
            </a:r>
            <a:r>
              <a:rPr lang="en-US" dirty="0">
                <a:solidFill>
                  <a:srgbClr val="FF0000"/>
                </a:solidFill>
                <a:effectLst/>
              </a:rPr>
              <a:t>(</a:t>
            </a:r>
            <a:r>
              <a:rPr lang="en-US" dirty="0" err="1">
                <a:solidFill>
                  <a:srgbClr val="FF0000"/>
                </a:solidFill>
                <a:effectLst/>
              </a:rPr>
              <a:t>DiscountProvider.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dirty="0">
                <a:solidFill>
                  <a:srgbClr val="FF0000"/>
                </a:solidFill>
                <a:effectLst/>
              </a:rPr>
              <a:t>);</a:t>
            </a:r>
          </a:p>
          <a:p>
            <a:pPr lvl="1" indent="-342900"/>
            <a:r>
              <a:rPr lang="en-US" sz="2000" dirty="0">
                <a:solidFill>
                  <a:srgbClr val="000000"/>
                </a:solidFill>
              </a:rPr>
              <a:t>Another way is to have a method annotated with @Provides which returns a type of instance in the module class</a:t>
            </a:r>
          </a:p>
          <a:p>
            <a:pPr lvl="1" indent="-342900"/>
            <a:endParaRPr lang="en-US" sz="2000" dirty="0">
              <a:solidFill>
                <a:srgbClr val="000000"/>
              </a:solidFill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</a:rPr>
              <a:t>public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class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DiscountProviderModule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extends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AbstractModule</a:t>
            </a:r>
            <a:r>
              <a:rPr lang="en-US" sz="1800" dirty="0">
                <a:solidFill>
                  <a:srgbClr val="FF0000"/>
                </a:solidFill>
                <a:effectLst/>
              </a:rPr>
              <a:t>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effectLst/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@Override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</a:rPr>
              <a:t>protected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void</a:t>
            </a:r>
            <a:r>
              <a:rPr lang="en-US" sz="1800" dirty="0">
                <a:solidFill>
                  <a:srgbClr val="FF0000"/>
                </a:solidFill>
                <a:effectLst/>
              </a:rPr>
              <a:t> configure()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  ………..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}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@Provides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Public Discountable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getDiscountable</a:t>
            </a:r>
            <a:r>
              <a:rPr lang="en-US" sz="1800" dirty="0">
                <a:solidFill>
                  <a:srgbClr val="FF0000"/>
                </a:solidFill>
                <a:effectLst/>
              </a:rPr>
              <a:t>(){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      return …..;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}</a:t>
            </a:r>
          </a:p>
          <a:p>
            <a:pPr marL="231775" lvl="1" indent="0">
              <a:buNone/>
            </a:pPr>
            <a:endParaRPr lang="en-US" sz="2000" dirty="0"/>
          </a:p>
          <a:p>
            <a:pPr marL="231775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55635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Provider class 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1213"/>
            <a:ext cx="8839200" cy="1176732"/>
          </a:xfrm>
        </p:spPr>
        <p:txBody>
          <a:bodyPr/>
          <a:lstStyle/>
          <a:p>
            <a:pPr lvl="1" indent="-342900"/>
            <a:r>
              <a:rPr lang="en-US" dirty="0"/>
              <a:t>class that extends Provider&lt;T&gt;</a:t>
            </a:r>
          </a:p>
          <a:p>
            <a:pPr lvl="1" indent="-342900"/>
            <a:r>
              <a:rPr lang="en-US" dirty="0"/>
              <a:t>Should have get() which returns interface type</a:t>
            </a:r>
          </a:p>
          <a:p>
            <a:pPr marL="231775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44317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531497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dependency injection is a programming technique in which an object receives other objects that it requires, as opposed to creating them internally</a:t>
            </a:r>
          </a:p>
          <a:p>
            <a:pPr lvl="1"/>
            <a:endParaRPr lang="en-US" sz="2400" i="0" dirty="0">
              <a:solidFill>
                <a:srgbClr val="4D5B7C"/>
              </a:solidFill>
              <a:effectLst/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Dependency injection aims to separate the concerns of constructing objects and using them</a:t>
            </a:r>
          </a:p>
          <a:p>
            <a:pPr lvl="1"/>
            <a:endParaRPr lang="en-US" sz="2400" i="0" dirty="0">
              <a:solidFill>
                <a:srgbClr val="4D5B7C"/>
              </a:solidFill>
              <a:effectLst/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The pattern ensures  the receiving code is provided with its dependencies by external code (an 'injector’)</a:t>
            </a:r>
          </a:p>
          <a:p>
            <a:pPr lvl="1"/>
            <a:endParaRPr lang="en-US" sz="2400" i="0" dirty="0">
              <a:solidFill>
                <a:srgbClr val="4D5B7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4720451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41272"/>
            <a:ext cx="6629400" cy="234012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public class Store {</a:t>
            </a:r>
          </a:p>
          <a:p>
            <a:pPr marL="114300" lvl="1" indent="0">
              <a:buNone/>
            </a:pPr>
            <a:endParaRPr lang="en-US" sz="1600" i="0" dirty="0">
              <a:solidFill>
                <a:srgbClr val="FF0000"/>
              </a:solidFill>
              <a:effectLst/>
            </a:endParaRP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private Product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product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;</a:t>
            </a:r>
          </a:p>
          <a:p>
            <a:pPr marL="114300" lvl="1" indent="0">
              <a:buNone/>
            </a:pPr>
            <a:endParaRPr lang="en-US" sz="1600" i="0" dirty="0">
              <a:solidFill>
                <a:srgbClr val="FF0000"/>
              </a:solidFill>
              <a:effectLst/>
            </a:endParaRP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public Store() {</a:t>
            </a: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   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this.product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 = new Product(……);  </a:t>
            </a:r>
            <a:r>
              <a:rPr lang="en-US" sz="1600" i="0" dirty="0">
                <a:solidFill>
                  <a:srgbClr val="4D5B7C"/>
                </a:solidFill>
                <a:effectLst/>
              </a:rPr>
              <a:t>// tight coupling</a:t>
            </a: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}</a:t>
            </a: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}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0185DD0-5439-FEB8-51E5-1D8FA40ED6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832072"/>
            <a:ext cx="6629400" cy="234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6838" indent="-2317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5pPr>
            <a:lvl6pPr marL="21685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6pPr>
            <a:lvl7pPr marL="26257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7pPr>
            <a:lvl8pPr marL="30829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8pPr>
            <a:lvl9pPr marL="35401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public class Store {</a:t>
            </a:r>
          </a:p>
          <a:p>
            <a:pPr marL="114300" lvl="1" indent="0">
              <a:buFont typeface="Arial" charset="0"/>
              <a:buNone/>
            </a:pPr>
            <a:endParaRPr lang="en-US" sz="1600" b="0" kern="0" dirty="0">
              <a:solidFill>
                <a:srgbClr val="FF0000"/>
              </a:solidFill>
            </a:endParaRP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private Product </a:t>
            </a:r>
            <a:r>
              <a:rPr lang="en-US" sz="1600" b="0" kern="0" dirty="0" err="1">
                <a:solidFill>
                  <a:srgbClr val="FF0000"/>
                </a:solidFill>
              </a:rPr>
              <a:t>product</a:t>
            </a:r>
            <a:r>
              <a:rPr lang="en-US" sz="1600" b="0" kern="0" dirty="0">
                <a:solidFill>
                  <a:srgbClr val="FF0000"/>
                </a:solidFill>
              </a:rPr>
              <a:t>;</a:t>
            </a:r>
          </a:p>
          <a:p>
            <a:pPr marL="114300" lvl="1" indent="0">
              <a:buFont typeface="Arial" charset="0"/>
              <a:buNone/>
            </a:pPr>
            <a:endParaRPr lang="en-US" sz="1600" b="0" kern="0" dirty="0">
              <a:solidFill>
                <a:srgbClr val="FF0000"/>
              </a:solidFill>
            </a:endParaRP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public Store(Product product) {</a:t>
            </a: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    </a:t>
            </a:r>
            <a:r>
              <a:rPr lang="en-US" sz="1600" b="0" kern="0" dirty="0" err="1">
                <a:solidFill>
                  <a:srgbClr val="FF0000"/>
                </a:solidFill>
              </a:rPr>
              <a:t>this.product</a:t>
            </a:r>
            <a:r>
              <a:rPr lang="en-US" sz="1600" b="0" kern="0" dirty="0">
                <a:solidFill>
                  <a:srgbClr val="FF0000"/>
                </a:solidFill>
              </a:rPr>
              <a:t> = product;  </a:t>
            </a:r>
            <a:r>
              <a:rPr lang="en-US" sz="1600" b="0" kern="0" dirty="0">
                <a:solidFill>
                  <a:srgbClr val="4D5B7C"/>
                </a:solidFill>
              </a:rPr>
              <a:t>// loose coupling</a:t>
            </a: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}</a:t>
            </a: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1130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Guice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6053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1"/>
            <a:r>
              <a:rPr lang="en-US" sz="2400" i="0" dirty="0" err="1">
                <a:solidFill>
                  <a:srgbClr val="4D5B7C"/>
                </a:solidFill>
                <a:effectLst/>
              </a:rPr>
              <a:t>Guice</a:t>
            </a:r>
            <a:r>
              <a:rPr lang="en-US" sz="2400" i="0" dirty="0">
                <a:solidFill>
                  <a:srgbClr val="4D5B7C"/>
                </a:solidFill>
                <a:effectLst/>
              </a:rPr>
              <a:t> is a lightweight Java framework for handling dependency injection</a:t>
            </a:r>
          </a:p>
          <a:p>
            <a:pPr lvl="1"/>
            <a:endParaRPr lang="en-US" sz="2400" dirty="0">
              <a:solidFill>
                <a:srgbClr val="4D5B7C"/>
              </a:solidFill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It makes code modular, loosely coupled, and easy to develop, debug, maintain, and test</a:t>
            </a:r>
          </a:p>
          <a:p>
            <a:pPr lvl="1"/>
            <a:endParaRPr lang="en-US" sz="2400" dirty="0">
              <a:solidFill>
                <a:srgbClr val="4D5B7C"/>
              </a:solidFill>
            </a:endParaRPr>
          </a:p>
          <a:p>
            <a:pPr lvl="1"/>
            <a:r>
              <a:rPr lang="en-US" sz="2400" i="0" dirty="0" err="1">
                <a:solidFill>
                  <a:srgbClr val="4D5B7C"/>
                </a:solidFill>
                <a:effectLst/>
              </a:rPr>
              <a:t>Guice</a:t>
            </a:r>
            <a:r>
              <a:rPr lang="en-US" sz="2400" i="0" dirty="0">
                <a:solidFill>
                  <a:srgbClr val="4D5B7C"/>
                </a:solidFill>
                <a:effectLst/>
              </a:rPr>
              <a:t> uses interface based approach to inject an object of the type</a:t>
            </a:r>
          </a:p>
          <a:p>
            <a:pPr lvl="1"/>
            <a:endParaRPr lang="en-US" sz="2400" dirty="0">
              <a:solidFill>
                <a:srgbClr val="4D5B7C"/>
              </a:solidFill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Annotation @Inject is used in </a:t>
            </a:r>
            <a:r>
              <a:rPr lang="en-US" sz="2400" i="0" dirty="0" err="1">
                <a:solidFill>
                  <a:srgbClr val="4D5B7C"/>
                </a:solidFill>
                <a:effectLst/>
              </a:rPr>
              <a:t>Guice</a:t>
            </a:r>
            <a:r>
              <a:rPr lang="en-US" sz="2400" i="0" dirty="0">
                <a:solidFill>
                  <a:srgbClr val="4D5B7C"/>
                </a:solidFill>
                <a:effectLst/>
              </a:rPr>
              <a:t>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466174536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Guice</a:t>
            </a:r>
            <a:r>
              <a:rPr lang="en-IN" dirty="0"/>
              <a:t> Maven Dependency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42048"/>
            <a:ext cx="8305800" cy="1810752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&lt;dependency&gt;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    &lt;</a:t>
            </a:r>
            <a:r>
              <a:rPr lang="en-US" sz="2000" b="0" i="0" dirty="0" err="1">
                <a:effectLst/>
              </a:rPr>
              <a:t>groupId</a:t>
            </a:r>
            <a:r>
              <a:rPr lang="en-US" sz="2000" b="0" i="0" dirty="0">
                <a:effectLst/>
              </a:rPr>
              <a:t>&gt;</a:t>
            </a:r>
            <a:r>
              <a:rPr lang="en-US" sz="2000" b="0" i="0" dirty="0" err="1">
                <a:effectLst/>
              </a:rPr>
              <a:t>com.google.inject</a:t>
            </a:r>
            <a:r>
              <a:rPr lang="en-US" sz="2000" b="0" i="0" dirty="0">
                <a:effectLst/>
              </a:rPr>
              <a:t>&lt;/</a:t>
            </a:r>
            <a:r>
              <a:rPr lang="en-US" sz="2000" b="0" i="0" dirty="0" err="1">
                <a:effectLst/>
              </a:rPr>
              <a:t>groupId</a:t>
            </a:r>
            <a:r>
              <a:rPr lang="en-US" sz="2000" b="0" i="0" dirty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    &lt;</a:t>
            </a:r>
            <a:r>
              <a:rPr lang="en-US" sz="2000" b="0" i="0" dirty="0" err="1">
                <a:effectLst/>
              </a:rPr>
              <a:t>artifactId</a:t>
            </a:r>
            <a:r>
              <a:rPr lang="en-US" sz="2000" b="0" i="0" dirty="0">
                <a:effectLst/>
              </a:rPr>
              <a:t>&gt;</a:t>
            </a:r>
            <a:r>
              <a:rPr lang="en-US" sz="2000" b="0" i="0" dirty="0" err="1">
                <a:effectLst/>
              </a:rPr>
              <a:t>guice</a:t>
            </a:r>
            <a:r>
              <a:rPr lang="en-US" sz="2000" b="0" i="0" dirty="0">
                <a:effectLst/>
              </a:rPr>
              <a:t>&lt;/</a:t>
            </a:r>
            <a:r>
              <a:rPr lang="en-US" sz="2000" b="0" i="0" dirty="0" err="1">
                <a:effectLst/>
              </a:rPr>
              <a:t>artifactId</a:t>
            </a:r>
            <a:r>
              <a:rPr lang="en-US" sz="2000" b="0" i="0" dirty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    &lt;version&gt;6.0.0&lt;/version&gt;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&lt;/dependency&gt;</a:t>
            </a:r>
            <a:endParaRPr lang="en-US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3720391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Guice</a:t>
            </a:r>
            <a:r>
              <a:rPr lang="en-IN" dirty="0"/>
              <a:t> Terms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78969"/>
            <a:ext cx="8305800" cy="423603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Bindings: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Bindings define how dependencies are provided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Modules: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Modules are classes that configure the bindings between interfaces and their implementations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Injector: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 injector is responsible for creating and injecting instances according to the bindings specified in the modules.</a:t>
            </a:r>
            <a:endParaRPr lang="en-US" sz="2400" i="0" dirty="0">
              <a:solidFill>
                <a:srgbClr val="4D5B7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4753269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US" dirty="0" err="1"/>
              <a:t>ypes</a:t>
            </a:r>
            <a:r>
              <a:rPr lang="en-US" dirty="0"/>
              <a:t> of injection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61293"/>
            <a:ext cx="8382000" cy="4894673"/>
          </a:xfrm>
        </p:spPr>
        <p:txBody>
          <a:bodyPr/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Field Injection</a:t>
            </a:r>
          </a:p>
          <a:p>
            <a:pPr marL="0" indent="0" algn="l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	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@Inject </a:t>
            </a:r>
          </a:p>
          <a:p>
            <a:pPr marL="0" indent="0" algn="l">
              <a:buNone/>
            </a:pPr>
            <a:r>
              <a:rPr lang="fr-FR" sz="1700" dirty="0">
                <a:solidFill>
                  <a:srgbClr val="FF0000"/>
                </a:solidFill>
              </a:rPr>
              <a:t>		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 mode;</a:t>
            </a:r>
            <a:endParaRPr lang="en-US" sz="17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Method Injection</a:t>
            </a:r>
          </a:p>
          <a:p>
            <a:pPr marL="0" indent="0" algn="l">
              <a:buNone/>
            </a:pPr>
            <a:r>
              <a:rPr lang="en-US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	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@Inject </a:t>
            </a:r>
          </a:p>
          <a:p>
            <a:pPr marL="0" indent="0" algn="l">
              <a:buNone/>
            </a:pPr>
            <a:r>
              <a:rPr lang="fr-FR" sz="1700" dirty="0">
                <a:solidFill>
                  <a:srgbClr val="FF0000"/>
                </a:solidFill>
              </a:rPr>
              <a:t>		public </a:t>
            </a:r>
            <a:r>
              <a:rPr lang="fr-FR" sz="1700" dirty="0" err="1">
                <a:solidFill>
                  <a:srgbClr val="FF0000"/>
                </a:solidFill>
              </a:rPr>
              <a:t>void</a:t>
            </a:r>
            <a:r>
              <a:rPr lang="fr-FR" sz="1700" dirty="0">
                <a:solidFill>
                  <a:srgbClr val="FF0000"/>
                </a:solidFill>
              </a:rPr>
              <a:t> </a:t>
            </a:r>
            <a:r>
              <a:rPr lang="fr-FR" sz="1700" dirty="0" err="1">
                <a:solidFill>
                  <a:srgbClr val="FF0000"/>
                </a:solidFill>
              </a:rPr>
              <a:t>setCommunicationMode</a:t>
            </a:r>
            <a:r>
              <a:rPr lang="fr-FR" sz="1700" dirty="0">
                <a:solidFill>
                  <a:srgbClr val="FF0000"/>
                </a:solidFill>
              </a:rPr>
              <a:t>(</a:t>
            </a:r>
            <a:r>
              <a:rPr lang="fr-FR" sz="1700" dirty="0" err="1">
                <a:solidFill>
                  <a:srgbClr val="FF0000"/>
                </a:solidFill>
              </a:rPr>
              <a:t>communicationMode</a:t>
            </a:r>
            <a:r>
              <a:rPr lang="fr-FR" sz="1700" dirty="0">
                <a:solidFill>
                  <a:srgbClr val="FF0000"/>
                </a:solidFill>
              </a:rPr>
              <a:t>){</a:t>
            </a:r>
          </a:p>
          <a:p>
            <a:pPr marL="677863" lvl="2" indent="0">
              <a:buNone/>
            </a:pPr>
            <a:r>
              <a:rPr lang="fr-FR" sz="1700" b="0" i="0" dirty="0">
                <a:solidFill>
                  <a:srgbClr val="FF0000"/>
                </a:solidFill>
                <a:effectLst/>
              </a:rPr>
              <a:t>     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this.communicationMode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 =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;</a:t>
            </a:r>
          </a:p>
          <a:p>
            <a:pPr marL="677863" lvl="2" indent="0">
              <a:buNone/>
            </a:pPr>
            <a:r>
              <a:rPr lang="fr-FR" sz="1700" dirty="0">
                <a:solidFill>
                  <a:srgbClr val="FF0000"/>
                </a:solidFill>
              </a:rPr>
              <a:t>}</a:t>
            </a:r>
            <a:endParaRPr lang="en-US" sz="17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 algn="l">
              <a:buNone/>
            </a:pP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Constructor Injection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63B175"/>
                </a:solidFill>
                <a:effectLst/>
              </a:rPr>
              <a:t>	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	@Inject </a:t>
            </a:r>
          </a:p>
          <a:p>
            <a:pPr marL="0" indent="0" algn="l">
              <a:buNone/>
            </a:pPr>
            <a:r>
              <a:rPr lang="en-US" sz="1700" b="1" i="0" dirty="0">
                <a:solidFill>
                  <a:srgbClr val="FF0000"/>
                </a:solidFill>
                <a:effectLst/>
              </a:rPr>
              <a:t>		public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700" b="1" i="0" dirty="0">
                <a:solidFill>
                  <a:srgbClr val="FF0000"/>
                </a:solidFill>
                <a:effectLst/>
              </a:rPr>
              <a:t>Communication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 </a:t>
            </a:r>
            <a:r>
              <a:rPr lang="fr-FR" sz="1700" dirty="0">
                <a:solidFill>
                  <a:srgbClr val="FF0000"/>
                </a:solidFill>
              </a:rPr>
              <a:t>(</a:t>
            </a:r>
            <a:r>
              <a:rPr lang="fr-FR" sz="1700" dirty="0" err="1">
                <a:solidFill>
                  <a:srgbClr val="FF0000"/>
                </a:solidFill>
              </a:rPr>
              <a:t>communicationMode</a:t>
            </a:r>
            <a:r>
              <a:rPr lang="fr-FR" sz="1700" dirty="0">
                <a:solidFill>
                  <a:srgbClr val="FF0000"/>
                </a:solidFill>
              </a:rPr>
              <a:t>){</a:t>
            </a:r>
          </a:p>
          <a:p>
            <a:pPr marL="677863" lvl="2" indent="0">
              <a:buNone/>
            </a:pPr>
            <a:r>
              <a:rPr lang="fr-FR" sz="1700" b="0" i="0" dirty="0">
                <a:solidFill>
                  <a:srgbClr val="FF0000"/>
                </a:solidFill>
                <a:effectLst/>
              </a:rPr>
              <a:t>     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this.communicationMode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 =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;</a:t>
            </a:r>
          </a:p>
          <a:p>
            <a:pPr marL="677863" lvl="2" indent="0">
              <a:buNone/>
            </a:pPr>
            <a:r>
              <a:rPr lang="fr-FR" sz="1700" dirty="0">
                <a:solidFill>
                  <a:srgbClr val="FF0000"/>
                </a:solidFill>
              </a:rPr>
              <a:t>}</a:t>
            </a:r>
            <a:endParaRPr lang="en-US" sz="17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8222505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Guice</a:t>
            </a:r>
            <a:r>
              <a:rPr lang="en-IN" dirty="0"/>
              <a:t> Module 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1213"/>
            <a:ext cx="8839200" cy="4297587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class that </a:t>
            </a:r>
            <a:r>
              <a:rPr lang="en-US" sz="2000" dirty="0">
                <a:solidFill>
                  <a:srgbClr val="333333"/>
                </a:solidFill>
              </a:rPr>
              <a:t>extends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AbstractModule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and override configure() method which specifies injection details for a given interface or class</a:t>
            </a:r>
          </a:p>
          <a:p>
            <a:pPr marL="0" indent="0" algn="l">
              <a:buNone/>
            </a:pPr>
            <a:endParaRPr lang="en-US" sz="18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public class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MyModule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AbstractModule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 {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    	public void configure() {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		</a:t>
            </a:r>
            <a:r>
              <a:rPr lang="en-US" sz="1800" dirty="0">
                <a:highlight>
                  <a:srgbClr val="FFFFFF"/>
                </a:highlight>
              </a:rPr>
              <a:t>// bindings defined here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		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bind(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Communicator.class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).to(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CommunicatorImpl.class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}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}</a:t>
            </a:r>
            <a:endParaRPr lang="en-US" sz="18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I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Using the module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	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	Injector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injector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Guice.createInjector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(new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BasicModule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());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		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Communicatior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comm =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injector.getInstance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Communicatior.class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);</a:t>
            </a:r>
            <a:endParaRPr lang="en-IN" sz="18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3189355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 Examples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2261"/>
            <a:ext cx="8839200" cy="5134739"/>
          </a:xfrm>
        </p:spPr>
        <p:txBody>
          <a:bodyPr/>
          <a:lstStyle/>
          <a:p>
            <a:pPr marL="231775" lvl="1" indent="0">
              <a:buNone/>
            </a:pPr>
            <a:r>
              <a:rPr lang="en-US" sz="2000" dirty="0"/>
              <a:t>Basic binding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bind(</a:t>
            </a:r>
            <a:r>
              <a:rPr lang="en-US" sz="2000" dirty="0" err="1">
                <a:solidFill>
                  <a:srgbClr val="FF0000"/>
                </a:solidFill>
              </a:rPr>
              <a:t>Registry.class</a:t>
            </a:r>
            <a:r>
              <a:rPr lang="en-US" sz="2000" dirty="0">
                <a:solidFill>
                  <a:srgbClr val="FF0000"/>
                </a:solidFill>
              </a:rPr>
              <a:t>);    </a:t>
            </a:r>
            <a:r>
              <a:rPr lang="en-US" sz="2000" dirty="0"/>
              <a:t>// Registry is a class</a:t>
            </a:r>
            <a:endParaRPr lang="en-US" sz="2000" dirty="0">
              <a:solidFill>
                <a:srgbClr val="FF0000"/>
              </a:solidFill>
            </a:endParaRP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bind(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Discountable.</a:t>
            </a:r>
            <a:r>
              <a:rPr lang="en-US" sz="2000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).to(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NightDiscount.</a:t>
            </a:r>
            <a:r>
              <a:rPr lang="en-US" sz="2000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);</a:t>
            </a:r>
            <a:endParaRPr lang="en-US" sz="2000" dirty="0">
              <a:solidFill>
                <a:srgbClr val="FF0000"/>
              </a:solidFill>
            </a:endParaRPr>
          </a:p>
          <a:p>
            <a:pPr marL="231775" lvl="1" indent="0">
              <a:buNone/>
            </a:pPr>
            <a:endParaRPr lang="en-US" sz="2000" b="0" i="0" dirty="0">
              <a:effectLst/>
            </a:endParaRPr>
          </a:p>
          <a:p>
            <a:pPr marL="231775" lvl="1" indent="0">
              <a:buNone/>
            </a:pPr>
            <a:r>
              <a:rPr lang="en-US" sz="2000" dirty="0"/>
              <a:t>Basic binding to define singleton  (@Singelton can also be used)</a:t>
            </a:r>
            <a:endParaRPr lang="en-US" sz="2000" b="0" i="0" dirty="0">
              <a:effectLst/>
            </a:endParaRP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bind(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Discountable.class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>
                <a:solidFill>
                  <a:srgbClr val="FF0000"/>
                </a:solidFill>
                <a:effectLst/>
              </a:rPr>
              <a:t>.to(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NightDiscount.class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>
                <a:solidFill>
                  <a:srgbClr val="FF0000"/>
                </a:solidFill>
                <a:effectLst/>
              </a:rPr>
              <a:t>.in(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Scopes.SINGLETON</a:t>
            </a:r>
            <a:r>
              <a:rPr lang="en-US" sz="2000" dirty="0">
                <a:solidFill>
                  <a:srgbClr val="FF0000"/>
                </a:solidFill>
                <a:effectLst/>
              </a:rPr>
              <a:t>);</a:t>
            </a:r>
          </a:p>
          <a:p>
            <a:pPr marL="231775" lvl="1" indent="0">
              <a:buNone/>
            </a:pPr>
            <a:endParaRPr lang="en-US" sz="2000" dirty="0">
              <a:effectLst/>
            </a:endParaRPr>
          </a:p>
          <a:p>
            <a:pPr marL="231775" lvl="1" indent="0">
              <a:buNone/>
            </a:pPr>
            <a:r>
              <a:rPr lang="en-US" sz="2000" b="0" i="0" dirty="0">
                <a:effectLst/>
              </a:rPr>
              <a:t>Named Binding</a:t>
            </a:r>
          </a:p>
          <a:p>
            <a:pPr marL="231775" lvl="1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bind(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Discountable.class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)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.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annotatedWith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Names.named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(“sales"))</a:t>
            </a:r>
          </a:p>
          <a:p>
            <a:pPr marL="677863" lvl="2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      .to(</a:t>
            </a:r>
            <a:r>
              <a:rPr lang="en-US" dirty="0" err="1">
                <a:solidFill>
                  <a:srgbClr val="FF0000"/>
                </a:solidFill>
              </a:rPr>
              <a:t>SalesDiscount</a:t>
            </a:r>
            <a:r>
              <a:rPr lang="en-US" b="0" i="0" dirty="0" err="1">
                <a:solidFill>
                  <a:srgbClr val="FF0000"/>
                </a:solidFill>
                <a:effectLst/>
              </a:rPr>
              <a:t>.class</a:t>
            </a:r>
            <a:r>
              <a:rPr lang="en-US" b="0" i="0" dirty="0">
                <a:solidFill>
                  <a:srgbClr val="FF0000"/>
                </a:solidFill>
                <a:effectLst/>
              </a:rPr>
              <a:t>);</a:t>
            </a:r>
          </a:p>
          <a:p>
            <a:pPr marL="231775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36390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6119</TotalTime>
  <Words>648</Words>
  <Application>Microsoft Office PowerPoint</Application>
  <PresentationFormat>On-screen Show (4:3)</PresentationFormat>
  <Paragraphs>116</Paragraphs>
  <Slides>11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Source Code Pro</vt:lpstr>
      <vt:lpstr>Times New Roman</vt:lpstr>
      <vt:lpstr>OU6_Jan08</vt:lpstr>
      <vt:lpstr>Dependency Injection Tool</vt:lpstr>
      <vt:lpstr>What is DI</vt:lpstr>
      <vt:lpstr>What is DI</vt:lpstr>
      <vt:lpstr>What is Guice</vt:lpstr>
      <vt:lpstr>Guice Maven Dependency</vt:lpstr>
      <vt:lpstr>Guice Terms</vt:lpstr>
      <vt:lpstr>Types of injection</vt:lpstr>
      <vt:lpstr>Guice Module </vt:lpstr>
      <vt:lpstr>Binding Examples</vt:lpstr>
      <vt:lpstr>Binding with Provider </vt:lpstr>
      <vt:lpstr>Provider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216</cp:revision>
  <cp:lastPrinted>2002-03-28T23:57:22Z</cp:lastPrinted>
  <dcterms:created xsi:type="dcterms:W3CDTF">2008-04-17T11:31:06Z</dcterms:created>
  <dcterms:modified xsi:type="dcterms:W3CDTF">2024-09-27T01:58:03Z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