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16"/>
  </p:notesMasterIdLst>
  <p:handoutMasterIdLst>
    <p:handoutMasterId r:id="rId17"/>
  </p:handoutMasterIdLst>
  <p:sldIdLst>
    <p:sldId id="315" r:id="rId2"/>
    <p:sldId id="328" r:id="rId3"/>
    <p:sldId id="372" r:id="rId4"/>
    <p:sldId id="333" r:id="rId5"/>
    <p:sldId id="334" r:id="rId6"/>
    <p:sldId id="338" r:id="rId7"/>
    <p:sldId id="339" r:id="rId8"/>
    <p:sldId id="377" r:id="rId9"/>
    <p:sldId id="378" r:id="rId10"/>
    <p:sldId id="379" r:id="rId11"/>
    <p:sldId id="358" r:id="rId12"/>
    <p:sldId id="352" r:id="rId13"/>
    <p:sldId id="371" r:id="rId14"/>
    <p:sldId id="391" r:id="rId15"/>
  </p:sldIdLst>
  <p:sldSz cx="9144000" cy="6858000" type="screen4x3"/>
  <p:notesSz cx="7099300" cy="10234613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rgbClr val="FF0000"/>
      </a:buClr>
      <a:buFont typeface="Arial" charset="0"/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rgbClr val="FF0000"/>
      </a:buClr>
      <a:buFont typeface="Arial" charset="0"/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rgbClr val="FF0000"/>
      </a:buClr>
      <a:buFont typeface="Arial" charset="0"/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rgbClr val="FF0000"/>
      </a:buClr>
      <a:buFont typeface="Arial" charset="0"/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rgbClr val="FF0000"/>
      </a:buClr>
      <a:buFont typeface="Arial" charset="0"/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0">
          <p15:clr>
            <a:srgbClr val="A4A3A4"/>
          </p15:clr>
        </p15:guide>
        <p15:guide id="2" orient="horz" pos="480">
          <p15:clr>
            <a:srgbClr val="A4A3A4"/>
          </p15:clr>
        </p15:guide>
        <p15:guide id="3" orient="horz" pos="336">
          <p15:clr>
            <a:srgbClr val="A4A3A4"/>
          </p15:clr>
        </p15:guide>
        <p15:guide id="4" pos="768">
          <p15:clr>
            <a:srgbClr val="A4A3A4"/>
          </p15:clr>
        </p15:guide>
        <p15:guide id="5" pos="480">
          <p15:clr>
            <a:srgbClr val="A4A3A4"/>
          </p15:clr>
        </p15:guide>
        <p15:guide id="6" pos="3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8">
          <p15:clr>
            <a:srgbClr val="A4A3A4"/>
          </p15:clr>
        </p15:guide>
        <p15:guide id="2" orient="horz" pos="3652">
          <p15:clr>
            <a:srgbClr val="A4A3A4"/>
          </p15:clr>
        </p15:guide>
        <p15:guide id="3" orient="horz" pos="3811">
          <p15:clr>
            <a:srgbClr val="A4A3A4"/>
          </p15:clr>
        </p15:guide>
        <p15:guide id="4" pos="292">
          <p15:clr>
            <a:srgbClr val="A4A3A4"/>
          </p15:clr>
        </p15:guide>
        <p15:guide id="5" pos="390">
          <p15:clr>
            <a:srgbClr val="A4A3A4"/>
          </p15:clr>
        </p15:guide>
        <p15:guide id="6" pos="439">
          <p15:clr>
            <a:srgbClr val="A4A3A4"/>
          </p15:clr>
        </p15:guide>
        <p15:guide id="7" pos="58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CC9900"/>
    <a:srgbClr val="0066FF"/>
    <a:srgbClr val="0000FF"/>
    <a:srgbClr val="66CCFF"/>
    <a:srgbClr val="CC6600"/>
    <a:srgbClr val="0066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84" autoAdjust="0"/>
    <p:restoredTop sz="87940" autoAdjust="0"/>
  </p:normalViewPr>
  <p:slideViewPr>
    <p:cSldViewPr>
      <p:cViewPr>
        <p:scale>
          <a:sx n="66" d="100"/>
          <a:sy n="66" d="100"/>
        </p:scale>
        <p:origin x="1164" y="-4"/>
      </p:cViewPr>
      <p:guideLst>
        <p:guide orient="horz" pos="960"/>
        <p:guide orient="horz" pos="480"/>
        <p:guide orient="horz" pos="336"/>
        <p:guide pos="768"/>
        <p:guide pos="480"/>
        <p:guide pos="38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86" y="1842"/>
      </p:cViewPr>
      <p:guideLst>
        <p:guide orient="horz" pos="318"/>
        <p:guide orient="horz" pos="3652"/>
        <p:guide orient="horz" pos="3811"/>
        <p:guide pos="292"/>
        <p:guide pos="390"/>
        <p:guide pos="439"/>
        <p:guide pos="58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t" anchorCtr="0" compatLnSpc="1">
            <a:prstTxWarp prst="textNoShape">
              <a:avLst/>
            </a:prstTxWarp>
          </a:bodyPr>
          <a:lstStyle>
            <a:lvl1pPr algn="l" defTabSz="990836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t" anchorCtr="0" compatLnSpc="1">
            <a:prstTxWarp prst="textNoShape">
              <a:avLst/>
            </a:prstTxWarp>
          </a:bodyPr>
          <a:lstStyle>
            <a:lvl1pPr algn="r" defTabSz="990836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b" anchorCtr="0" compatLnSpc="1">
            <a:prstTxWarp prst="textNoShape">
              <a:avLst/>
            </a:prstTxWarp>
          </a:bodyPr>
          <a:lstStyle>
            <a:lvl1pPr algn="l" defTabSz="990836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b" anchorCtr="0" compatLnSpc="1">
            <a:prstTxWarp prst="textNoShape">
              <a:avLst/>
            </a:prstTxWarp>
          </a:bodyPr>
          <a:lstStyle>
            <a:lvl1pPr algn="r" defTabSz="990836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C97559F9-6B3F-4D86-8F25-C6CDEC28F7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_Image_Placeholder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2250" y="511175"/>
            <a:ext cx="6654800" cy="499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Notes_TextBox_Placeholder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3550" y="5757863"/>
            <a:ext cx="6172200" cy="403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756" tIns="13756" rIns="13756" bIns="137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63550" y="9925050"/>
            <a:ext cx="61722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3" tIns="48696" rIns="97393" bIns="48696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FF400262-2648-44B7-81DE-C912D0C57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eaLnBrk="0" fontAlgn="base" hangingPunct="0">
      <a:spcBef>
        <a:spcPct val="50000"/>
      </a:spcBef>
      <a:spcAft>
        <a:spcPct val="0"/>
      </a:spcAft>
      <a:buSzPct val="100000"/>
      <a:buFont typeface="Arial" charset="0"/>
      <a:defRPr sz="1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114300" algn="l" defTabSz="457200" rtl="0" eaLnBrk="0" fontAlgn="base" hangingPunct="0">
      <a:spcBef>
        <a:spcPct val="25000"/>
      </a:spcBef>
      <a:spcAft>
        <a:spcPct val="0"/>
      </a:spcAft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457200" indent="-228600" algn="l" defTabSz="457200" rtl="0" eaLnBrk="0" fontAlgn="base" hangingPunct="0">
      <a:spcBef>
        <a:spcPct val="0"/>
      </a:spcBef>
      <a:spcAft>
        <a:spcPct val="0"/>
      </a:spcAft>
      <a:buSzPct val="100000"/>
      <a:buFont typeface="Times New Roman" pitchFamily="18" charset="0"/>
      <a:buChar char="•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800100" indent="-228600" algn="l" defTabSz="457200" rtl="0" eaLnBrk="0" fontAlgn="base" hangingPunct="0">
      <a:spcBef>
        <a:spcPct val="0"/>
      </a:spcBef>
      <a:spcAft>
        <a:spcPct val="0"/>
      </a:spcAft>
      <a:buSzPct val="100000"/>
      <a:buFont typeface="Times New Roman" pitchFamily="18" charset="0"/>
      <a:buChar char="-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914400" algn="l" defTabSz="457200" rtl="0" eaLnBrk="0" fontAlgn="base" hangingPunct="0">
      <a:spcBef>
        <a:spcPct val="0"/>
      </a:spcBef>
      <a:spcAft>
        <a:spcPct val="0"/>
      </a:spcAft>
      <a:buSzPct val="100000"/>
      <a:buFont typeface="Times New Roman" pitchFamily="18" charset="0"/>
      <a:defRPr sz="1100" kern="1200">
        <a:solidFill>
          <a:srgbClr val="000000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ln/>
        </p:spPr>
        <p:txBody>
          <a:bodyPr lIns="99048" tIns="49524" rIns="99048" bIns="49524"/>
          <a:lstStyle/>
          <a:p>
            <a:fld id="{672E1209-8C07-484C-9FB9-885C3CF0BC6A}" type="slidenum">
              <a:rPr lang="en-US"/>
              <a:pPr/>
              <a:t>2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ln/>
        </p:spPr>
        <p:txBody>
          <a:bodyPr lIns="99048" tIns="49524" rIns="99048" bIns="49524"/>
          <a:lstStyle/>
          <a:p>
            <a:fld id="{672E1209-8C07-484C-9FB9-885C3CF0BC6A}" type="slidenum">
              <a:rPr lang="en-US"/>
              <a:pPr/>
              <a:t>3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JBoss Group 2002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ln/>
        </p:spPr>
        <p:txBody>
          <a:bodyPr lIns="99048" tIns="49524" rIns="99048" bIns="49524"/>
          <a:lstStyle/>
          <a:p>
            <a:fld id="{00E9F08A-6E23-4693-A60D-672457046367}" type="slidenum">
              <a:rPr lang="en-US"/>
              <a:pPr/>
              <a:t>10</a:t>
            </a:fld>
            <a:endParaRPr lang="en-US"/>
          </a:p>
        </p:txBody>
      </p:sp>
      <p:sp>
        <p:nvSpPr>
          <p:cNvPr id="477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3" name="Default_Title"/>
          <p:cNvSpPr>
            <a:spLocks noGrp="1" noChangeArrowheads="1"/>
          </p:cNvSpPr>
          <p:nvPr>
            <p:ph type="ctrTitle"/>
          </p:nvPr>
        </p:nvSpPr>
        <p:spPr>
          <a:xfrm>
            <a:off x="914400" y="2667000"/>
            <a:ext cx="7315200" cy="68580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r>
              <a:rPr lang="en-US"/>
              <a:t>&lt;Insert Lesson, Module, Course Title&gt;</a:t>
            </a:r>
          </a:p>
        </p:txBody>
      </p:sp>
      <p:sp>
        <p:nvSpPr>
          <p:cNvPr id="276484" name="Title_PlaceholderSubtitle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27100" y="4419600"/>
            <a:ext cx="7302500" cy="4318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&lt;Insert Subtitle&gt;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8438" y="439738"/>
            <a:ext cx="1979612" cy="275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39738"/>
            <a:ext cx="5786438" cy="275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3883025" cy="1751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447800"/>
            <a:ext cx="3883025" cy="1751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_PlaceholderText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447800"/>
            <a:ext cx="7918450" cy="175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39738"/>
            <a:ext cx="79184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 </a:t>
            </a:r>
          </a:p>
        </p:txBody>
      </p:sp>
      <p:sp>
        <p:nvSpPr>
          <p:cNvPr id="275486" name="Slide_Page_Number"/>
          <p:cNvSpPr>
            <a:spLocks noChangeArrowheads="1"/>
          </p:cNvSpPr>
          <p:nvPr/>
        </p:nvSpPr>
        <p:spPr bwMode="auto">
          <a:xfrm>
            <a:off x="8293100" y="6629400"/>
            <a:ext cx="6985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>
              <a:spcBef>
                <a:spcPct val="0"/>
              </a:spcBef>
              <a:buClrTx/>
              <a:buFontTx/>
              <a:buNone/>
              <a:defRPr/>
            </a:pPr>
            <a:r>
              <a:rPr lang="en-US" sz="1200" b="0" dirty="0">
                <a:latin typeface="Arial" pitchFamily="34" charset="0"/>
              </a:rPr>
              <a:t> </a:t>
            </a:r>
            <a:fld id="{DF4C3D86-98DA-485B-97A4-6A4EF62831F4}" type="slidenum">
              <a:rPr lang="en-US" sz="1200" b="0">
                <a:latin typeface="Arial" pitchFamily="34" charset="0"/>
              </a:rPr>
              <a:pPr algn="just">
                <a:spcBef>
                  <a:spcPct val="0"/>
                </a:spcBef>
                <a:buClrTx/>
                <a:buFontTx/>
                <a:buNone/>
                <a:defRPr/>
              </a:pPr>
              <a:t>‹#›</a:t>
            </a:fld>
            <a:endParaRPr lang="en-US" sz="1200" b="0" dirty="0">
              <a:latin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6324600"/>
            <a:ext cx="9144000" cy="258763"/>
          </a:xfrm>
          <a:prstGeom prst="rect">
            <a:avLst/>
          </a:prstGeom>
          <a:solidFill>
            <a:srgbClr val="0066FF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defTabSz="228600">
              <a:defRPr/>
            </a:pPr>
            <a:endParaRPr lang="en-IN"/>
          </a:p>
        </p:txBody>
      </p:sp>
      <p:cxnSp>
        <p:nvCxnSpPr>
          <p:cNvPr id="1030" name="Straight Connector 8"/>
          <p:cNvCxnSpPr>
            <a:cxnSpLocks noChangeShapeType="1"/>
          </p:cNvCxnSpPr>
          <p:nvPr userDrawn="1"/>
        </p:nvCxnSpPr>
        <p:spPr bwMode="auto">
          <a:xfrm>
            <a:off x="0" y="1066800"/>
            <a:ext cx="9144000" cy="15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 type="none" w="sm" len="sm"/>
            <a:tailEnd type="none" w="sm" len="sm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pitchFamily="34" charset="0"/>
        </a:defRPr>
      </a:lvl2pPr>
      <a:lvl3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pitchFamily="34" charset="0"/>
        </a:defRPr>
      </a:lvl3pPr>
      <a:lvl4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pitchFamily="34" charset="0"/>
        </a:defRPr>
      </a:lvl4pPr>
      <a:lvl5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pitchFamily="34" charset="0"/>
        </a:defRPr>
      </a:lvl5pPr>
      <a:lvl6pPr marL="4572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6pPr>
      <a:lvl7pPr marL="9144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7pPr>
      <a:lvl8pPr marL="13716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8pPr>
      <a:lvl9pPr marL="18288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460375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•"/>
        <a:defRPr sz="2200">
          <a:solidFill>
            <a:schemeClr val="tx1"/>
          </a:solidFill>
          <a:latin typeface="+mn-lt"/>
        </a:defRPr>
      </a:lvl2pPr>
      <a:lvl3pPr marL="1020763" indent="-331788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366838" indent="-231775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45000"/>
        <a:buFont typeface="Arial" charset="0"/>
        <a:buChar char="—"/>
        <a:defRPr sz="2000">
          <a:solidFill>
            <a:schemeClr val="tx1"/>
          </a:solidFill>
          <a:latin typeface="+mn-lt"/>
        </a:defRPr>
      </a:lvl4pPr>
      <a:lvl5pPr marL="1711325" indent="-230188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charset="0"/>
        <a:buChar char="—"/>
        <a:defRPr sz="1600">
          <a:solidFill>
            <a:schemeClr val="tx1"/>
          </a:solidFill>
          <a:latin typeface="+mn-lt"/>
        </a:defRPr>
      </a:lvl5pPr>
      <a:lvl6pPr marL="2168525" indent="-230188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6pPr>
      <a:lvl7pPr marL="2625725" indent="-230188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7pPr>
      <a:lvl8pPr marL="3082925" indent="-230188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8pPr>
      <a:lvl9pPr marL="3540125" indent="-230188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books/ISBN-0011" TargetMode="External"/><Relationship Id="rId7" Type="http://schemas.openxmlformats.org/officeDocument/2006/relationships/hyperlink" Target="http://localhost/classes/cs2650/students" TargetMode="External"/><Relationship Id="rId2" Type="http://schemas.openxmlformats.org/officeDocument/2006/relationships/hyperlink" Target="http://localhost/book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/classes/cs2650" TargetMode="External"/><Relationship Id="rId5" Type="http://schemas.openxmlformats.org/officeDocument/2006/relationships/hyperlink" Target="http://localhost/classes" TargetMode="External"/><Relationship Id="rId4" Type="http://schemas.openxmlformats.org/officeDocument/2006/relationships/hyperlink" Target="http://localhost/books/ISBN-0011/author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63"/>
          <p:cNvSpPr>
            <a:spLocks noGrp="1" noChangeArrowheads="1"/>
          </p:cNvSpPr>
          <p:nvPr>
            <p:ph type="ctrTitle"/>
          </p:nvPr>
        </p:nvSpPr>
        <p:spPr>
          <a:xfrm>
            <a:off x="914400" y="2667000"/>
            <a:ext cx="7315200" cy="1524000"/>
          </a:xfrm>
        </p:spPr>
        <p:txBody>
          <a:bodyPr/>
          <a:lstStyle/>
          <a:p>
            <a:pPr eaLnBrk="1" hangingPunct="1"/>
            <a:r>
              <a:rPr lang="en-US" sz="4800" dirty="0" err="1"/>
              <a:t>RESTful</a:t>
            </a:r>
            <a:r>
              <a:rPr lang="en-US" sz="4800" dirty="0"/>
              <a:t> Web Services</a:t>
            </a:r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1828800" y="4495800"/>
            <a:ext cx="990600" cy="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 lIns="12700" tIns="12700" rIns="12700" bIns="12700">
            <a:spAutoFit/>
          </a:bodyPr>
          <a:lstStyle/>
          <a:p>
            <a:endParaRPr lang="en-IN"/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533400" y="457200"/>
            <a:ext cx="8077200" cy="5943600"/>
          </a:xfrm>
          <a:prstGeom prst="rect">
            <a:avLst/>
          </a:prstGeom>
          <a:noFill/>
          <a:ln w="38100" algn="ctr">
            <a:solidFill>
              <a:srgbClr val="0066FF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228600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JAX-RS</a:t>
            </a:r>
          </a:p>
        </p:txBody>
      </p:sp>
      <p:sp>
        <p:nvSpPr>
          <p:cNvPr id="4704260" name="Text Box 4"/>
          <p:cNvSpPr txBox="1">
            <a:spLocks noChangeArrowheads="1"/>
          </p:cNvSpPr>
          <p:nvPr/>
        </p:nvSpPr>
        <p:spPr bwMode="auto">
          <a:xfrm>
            <a:off x="304800" y="1143000"/>
            <a:ext cx="7772400" cy="3694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680" tIns="42840" rIns="85680" bIns="42840">
            <a:spAutoFit/>
          </a:bodyPr>
          <a:lstStyle/>
          <a:p>
            <a:pPr algn="l" defTabSz="857250" eaLnBrk="0" hangingPunct="0">
              <a:lnSpc>
                <a:spcPct val="90000"/>
              </a:lnSpc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16" charset="0"/>
                <a:cs typeface="Arial" charset="0"/>
              </a:rPr>
              <a:t>@Path(“/orders”)</a:t>
            </a:r>
          </a:p>
          <a:p>
            <a:pPr algn="l" defTabSz="857250" eaLnBrk="0" hangingPunct="0">
              <a:lnSpc>
                <a:spcPct val="90000"/>
              </a:lnSpc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16" charset="0"/>
                <a:cs typeface="Arial" charset="0"/>
              </a:rPr>
              <a:t>public class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16" charset="0"/>
                <a:cs typeface="Arial" charset="0"/>
              </a:rPr>
              <a:t>OrderService</a:t>
            </a:r>
            <a:r>
              <a:rPr lang="en-US" sz="1800" b="1" dirty="0">
                <a:solidFill>
                  <a:srgbClr val="000000"/>
                </a:solidFill>
                <a:latin typeface="Courier New" pitchFamily="16" charset="0"/>
                <a:cs typeface="Arial" charset="0"/>
              </a:rPr>
              <a:t> {</a:t>
            </a:r>
          </a:p>
          <a:p>
            <a:pPr algn="l" defTabSz="857250" eaLnBrk="0" hangingPunct="0">
              <a:lnSpc>
                <a:spcPct val="90000"/>
              </a:lnSpc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</a:pPr>
            <a:endParaRPr lang="en-US" sz="1800" b="1" dirty="0">
              <a:solidFill>
                <a:srgbClr val="000000"/>
              </a:solidFill>
              <a:latin typeface="Courier New" pitchFamily="16" charset="0"/>
              <a:cs typeface="Arial" charset="0"/>
            </a:endParaRPr>
          </a:p>
          <a:p>
            <a:pPr algn="l" defTabSz="857250" eaLnBrk="0" hangingPunct="0">
              <a:lnSpc>
                <a:spcPct val="90000"/>
              </a:lnSpc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16" charset="0"/>
                <a:cs typeface="Arial" charset="0"/>
              </a:rPr>
              <a:t>   @Path(“/{order-id}”)</a:t>
            </a:r>
          </a:p>
          <a:p>
            <a:pPr algn="l" defTabSz="857250" eaLnBrk="0" hangingPunct="0">
              <a:lnSpc>
                <a:spcPct val="90000"/>
              </a:lnSpc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16" charset="0"/>
                <a:cs typeface="Arial" charset="0"/>
              </a:rPr>
              <a:t>   @GET</a:t>
            </a:r>
          </a:p>
          <a:p>
            <a:pPr algn="l" defTabSz="857250" eaLnBrk="0" hangingPunct="0">
              <a:lnSpc>
                <a:spcPct val="90000"/>
              </a:lnSpc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16" charset="0"/>
                <a:cs typeface="Arial" charset="0"/>
              </a:rPr>
              <a:t>   @Produces(“application/xml”)</a:t>
            </a:r>
          </a:p>
          <a:p>
            <a:pPr algn="l" defTabSz="857250" eaLnBrk="0" hangingPunct="0">
              <a:lnSpc>
                <a:spcPct val="90000"/>
              </a:lnSpc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16" charset="0"/>
                <a:cs typeface="Arial" charset="0"/>
              </a:rPr>
              <a:t>   String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16" charset="0"/>
                <a:cs typeface="Arial" charset="0"/>
              </a:rPr>
              <a:t>getOrder</a:t>
            </a:r>
            <a:r>
              <a:rPr lang="en-US" sz="1800" b="1" dirty="0">
                <a:solidFill>
                  <a:srgbClr val="000000"/>
                </a:solidFill>
                <a:latin typeface="Courier New" pitchFamily="16" charset="0"/>
                <a:cs typeface="Arial" charset="0"/>
              </a:rPr>
              <a:t>(@PathParam(“order-id”) int id) {</a:t>
            </a:r>
          </a:p>
          <a:p>
            <a:pPr algn="l" defTabSz="857250" eaLnBrk="0" hangingPunct="0">
              <a:lnSpc>
                <a:spcPct val="90000"/>
              </a:lnSpc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16" charset="0"/>
                <a:cs typeface="Arial" charset="0"/>
              </a:rPr>
              <a:t>    …</a:t>
            </a:r>
          </a:p>
          <a:p>
            <a:pPr algn="l" defTabSz="857250" eaLnBrk="0" hangingPunct="0">
              <a:lnSpc>
                <a:spcPct val="90000"/>
              </a:lnSpc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16" charset="0"/>
                <a:cs typeface="Arial" charset="0"/>
              </a:rPr>
              <a:t>   }</a:t>
            </a:r>
          </a:p>
          <a:p>
            <a:pPr algn="l" defTabSz="857250" eaLnBrk="0" hangingPunct="0">
              <a:lnSpc>
                <a:spcPct val="90000"/>
              </a:lnSpc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16" charset="0"/>
                <a:cs typeface="Arial" charset="0"/>
              </a:rPr>
              <a:t>}</a:t>
            </a:r>
          </a:p>
          <a:p>
            <a:pPr algn="l" defTabSz="857250" eaLnBrk="0" hangingPunct="0">
              <a:lnSpc>
                <a:spcPct val="90000"/>
              </a:lnSpc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</a:pPr>
            <a:endParaRPr lang="en-US" sz="1800" b="1" dirty="0">
              <a:solidFill>
                <a:srgbClr val="000000"/>
              </a:solidFill>
              <a:latin typeface="Courier New" pitchFamily="16" charset="0"/>
              <a:cs typeface="Arial" charset="0"/>
            </a:endParaRPr>
          </a:p>
          <a:p>
            <a:pPr algn="l" defTabSz="857250" eaLnBrk="0" hangingPunct="0">
              <a:lnSpc>
                <a:spcPct val="90000"/>
              </a:lnSpc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</a:pPr>
            <a:endParaRPr lang="en-US" sz="1800" b="1" dirty="0">
              <a:solidFill>
                <a:srgbClr val="000000"/>
              </a:solidFill>
              <a:latin typeface="Courier New" pitchFamily="16" charset="0"/>
              <a:cs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495300"/>
            <a:ext cx="7918450" cy="876300"/>
          </a:xfrm>
        </p:spPr>
        <p:txBody>
          <a:bodyPr/>
          <a:lstStyle/>
          <a:p>
            <a:r>
              <a:rPr lang="en-US" dirty="0"/>
              <a:t>JAX-RS Annotations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307372"/>
          <a:ext cx="8610600" cy="3761791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905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7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dirty="0"/>
                        <a:t>Annotation</a:t>
                      </a:r>
                      <a:endParaRPr lang="en-IN" sz="2000" b="1" dirty="0"/>
                    </a:p>
                  </a:txBody>
                  <a:tcPr marL="41622" marR="41622" marT="37460" marB="3746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dirty="0"/>
                        <a:t>Description</a:t>
                      </a:r>
                      <a:endParaRPr lang="en-IN" sz="2000" b="1" dirty="0"/>
                    </a:p>
                  </a:txBody>
                  <a:tcPr marL="41622" marR="41622" marT="37460" marB="3746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44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/>
                        <a:t>@Path</a:t>
                      </a:r>
                    </a:p>
                  </a:txBody>
                  <a:tcPr marL="41622" marR="41622" marT="41622" marB="374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/>
                        <a:t>Sets the path to base URL + /</a:t>
                      </a:r>
                      <a:r>
                        <a:rPr lang="en-IN" sz="1800" dirty="0" err="1"/>
                        <a:t>your_path</a:t>
                      </a:r>
                      <a:r>
                        <a:rPr lang="en-IN" sz="1800" dirty="0"/>
                        <a:t>. The base URL is based on your application name, the </a:t>
                      </a:r>
                      <a:r>
                        <a:rPr lang="en-IN" sz="1800" dirty="0" err="1"/>
                        <a:t>servlet</a:t>
                      </a:r>
                      <a:r>
                        <a:rPr lang="en-IN" sz="1800" dirty="0"/>
                        <a:t> and the URL pattern from the web.xml</a:t>
                      </a:r>
                    </a:p>
                  </a:txBody>
                  <a:tcPr marL="41622" marR="41622" marT="41622" marB="374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82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/>
                        <a:t>@POST</a:t>
                      </a:r>
                    </a:p>
                  </a:txBody>
                  <a:tcPr marL="41622" marR="41622" marT="41622" marB="374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/>
                        <a:t>Method will answer to a HTTP POST request</a:t>
                      </a:r>
                    </a:p>
                  </a:txBody>
                  <a:tcPr marL="41622" marR="41622" marT="41622" marB="374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82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/>
                        <a:t>@GET</a:t>
                      </a:r>
                    </a:p>
                  </a:txBody>
                  <a:tcPr marL="41622" marR="41622" marT="41622" marB="374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/>
                        <a:t>Method will answer to a HTTP GET request</a:t>
                      </a:r>
                    </a:p>
                  </a:txBody>
                  <a:tcPr marL="41622" marR="41622" marT="41622" marB="374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82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/>
                        <a:t>@PUT</a:t>
                      </a:r>
                    </a:p>
                  </a:txBody>
                  <a:tcPr marL="41622" marR="41622" marT="41622" marB="374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/>
                        <a:t>Method will answer to a HTTP PUT request</a:t>
                      </a:r>
                    </a:p>
                  </a:txBody>
                  <a:tcPr marL="41622" marR="41622" marT="41622" marB="374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69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/>
                        <a:t>@DELETE</a:t>
                      </a:r>
                    </a:p>
                  </a:txBody>
                  <a:tcPr marL="41622" marR="41622" marT="41622" marB="374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/>
                        <a:t>Method will answer to a HTTP DELETE request</a:t>
                      </a:r>
                    </a:p>
                  </a:txBody>
                  <a:tcPr marL="41622" marR="41622" marT="41622" marB="374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96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/>
                        <a:t>@Produces</a:t>
                      </a:r>
                    </a:p>
                  </a:txBody>
                  <a:tcPr marL="41622" marR="41622" marT="41622" marB="374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/>
                        <a:t>Defines which MIME type is delivered by a method annotated with @GET</a:t>
                      </a:r>
                    </a:p>
                  </a:txBody>
                  <a:tcPr marL="41622" marR="41622" marT="41622" marB="374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82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/>
                        <a:t>@Consumes</a:t>
                      </a:r>
                    </a:p>
                  </a:txBody>
                  <a:tcPr marL="41622" marR="41622" marT="41622" marB="374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/>
                        <a:t>Defines which MIME type is consumed by this method.</a:t>
                      </a:r>
                    </a:p>
                  </a:txBody>
                  <a:tcPr marL="41622" marR="41622" marT="41622" marB="374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class – GET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53000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IN" sz="1400" i="1" dirty="0"/>
              <a:t>@Path("/hello")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IN" sz="1400" i="1" dirty="0"/>
              <a:t>public class Hello {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IN" sz="1400" i="1" dirty="0"/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IN" sz="1400" i="1" dirty="0"/>
              <a:t>  @GET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IN" sz="1400" i="1" dirty="0"/>
              <a:t>  @Produces(</a:t>
            </a:r>
            <a:r>
              <a:rPr lang="en-IN" sz="1400" i="1" dirty="0" err="1"/>
              <a:t>MediaType.TEXT_PLAIN</a:t>
            </a:r>
            <a:r>
              <a:rPr lang="en-IN" sz="1400" i="1" dirty="0"/>
              <a:t>)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IN" sz="1400" i="1" dirty="0"/>
              <a:t>  public String </a:t>
            </a:r>
            <a:r>
              <a:rPr lang="en-IN" sz="1400" i="1" dirty="0" err="1"/>
              <a:t>sayPlainTextHello</a:t>
            </a:r>
            <a:r>
              <a:rPr lang="en-IN" sz="1400" i="1" dirty="0"/>
              <a:t>() {     return "Hello Jersey";     }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IN" sz="1400" i="1" dirty="0"/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IN" sz="1400" i="1" dirty="0"/>
              <a:t>  @GET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IN" sz="1400" i="1" dirty="0"/>
              <a:t>  @Produces(</a:t>
            </a:r>
            <a:r>
              <a:rPr lang="en-IN" sz="1400" i="1" dirty="0" err="1"/>
              <a:t>MediaType.TEXT_XML</a:t>
            </a:r>
            <a:r>
              <a:rPr lang="en-IN" sz="1400" i="1" dirty="0"/>
              <a:t>)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IN" sz="1400" i="1" dirty="0"/>
              <a:t>  public String </a:t>
            </a:r>
            <a:r>
              <a:rPr lang="en-IN" sz="1400" i="1" dirty="0" err="1"/>
              <a:t>sayXMLHello</a:t>
            </a:r>
            <a:r>
              <a:rPr lang="en-IN" sz="1400" i="1" dirty="0"/>
              <a:t>() {      return "&lt;?xml version=\"1.0\"?&gt;" + "&lt;hello&gt; Hello Jersey" + "&lt;/hello&gt;";  }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IN" sz="1400" i="1" dirty="0"/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IN" sz="1400" i="1" dirty="0"/>
              <a:t>}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JSON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gray">
          <a:xfrm>
            <a:off x="457200" y="1371600"/>
            <a:ext cx="8229600" cy="4211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lang="en-US" sz="2000" b="0" kern="0" dirty="0">
                <a:latin typeface="+mn-lt"/>
              </a:rPr>
              <a:t>JAX-RS can automatically read and write XML using JAXB, but it can also work with JSON data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lang="en-US" sz="2000" b="0" kern="0" dirty="0">
                <a:latin typeface="+mn-lt"/>
              </a:rPr>
              <a:t>JSON is a simple text-based format for data exchange derived from JavaScript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endParaRPr lang="en-US" sz="2000" b="0" kern="0" dirty="0">
              <a:latin typeface="+mn-lt"/>
            </a:endParaRP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lang="en-US" sz="2000" b="0" kern="0" dirty="0">
                <a:latin typeface="+mn-lt"/>
              </a:rPr>
              <a:t>Example :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endParaRPr lang="en-US" sz="2000" b="0" kern="0" dirty="0">
              <a:latin typeface="+mn-lt"/>
            </a:endParaRP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 b="0" kern="0" dirty="0">
                <a:latin typeface="+mn-lt"/>
              </a:rPr>
              <a:t>	</a:t>
            </a:r>
            <a:r>
              <a:rPr lang="en-US" sz="2000" b="0" kern="0" dirty="0">
                <a:solidFill>
                  <a:srgbClr val="FF0000"/>
                </a:solidFill>
                <a:latin typeface="+mn-lt"/>
              </a:rPr>
              <a:t>{empno:100, name:”ramana”,salary:5000}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endParaRPr lang="en-US" sz="2000" b="0" kern="0" dirty="0">
              <a:solidFill>
                <a:srgbClr val="FF0000"/>
              </a:solidFill>
              <a:latin typeface="+mn-lt"/>
            </a:endParaRP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lang="en-US" sz="2000" b="0" kern="0" dirty="0">
                <a:latin typeface="+mn-lt"/>
              </a:rPr>
              <a:t>You can add the format application/</a:t>
            </a:r>
            <a:r>
              <a:rPr lang="en-US" sz="2000" b="0" kern="0" dirty="0" err="1">
                <a:latin typeface="+mn-lt"/>
              </a:rPr>
              <a:t>json</a:t>
            </a:r>
            <a:r>
              <a:rPr lang="en-US" sz="2000" b="0" kern="0" dirty="0">
                <a:latin typeface="+mn-lt"/>
              </a:rPr>
              <a:t> to the @Produces annotation in resource methods to produce responses with JSON data</a:t>
            </a:r>
          </a:p>
          <a:p>
            <a:pPr marL="342900" lvl="0" indent="-342900" algn="l" defTabSz="228600" eaLnBrk="0" hangingPunct="0">
              <a:buClr>
                <a:srgbClr val="000000"/>
              </a:buClr>
              <a:buFont typeface="Arial" charset="0"/>
              <a:buChar char="•"/>
              <a:defRPr/>
            </a:pPr>
            <a:endParaRPr lang="en-US" sz="2000" b="0" kern="0" dirty="0">
              <a:latin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JSON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gray">
          <a:xfrm>
            <a:off x="457200" y="1371600"/>
            <a:ext cx="8229600" cy="4272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lang="en-US" sz="2000" b="0" kern="0" dirty="0">
                <a:latin typeface="+mn-lt"/>
              </a:rPr>
              <a:t>Example: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endParaRPr lang="en-US" sz="2000" b="0" kern="0" dirty="0">
              <a:latin typeface="+mn-lt"/>
            </a:endParaRPr>
          </a:p>
          <a:p>
            <a:pPr marL="800100" lvl="1" indent="-342900" algn="l" defTabSz="228600" eaLnBrk="0" hangingPunct="0">
              <a:buClr>
                <a:srgbClr val="000000"/>
              </a:buClr>
              <a:defRPr/>
            </a:pPr>
            <a:r>
              <a:rPr lang="en-US" sz="2000" b="0" kern="0" dirty="0">
                <a:solidFill>
                  <a:srgbClr val="FF0000"/>
                </a:solidFill>
                <a:latin typeface="+mn-lt"/>
              </a:rPr>
              <a:t>@GET</a:t>
            </a:r>
          </a:p>
          <a:p>
            <a:pPr marL="800100" lvl="1" indent="-342900" algn="l" defTabSz="228600" eaLnBrk="0" hangingPunct="0">
              <a:buClr>
                <a:srgbClr val="000000"/>
              </a:buClr>
              <a:defRPr/>
            </a:pPr>
            <a:r>
              <a:rPr lang="en-US" sz="2000" b="0" kern="0" dirty="0">
                <a:solidFill>
                  <a:srgbClr val="FF0000"/>
                </a:solidFill>
                <a:latin typeface="+mn-lt"/>
              </a:rPr>
              <a:t>@Path("/get")</a:t>
            </a:r>
          </a:p>
          <a:p>
            <a:pPr marL="800100" lvl="1" indent="-342900" algn="l" defTabSz="228600" eaLnBrk="0" hangingPunct="0">
              <a:buClr>
                <a:srgbClr val="000000"/>
              </a:buClr>
              <a:defRPr/>
            </a:pPr>
            <a:r>
              <a:rPr lang="en-US" sz="2000" b="0" kern="0" dirty="0">
                <a:solidFill>
                  <a:srgbClr val="FF0000"/>
                </a:solidFill>
                <a:latin typeface="+mn-lt"/>
              </a:rPr>
              <a:t>@Produces({"application/</a:t>
            </a:r>
            <a:r>
              <a:rPr lang="en-US" sz="2000" b="0" kern="0" dirty="0" err="1">
                <a:solidFill>
                  <a:srgbClr val="FF0000"/>
                </a:solidFill>
                <a:latin typeface="+mn-lt"/>
              </a:rPr>
              <a:t>xml","application</a:t>
            </a:r>
            <a:r>
              <a:rPr lang="en-US" sz="2000" b="0" kern="0" dirty="0">
                <a:solidFill>
                  <a:srgbClr val="FF0000"/>
                </a:solidFill>
                <a:latin typeface="+mn-lt"/>
              </a:rPr>
              <a:t>/</a:t>
            </a:r>
            <a:r>
              <a:rPr lang="en-US" sz="2000" b="0" kern="0" dirty="0" err="1">
                <a:solidFill>
                  <a:srgbClr val="FF0000"/>
                </a:solidFill>
                <a:latin typeface="+mn-lt"/>
              </a:rPr>
              <a:t>json</a:t>
            </a:r>
            <a:r>
              <a:rPr lang="en-US" sz="2000" b="0" kern="0" dirty="0">
                <a:solidFill>
                  <a:srgbClr val="FF0000"/>
                </a:solidFill>
                <a:latin typeface="+mn-lt"/>
              </a:rPr>
              <a:t>"})</a:t>
            </a:r>
          </a:p>
          <a:p>
            <a:pPr marL="800100" lvl="1" indent="-342900" algn="l" defTabSz="228600" eaLnBrk="0" hangingPunct="0">
              <a:buClr>
                <a:srgbClr val="000000"/>
              </a:buClr>
              <a:defRPr/>
            </a:pPr>
            <a:r>
              <a:rPr lang="en-US" sz="2000" b="0" kern="0" dirty="0">
                <a:solidFill>
                  <a:srgbClr val="FF0000"/>
                </a:solidFill>
                <a:latin typeface="+mn-lt"/>
              </a:rPr>
              <a:t>public Product </a:t>
            </a:r>
            <a:r>
              <a:rPr lang="en-US" sz="2000" b="0" kern="0" dirty="0" err="1">
                <a:solidFill>
                  <a:srgbClr val="FF0000"/>
                </a:solidFill>
                <a:latin typeface="+mn-lt"/>
              </a:rPr>
              <a:t>getProduct</a:t>
            </a:r>
            <a:r>
              <a:rPr lang="en-US" sz="2000" b="0" kern="0" dirty="0">
                <a:solidFill>
                  <a:srgbClr val="FF0000"/>
                </a:solidFill>
                <a:latin typeface="+mn-lt"/>
              </a:rPr>
              <a:t>() { ... }</a:t>
            </a:r>
          </a:p>
          <a:p>
            <a:pPr marL="342900" lvl="0" indent="-342900" algn="l" defTabSz="228600" eaLnBrk="0" hangingPunct="0">
              <a:buClr>
                <a:srgbClr val="000000"/>
              </a:buClr>
              <a:buFont typeface="Arial" charset="0"/>
              <a:buChar char="•"/>
              <a:defRPr/>
            </a:pPr>
            <a:endParaRPr lang="en-US" sz="2000" b="0" kern="0" dirty="0">
              <a:latin typeface="+mn-lt"/>
            </a:endParaRPr>
          </a:p>
          <a:p>
            <a:pPr marL="342900" lvl="0" indent="-342900" algn="l" defTabSz="228600" eaLnBrk="0" hangingPunct="0">
              <a:buClr>
                <a:srgbClr val="000000"/>
              </a:buClr>
              <a:buFont typeface="Arial" charset="0"/>
              <a:buChar char="•"/>
              <a:defRPr/>
            </a:pPr>
            <a:r>
              <a:rPr lang="en-US" sz="2000" b="0" kern="0" dirty="0">
                <a:latin typeface="+mn-lt"/>
              </a:rPr>
              <a:t>In this example the default response is XML, but the response is a JSON object if the client makes a GET request that includes this header:</a:t>
            </a:r>
          </a:p>
          <a:p>
            <a:pPr marL="342900" lvl="0" indent="-342900" algn="l" defTabSz="228600" eaLnBrk="0" hangingPunct="0">
              <a:buClr>
                <a:srgbClr val="000000"/>
              </a:buClr>
              <a:buFont typeface="Arial" charset="0"/>
              <a:buChar char="•"/>
              <a:defRPr/>
            </a:pPr>
            <a:endParaRPr lang="en-US" sz="2000" b="0" kern="0" dirty="0">
              <a:latin typeface="+mn-lt"/>
            </a:endParaRPr>
          </a:p>
          <a:p>
            <a:pPr marL="342900" lvl="0" indent="-342900" algn="l" defTabSz="228600" eaLnBrk="0" hangingPunct="0">
              <a:buClr>
                <a:srgbClr val="000000"/>
              </a:buClr>
              <a:defRPr/>
            </a:pPr>
            <a:r>
              <a:rPr lang="en-US" sz="2000" b="0" kern="0" dirty="0">
                <a:latin typeface="+mn-lt"/>
              </a:rPr>
              <a:t>		</a:t>
            </a:r>
            <a:r>
              <a:rPr lang="en-US" sz="2000" b="0" kern="0" dirty="0">
                <a:solidFill>
                  <a:srgbClr val="FF0000"/>
                </a:solidFill>
                <a:latin typeface="+mn-lt"/>
              </a:rPr>
              <a:t>Accept: application/</a:t>
            </a:r>
            <a:r>
              <a:rPr lang="en-US" sz="2000" b="0" kern="0" dirty="0" err="1">
                <a:solidFill>
                  <a:srgbClr val="FF0000"/>
                </a:solidFill>
                <a:latin typeface="+mn-lt"/>
              </a:rPr>
              <a:t>json</a:t>
            </a:r>
            <a:endParaRPr lang="en-US" sz="2000" b="0" kern="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REST?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18450" cy="2395528"/>
          </a:xfrm>
        </p:spPr>
        <p:txBody>
          <a:bodyPr/>
          <a:lstStyle/>
          <a:p>
            <a:r>
              <a:rPr lang="en-US" dirty="0"/>
              <a:t>Network Architectural style</a:t>
            </a:r>
          </a:p>
          <a:p>
            <a:r>
              <a:rPr lang="en-US" dirty="0"/>
              <a:t>Coined by Roy Fielding in his Ph.D. dissertation in 2000</a:t>
            </a:r>
          </a:p>
          <a:p>
            <a:r>
              <a:rPr lang="en-US" dirty="0"/>
              <a:t>Resources are defined and addressed</a:t>
            </a:r>
          </a:p>
          <a:p>
            <a:r>
              <a:rPr lang="en-US" dirty="0"/>
              <a:t>Transmits domain-specific data over HTTP</a:t>
            </a:r>
          </a:p>
          <a:p>
            <a:r>
              <a:rPr lang="en-US" dirty="0"/>
              <a:t>Does not have any SOAP messaging layer </a:t>
            </a:r>
          </a:p>
          <a:p>
            <a:pPr lvl="1"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REST?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384175" y="1451167"/>
            <a:ext cx="8226425" cy="39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Addressable Resources</a:t>
            </a:r>
          </a:p>
          <a:p>
            <a:pPr marL="1031875" lvl="2" indent="-460375" algn="l" defTabSz="228600" eaLnBrk="0" hangingPunct="0">
              <a:buFont typeface="Arial" charset="0"/>
              <a:buChar char="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Every “thing” should have an ID</a:t>
            </a:r>
          </a:p>
          <a:p>
            <a:pPr marL="1031875" lvl="2" indent="-460375" algn="l" defTabSz="228600" eaLnBrk="0" hangingPunct="0">
              <a:buFont typeface="Arial" charset="0"/>
              <a:buChar char="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Every “thing” should have a URI</a:t>
            </a:r>
          </a:p>
          <a:p>
            <a:pPr marL="1031875" lvl="2" indent="-460375" algn="l" defTabSz="228600" eaLnBrk="0" hangingPunct="0">
              <a:buFont typeface="Arial" charset="0"/>
              <a:buChar char="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Every “thing” should be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referenceable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Constrained interface</a:t>
            </a:r>
          </a:p>
          <a:p>
            <a:pPr marL="1031875" lvl="2" indent="-460375" algn="l" defTabSz="228600" eaLnBrk="0" hangingPunct="0">
              <a:buFont typeface="Arial" charset="0"/>
              <a:buChar char="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Use the standard methods of the protocol</a:t>
            </a:r>
          </a:p>
          <a:p>
            <a:pPr marL="1031875" lvl="2" indent="-460375" algn="l" defTabSz="228600" eaLnBrk="0" hangingPunct="0">
              <a:buFont typeface="Arial" charset="0"/>
              <a:buChar char="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HTTP: GET, POST, PUT, DELETE, etc.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Resources with multiple representations</a:t>
            </a:r>
          </a:p>
          <a:p>
            <a:pPr marL="1031875" lvl="2" indent="-460375" algn="l" defTabSz="228600" eaLnBrk="0" hangingPunct="0">
              <a:buFont typeface="Arial" charset="0"/>
              <a:buChar char="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Different applications need different formats</a:t>
            </a:r>
          </a:p>
          <a:p>
            <a:pPr marL="1031875" lvl="2" indent="-460375" algn="l" defTabSz="228600" eaLnBrk="0" hangingPunct="0">
              <a:buFont typeface="Arial" charset="0"/>
              <a:buChar char="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Different platforms need different representations (AJAX + JSON)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Naming Resources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18450" cy="427296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500" dirty="0"/>
              <a:t>REST uses URI to identify resources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 lvl="3">
              <a:lnSpc>
                <a:spcPct val="90000"/>
              </a:lnSpc>
              <a:buNone/>
            </a:pPr>
            <a:r>
              <a:rPr lang="en-US" dirty="0">
                <a:hlinkClick r:id="rId2"/>
              </a:rPr>
              <a:t>http://localhost/books/</a:t>
            </a:r>
            <a:endParaRPr lang="en-US" dirty="0"/>
          </a:p>
          <a:p>
            <a:pPr lvl="3">
              <a:lnSpc>
                <a:spcPct val="90000"/>
              </a:lnSpc>
              <a:buNone/>
            </a:pPr>
            <a:r>
              <a:rPr lang="en-US" dirty="0">
                <a:hlinkClick r:id="rId3"/>
              </a:rPr>
              <a:t>http://localhost/books/ISBN-0011</a:t>
            </a:r>
            <a:endParaRPr lang="en-US" dirty="0"/>
          </a:p>
          <a:p>
            <a:pPr lvl="3">
              <a:lnSpc>
                <a:spcPct val="90000"/>
              </a:lnSpc>
              <a:buNone/>
            </a:pPr>
            <a:r>
              <a:rPr lang="en-US" dirty="0">
                <a:hlinkClick r:id="rId4"/>
              </a:rPr>
              <a:t>http://localhost/books/ISBN-0011/authors</a:t>
            </a:r>
            <a:endParaRPr lang="en-US" dirty="0"/>
          </a:p>
          <a:p>
            <a:pPr lvl="3">
              <a:lnSpc>
                <a:spcPct val="90000"/>
              </a:lnSpc>
              <a:buNone/>
            </a:pPr>
            <a:endParaRPr lang="en-US" dirty="0"/>
          </a:p>
          <a:p>
            <a:pPr lvl="3">
              <a:lnSpc>
                <a:spcPct val="90000"/>
              </a:lnSpc>
              <a:buNone/>
            </a:pPr>
            <a:r>
              <a:rPr lang="en-US" dirty="0">
                <a:hlinkClick r:id="rId5"/>
              </a:rPr>
              <a:t>http://localhost/classes</a:t>
            </a:r>
            <a:endParaRPr lang="en-US" dirty="0"/>
          </a:p>
          <a:p>
            <a:pPr lvl="3">
              <a:lnSpc>
                <a:spcPct val="90000"/>
              </a:lnSpc>
              <a:buNone/>
            </a:pPr>
            <a:r>
              <a:rPr lang="en-US" dirty="0">
                <a:hlinkClick r:id="rId6"/>
              </a:rPr>
              <a:t>http://localhost/classes/cs2650</a:t>
            </a:r>
            <a:endParaRPr lang="en-US" dirty="0"/>
          </a:p>
          <a:p>
            <a:pPr lvl="3">
              <a:lnSpc>
                <a:spcPct val="90000"/>
              </a:lnSpc>
              <a:buNone/>
            </a:pPr>
            <a:r>
              <a:rPr lang="en-US" dirty="0">
                <a:hlinkClick r:id="rId7"/>
              </a:rPr>
              <a:t>http://localhost/classes/cs2650/students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500" dirty="0"/>
              <a:t>As you traverse the path from more generic to more specific, you are navigating the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Verbs</a:t>
            </a: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18450" cy="2718693"/>
          </a:xfrm>
        </p:spPr>
        <p:txBody>
          <a:bodyPr/>
          <a:lstStyle/>
          <a:p>
            <a:r>
              <a:rPr lang="en-US" sz="2500" dirty="0"/>
              <a:t>Represent the actions to be performed on resources</a:t>
            </a:r>
          </a:p>
          <a:p>
            <a:endParaRPr lang="en-US" sz="2500" dirty="0"/>
          </a:p>
          <a:p>
            <a:r>
              <a:rPr lang="en-US" sz="2500" dirty="0"/>
              <a:t>HTTP GET </a:t>
            </a:r>
          </a:p>
          <a:p>
            <a:r>
              <a:rPr lang="en-US" sz="2500" dirty="0"/>
              <a:t>HTTP POST</a:t>
            </a:r>
          </a:p>
          <a:p>
            <a:r>
              <a:rPr lang="en-US" sz="2500" dirty="0"/>
              <a:t>HTTP PUT</a:t>
            </a:r>
          </a:p>
          <a:p>
            <a:r>
              <a:rPr lang="en-US" sz="2500" dirty="0"/>
              <a:t>HTTP DELETE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Representations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18450" cy="353584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500" dirty="0"/>
              <a:t>How data is represented or returned to the client for presentation.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Two main formats:</a:t>
            </a:r>
          </a:p>
          <a:p>
            <a:pPr lvl="2">
              <a:lnSpc>
                <a:spcPct val="90000"/>
              </a:lnSpc>
            </a:pPr>
            <a:r>
              <a:rPr lang="en-US" sz="2300" dirty="0"/>
              <a:t>JavaScript Object Notation (JSON)</a:t>
            </a:r>
          </a:p>
          <a:p>
            <a:pPr lvl="2">
              <a:lnSpc>
                <a:spcPct val="90000"/>
              </a:lnSpc>
            </a:pPr>
            <a:r>
              <a:rPr lang="en-US" sz="2300" dirty="0"/>
              <a:t>XML</a:t>
            </a:r>
          </a:p>
          <a:p>
            <a:pPr lvl="1"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It is common to have multiple representations of the same data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Representations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18450" cy="3438890"/>
          </a:xfrm>
        </p:spPr>
        <p:txBody>
          <a:bodyPr/>
          <a:lstStyle/>
          <a:p>
            <a:r>
              <a:rPr lang="en-US" sz="2500" dirty="0"/>
              <a:t>XML</a:t>
            </a:r>
          </a:p>
          <a:p>
            <a:endParaRPr lang="en-US" sz="1400" dirty="0"/>
          </a:p>
          <a:p>
            <a:pPr lvl="1">
              <a:buNone/>
            </a:pPr>
            <a:r>
              <a:rPr lang="en-US" sz="1600" dirty="0"/>
              <a:t>&lt;COURSE&gt;</a:t>
            </a:r>
          </a:p>
          <a:p>
            <a:pPr lvl="2">
              <a:buNone/>
            </a:pPr>
            <a:r>
              <a:rPr lang="en-US" sz="1600" dirty="0"/>
              <a:t>&lt;ID&gt;CS2650&lt;/ID&gt;</a:t>
            </a:r>
          </a:p>
          <a:p>
            <a:pPr lvl="2">
              <a:buNone/>
            </a:pPr>
            <a:r>
              <a:rPr lang="en-US" sz="1600" dirty="0"/>
              <a:t>&lt;NAME&gt;Distributed Multimedia Software&lt;/NAME&gt;</a:t>
            </a:r>
          </a:p>
          <a:p>
            <a:pPr lvl="1">
              <a:buNone/>
            </a:pPr>
            <a:r>
              <a:rPr lang="en-US" sz="1600" dirty="0"/>
              <a:t>&lt;/COURSE&gt;</a:t>
            </a:r>
          </a:p>
          <a:p>
            <a:pPr lvl="1"/>
            <a:endParaRPr lang="en-US" sz="1300" dirty="0"/>
          </a:p>
          <a:p>
            <a:r>
              <a:rPr lang="en-US" sz="2500" dirty="0"/>
              <a:t>JSON</a:t>
            </a:r>
          </a:p>
          <a:p>
            <a:pPr lvl="1">
              <a:buNone/>
            </a:pPr>
            <a:endParaRPr lang="en-US" sz="1600" dirty="0"/>
          </a:p>
          <a:p>
            <a:pPr lvl="2">
              <a:buNone/>
            </a:pPr>
            <a:r>
              <a:rPr lang="en-US" sz="1600"/>
              <a:t>{“id”: </a:t>
            </a:r>
            <a:r>
              <a:rPr lang="en-US" sz="1600" dirty="0"/>
              <a:t>“CS2650</a:t>
            </a:r>
            <a:r>
              <a:rPr lang="en-US" sz="1600"/>
              <a:t>”, “name”: </a:t>
            </a:r>
            <a:r>
              <a:rPr lang="en-US" sz="1600" dirty="0"/>
              <a:t>“Distributed Multimedia </a:t>
            </a:r>
            <a:r>
              <a:rPr lang="en-US" sz="1600" dirty="0" err="1"/>
              <a:t>Sofware</a:t>
            </a:r>
            <a:r>
              <a:rPr lang="en-US" sz="1600" dirty="0"/>
              <a:t>”}</a:t>
            </a:r>
          </a:p>
          <a:p>
            <a:pPr lvl="1"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JAX-RS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384175" y="1339850"/>
            <a:ext cx="8226425" cy="4359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Annotation Framework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Dispatch URI’s to specific classes and methods that can handle requests 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Allows you to map HTTP requests to method invocations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lang="en-US" sz="2200" b="0" kern="0" dirty="0">
                <a:latin typeface="+mn-lt"/>
              </a:rPr>
              <a:t>Easy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URI manipulation functionality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JAX-RS Resources 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22434" y="5788570"/>
            <a:ext cx="1752600" cy="228600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1447800"/>
            <a:ext cx="7010400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b="0" dirty="0"/>
              <a:t>JAX-RS annotations are used on POJO classes</a:t>
            </a:r>
          </a:p>
          <a:p>
            <a:pPr lvl="1" algn="l"/>
            <a:endParaRPr lang="en-US" sz="2400" b="0" dirty="0"/>
          </a:p>
          <a:p>
            <a:pPr algn="l"/>
            <a:r>
              <a:rPr lang="en-US" sz="2400" b="0" dirty="0"/>
              <a:t>Root resources identified via @Path annotation on class</a:t>
            </a:r>
          </a:p>
          <a:p>
            <a:pPr algn="l"/>
            <a:endParaRPr lang="en-US" sz="2400" b="0" dirty="0"/>
          </a:p>
          <a:p>
            <a:pPr algn="l"/>
            <a:r>
              <a:rPr lang="en-US" sz="2400" b="0" dirty="0"/>
              <a:t>Methods of the class handle requests on  sub paths and type of request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U6_Jan08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OU6_Jan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OU6_Jan08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33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2D00"/>
      </a:accent6>
      <a:hlink>
        <a:srgbClr val="FF3300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Settings\bchoudhu\Application Data\Microsoft\Templates\OU Design Template\OU6_Jan08.pot</Template>
  <TotalTime>6437</TotalTime>
  <Words>698</Words>
  <Application>Microsoft Office PowerPoint</Application>
  <PresentationFormat>On-screen Show (4:3)</PresentationFormat>
  <Paragraphs>137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Courier New</vt:lpstr>
      <vt:lpstr>Georgia</vt:lpstr>
      <vt:lpstr>Times New Roman</vt:lpstr>
      <vt:lpstr>OU6_Jan08</vt:lpstr>
      <vt:lpstr>RESTful Web Services</vt:lpstr>
      <vt:lpstr>What is REST?</vt:lpstr>
      <vt:lpstr>What is REST?</vt:lpstr>
      <vt:lpstr>Naming Resources</vt:lpstr>
      <vt:lpstr>Verbs</vt:lpstr>
      <vt:lpstr>Representations</vt:lpstr>
      <vt:lpstr>Representations</vt:lpstr>
      <vt:lpstr>JAX-RS </vt:lpstr>
      <vt:lpstr>JAX-RS Resources </vt:lpstr>
      <vt:lpstr>JAX-RS</vt:lpstr>
      <vt:lpstr>JAX-RS Annotations</vt:lpstr>
      <vt:lpstr>Java class – GET Example</vt:lpstr>
      <vt:lpstr>Working with JSON</vt:lpstr>
      <vt:lpstr>Working with JSON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Persistence with JPA Entities</dc:title>
  <dc:subject>OU6</dc:subject>
  <dc:creator>Bijoy Choudhury</dc:creator>
  <dc:description>Oracle University Production Services: Graphics Team</dc:description>
  <cp:lastModifiedBy>Ramana Reddy</cp:lastModifiedBy>
  <cp:revision>196</cp:revision>
  <cp:lastPrinted>2002-03-28T23:57:22Z</cp:lastPrinted>
  <dcterms:created xsi:type="dcterms:W3CDTF">2008-04-17T11:31:06Z</dcterms:created>
  <dcterms:modified xsi:type="dcterms:W3CDTF">2024-09-27T05:05:27Z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ome_page">
    <vt:lpwstr>http://ap337sun.us.oracle.com/powerpoint</vt:lpwstr>
  </property>
  <property fmtid="{D5CDD505-2E9C-101B-9397-08002B2CF9AE}" pid="3" name="Version">
    <vt:lpwstr>1.00</vt:lpwstr>
  </property>
  <property fmtid="{D5CDD505-2E9C-101B-9397-08002B2CF9AE}" pid="4" name="Build_version">
    <vt:lpwstr> 111</vt:lpwstr>
  </property>
  <property fmtid="{D5CDD505-2E9C-101B-9397-08002B2CF9AE}" pid="5" name="Build_Date">
    <vt:filetime>2001-07-03T07:00:00Z</vt:filetime>
  </property>
  <property fmtid="{D5CDD505-2E9C-101B-9397-08002B2CF9AE}" pid="6" name="Build_Time">
    <vt:lpwstr>10:11:09 AM</vt:lpwstr>
  </property>
  <property fmtid="{D5CDD505-2E9C-101B-9397-08002B2CF9AE}" pid="7" name="Install_dir">
    <vt:lpwstr/>
  </property>
</Properties>
</file>