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8"/>
  </p:notesMasterIdLst>
  <p:handoutMasterIdLst>
    <p:handoutMasterId r:id="rId29"/>
  </p:handoutMasterIdLst>
  <p:sldIdLst>
    <p:sldId id="464" r:id="rId2"/>
    <p:sldId id="465" r:id="rId3"/>
    <p:sldId id="395" r:id="rId4"/>
    <p:sldId id="397" r:id="rId5"/>
    <p:sldId id="398" r:id="rId6"/>
    <p:sldId id="409" r:id="rId7"/>
    <p:sldId id="411" r:id="rId8"/>
    <p:sldId id="425" r:id="rId9"/>
    <p:sldId id="430" r:id="rId10"/>
    <p:sldId id="431" r:id="rId11"/>
    <p:sldId id="436" r:id="rId12"/>
    <p:sldId id="439" r:id="rId13"/>
    <p:sldId id="438" r:id="rId14"/>
    <p:sldId id="463" r:id="rId15"/>
    <p:sldId id="454" r:id="rId16"/>
    <p:sldId id="458" r:id="rId17"/>
    <p:sldId id="460" r:id="rId18"/>
    <p:sldId id="461" r:id="rId19"/>
    <p:sldId id="466" r:id="rId20"/>
    <p:sldId id="441" r:id="rId21"/>
    <p:sldId id="459" r:id="rId22"/>
    <p:sldId id="442" r:id="rId23"/>
    <p:sldId id="444" r:id="rId24"/>
    <p:sldId id="446" r:id="rId25"/>
    <p:sldId id="447" r:id="rId26"/>
    <p:sldId id="448" r:id="rId27"/>
  </p:sldIdLst>
  <p:sldSz cx="9144000" cy="6858000" type="screen4x3"/>
  <p:notesSz cx="7099300" cy="102346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768">
          <p15:clr>
            <a:srgbClr val="A4A3A4"/>
          </p15:clr>
        </p15:guide>
        <p15:guide id="5" pos="480">
          <p15:clr>
            <a:srgbClr val="A4A3A4"/>
          </p15:clr>
        </p15:guide>
        <p15:guide id="6" pos="384">
          <p15:clr>
            <a:srgbClr val="A4A3A4"/>
          </p15:clr>
        </p15:guide>
      </p15:sldGuideLst>
    </p:ext>
    <p:ext uri="{2D200454-40CA-4A62-9FC3-DE9A4176ACB9}">
      <p15:notesGuideLst xmlns:p15="http://schemas.microsoft.com/office/powerpoint/2012/main">
        <p15:guide id="1" orient="horz" pos="318">
          <p15:clr>
            <a:srgbClr val="A4A3A4"/>
          </p15:clr>
        </p15:guide>
        <p15:guide id="2" orient="horz" pos="3652">
          <p15:clr>
            <a:srgbClr val="A4A3A4"/>
          </p15:clr>
        </p15:guide>
        <p15:guide id="3" orient="horz" pos="3811">
          <p15:clr>
            <a:srgbClr val="A4A3A4"/>
          </p15:clr>
        </p15:guide>
        <p15:guide id="4" pos="292">
          <p15:clr>
            <a:srgbClr val="A4A3A4"/>
          </p15:clr>
        </p15:guide>
        <p15:guide id="5" pos="390">
          <p15:clr>
            <a:srgbClr val="A4A3A4"/>
          </p15:clr>
        </p15:guide>
        <p15:guide id="6" pos="439">
          <p15:clr>
            <a:srgbClr val="A4A3A4"/>
          </p15:clr>
        </p15:guide>
        <p15:guide id="7" pos="5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66CCFF"/>
    <a:srgbClr val="CC6600"/>
    <a:srgbClr val="FFCC66"/>
    <a:srgbClr val="CC9900"/>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4" autoAdjust="0"/>
    <p:restoredTop sz="78894" autoAdjust="0"/>
  </p:normalViewPr>
  <p:slideViewPr>
    <p:cSldViewPr>
      <p:cViewPr varScale="1">
        <p:scale>
          <a:sx n="57" d="100"/>
          <a:sy n="57" d="100"/>
        </p:scale>
        <p:origin x="1424" y="40"/>
      </p:cViewPr>
      <p:guideLst>
        <p:guide orient="horz" pos="960"/>
        <p:guide orient="horz" pos="480"/>
        <p:guide orient="horz" pos="336"/>
        <p:guide pos="768"/>
        <p:guide pos="480"/>
        <p:guide pos="384"/>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86" y="1842"/>
      </p:cViewPr>
      <p:guideLst>
        <p:guide orient="horz" pos="318"/>
        <p:guide orient="horz" pos="3652"/>
        <p:guide orient="horz" pos="3811"/>
        <p:guide pos="292"/>
        <p:guide pos="390"/>
        <p:guide pos="439"/>
        <p:guide pos="58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5"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6"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7"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fld id="{C97559F9-6B3F-4D86-8F25-C6CDEC28F75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_Image_Placeholder"/>
          <p:cNvSpPr>
            <a:spLocks noGrp="1" noRot="1" noChangeAspect="1" noChangeArrowheads="1" noTextEdit="1"/>
          </p:cNvSpPr>
          <p:nvPr>
            <p:ph type="sldImg" idx="2"/>
          </p:nvPr>
        </p:nvSpPr>
        <p:spPr bwMode="auto">
          <a:xfrm>
            <a:off x="222250" y="511175"/>
            <a:ext cx="6654800" cy="4991100"/>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63550" y="5757863"/>
            <a:ext cx="6172200" cy="4030662"/>
          </a:xfrm>
          <a:prstGeom prst="rect">
            <a:avLst/>
          </a:prstGeom>
          <a:noFill/>
          <a:ln w="9525">
            <a:noFill/>
            <a:miter lim="800000"/>
            <a:headEnd/>
            <a:tailEnd/>
          </a:ln>
          <a:effectLst/>
        </p:spPr>
        <p:txBody>
          <a:bodyPr vert="horz" wrap="square" lIns="13756" tIns="13756" rIns="13756" bIns="1375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6" name="Rectangle 10"/>
          <p:cNvSpPr>
            <a:spLocks noGrp="1" noChangeArrowheads="1"/>
          </p:cNvSpPr>
          <p:nvPr>
            <p:ph type="ftr" sz="quarter" idx="4"/>
          </p:nvPr>
        </p:nvSpPr>
        <p:spPr bwMode="auto">
          <a:xfrm>
            <a:off x="463550" y="9925050"/>
            <a:ext cx="6172200" cy="252413"/>
          </a:xfrm>
          <a:prstGeom prst="rect">
            <a:avLst/>
          </a:prstGeom>
          <a:noFill/>
          <a:ln w="9525">
            <a:noFill/>
            <a:miter lim="800000"/>
            <a:headEnd/>
            <a:tailEnd/>
          </a:ln>
          <a:effectLst/>
        </p:spPr>
        <p:txBody>
          <a:bodyPr vert="horz" wrap="square" lIns="97393" tIns="48696" rIns="97393" bIns="48696" numCol="1" anchor="b" anchorCtr="0" compatLnSpc="1">
            <a:prstTxWarp prst="textNoShape">
              <a:avLst/>
            </a:prstTxWarp>
          </a:bodyPr>
          <a:lstStyle>
            <a:lvl1pPr>
              <a:spcBef>
                <a:spcPct val="0"/>
              </a:spcBef>
              <a:buClrTx/>
              <a:buFontTx/>
              <a:buNone/>
              <a:defRPr sz="1200">
                <a:solidFill>
                  <a:srgbClr val="000000"/>
                </a:solidFill>
                <a:latin typeface="Arial" pitchFamily="34" charset="0"/>
                <a:cs typeface="Arial" pitchFamily="34" charset="0"/>
              </a:defRPr>
            </a:lvl1pPr>
          </a:lstStyle>
          <a:p>
            <a:pPr>
              <a:defRPr/>
            </a:pPr>
            <a:r>
              <a:rPr lang="en-US"/>
              <a:t>Oracle Fusion Middleware 11</a:t>
            </a:r>
            <a:r>
              <a:rPr lang="en-US" i="1"/>
              <a:t>g</a:t>
            </a:r>
            <a:r>
              <a:rPr lang="en-US"/>
              <a:t>: Build Java EE Applications   8 - </a:t>
            </a:r>
            <a:fld id="{FF400262-2648-44B7-81DE-C912D0C57D53}"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58277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8</a:t>
            </a:fld>
            <a:endParaRPr lang="en-US"/>
          </a:p>
        </p:txBody>
      </p:sp>
    </p:spTree>
    <p:extLst>
      <p:ext uri="{BB962C8B-B14F-4D97-AF65-F5344CB8AC3E}">
        <p14:creationId xmlns:p14="http://schemas.microsoft.com/office/powerpoint/2010/main" val="119716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8488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25016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22</a:t>
            </a:fld>
            <a:endParaRPr lang="en-US"/>
          </a:p>
        </p:txBody>
      </p:sp>
    </p:spTree>
    <p:extLst>
      <p:ext uri="{BB962C8B-B14F-4D97-AF65-F5344CB8AC3E}">
        <p14:creationId xmlns:p14="http://schemas.microsoft.com/office/powerpoint/2010/main" val="37340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23</a:t>
            </a:fld>
            <a:endParaRPr lang="en-US"/>
          </a:p>
        </p:txBody>
      </p:sp>
    </p:spTree>
    <p:extLst>
      <p:ext uri="{BB962C8B-B14F-4D97-AF65-F5344CB8AC3E}">
        <p14:creationId xmlns:p14="http://schemas.microsoft.com/office/powerpoint/2010/main" val="402687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24</a:t>
            </a:fld>
            <a:endParaRPr lang="en-US"/>
          </a:p>
        </p:txBody>
      </p:sp>
    </p:spTree>
    <p:extLst>
      <p:ext uri="{BB962C8B-B14F-4D97-AF65-F5344CB8AC3E}">
        <p14:creationId xmlns:p14="http://schemas.microsoft.com/office/powerpoint/2010/main" val="154914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25</a:t>
            </a:fld>
            <a:endParaRPr lang="en-US"/>
          </a:p>
        </p:txBody>
      </p:sp>
    </p:spTree>
    <p:extLst>
      <p:ext uri="{BB962C8B-B14F-4D97-AF65-F5344CB8AC3E}">
        <p14:creationId xmlns:p14="http://schemas.microsoft.com/office/powerpoint/2010/main" val="2770803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26</a:t>
            </a:fld>
            <a:endParaRPr lang="en-US"/>
          </a:p>
        </p:txBody>
      </p:sp>
    </p:spTree>
    <p:extLst>
      <p:ext uri="{BB962C8B-B14F-4D97-AF65-F5344CB8AC3E}">
        <p14:creationId xmlns:p14="http://schemas.microsoft.com/office/powerpoint/2010/main" val="226821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 </a:t>
            </a:r>
          </a:p>
        </p:txBody>
      </p:sp>
      <p:sp>
        <p:nvSpPr>
          <p:cNvPr id="275486" name="Slide_Page_Number"/>
          <p:cNvSpPr>
            <a:spLocks noChangeArrowheads="1"/>
          </p:cNvSpPr>
          <p:nvPr/>
        </p:nvSpPr>
        <p:spPr bwMode="auto">
          <a:xfrm>
            <a:off x="8293100" y="6629400"/>
            <a:ext cx="698500" cy="177800"/>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dirty="0">
                <a:latin typeface="Arial" pitchFamily="34" charset="0"/>
              </a:rPr>
              <a:t> </a:t>
            </a:r>
            <a:fld id="{DF4C3D86-98DA-485B-97A4-6A4EF62831F4}" type="slidenum">
              <a:rPr lang="en-US" sz="1200" b="0">
                <a:latin typeface="Arial" pitchFamily="34" charset="0"/>
              </a:rPr>
              <a:pPr algn="just">
                <a:spcBef>
                  <a:spcPct val="0"/>
                </a:spcBef>
                <a:buClrTx/>
                <a:buFontTx/>
                <a:buNone/>
                <a:defRPr/>
              </a:pPr>
              <a:t>‹#›</a:t>
            </a:fld>
            <a:endParaRPr lang="en-US" sz="1200" b="0" dirty="0">
              <a:latin typeface="Arial" pitchFamily="34" charset="0"/>
            </a:endParaRPr>
          </a:p>
        </p:txBody>
      </p:sp>
      <p:sp>
        <p:nvSpPr>
          <p:cNvPr id="7" name="Rectangle 6"/>
          <p:cNvSpPr/>
          <p:nvPr userDrawn="1"/>
        </p:nvSpPr>
        <p:spPr bwMode="auto">
          <a:xfrm>
            <a:off x="0" y="6324600"/>
            <a:ext cx="9144000" cy="258763"/>
          </a:xfrm>
          <a:prstGeom prst="rect">
            <a:avLst/>
          </a:prstGeom>
          <a:solidFill>
            <a:srgbClr val="0066FF"/>
          </a:solidFill>
          <a:ln w="28575" cap="flat" cmpd="sng" algn="ctr">
            <a:noFill/>
            <a:prstDash val="solid"/>
            <a:round/>
            <a:headEnd type="none" w="sm" len="sm"/>
            <a:tailEnd type="none" w="sm" len="sm"/>
          </a:ln>
          <a:effectLst/>
        </p:spPr>
        <p:txBody>
          <a:bodyPr/>
          <a:lstStyle/>
          <a:p>
            <a:pPr defTabSz="228600">
              <a:defRPr/>
            </a:pPr>
            <a:endParaRPr lang="en-IN"/>
          </a:p>
        </p:txBody>
      </p:sp>
      <p:cxnSp>
        <p:nvCxnSpPr>
          <p:cNvPr id="1030" name="Straight Connector 8"/>
          <p:cNvCxnSpPr>
            <a:cxnSpLocks noChangeShapeType="1"/>
          </p:cNvCxnSpPr>
          <p:nvPr userDrawn="1"/>
        </p:nvCxnSpPr>
        <p:spPr bwMode="auto">
          <a:xfrm>
            <a:off x="0" y="1066800"/>
            <a:ext cx="9144000" cy="1588"/>
          </a:xfrm>
          <a:prstGeom prst="line">
            <a:avLst/>
          </a:prstGeom>
          <a:noFill/>
          <a:ln w="38100" algn="ctr">
            <a:solidFill>
              <a:srgbClr val="0000FF"/>
            </a:solidFill>
            <a:round/>
            <a:headEnd type="none" w="sm" len="sm"/>
            <a:tailEnd type="none" w="sm" len="sm"/>
          </a:ln>
        </p:spPr>
      </p:cxnSp>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en/java/javase/21/docs/api/java.base/java/lang/ThreadLocal.html#remo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400" dirty="0"/>
              <a:t>Java Memory Model</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60071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Class Loaders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329056"/>
            <a:ext cx="8153400" cy="211852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Class Loader </a:t>
            </a:r>
            <a:r>
              <a:rPr lang="en-US" sz="2000" b="0" i="0" dirty="0" err="1">
                <a:effectLst/>
                <a:highlight>
                  <a:srgbClr val="F9FAFA"/>
                </a:highlight>
              </a:rPr>
              <a:t>Subsytem</a:t>
            </a:r>
            <a:r>
              <a:rPr lang="en-US" sz="2000" b="0" i="0" dirty="0">
                <a:effectLst/>
                <a:highlight>
                  <a:srgbClr val="F9FAFA"/>
                </a:highlight>
              </a:rPr>
              <a:t> contains following three types of class Loaders</a:t>
            </a:r>
          </a:p>
          <a:p>
            <a:endParaRPr lang="en-US" sz="2000" b="0" i="0" dirty="0">
              <a:effectLst/>
              <a:highlight>
                <a:srgbClr val="F9FAFA"/>
              </a:highlight>
            </a:endParaRPr>
          </a:p>
          <a:p>
            <a:pPr marL="457200" indent="-457200">
              <a:buFont typeface="+mj-lt"/>
              <a:buAutoNum type="arabicPeriod"/>
            </a:pPr>
            <a:r>
              <a:rPr lang="en-US" sz="2000" b="0" i="0" dirty="0">
                <a:effectLst/>
                <a:highlight>
                  <a:srgbClr val="F9FAFA"/>
                </a:highlight>
              </a:rPr>
              <a:t>Bootstrap Class Loader or primordial Class Loader</a:t>
            </a:r>
            <a:endParaRPr lang="en-US" sz="1800" b="0" i="0" dirty="0">
              <a:effectLst/>
              <a:highlight>
                <a:srgbClr val="F9FAFA"/>
              </a:highlight>
            </a:endParaRPr>
          </a:p>
          <a:p>
            <a:pPr marL="457200" indent="-457200">
              <a:buFont typeface="+mj-lt"/>
              <a:buAutoNum type="arabicPeriod"/>
            </a:pPr>
            <a:r>
              <a:rPr lang="en-US" sz="2000" b="0" i="0" dirty="0">
                <a:effectLst/>
                <a:highlight>
                  <a:srgbClr val="F9FAFA"/>
                </a:highlight>
              </a:rPr>
              <a:t>Extension Class Loader</a:t>
            </a:r>
          </a:p>
          <a:p>
            <a:pPr marL="457200" indent="-457200">
              <a:buFont typeface="+mj-lt"/>
              <a:buAutoNum type="arabicPeriod"/>
            </a:pPr>
            <a:r>
              <a:rPr lang="en-US" sz="2000" b="0" i="0" dirty="0">
                <a:effectLst/>
                <a:highlight>
                  <a:srgbClr val="F9FAFA"/>
                </a:highlight>
              </a:rPr>
              <a:t>Application Class Loader or System Class Loader</a:t>
            </a:r>
          </a:p>
        </p:txBody>
      </p:sp>
    </p:spTree>
    <p:extLst>
      <p:ext uri="{BB962C8B-B14F-4D97-AF65-F5344CB8AC3E}">
        <p14:creationId xmlns:p14="http://schemas.microsoft.com/office/powerpoint/2010/main" val="406492647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Mechanism (</a:t>
            </a:r>
            <a:r>
              <a:rPr lang="en-IN" dirty="0" err="1"/>
              <a:t>contd</a:t>
            </a:r>
            <a:r>
              <a:rPr lang="en-IN" dirty="0"/>
              <a:t>)</a:t>
            </a:r>
            <a:endParaRPr lang="en-US" dirty="0"/>
          </a:p>
        </p:txBody>
      </p:sp>
      <p:pic>
        <p:nvPicPr>
          <p:cNvPr id="4" name="Picture 3">
            <a:extLst>
              <a:ext uri="{FF2B5EF4-FFF2-40B4-BE49-F238E27FC236}">
                <a16:creationId xmlns:a16="http://schemas.microsoft.com/office/drawing/2014/main" id="{5BC19685-2965-7044-6771-91C16854C2C2}"/>
              </a:ext>
            </a:extLst>
          </p:cNvPr>
          <p:cNvPicPr>
            <a:picLocks noChangeAspect="1"/>
          </p:cNvPicPr>
          <p:nvPr/>
        </p:nvPicPr>
        <p:blipFill>
          <a:blip r:embed="rId2"/>
          <a:stretch>
            <a:fillRect/>
          </a:stretch>
        </p:blipFill>
        <p:spPr>
          <a:xfrm>
            <a:off x="1225550" y="1185862"/>
            <a:ext cx="6851650" cy="5138738"/>
          </a:xfrm>
          <a:prstGeom prst="rect">
            <a:avLst/>
          </a:prstGeom>
        </p:spPr>
      </p:pic>
      <p:sp>
        <p:nvSpPr>
          <p:cNvPr id="5" name="Rectangle 4">
            <a:extLst>
              <a:ext uri="{FF2B5EF4-FFF2-40B4-BE49-F238E27FC236}">
                <a16:creationId xmlns:a16="http://schemas.microsoft.com/office/drawing/2014/main" id="{CC94099B-1639-78D4-9D12-30BE6021829E}"/>
              </a:ext>
            </a:extLst>
          </p:cNvPr>
          <p:cNvSpPr/>
          <p:nvPr/>
        </p:nvSpPr>
        <p:spPr bwMode="auto">
          <a:xfrm>
            <a:off x="838200" y="5638800"/>
            <a:ext cx="7543800" cy="609600"/>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095477979"/>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CustomClassLoaders</a:t>
            </a:r>
            <a:r>
              <a:rPr lang="en-IN" dirty="0"/>
              <a: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49456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i="0" dirty="0">
                <a:solidFill>
                  <a:srgbClr val="000000"/>
                </a:solidFill>
                <a:effectLst/>
                <a:highlight>
                  <a:srgbClr val="FFFFFF"/>
                </a:highlight>
              </a:rPr>
              <a:t>Custom class loaders are helpful for more than just loading the class during runtime. </a:t>
            </a:r>
          </a:p>
          <a:p>
            <a:pPr algn="l"/>
            <a:r>
              <a:rPr lang="en-US" b="0" i="0" dirty="0">
                <a:solidFill>
                  <a:srgbClr val="000000"/>
                </a:solidFill>
                <a:effectLst/>
                <a:highlight>
                  <a:srgbClr val="FFFFFF"/>
                </a:highlight>
              </a:rPr>
              <a:t>A few use cases might include:</a:t>
            </a:r>
          </a:p>
          <a:p>
            <a:pPr lvl="2">
              <a:buFont typeface="+mj-lt"/>
              <a:buAutoNum type="arabicPeriod"/>
            </a:pPr>
            <a:r>
              <a:rPr lang="en-US" sz="2200" b="0" i="0" dirty="0">
                <a:solidFill>
                  <a:srgbClr val="000000"/>
                </a:solidFill>
                <a:effectLst/>
                <a:highlight>
                  <a:srgbClr val="FFFFFF"/>
                </a:highlight>
              </a:rPr>
              <a:t>Helping to modify the existing bytecode</a:t>
            </a:r>
          </a:p>
          <a:p>
            <a:pPr lvl="2">
              <a:buFont typeface="+mj-lt"/>
              <a:buAutoNum type="arabicPeriod"/>
            </a:pPr>
            <a:r>
              <a:rPr lang="en-US" sz="2200" b="0" i="0" dirty="0">
                <a:solidFill>
                  <a:srgbClr val="000000"/>
                </a:solidFill>
                <a:effectLst/>
                <a:highlight>
                  <a:srgbClr val="FFFFFF"/>
                </a:highlight>
              </a:rPr>
              <a:t>Creating classes dynamically suited to the user’s needs, e.g. in JDBC, switching between different driver implementations is done through dynamic class loading.</a:t>
            </a:r>
          </a:p>
          <a:p>
            <a:pPr lvl="2">
              <a:buFont typeface="+mj-lt"/>
              <a:buAutoNum type="arabicPeriod"/>
            </a:pPr>
            <a:r>
              <a:rPr lang="en-US" sz="2200" b="0" i="0" dirty="0">
                <a:solidFill>
                  <a:srgbClr val="000000"/>
                </a:solidFill>
                <a:effectLst/>
                <a:highlight>
                  <a:srgbClr val="FFFFFF"/>
                </a:highlight>
              </a:rPr>
              <a:t>Implementing a class versioning mechanism while loading different bytecodes for classes with the same names and packages</a:t>
            </a:r>
          </a:p>
          <a:p>
            <a:pPr lvl="2">
              <a:buFont typeface="+mj-lt"/>
              <a:buAutoNum type="arabicPeriod"/>
            </a:pPr>
            <a:r>
              <a:rPr lang="en-US" sz="2200" b="0" dirty="0">
                <a:solidFill>
                  <a:srgbClr val="000000"/>
                </a:solidFill>
                <a:highlight>
                  <a:srgbClr val="FFFFFF"/>
                </a:highlight>
              </a:rPr>
              <a:t>Getting class code from network</a:t>
            </a:r>
            <a:endParaRPr lang="en-US" sz="2200" b="0" i="0" dirty="0">
              <a:solidFill>
                <a:srgbClr val="000000"/>
              </a:solidFill>
              <a:effectLst/>
              <a:highlight>
                <a:srgbClr val="FFFFFF"/>
              </a:highlight>
            </a:endParaRPr>
          </a:p>
          <a:p>
            <a:pPr algn="l"/>
            <a:endParaRPr lang="en-US" b="0" i="0" dirty="0">
              <a:solidFill>
                <a:srgbClr val="000000"/>
              </a:solidFill>
              <a:effectLst/>
              <a:highlight>
                <a:srgbClr val="FFFFFF"/>
              </a:highlight>
            </a:endParaRPr>
          </a:p>
        </p:txBody>
      </p:sp>
    </p:spTree>
    <p:extLst>
      <p:ext uri="{BB962C8B-B14F-4D97-AF65-F5344CB8AC3E}">
        <p14:creationId xmlns:p14="http://schemas.microsoft.com/office/powerpoint/2010/main" val="2032532157"/>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CustomClassLoaders</a:t>
            </a:r>
            <a:r>
              <a:rPr lang="en-IN" dirty="0"/>
              <a: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352199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1600" b="0" i="0" dirty="0">
                <a:effectLst/>
                <a:latin typeface="Source Code Pro" panose="020B0509030403020204" pitchFamily="49" charset="0"/>
              </a:rPr>
              <a:t>public class </a:t>
            </a:r>
            <a:r>
              <a:rPr lang="en-US" sz="1600" b="0" i="0" dirty="0" err="1">
                <a:effectLst/>
                <a:latin typeface="Source Code Pro" panose="020B0509030403020204" pitchFamily="49" charset="0"/>
              </a:rPr>
              <a:t>CustomClassLoader</a:t>
            </a:r>
            <a:r>
              <a:rPr lang="en-US" sz="1600" b="0" i="0" dirty="0">
                <a:effectLst/>
                <a:latin typeface="Source Code Pro" panose="020B0509030403020204" pitchFamily="49" charset="0"/>
              </a:rPr>
              <a:t> extends </a:t>
            </a:r>
            <a:r>
              <a:rPr lang="en-US" sz="1600" b="0" i="0" dirty="0" err="1">
                <a:effectLst/>
                <a:latin typeface="Source Code Pro" panose="020B0509030403020204" pitchFamily="49" charset="0"/>
              </a:rPr>
              <a:t>ClassLoader</a:t>
            </a: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@Override</a:t>
            </a:r>
          </a:p>
          <a:p>
            <a:pPr marL="0" indent="0" algn="l">
              <a:buNone/>
            </a:pPr>
            <a:r>
              <a:rPr lang="en-US" sz="1600" b="0" i="0" dirty="0">
                <a:effectLst/>
                <a:latin typeface="Source Code Pro" panose="020B0509030403020204" pitchFamily="49" charset="0"/>
              </a:rPr>
              <a:t>    public Class </a:t>
            </a:r>
            <a:r>
              <a:rPr lang="en-US" sz="1600" b="0" i="0" dirty="0" err="1">
                <a:effectLst/>
                <a:latin typeface="Source Code Pro" panose="020B0509030403020204" pitchFamily="49" charset="0"/>
              </a:rPr>
              <a:t>findClass</a:t>
            </a:r>
            <a:r>
              <a:rPr lang="en-US" sz="1600" b="0" i="0" dirty="0">
                <a:effectLst/>
                <a:latin typeface="Source Code Pro" panose="020B0509030403020204" pitchFamily="49" charset="0"/>
              </a:rPr>
              <a:t>(String name)  {</a:t>
            </a:r>
          </a:p>
          <a:p>
            <a:pPr marL="0" indent="0" algn="l">
              <a:buNone/>
            </a:pPr>
            <a:r>
              <a:rPr lang="en-US" sz="1600" b="0" i="0" dirty="0">
                <a:effectLst/>
                <a:latin typeface="Source Code Pro" panose="020B0509030403020204" pitchFamily="49" charset="0"/>
              </a:rPr>
              <a:t>        byte[] b = </a:t>
            </a:r>
            <a:r>
              <a:rPr lang="en-US" sz="1600" b="0" i="0" dirty="0" err="1">
                <a:effectLst/>
                <a:latin typeface="Source Code Pro" panose="020B0509030403020204" pitchFamily="49" charset="0"/>
              </a:rPr>
              <a:t>loadClassFromFile</a:t>
            </a:r>
            <a:r>
              <a:rPr lang="en-US" sz="1600" b="0" i="0" dirty="0">
                <a:effectLst/>
                <a:latin typeface="Source Code Pro" panose="020B0509030403020204" pitchFamily="49" charset="0"/>
              </a:rPr>
              <a:t>(name);</a:t>
            </a:r>
          </a:p>
          <a:p>
            <a:pPr marL="0" indent="0" algn="l">
              <a:buNone/>
            </a:pPr>
            <a:r>
              <a:rPr lang="en-US" sz="1600" b="0" i="0" dirty="0">
                <a:effectLst/>
                <a:latin typeface="Source Code Pro" panose="020B0509030403020204" pitchFamily="49" charset="0"/>
              </a:rPr>
              <a:t>        return </a:t>
            </a:r>
            <a:r>
              <a:rPr lang="en-US" sz="1600" b="0" i="0" dirty="0" err="1">
                <a:effectLst/>
                <a:latin typeface="Source Code Pro" panose="020B0509030403020204" pitchFamily="49" charset="0"/>
              </a:rPr>
              <a:t>defineClass</a:t>
            </a:r>
            <a:r>
              <a:rPr lang="en-US" sz="1600" b="0" i="0" dirty="0">
                <a:effectLst/>
                <a:latin typeface="Source Code Pro" panose="020B0509030403020204" pitchFamily="49" charset="0"/>
              </a:rPr>
              <a:t>(name, b, 0, </a:t>
            </a:r>
            <a:r>
              <a:rPr lang="en-US" sz="1600" b="0" i="0" dirty="0" err="1">
                <a:effectLst/>
                <a:latin typeface="Source Code Pro" panose="020B0509030403020204" pitchFamily="49" charset="0"/>
              </a:rPr>
              <a:t>b.length</a:t>
            </a:r>
            <a:r>
              <a:rPr lang="en-US" sz="1600" b="0" i="0" dirty="0">
                <a:effectLst/>
                <a:latin typeface="Source Code Pro" panose="020B0509030403020204" pitchFamily="49" charset="0"/>
              </a:rPr>
              <a:t>);</a:t>
            </a:r>
          </a:p>
          <a:p>
            <a:pPr marL="0" indent="0" algn="l">
              <a:buNone/>
            </a:pP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private byte[] </a:t>
            </a:r>
            <a:r>
              <a:rPr lang="en-US" sz="1600" b="0" i="0" dirty="0" err="1">
                <a:effectLst/>
                <a:latin typeface="Source Code Pro" panose="020B0509030403020204" pitchFamily="49" charset="0"/>
              </a:rPr>
              <a:t>loadClassFromFile</a:t>
            </a:r>
            <a:r>
              <a:rPr lang="en-US" sz="1600" b="0" i="0" dirty="0">
                <a:effectLst/>
                <a:latin typeface="Source Code Pro" panose="020B0509030403020204" pitchFamily="49" charset="0"/>
              </a:rPr>
              <a:t>(String </a:t>
            </a:r>
            <a:r>
              <a:rPr lang="en-US" sz="1600" b="0" i="0" dirty="0" err="1">
                <a:effectLst/>
                <a:latin typeface="Source Code Pro" panose="020B0509030403020204" pitchFamily="49" charset="0"/>
              </a:rPr>
              <a:t>fileName</a:t>
            </a: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a:t>
            </a:r>
          </a:p>
          <a:p>
            <a:pPr marL="0" indent="0">
              <a:buNone/>
            </a:pPr>
            <a:r>
              <a:rPr lang="en-US" sz="1600" b="0" i="0" dirty="0">
                <a:effectLst/>
                <a:latin typeface="Source Code Pro" panose="020B0509030403020204" pitchFamily="49" charset="0"/>
              </a:rPr>
              <a:t>}</a:t>
            </a:r>
            <a:endParaRPr lang="en-US" sz="1600" b="0" i="0" dirty="0">
              <a:effectLst/>
              <a:highlight>
                <a:srgbClr val="FFFFFF"/>
              </a:highlight>
            </a:endParaRPr>
          </a:p>
        </p:txBody>
      </p:sp>
    </p:spTree>
    <p:extLst>
      <p:ext uri="{BB962C8B-B14F-4D97-AF65-F5344CB8AC3E}">
        <p14:creationId xmlns:p14="http://schemas.microsoft.com/office/powerpoint/2010/main" val="771954787"/>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Profilers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85800" y="1447800"/>
            <a:ext cx="8153400" cy="359585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effectLst/>
                <a:highlight>
                  <a:srgbClr val="FFFFFF"/>
                </a:highlight>
              </a:rPr>
              <a:t>A Java Profiler is a tool that monitors operations at the JVM level</a:t>
            </a:r>
          </a:p>
          <a:p>
            <a:pPr algn="l"/>
            <a:r>
              <a:rPr lang="en-US" sz="2000" b="0" i="0" dirty="0">
                <a:effectLst/>
                <a:highlight>
                  <a:srgbClr val="FFFFFF"/>
                </a:highlight>
              </a:rPr>
              <a:t>These code constructs and operations include object creation,  thread executions, memory usage and garbage collections</a:t>
            </a:r>
          </a:p>
          <a:p>
            <a:pPr marL="0" indent="0" algn="l">
              <a:buNone/>
            </a:pPr>
            <a:endParaRPr lang="en-US" sz="2000" b="0" i="0" dirty="0">
              <a:effectLst/>
              <a:highlight>
                <a:srgbClr val="FFFFFF"/>
              </a:highlight>
            </a:endParaRPr>
          </a:p>
          <a:p>
            <a:pPr algn="l"/>
            <a:r>
              <a:rPr lang="en-US" sz="2000" b="0" dirty="0">
                <a:highlight>
                  <a:srgbClr val="FFFFFF"/>
                </a:highlight>
              </a:rPr>
              <a:t>Some known profilers:</a:t>
            </a:r>
          </a:p>
          <a:p>
            <a:pPr lvl="2"/>
            <a:r>
              <a:rPr lang="en-US" b="0" strike="noStrike" dirty="0" err="1">
                <a:highlight>
                  <a:srgbClr val="FFFFFF"/>
                </a:highlight>
              </a:rPr>
              <a:t>Jprofiler</a:t>
            </a:r>
            <a:endParaRPr lang="en-US" b="0" strike="noStrike" dirty="0">
              <a:highlight>
                <a:srgbClr val="FFFFFF"/>
              </a:highlight>
            </a:endParaRPr>
          </a:p>
          <a:p>
            <a:pPr lvl="2"/>
            <a:r>
              <a:rPr lang="en-US" b="0" dirty="0" err="1">
                <a:highlight>
                  <a:srgbClr val="FFFFFF"/>
                </a:highlight>
              </a:rPr>
              <a:t>Yourkit</a:t>
            </a:r>
            <a:endParaRPr lang="en-US" b="0" strike="noStrike" dirty="0">
              <a:highlight>
                <a:srgbClr val="FFFFFF"/>
              </a:highlight>
            </a:endParaRPr>
          </a:p>
          <a:p>
            <a:pPr lvl="2"/>
            <a:r>
              <a:rPr lang="en-US" b="0" i="0" strike="noStrike" dirty="0">
                <a:effectLst/>
                <a:highlight>
                  <a:srgbClr val="FFFFFF"/>
                </a:highlight>
              </a:rPr>
              <a:t>Java </a:t>
            </a:r>
            <a:r>
              <a:rPr lang="en-US" b="0" i="0" strike="noStrike" dirty="0" err="1">
                <a:effectLst/>
                <a:highlight>
                  <a:srgbClr val="FFFFFF"/>
                </a:highlight>
              </a:rPr>
              <a:t>VisualVM</a:t>
            </a:r>
            <a:endParaRPr lang="en-US" b="0" strike="noStrike" dirty="0">
              <a:highlight>
                <a:srgbClr val="FFFFFF"/>
              </a:highlight>
            </a:endParaRPr>
          </a:p>
          <a:p>
            <a:pPr lvl="2"/>
            <a:r>
              <a:rPr lang="en-US" b="0" i="0" dirty="0">
                <a:effectLst/>
                <a:highlight>
                  <a:srgbClr val="FFFFFF"/>
                </a:highlight>
              </a:rPr>
              <a:t>the </a:t>
            </a:r>
            <a:r>
              <a:rPr lang="en-US" b="0" i="0" strike="noStrike" dirty="0">
                <a:effectLst/>
                <a:highlight>
                  <a:srgbClr val="FFFFFF"/>
                </a:highlight>
              </a:rPr>
              <a:t>NetBeans Profiler</a:t>
            </a:r>
            <a:endParaRPr lang="en-US" b="0" strike="noStrike" dirty="0">
              <a:highlight>
                <a:srgbClr val="FFFFFF"/>
              </a:highlight>
            </a:endParaRPr>
          </a:p>
          <a:p>
            <a:pPr lvl="2"/>
            <a:r>
              <a:rPr lang="en-US" b="0" i="0" dirty="0">
                <a:effectLst/>
                <a:highlight>
                  <a:srgbClr val="FFFFFF"/>
                </a:highlight>
              </a:rPr>
              <a:t>the </a:t>
            </a:r>
            <a:r>
              <a:rPr lang="en-US" b="0" i="0" strike="noStrike" dirty="0">
                <a:effectLst/>
                <a:highlight>
                  <a:srgbClr val="FFFFFF"/>
                </a:highlight>
              </a:rPr>
              <a:t>IntelliJ Profiler</a:t>
            </a:r>
            <a:r>
              <a:rPr lang="en-US" b="0" i="0" dirty="0">
                <a:effectLst/>
                <a:highlight>
                  <a:srgbClr val="FFFFFF"/>
                </a:highlight>
              </a:rPr>
              <a:t>.</a:t>
            </a:r>
          </a:p>
        </p:txBody>
      </p:sp>
    </p:spTree>
    <p:extLst>
      <p:ext uri="{BB962C8B-B14F-4D97-AF65-F5344CB8AC3E}">
        <p14:creationId xmlns:p14="http://schemas.microsoft.com/office/powerpoint/2010/main" val="3398092990"/>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IN" sz="4400" dirty="0"/>
              <a:t>M</a:t>
            </a:r>
            <a:r>
              <a:rPr lang="en-US" sz="4400" dirty="0" err="1"/>
              <a:t>emory</a:t>
            </a:r>
            <a:r>
              <a:rPr lang="en-US" sz="4400" dirty="0"/>
              <a:t> Leaks</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233474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Mutable static fields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63323"/>
            <a:ext cx="791845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Static fields are never garbage-collected! </a:t>
            </a:r>
          </a:p>
          <a:p>
            <a:r>
              <a:rPr lang="en-US" sz="2000" b="0" i="0" dirty="0">
                <a:solidFill>
                  <a:srgbClr val="000000"/>
                </a:solidFill>
                <a:effectLst/>
                <a:highlight>
                  <a:srgbClr val="FFFFFF"/>
                </a:highlight>
              </a:rPr>
              <a:t>For convenience alone, static fields and collections are often used to hold caches or share state across threads. </a:t>
            </a:r>
          </a:p>
          <a:p>
            <a:r>
              <a:rPr lang="en-US" sz="2000" b="0" i="0" dirty="0">
                <a:solidFill>
                  <a:srgbClr val="000000"/>
                </a:solidFill>
                <a:effectLst/>
                <a:highlight>
                  <a:srgbClr val="FFFFFF"/>
                </a:highlight>
              </a:rPr>
              <a:t>Mutable static fields need to be cleaned up explicitly. </a:t>
            </a:r>
          </a:p>
          <a:p>
            <a:r>
              <a:rPr lang="en-US" sz="2000" b="0" dirty="0">
                <a:solidFill>
                  <a:srgbClr val="000000"/>
                </a:solidFill>
                <a:highlight>
                  <a:srgbClr val="FFFFFF"/>
                </a:highlight>
              </a:rPr>
              <a:t>T</a:t>
            </a:r>
            <a:r>
              <a:rPr lang="en-US" sz="2000" b="0" i="0" dirty="0">
                <a:solidFill>
                  <a:srgbClr val="000000"/>
                </a:solidFill>
                <a:effectLst/>
                <a:highlight>
                  <a:srgbClr val="FFFFFF"/>
                </a:highlight>
              </a:rPr>
              <a:t>he cleanup will not take place, resulting in a memory leak. </a:t>
            </a:r>
          </a:p>
          <a:p>
            <a:endParaRPr lang="en-US" sz="2000" b="0" dirty="0">
              <a:solidFill>
                <a:srgbClr val="000000"/>
              </a:solidFill>
              <a:highlight>
                <a:srgbClr val="FFFFFF"/>
              </a:highlight>
            </a:endParaRPr>
          </a:p>
          <a:p>
            <a:r>
              <a:rPr lang="en-US" sz="2000" b="0" dirty="0">
                <a:solidFill>
                  <a:srgbClr val="000000"/>
                </a:solidFill>
                <a:highlight>
                  <a:srgbClr val="FFFFFF"/>
                </a:highlight>
              </a:rPr>
              <a:t>N</a:t>
            </a:r>
            <a:r>
              <a:rPr lang="en-US" sz="2000" b="0" i="0" dirty="0">
                <a:solidFill>
                  <a:srgbClr val="000000"/>
                </a:solidFill>
                <a:effectLst/>
                <a:highlight>
                  <a:srgbClr val="FFFFFF"/>
                </a:highlight>
              </a:rPr>
              <a:t>ever use mutable static fields—use only constants. </a:t>
            </a:r>
          </a:p>
          <a:p>
            <a:r>
              <a:rPr lang="en-US" sz="2000" b="0" i="0" dirty="0">
                <a:solidFill>
                  <a:srgbClr val="000000"/>
                </a:solidFill>
                <a:effectLst/>
                <a:highlight>
                  <a:srgbClr val="FFFFFF"/>
                </a:highlight>
              </a:rPr>
              <a:t>If you need mutable static fields, make sure of tracking them  or try some other technique</a:t>
            </a:r>
          </a:p>
        </p:txBody>
      </p:sp>
    </p:spTree>
    <p:extLst>
      <p:ext uri="{BB962C8B-B14F-4D97-AF65-F5344CB8AC3E}">
        <p14:creationId xmlns:p14="http://schemas.microsoft.com/office/powerpoint/2010/main" val="1544167002"/>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Thread Pool</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2610971"/>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The Thread Pool pattern helps to save resources in a multithreaded application and to contain the parallelism in certain predefined limits</a:t>
            </a:r>
          </a:p>
          <a:p>
            <a:r>
              <a:rPr lang="en-US" sz="2000" b="0" i="0" dirty="0">
                <a:solidFill>
                  <a:srgbClr val="000000"/>
                </a:solidFill>
                <a:effectLst/>
                <a:highlight>
                  <a:srgbClr val="FFFFFF"/>
                </a:highlight>
              </a:rPr>
              <a:t>When we use a thread pool, we write our concurrent code in the form of tasks and submit them for execution to an instance of a thread pool. </a:t>
            </a:r>
          </a:p>
          <a:p>
            <a:r>
              <a:rPr lang="en-US" sz="2000" b="0" i="0" dirty="0">
                <a:solidFill>
                  <a:srgbClr val="000000"/>
                </a:solidFill>
                <a:effectLst/>
                <a:highlight>
                  <a:srgbClr val="FFFFFF"/>
                </a:highlight>
              </a:rPr>
              <a:t>This instance controls several re-used threads for executing these tasks</a:t>
            </a:r>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3752550140"/>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Thread Pool</a:t>
            </a:r>
            <a:endParaRPr lang="en-US" dirty="0"/>
          </a:p>
        </p:txBody>
      </p:sp>
      <p:pic>
        <p:nvPicPr>
          <p:cNvPr id="1026" name="Picture 2" descr="2016-08-10_10-16-52-1024x572">
            <a:extLst>
              <a:ext uri="{FF2B5EF4-FFF2-40B4-BE49-F238E27FC236}">
                <a16:creationId xmlns:a16="http://schemas.microsoft.com/office/drawing/2014/main" id="{BA131EE2-BF2F-3D4C-CCF7-CFB8219E4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607976"/>
            <a:ext cx="7188592" cy="402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99740"/>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ThreadLocal</a:t>
            </a:r>
            <a:r>
              <a:rPr lang="en-IN" dirty="0"/>
              <a:t> </a:t>
            </a:r>
            <a:r>
              <a:rPr lang="en-IN" dirty="0" err="1"/>
              <a:t>Memoy</a:t>
            </a:r>
            <a:r>
              <a:rPr lang="en-IN" dirty="0"/>
              <a:t> Leaks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71896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are supposed to be garbage collected once the holding thread is no longer alive. </a:t>
            </a:r>
          </a:p>
          <a:p>
            <a:pPr algn="l"/>
            <a:r>
              <a:rPr lang="en-US" sz="2000" b="0" i="0" dirty="0">
                <a:solidFill>
                  <a:srgbClr val="000000"/>
                </a:solidFill>
                <a:effectLst/>
                <a:highlight>
                  <a:srgbClr val="FFFFFF"/>
                </a:highlight>
              </a:rPr>
              <a:t>But the problem arises when we use </a:t>
            </a:r>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in Thread pools</a:t>
            </a:r>
          </a:p>
          <a:p>
            <a:pPr algn="l"/>
            <a:r>
              <a:rPr lang="en-US" sz="2000" b="0" i="0" dirty="0">
                <a:solidFill>
                  <a:srgbClr val="000000"/>
                </a:solidFill>
                <a:effectLst/>
                <a:highlight>
                  <a:srgbClr val="FFFFFF"/>
                </a:highlight>
              </a:rPr>
              <a:t>Modern application servers use a pool of threads to process requests, instead of creating new ones </a:t>
            </a:r>
          </a:p>
          <a:p>
            <a:pPr algn="l"/>
            <a:r>
              <a:rPr lang="en-US" sz="2000" b="0" i="0" dirty="0">
                <a:solidFill>
                  <a:srgbClr val="000000"/>
                </a:solidFill>
                <a:effectLst/>
                <a:highlight>
                  <a:srgbClr val="FFFFFF"/>
                </a:highlight>
              </a:rPr>
              <a:t>If any class creates a </a:t>
            </a:r>
            <a:r>
              <a:rPr lang="en-US" sz="2000" b="0" i="1" dirty="0" err="1">
                <a:solidFill>
                  <a:srgbClr val="000000"/>
                </a:solidFill>
                <a:effectLst/>
                <a:highlight>
                  <a:srgbClr val="FFFFFF"/>
                </a:highlight>
              </a:rPr>
              <a:t>ThreadLocal</a:t>
            </a:r>
            <a:r>
              <a:rPr lang="en-US" sz="2000" b="0" i="1" dirty="0">
                <a:solidFill>
                  <a:srgbClr val="000000"/>
                </a:solidFill>
                <a:effectLst/>
                <a:highlight>
                  <a:srgbClr val="FFFFFF"/>
                </a:highlight>
              </a:rPr>
              <a:t> </a:t>
            </a:r>
            <a:r>
              <a:rPr lang="en-US" sz="2000" b="0" i="0" dirty="0">
                <a:solidFill>
                  <a:srgbClr val="000000"/>
                </a:solidFill>
                <a:effectLst/>
                <a:highlight>
                  <a:srgbClr val="FFFFFF"/>
                </a:highlight>
              </a:rPr>
              <a:t>variable, but doesn’t explicitly remove it, then a copy of that object will remain with the worker </a:t>
            </a:r>
            <a:r>
              <a:rPr lang="en-US" sz="2000" b="0" i="1" dirty="0">
                <a:solidFill>
                  <a:srgbClr val="000000"/>
                </a:solidFill>
                <a:effectLst/>
                <a:highlight>
                  <a:srgbClr val="FFFFFF"/>
                </a:highlight>
              </a:rPr>
              <a:t>Thread</a:t>
            </a:r>
          </a:p>
          <a:p>
            <a:pPr algn="l"/>
            <a:endParaRPr lang="en-US" sz="2000" b="0" i="1" dirty="0">
              <a:solidFill>
                <a:srgbClr val="000000"/>
              </a:solidFill>
              <a:highlight>
                <a:srgbClr val="FFFFFF"/>
              </a:highlight>
            </a:endParaRPr>
          </a:p>
          <a:p>
            <a:pPr algn="l"/>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provide the </a:t>
            </a:r>
            <a:r>
              <a:rPr lang="en-US" sz="2000" b="1" i="1" u="none" strike="noStrike" dirty="0">
                <a:solidFill>
                  <a:srgbClr val="267438"/>
                </a:solidFill>
                <a:effectLst/>
                <a:highlight>
                  <a:srgbClr val="FFFFFF"/>
                </a:highlight>
                <a:hlinkClick r:id="rId2"/>
              </a:rPr>
              <a:t>remove()</a:t>
            </a:r>
            <a:r>
              <a:rPr lang="en-US" sz="2000" b="0" i="0" dirty="0">
                <a:solidFill>
                  <a:srgbClr val="000000"/>
                </a:solidFill>
                <a:effectLst/>
                <a:highlight>
                  <a:srgbClr val="FFFFFF"/>
                </a:highlight>
              </a:rPr>
              <a:t> method, which removes the current thread’s value for this variable</a:t>
            </a:r>
          </a:p>
        </p:txBody>
      </p:sp>
    </p:spTree>
    <p:extLst>
      <p:ext uri="{BB962C8B-B14F-4D97-AF65-F5344CB8AC3E}">
        <p14:creationId xmlns:p14="http://schemas.microsoft.com/office/powerpoint/2010/main" val="3530583452"/>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pic>
        <p:nvPicPr>
          <p:cNvPr id="1026" name="Picture 2" descr="JVM Memory area parts">
            <a:extLst>
              <a:ext uri="{FF2B5EF4-FFF2-40B4-BE49-F238E27FC236}">
                <a16:creationId xmlns:a16="http://schemas.microsoft.com/office/drawing/2014/main" id="{A4F24BBE-04DD-AEE6-8EC7-44A7CBAE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647825"/>
            <a:ext cx="68770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70647"/>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Problem with large classes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219239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i="0" dirty="0">
                <a:solidFill>
                  <a:srgbClr val="000000"/>
                </a:solidFill>
                <a:effectLst/>
                <a:highlight>
                  <a:srgbClr val="FFFFFF"/>
                </a:highlight>
                <a:latin typeface="BerninaSans"/>
              </a:rPr>
              <a:t>At times it is possible to have a class with lot of static variables and methods</a:t>
            </a:r>
          </a:p>
          <a:p>
            <a:pPr algn="l"/>
            <a:r>
              <a:rPr lang="en-US" b="0" dirty="0">
                <a:solidFill>
                  <a:srgbClr val="000000"/>
                </a:solidFill>
                <a:highlight>
                  <a:srgbClr val="FFFFFF"/>
                </a:highlight>
                <a:latin typeface="BerninaSans"/>
              </a:rPr>
              <a:t>These classes occupy lot of memory</a:t>
            </a:r>
          </a:p>
          <a:p>
            <a:pPr algn="l"/>
            <a:r>
              <a:rPr lang="en-US" b="0" i="0" dirty="0">
                <a:solidFill>
                  <a:srgbClr val="000000"/>
                </a:solidFill>
                <a:effectLst/>
                <a:highlight>
                  <a:srgbClr val="FFFFFF"/>
                </a:highlight>
              </a:rPr>
              <a:t>Split these classes into smaller classes so that only those classes which are being used remain in the memory and the other classes are unloaded when not used</a:t>
            </a:r>
          </a:p>
        </p:txBody>
      </p:sp>
    </p:spTree>
    <p:extLst>
      <p:ext uri="{BB962C8B-B14F-4D97-AF65-F5344CB8AC3E}">
        <p14:creationId xmlns:p14="http://schemas.microsoft.com/office/powerpoint/2010/main" val="2926004837"/>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IN" sz="4400" dirty="0"/>
              <a:t>Coding Techniques</a:t>
            </a:r>
            <a:endParaRPr lang="en-US" sz="4400" dirty="0"/>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15505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Understanding Collections </a:t>
            </a:r>
            <a:endParaRPr lang="en-US" dirty="0"/>
          </a:p>
        </p:txBody>
      </p:sp>
      <p:graphicFrame>
        <p:nvGraphicFramePr>
          <p:cNvPr id="3" name="Table 2">
            <a:extLst>
              <a:ext uri="{FF2B5EF4-FFF2-40B4-BE49-F238E27FC236}">
                <a16:creationId xmlns:a16="http://schemas.microsoft.com/office/drawing/2014/main" id="{312DB0CE-EEFB-D588-633C-CBAC35B28004}"/>
              </a:ext>
            </a:extLst>
          </p:cNvPr>
          <p:cNvGraphicFramePr>
            <a:graphicFrameLocks noGrp="1"/>
          </p:cNvGraphicFramePr>
          <p:nvPr>
            <p:extLst>
              <p:ext uri="{D42A27DB-BD31-4B8C-83A1-F6EECF244321}">
                <p14:modId xmlns:p14="http://schemas.microsoft.com/office/powerpoint/2010/main" val="3720197347"/>
              </p:ext>
            </p:extLst>
          </p:nvPr>
        </p:nvGraphicFramePr>
        <p:xfrm>
          <a:off x="609600" y="1295400"/>
          <a:ext cx="8001000" cy="4806900"/>
        </p:xfrm>
        <a:graphic>
          <a:graphicData uri="http://schemas.openxmlformats.org/drawingml/2006/table">
            <a:tbl>
              <a:tblPr>
                <a:tableStyleId>{5940675A-B579-460E-94D1-54222C63F5DA}</a:tableStyleId>
              </a:tblPr>
              <a:tblGrid>
                <a:gridCol w="1143000">
                  <a:extLst>
                    <a:ext uri="{9D8B030D-6E8A-4147-A177-3AD203B41FA5}">
                      <a16:colId xmlns:a16="http://schemas.microsoft.com/office/drawing/2014/main" val="1730130549"/>
                    </a:ext>
                  </a:extLst>
                </a:gridCol>
                <a:gridCol w="1295400">
                  <a:extLst>
                    <a:ext uri="{9D8B030D-6E8A-4147-A177-3AD203B41FA5}">
                      <a16:colId xmlns:a16="http://schemas.microsoft.com/office/drawing/2014/main" val="1204571518"/>
                    </a:ext>
                  </a:extLst>
                </a:gridCol>
                <a:gridCol w="990600">
                  <a:extLst>
                    <a:ext uri="{9D8B030D-6E8A-4147-A177-3AD203B41FA5}">
                      <a16:colId xmlns:a16="http://schemas.microsoft.com/office/drawing/2014/main" val="1618394994"/>
                    </a:ext>
                  </a:extLst>
                </a:gridCol>
                <a:gridCol w="4572000">
                  <a:extLst>
                    <a:ext uri="{9D8B030D-6E8A-4147-A177-3AD203B41FA5}">
                      <a16:colId xmlns:a16="http://schemas.microsoft.com/office/drawing/2014/main" val="2334301896"/>
                    </a:ext>
                  </a:extLst>
                </a:gridCol>
              </a:tblGrid>
              <a:tr h="242152">
                <a:tc>
                  <a:txBody>
                    <a:bodyPr/>
                    <a:lstStyle/>
                    <a:p>
                      <a:pPr algn="l" fontAlgn="base"/>
                      <a:r>
                        <a:rPr lang="en-US" sz="1800" b="1" dirty="0">
                          <a:effectLst/>
                        </a:rPr>
                        <a:t>Interface</a:t>
                      </a:r>
                      <a:endParaRPr lang="en-US" sz="1800" b="1" dirty="0">
                        <a:effectLst/>
                        <a:latin typeface="+mn-lt"/>
                      </a:endParaRPr>
                    </a:p>
                  </a:txBody>
                  <a:tcPr marL="15446" marR="15446" marT="15446" marB="15446" anchor="ctr"/>
                </a:tc>
                <a:tc>
                  <a:txBody>
                    <a:bodyPr/>
                    <a:lstStyle/>
                    <a:p>
                      <a:pPr algn="l" fontAlgn="base"/>
                      <a:r>
                        <a:rPr lang="en-US" sz="1800" b="1">
                          <a:effectLst/>
                        </a:rPr>
                        <a:t>Class</a:t>
                      </a:r>
                      <a:endParaRPr lang="en-US" sz="1800" b="1">
                        <a:effectLst/>
                        <a:latin typeface="+mn-lt"/>
                      </a:endParaRPr>
                    </a:p>
                  </a:txBody>
                  <a:tcPr marL="15446" marR="15446" marT="15446" marB="15446" anchor="ctr"/>
                </a:tc>
                <a:tc>
                  <a:txBody>
                    <a:bodyPr/>
                    <a:lstStyle/>
                    <a:p>
                      <a:pPr algn="l" fontAlgn="base"/>
                      <a:r>
                        <a:rPr lang="en-US" sz="1800" b="1">
                          <a:effectLst/>
                        </a:rPr>
                        <a:t>Synchronized?</a:t>
                      </a:r>
                      <a:endParaRPr lang="en-US" sz="1800" b="1">
                        <a:effectLst/>
                        <a:latin typeface="+mn-lt"/>
                      </a:endParaRPr>
                    </a:p>
                  </a:txBody>
                  <a:tcPr marL="15446" marR="15446" marT="15446" marB="15446" anchor="ctr"/>
                </a:tc>
                <a:tc>
                  <a:txBody>
                    <a:bodyPr/>
                    <a:lstStyle/>
                    <a:p>
                      <a:pPr fontAlgn="base"/>
                      <a:r>
                        <a:rPr lang="en-US" sz="1800" b="1">
                          <a:effectLst/>
                        </a:rPr>
                        <a:t> </a:t>
                      </a:r>
                      <a:endParaRPr lang="en-US" sz="1800" b="1">
                        <a:effectLst/>
                        <a:latin typeface="+mn-lt"/>
                      </a:endParaRPr>
                    </a:p>
                  </a:txBody>
                  <a:tcPr marL="15446" marR="15446" marT="15446" marB="15446" anchor="ctr"/>
                </a:tc>
                <a:extLst>
                  <a:ext uri="{0D108BD9-81ED-4DB2-BD59-A6C34878D82A}">
                    <a16:rowId xmlns:a16="http://schemas.microsoft.com/office/drawing/2014/main" val="3952386181"/>
                  </a:ext>
                </a:extLst>
              </a:tr>
              <a:tr h="1069758">
                <a:tc>
                  <a:txBody>
                    <a:bodyPr/>
                    <a:lstStyle/>
                    <a:p>
                      <a:pPr algn="l" fontAlgn="base"/>
                      <a:r>
                        <a:rPr lang="en-US" sz="1800" dirty="0">
                          <a:effectLst/>
                        </a:rPr>
                        <a:t>Set</a:t>
                      </a:r>
                      <a:endParaRPr lang="en-US" sz="1800" dirty="0">
                        <a:effectLst/>
                        <a:latin typeface="+mn-lt"/>
                      </a:endParaRPr>
                    </a:p>
                  </a:txBody>
                  <a:tcPr marL="15446" marR="15446" marT="15446" marB="15446" anchor="ctr"/>
                </a:tc>
                <a:tc>
                  <a:txBody>
                    <a:bodyPr/>
                    <a:lstStyle/>
                    <a:p>
                      <a:pPr algn="l" fontAlgn="base"/>
                      <a:r>
                        <a:rPr lang="en-US" sz="1800">
                          <a:effectLst/>
                        </a:rPr>
                        <a:t>HashSet</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Fastest Set; slower than HashMap but implements the Set interface (HashMap does not)</a:t>
                      </a:r>
                      <a:endParaRPr lang="en-US" sz="1800">
                        <a:effectLst/>
                        <a:latin typeface="+mn-lt"/>
                      </a:endParaRPr>
                    </a:p>
                  </a:txBody>
                  <a:tcPr marL="15446" marR="15446" marT="15446" marB="15446" anchor="ctr"/>
                </a:tc>
                <a:extLst>
                  <a:ext uri="{0D108BD9-81ED-4DB2-BD59-A6C34878D82A}">
                    <a16:rowId xmlns:a16="http://schemas.microsoft.com/office/drawing/2014/main" val="113683421"/>
                  </a:ext>
                </a:extLst>
              </a:tr>
              <a:tr h="738714">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dirty="0" err="1">
                          <a:effectLst/>
                        </a:rPr>
                        <a:t>TreeSet</a:t>
                      </a:r>
                      <a:endParaRPr lang="en-US" sz="1800" dirty="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dirty="0">
                          <a:effectLst/>
                        </a:rPr>
                        <a:t>Slower than HashSet; provides iteration of keys in order</a:t>
                      </a:r>
                      <a:endParaRPr lang="en-US" sz="1800" dirty="0">
                        <a:effectLst/>
                        <a:latin typeface="+mn-lt"/>
                      </a:endParaRPr>
                    </a:p>
                  </a:txBody>
                  <a:tcPr marL="15446" marR="15446" marT="15446" marB="15446" anchor="ctr"/>
                </a:tc>
                <a:extLst>
                  <a:ext uri="{0D108BD9-81ED-4DB2-BD59-A6C34878D82A}">
                    <a16:rowId xmlns:a16="http://schemas.microsoft.com/office/drawing/2014/main" val="1978807658"/>
                  </a:ext>
                </a:extLst>
              </a:tr>
              <a:tr h="242152">
                <a:tc>
                  <a:txBody>
                    <a:bodyPr/>
                    <a:lstStyle/>
                    <a:p>
                      <a:pPr algn="l" fontAlgn="base"/>
                      <a:r>
                        <a:rPr lang="en-US" sz="1800">
                          <a:effectLst/>
                        </a:rPr>
                        <a:t>Map</a:t>
                      </a:r>
                      <a:endParaRPr lang="en-US" sz="1800">
                        <a:effectLst/>
                        <a:latin typeface="+mn-lt"/>
                      </a:endParaRPr>
                    </a:p>
                  </a:txBody>
                  <a:tcPr marL="15446" marR="15446" marT="15446" marB="15446" anchor="ctr"/>
                </a:tc>
                <a:tc>
                  <a:txBody>
                    <a:bodyPr/>
                    <a:lstStyle/>
                    <a:p>
                      <a:pPr algn="l" fontAlgn="base"/>
                      <a:r>
                        <a:rPr lang="en-US" sz="1800">
                          <a:effectLst/>
                        </a:rPr>
                        <a:t>HashMap</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Fastest Map</a:t>
                      </a:r>
                      <a:endParaRPr lang="en-US" sz="1800">
                        <a:effectLst/>
                        <a:latin typeface="+mn-lt"/>
                      </a:endParaRPr>
                    </a:p>
                  </a:txBody>
                  <a:tcPr marL="15446" marR="15446" marT="15446" marB="15446" anchor="ctr"/>
                </a:tc>
                <a:extLst>
                  <a:ext uri="{0D108BD9-81ED-4DB2-BD59-A6C34878D82A}">
                    <a16:rowId xmlns:a16="http://schemas.microsoft.com/office/drawing/2014/main" val="2770274250"/>
                  </a:ext>
                </a:extLst>
              </a:tr>
              <a:tr h="904236">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a:effectLst/>
                        </a:rPr>
                        <a:t>Hashtable</a:t>
                      </a:r>
                      <a:endParaRPr lang="en-US" sz="1800">
                        <a:effectLst/>
                        <a:latin typeface="+mn-lt"/>
                      </a:endParaRPr>
                    </a:p>
                  </a:txBody>
                  <a:tcPr marL="15446" marR="15446" marT="15446" marB="15446" anchor="ctr"/>
                </a:tc>
                <a:tc>
                  <a:txBody>
                    <a:bodyPr/>
                    <a:lstStyle/>
                    <a:p>
                      <a:pPr algn="l" fontAlgn="base"/>
                      <a:r>
                        <a:rPr lang="en-US" sz="1800">
                          <a:effectLst/>
                        </a:rPr>
                        <a:t>Yes</a:t>
                      </a:r>
                      <a:endParaRPr lang="en-US" sz="1800">
                        <a:effectLst/>
                        <a:latin typeface="+mn-lt"/>
                      </a:endParaRPr>
                    </a:p>
                  </a:txBody>
                  <a:tcPr marL="15446" marR="15446" marT="15446" marB="15446" anchor="ctr"/>
                </a:tc>
                <a:tc>
                  <a:txBody>
                    <a:bodyPr/>
                    <a:lstStyle/>
                    <a:p>
                      <a:pPr algn="l" fontAlgn="base"/>
                      <a:r>
                        <a:rPr lang="en-US" sz="1800">
                          <a:effectLst/>
                        </a:rPr>
                        <a:t>Slower than HashMap, but faster than synchronized HashMap</a:t>
                      </a:r>
                      <a:endParaRPr lang="en-US" sz="1800">
                        <a:effectLst/>
                        <a:latin typeface="+mn-lt"/>
                      </a:endParaRPr>
                    </a:p>
                  </a:txBody>
                  <a:tcPr marL="15446" marR="15446" marT="15446" marB="15446" anchor="ctr"/>
                </a:tc>
                <a:extLst>
                  <a:ext uri="{0D108BD9-81ED-4DB2-BD59-A6C34878D82A}">
                    <a16:rowId xmlns:a16="http://schemas.microsoft.com/office/drawing/2014/main" val="3746213223"/>
                  </a:ext>
                </a:extLst>
              </a:tr>
              <a:tr h="904236">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a:effectLst/>
                        </a:rPr>
                        <a:t>TreeMap</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Slower than Hashtable and HashMap; provides iteration of keys in order</a:t>
                      </a:r>
                      <a:endParaRPr lang="en-US" sz="1800">
                        <a:effectLst/>
                        <a:latin typeface="+mn-lt"/>
                      </a:endParaRPr>
                    </a:p>
                  </a:txBody>
                  <a:tcPr marL="15446" marR="15446" marT="15446" marB="15446" anchor="ctr"/>
                </a:tc>
                <a:extLst>
                  <a:ext uri="{0D108BD9-81ED-4DB2-BD59-A6C34878D82A}">
                    <a16:rowId xmlns:a16="http://schemas.microsoft.com/office/drawing/2014/main" val="2446966319"/>
                  </a:ext>
                </a:extLst>
              </a:tr>
              <a:tr h="242152">
                <a:tc>
                  <a:txBody>
                    <a:bodyPr/>
                    <a:lstStyle/>
                    <a:p>
                      <a:pPr algn="l" fontAlgn="base"/>
                      <a:r>
                        <a:rPr lang="en-US" sz="1800">
                          <a:effectLst/>
                        </a:rPr>
                        <a:t>List</a:t>
                      </a:r>
                      <a:endParaRPr lang="en-US" sz="1800">
                        <a:effectLst/>
                        <a:latin typeface="+mn-lt"/>
                      </a:endParaRPr>
                    </a:p>
                  </a:txBody>
                  <a:tcPr marL="15446" marR="15446" marT="15446" marB="15446" anchor="ctr"/>
                </a:tc>
                <a:tc>
                  <a:txBody>
                    <a:bodyPr/>
                    <a:lstStyle/>
                    <a:p>
                      <a:pPr algn="l" fontAlgn="base"/>
                      <a:r>
                        <a:rPr lang="en-US" sz="1800">
                          <a:effectLst/>
                        </a:rPr>
                        <a:t>ArrayList</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dirty="0">
                          <a:effectLst/>
                        </a:rPr>
                        <a:t>Fastest List</a:t>
                      </a:r>
                      <a:endParaRPr lang="en-US" sz="1800" dirty="0">
                        <a:effectLst/>
                        <a:latin typeface="+mn-lt"/>
                      </a:endParaRPr>
                    </a:p>
                  </a:txBody>
                  <a:tcPr marL="15446" marR="15446" marT="15446" marB="15446" anchor="ctr"/>
                </a:tc>
                <a:extLst>
                  <a:ext uri="{0D108BD9-81ED-4DB2-BD59-A6C34878D82A}">
                    <a16:rowId xmlns:a16="http://schemas.microsoft.com/office/drawing/2014/main" val="418240378"/>
                  </a:ext>
                </a:extLst>
              </a:tr>
            </a:tbl>
          </a:graphicData>
        </a:graphic>
      </p:graphicFrame>
    </p:spTree>
    <p:extLst>
      <p:ext uri="{BB962C8B-B14F-4D97-AF65-F5344CB8AC3E}">
        <p14:creationId xmlns:p14="http://schemas.microsoft.com/office/powerpoint/2010/main" val="2705323311"/>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Optimize the code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02058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dirty="0">
                <a:solidFill>
                  <a:srgbClr val="000000"/>
                </a:solidFill>
                <a:highlight>
                  <a:srgbClr val="FFFFFF"/>
                </a:highlight>
                <a:latin typeface="BerninaSans"/>
              </a:rPr>
              <a:t>Understand String class</a:t>
            </a:r>
            <a:endParaRPr lang="en-US" b="0" i="0" dirty="0">
              <a:solidFill>
                <a:srgbClr val="000000"/>
              </a:solidFill>
              <a:effectLst/>
              <a:highlight>
                <a:srgbClr val="FFFFFF"/>
              </a:highlight>
              <a:latin typeface="BerninaSans"/>
            </a:endParaRPr>
          </a:p>
          <a:p>
            <a:pPr algn="l"/>
            <a:r>
              <a:rPr lang="en-US" b="0" dirty="0">
                <a:solidFill>
                  <a:srgbClr val="000000"/>
                </a:solidFill>
                <a:highlight>
                  <a:srgbClr val="FFFFFF"/>
                </a:highlight>
                <a:latin typeface="BerninaSans"/>
              </a:rPr>
              <a:t>Understand StringBuilder and </a:t>
            </a:r>
            <a:r>
              <a:rPr lang="en-US" b="0" i="0" dirty="0" err="1">
                <a:solidFill>
                  <a:srgbClr val="000000"/>
                </a:solidFill>
                <a:effectLst/>
                <a:highlight>
                  <a:srgbClr val="FFFFFF"/>
                </a:highlight>
              </a:rPr>
              <a:t>StringBuffer</a:t>
            </a:r>
            <a:r>
              <a:rPr lang="en-US" b="0" i="0" dirty="0">
                <a:solidFill>
                  <a:srgbClr val="000000"/>
                </a:solidFill>
                <a:effectLst/>
                <a:highlight>
                  <a:srgbClr val="FFFFFF"/>
                </a:highlight>
              </a:rPr>
              <a:t> classes</a:t>
            </a:r>
          </a:p>
          <a:p>
            <a:pPr algn="l"/>
            <a:r>
              <a:rPr lang="en-US" b="0" dirty="0">
                <a:solidFill>
                  <a:srgbClr val="000000"/>
                </a:solidFill>
                <a:highlight>
                  <a:srgbClr val="FFFFFF"/>
                </a:highlight>
              </a:rPr>
              <a:t>Use regex for string complex comparisons</a:t>
            </a:r>
            <a:endParaRPr lang="en-US" b="0" i="0" dirty="0">
              <a:solidFill>
                <a:srgbClr val="000000"/>
              </a:solidFill>
              <a:effectLst/>
              <a:highlight>
                <a:srgbClr val="FFFFFF"/>
              </a:highlight>
            </a:endParaRPr>
          </a:p>
          <a:p>
            <a:pPr algn="l"/>
            <a:r>
              <a:rPr lang="en-US" b="0" dirty="0">
                <a:solidFill>
                  <a:srgbClr val="000000"/>
                </a:solidFill>
                <a:highlight>
                  <a:srgbClr val="FFFFFF"/>
                </a:highlight>
              </a:rPr>
              <a:t>Avoid </a:t>
            </a:r>
            <a:r>
              <a:rPr lang="en-US" b="0" dirty="0" err="1">
                <a:solidFill>
                  <a:srgbClr val="000000"/>
                </a:solidFill>
                <a:highlight>
                  <a:srgbClr val="FFFFFF"/>
                </a:highlight>
              </a:rPr>
              <a:t>BigInteger</a:t>
            </a:r>
            <a:r>
              <a:rPr lang="en-US" b="0" dirty="0">
                <a:solidFill>
                  <a:srgbClr val="000000"/>
                </a:solidFill>
                <a:highlight>
                  <a:srgbClr val="FFFFFF"/>
                </a:highlight>
              </a:rPr>
              <a:t> and </a:t>
            </a:r>
            <a:r>
              <a:rPr lang="en-US" b="0" dirty="0" err="1">
                <a:solidFill>
                  <a:srgbClr val="000000"/>
                </a:solidFill>
                <a:highlight>
                  <a:srgbClr val="FFFFFF"/>
                </a:highlight>
              </a:rPr>
              <a:t>BigDecimal</a:t>
            </a:r>
            <a:endParaRPr lang="en-US" b="0" i="0" dirty="0">
              <a:solidFill>
                <a:srgbClr val="000000"/>
              </a:solidFill>
              <a:effectLst/>
              <a:highlight>
                <a:srgbClr val="FFFFFF"/>
              </a:highlight>
            </a:endParaRPr>
          </a:p>
          <a:p>
            <a:pPr algn="l"/>
            <a:r>
              <a:rPr lang="en-US" b="0" dirty="0">
                <a:solidFill>
                  <a:srgbClr val="000000"/>
                </a:solidFill>
                <a:highlight>
                  <a:srgbClr val="FFFFFF"/>
                </a:highlight>
              </a:rPr>
              <a:t>Avoid large methods</a:t>
            </a:r>
          </a:p>
          <a:p>
            <a:pPr algn="l"/>
            <a:r>
              <a:rPr lang="en-US" b="0" i="0" dirty="0">
                <a:solidFill>
                  <a:srgbClr val="000000"/>
                </a:solidFill>
                <a:effectLst/>
                <a:highlight>
                  <a:srgbClr val="FFFFFF"/>
                </a:highlight>
              </a:rPr>
              <a:t>Avoid large classes (split them)</a:t>
            </a:r>
          </a:p>
          <a:p>
            <a:pPr algn="l"/>
            <a:r>
              <a:rPr lang="en-US" b="0" dirty="0">
                <a:solidFill>
                  <a:srgbClr val="000000"/>
                </a:solidFill>
                <a:highlight>
                  <a:srgbClr val="FFFFFF"/>
                </a:highlight>
              </a:rPr>
              <a:t>Understand primitives vs Wrappers</a:t>
            </a:r>
          </a:p>
          <a:p>
            <a:pPr algn="l"/>
            <a:r>
              <a:rPr lang="en-US" b="0" i="0" dirty="0">
                <a:solidFill>
                  <a:srgbClr val="000000"/>
                </a:solidFill>
                <a:effectLst/>
                <a:highlight>
                  <a:srgbClr val="FFFFFF"/>
                </a:highlight>
              </a:rPr>
              <a:t>Database connection pooling</a:t>
            </a:r>
          </a:p>
          <a:p>
            <a:pPr algn="l"/>
            <a:r>
              <a:rPr lang="en-US" b="0" dirty="0">
                <a:solidFill>
                  <a:srgbClr val="000000"/>
                </a:solidFill>
                <a:highlight>
                  <a:srgbClr val="FFFFFF"/>
                </a:highlight>
              </a:rPr>
              <a:t>Use </a:t>
            </a:r>
            <a:r>
              <a:rPr lang="en-US" b="0" dirty="0" err="1">
                <a:solidFill>
                  <a:srgbClr val="000000"/>
                </a:solidFill>
                <a:highlight>
                  <a:srgbClr val="FFFFFF"/>
                </a:highlight>
              </a:rPr>
              <a:t>PreparedStatement</a:t>
            </a:r>
            <a:r>
              <a:rPr lang="en-US" b="0" dirty="0">
                <a:solidFill>
                  <a:srgbClr val="000000"/>
                </a:solidFill>
                <a:highlight>
                  <a:srgbClr val="FFFFFF"/>
                </a:highlight>
              </a:rPr>
              <a:t> instead of Statement in JDBC</a:t>
            </a:r>
            <a:endParaRPr lang="en-US" b="0" i="0" dirty="0">
              <a:solidFill>
                <a:srgbClr val="000000"/>
              </a:solidFill>
              <a:effectLst/>
              <a:highlight>
                <a:srgbClr val="FFFFFF"/>
              </a:highlight>
            </a:endParaRPr>
          </a:p>
          <a:p>
            <a:pPr algn="l"/>
            <a:endParaRPr lang="en-US" b="0" dirty="0">
              <a:solidFill>
                <a:srgbClr val="000000"/>
              </a:solidFill>
              <a:highlight>
                <a:srgbClr val="FFFFFF"/>
              </a:highlight>
            </a:endParaRPr>
          </a:p>
        </p:txBody>
      </p:sp>
    </p:spTree>
    <p:extLst>
      <p:ext uri="{BB962C8B-B14F-4D97-AF65-F5344CB8AC3E}">
        <p14:creationId xmlns:p14="http://schemas.microsoft.com/office/powerpoint/2010/main" val="3900986678"/>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Recursion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559431"/>
            <a:ext cx="845820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solidFill>
                  <a:srgbClr val="3D4751"/>
                </a:solidFill>
                <a:effectLst/>
              </a:rPr>
              <a:t>Recursion is </a:t>
            </a:r>
            <a:r>
              <a:rPr lang="en-US" sz="2000" b="0" dirty="0">
                <a:solidFill>
                  <a:srgbClr val="3D4751"/>
                </a:solidFill>
              </a:rPr>
              <a:t>good in </a:t>
            </a:r>
            <a:r>
              <a:rPr lang="en-US" sz="2000" b="0" i="0" dirty="0">
                <a:solidFill>
                  <a:srgbClr val="3D4751"/>
                </a:solidFill>
                <a:effectLst/>
              </a:rPr>
              <a:t>solving complex problems where loops cannot be used</a:t>
            </a:r>
          </a:p>
          <a:p>
            <a:pPr algn="l"/>
            <a:r>
              <a:rPr lang="en-US" sz="2000" b="0" i="0" dirty="0">
                <a:solidFill>
                  <a:srgbClr val="3D4751"/>
                </a:solidFill>
                <a:effectLst/>
              </a:rPr>
              <a:t>However, you should use recursion sparingly </a:t>
            </a:r>
          </a:p>
          <a:p>
            <a:pPr algn="l"/>
            <a:r>
              <a:rPr lang="en-US" sz="2000" b="0" i="0" dirty="0">
                <a:solidFill>
                  <a:srgbClr val="3D4751"/>
                </a:solidFill>
                <a:effectLst/>
              </a:rPr>
              <a:t>In the iterative approach, the local variables are created once. </a:t>
            </a:r>
          </a:p>
          <a:p>
            <a:pPr algn="l"/>
            <a:r>
              <a:rPr lang="en-US" sz="2000" b="0" i="0" dirty="0">
                <a:solidFill>
                  <a:srgbClr val="3D4751"/>
                </a:solidFill>
                <a:effectLst/>
              </a:rPr>
              <a:t>However, in the case of the recursion, for each method call a stack frame with local variables is created.</a:t>
            </a:r>
          </a:p>
          <a:p>
            <a:pPr algn="l"/>
            <a:endParaRPr lang="en-US" sz="2000" b="0" i="0" dirty="0">
              <a:solidFill>
                <a:srgbClr val="3D4751"/>
              </a:solidFill>
              <a:effectLst/>
            </a:endParaRPr>
          </a:p>
          <a:p>
            <a:pPr algn="l"/>
            <a:r>
              <a:rPr lang="en-US" sz="2000" b="0" dirty="0">
                <a:solidFill>
                  <a:srgbClr val="3D4751"/>
                </a:solidFill>
              </a:rPr>
              <a:t>The rule is – do not use recursion if loops can be used</a:t>
            </a:r>
          </a:p>
          <a:p>
            <a:pPr algn="l"/>
            <a:endParaRPr lang="en-US" sz="2000" b="0" i="0" dirty="0">
              <a:solidFill>
                <a:srgbClr val="3D4751"/>
              </a:solidFill>
              <a:effectLst/>
            </a:endParaRPr>
          </a:p>
        </p:txBody>
      </p:sp>
    </p:spTree>
    <p:extLst>
      <p:ext uri="{BB962C8B-B14F-4D97-AF65-F5344CB8AC3E}">
        <p14:creationId xmlns:p14="http://schemas.microsoft.com/office/powerpoint/2010/main" val="1614302131"/>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Is JPA preferable to JDBC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559431"/>
            <a:ext cx="8458200" cy="137986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solidFill>
                  <a:srgbClr val="242424"/>
                </a:solidFill>
                <a:effectLst/>
                <a:highlight>
                  <a:srgbClr val="FFFFFF"/>
                </a:highlight>
              </a:rPr>
              <a:t>JPA is a Java standard for binding Java objects to records in a relational database</a:t>
            </a:r>
          </a:p>
          <a:p>
            <a:pPr algn="l"/>
            <a:r>
              <a:rPr lang="en-US" sz="2000" b="0" dirty="0">
                <a:solidFill>
                  <a:srgbClr val="242424"/>
                </a:solidFill>
                <a:highlight>
                  <a:srgbClr val="FFFFFF"/>
                </a:highlight>
              </a:rPr>
              <a:t>Handling object persistence is breeze with JPA</a:t>
            </a:r>
          </a:p>
          <a:p>
            <a:pPr algn="l"/>
            <a:r>
              <a:rPr lang="en-US" sz="2000" b="0" i="0" dirty="0">
                <a:solidFill>
                  <a:srgbClr val="242424"/>
                </a:solidFill>
                <a:effectLst/>
                <a:highlight>
                  <a:srgbClr val="FFFFFF"/>
                </a:highlight>
              </a:rPr>
              <a:t>But for simple operations JPA has its own overhead</a:t>
            </a:r>
            <a:endParaRPr lang="en-US" sz="2000" b="0" i="0" dirty="0">
              <a:solidFill>
                <a:srgbClr val="3D4751"/>
              </a:solidFill>
              <a:effectLst/>
            </a:endParaRPr>
          </a:p>
        </p:txBody>
      </p:sp>
      <p:pic>
        <p:nvPicPr>
          <p:cNvPr id="2050" name="Picture 2">
            <a:extLst>
              <a:ext uri="{FF2B5EF4-FFF2-40B4-BE49-F238E27FC236}">
                <a16:creationId xmlns:a16="http://schemas.microsoft.com/office/drawing/2014/main" id="{534EFFF9-C45B-4D85-9167-2F96A8726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17518"/>
            <a:ext cx="3962400" cy="272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41364"/>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Optimize SQL queries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395970"/>
            <a:ext cx="8458200" cy="462383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1800" b="0" i="0" dirty="0">
                <a:solidFill>
                  <a:srgbClr val="242424"/>
                </a:solidFill>
                <a:effectLst/>
                <a:highlight>
                  <a:srgbClr val="FFFFFF"/>
                </a:highlight>
              </a:rPr>
              <a:t> Add missing indexes</a:t>
            </a:r>
          </a:p>
          <a:p>
            <a:pPr algn="l"/>
            <a:r>
              <a:rPr lang="en-US" sz="1800" b="0" i="0" dirty="0">
                <a:solidFill>
                  <a:srgbClr val="242424"/>
                </a:solidFill>
                <a:effectLst/>
                <a:highlight>
                  <a:srgbClr val="FFFFFF"/>
                </a:highlight>
              </a:rPr>
              <a:t> Use indexes effectively</a:t>
            </a:r>
          </a:p>
          <a:p>
            <a:pPr algn="l"/>
            <a:r>
              <a:rPr lang="en-US" sz="1800" b="0" i="0" dirty="0">
                <a:solidFill>
                  <a:srgbClr val="242424"/>
                </a:solidFill>
                <a:effectLst/>
                <a:highlight>
                  <a:srgbClr val="FFFFFF"/>
                </a:highlight>
              </a:rPr>
              <a:t> Check for unused indexes</a:t>
            </a:r>
          </a:p>
          <a:p>
            <a:pPr algn="l"/>
            <a:r>
              <a:rPr lang="en-US" sz="1800" b="0" i="0" dirty="0">
                <a:solidFill>
                  <a:srgbClr val="242424"/>
                </a:solidFill>
                <a:effectLst/>
                <a:highlight>
                  <a:srgbClr val="FFFFFF"/>
                </a:highlight>
              </a:rPr>
              <a:t> Reduce the use of wildcard characters</a:t>
            </a:r>
          </a:p>
          <a:p>
            <a:pPr algn="l"/>
            <a:r>
              <a:rPr lang="en-US" sz="1800" b="0" i="0" dirty="0">
                <a:solidFill>
                  <a:srgbClr val="242424"/>
                </a:solidFill>
                <a:effectLst/>
                <a:highlight>
                  <a:srgbClr val="FFFFFF"/>
                </a:highlight>
              </a:rPr>
              <a:t> Use wildcards at the end of a phrase only</a:t>
            </a:r>
          </a:p>
          <a:p>
            <a:pPr algn="l"/>
            <a:r>
              <a:rPr lang="en-US" sz="1800" b="0" i="0" dirty="0">
                <a:solidFill>
                  <a:srgbClr val="242424"/>
                </a:solidFill>
                <a:effectLst/>
                <a:highlight>
                  <a:srgbClr val="FFFFFF"/>
                </a:highlight>
              </a:rPr>
              <a:t> Use appropriate data types and layouts</a:t>
            </a:r>
          </a:p>
          <a:p>
            <a:pPr algn="l"/>
            <a:r>
              <a:rPr lang="en-US" sz="1800" b="0" i="0" dirty="0">
                <a:solidFill>
                  <a:srgbClr val="242424"/>
                </a:solidFill>
                <a:effectLst/>
                <a:highlight>
                  <a:srgbClr val="FFFFFF"/>
                </a:highlight>
              </a:rPr>
              <a:t> Avoid redundant or unnecessary data retrieval</a:t>
            </a:r>
          </a:p>
          <a:p>
            <a:pPr algn="l"/>
            <a:r>
              <a:rPr lang="en-US" sz="1800" b="0" i="0" dirty="0">
                <a:solidFill>
                  <a:srgbClr val="242424"/>
                </a:solidFill>
                <a:effectLst/>
                <a:highlight>
                  <a:srgbClr val="FFFFFF"/>
                </a:highlight>
              </a:rPr>
              <a:t> use exists() instead of count()</a:t>
            </a:r>
          </a:p>
          <a:p>
            <a:pPr algn="l"/>
            <a:r>
              <a:rPr lang="en-US" sz="1800" b="0" i="0" dirty="0">
                <a:solidFill>
                  <a:srgbClr val="242424"/>
                </a:solidFill>
                <a:effectLst/>
                <a:highlight>
                  <a:srgbClr val="FFFFFF"/>
                </a:highlight>
              </a:rPr>
              <a:t> Avoid subqueries (join may be better)</a:t>
            </a:r>
          </a:p>
          <a:p>
            <a:pPr algn="l"/>
            <a:r>
              <a:rPr lang="en-US" sz="1800" b="0" i="0" dirty="0">
                <a:solidFill>
                  <a:srgbClr val="242424"/>
                </a:solidFill>
                <a:effectLst/>
                <a:highlight>
                  <a:srgbClr val="FFFFFF"/>
                </a:highlight>
              </a:rPr>
              <a:t> Avoid too many JOINs</a:t>
            </a:r>
          </a:p>
          <a:p>
            <a:pPr algn="l"/>
            <a:r>
              <a:rPr lang="en-US" sz="1800" b="0" i="0" dirty="0">
                <a:solidFill>
                  <a:srgbClr val="242424"/>
                </a:solidFill>
                <a:effectLst/>
                <a:highlight>
                  <a:srgbClr val="FFFFFF"/>
                </a:highlight>
              </a:rPr>
              <a:t> Avoid using SELECT DISTINCT</a:t>
            </a:r>
          </a:p>
          <a:p>
            <a:pPr algn="l"/>
            <a:r>
              <a:rPr lang="en-US" sz="1800" b="0" i="0" dirty="0">
                <a:solidFill>
                  <a:srgbClr val="242424"/>
                </a:solidFill>
                <a:effectLst/>
                <a:highlight>
                  <a:srgbClr val="FFFFFF"/>
                </a:highlight>
              </a:rPr>
              <a:t> Use SELECT fields instead of SELECT *</a:t>
            </a:r>
          </a:p>
          <a:p>
            <a:pPr algn="l"/>
            <a:r>
              <a:rPr lang="en-US" sz="1800" b="0" i="0" dirty="0">
                <a:solidFill>
                  <a:srgbClr val="242424"/>
                </a:solidFill>
                <a:effectLst/>
                <a:highlight>
                  <a:srgbClr val="FFFFFF"/>
                </a:highlight>
              </a:rPr>
              <a:t> Minimize large write operations</a:t>
            </a:r>
          </a:p>
          <a:p>
            <a:pPr algn="l"/>
            <a:r>
              <a:rPr lang="en-US" sz="1800" b="0" i="0" dirty="0">
                <a:solidFill>
                  <a:srgbClr val="242424"/>
                </a:solidFill>
                <a:effectLst/>
                <a:highlight>
                  <a:srgbClr val="FFFFFF"/>
                </a:highlight>
              </a:rPr>
              <a:t> Create joins with INNER JOIN (not WHERE)</a:t>
            </a:r>
            <a:endParaRPr lang="en-US" sz="1800" b="0" i="0" dirty="0">
              <a:solidFill>
                <a:srgbClr val="3D4751"/>
              </a:solidFill>
              <a:effectLst/>
            </a:endParaRPr>
          </a:p>
        </p:txBody>
      </p:sp>
    </p:spTree>
    <p:extLst>
      <p:ext uri="{BB962C8B-B14F-4D97-AF65-F5344CB8AC3E}">
        <p14:creationId xmlns:p14="http://schemas.microsoft.com/office/powerpoint/2010/main" val="2648490985"/>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a:t>
            </a:r>
            <a:r>
              <a:rPr lang="en-US" dirty="0" err="1"/>
              <a:t>eap</a:t>
            </a:r>
            <a:r>
              <a:rPr lang="en-US" dirty="0"/>
              <a:t> Memory</a:t>
            </a:r>
          </a:p>
        </p:txBody>
      </p:sp>
      <p:pic>
        <p:nvPicPr>
          <p:cNvPr id="1026" name="Picture 2" descr="Java Heap Memory Structure | Betsol">
            <a:extLst>
              <a:ext uri="{FF2B5EF4-FFF2-40B4-BE49-F238E27FC236}">
                <a16:creationId xmlns:a16="http://schemas.microsoft.com/office/drawing/2014/main" id="{2E1EADEE-ACF5-DC23-A188-F4A04746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8763"/>
            <a:ext cx="8839200" cy="379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35196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t>
            </a:r>
            <a:r>
              <a:rPr lang="en-US" dirty="0" err="1"/>
              <a:t>arbage</a:t>
            </a:r>
            <a:r>
              <a:rPr lang="en-US" dirty="0"/>
              <a:t> Collection</a:t>
            </a:r>
          </a:p>
        </p:txBody>
      </p:sp>
      <p:sp>
        <p:nvSpPr>
          <p:cNvPr id="9221" name="Rectangle 5"/>
          <p:cNvSpPr>
            <a:spLocks noGrp="1" noChangeArrowheads="1"/>
          </p:cNvSpPr>
          <p:nvPr>
            <p:ph type="body" idx="1"/>
          </p:nvPr>
        </p:nvSpPr>
        <p:spPr>
          <a:xfrm>
            <a:off x="607741" y="1323472"/>
            <a:ext cx="7918450" cy="4826962"/>
          </a:xfrm>
        </p:spPr>
        <p:txBody>
          <a:bodyPr/>
          <a:lstStyle/>
          <a:p>
            <a:pPr algn="l"/>
            <a:r>
              <a:rPr lang="en-US" sz="2000" b="0" i="0" dirty="0">
                <a:solidFill>
                  <a:srgbClr val="212529"/>
                </a:solidFill>
                <a:effectLst/>
                <a:highlight>
                  <a:srgbClr val="FFFFFF"/>
                </a:highlight>
              </a:rPr>
              <a:t>The JVM heap is physically divided into two parts: </a:t>
            </a:r>
            <a:r>
              <a:rPr lang="en-US" sz="2000" b="0" i="1" dirty="0">
                <a:solidFill>
                  <a:srgbClr val="212529"/>
                </a:solidFill>
                <a:effectLst/>
                <a:highlight>
                  <a:srgbClr val="FFFFFF"/>
                </a:highlight>
              </a:rPr>
              <a:t>nursery</a:t>
            </a:r>
            <a:r>
              <a:rPr lang="en-US" sz="2000" b="0" i="0" dirty="0">
                <a:solidFill>
                  <a:srgbClr val="212529"/>
                </a:solidFill>
                <a:effectLst/>
                <a:highlight>
                  <a:srgbClr val="FFFFFF"/>
                </a:highlight>
              </a:rPr>
              <a:t> (</a:t>
            </a:r>
            <a:r>
              <a:rPr lang="en-US" sz="2000" b="0" i="1" dirty="0">
                <a:solidFill>
                  <a:srgbClr val="212529"/>
                </a:solidFill>
                <a:effectLst/>
                <a:highlight>
                  <a:srgbClr val="FFFFFF"/>
                </a:highlight>
              </a:rPr>
              <a:t>young generation</a:t>
            </a:r>
            <a:r>
              <a:rPr lang="en-US" sz="2000" b="0" i="0" dirty="0">
                <a:solidFill>
                  <a:srgbClr val="212529"/>
                </a:solidFill>
                <a:effectLst/>
                <a:highlight>
                  <a:srgbClr val="FFFFFF"/>
                </a:highlight>
              </a:rPr>
              <a:t>) and </a:t>
            </a:r>
            <a:r>
              <a:rPr lang="en-US" sz="2000" b="0" i="1" dirty="0">
                <a:solidFill>
                  <a:srgbClr val="212529"/>
                </a:solidFill>
                <a:effectLst/>
                <a:highlight>
                  <a:srgbClr val="FFFFFF"/>
                </a:highlight>
              </a:rPr>
              <a:t>old space</a:t>
            </a:r>
            <a:r>
              <a:rPr lang="en-US" sz="2000" b="0" i="0" dirty="0">
                <a:solidFill>
                  <a:srgbClr val="212529"/>
                </a:solidFill>
                <a:effectLst/>
                <a:highlight>
                  <a:srgbClr val="FFFFFF"/>
                </a:highlight>
              </a:rPr>
              <a:t> (or </a:t>
            </a:r>
            <a:r>
              <a:rPr lang="en-US" sz="2000" b="0" i="1" dirty="0">
                <a:solidFill>
                  <a:srgbClr val="212529"/>
                </a:solidFill>
                <a:effectLst/>
                <a:highlight>
                  <a:srgbClr val="FFFFFF"/>
                </a:highlight>
              </a:rPr>
              <a:t>old generation</a:t>
            </a:r>
            <a:r>
              <a:rPr lang="en-US" sz="2000" b="0" i="0" dirty="0">
                <a:solidFill>
                  <a:srgbClr val="212529"/>
                </a:solidFill>
                <a:effectLst/>
                <a:highlight>
                  <a:srgbClr val="FFFFFF"/>
                </a:highlight>
              </a:rPr>
              <a:t>)</a:t>
            </a:r>
          </a:p>
          <a:p>
            <a:pPr algn="l"/>
            <a:r>
              <a:rPr lang="en-US" sz="2000" b="0" i="0" dirty="0">
                <a:solidFill>
                  <a:srgbClr val="212529"/>
                </a:solidFill>
                <a:effectLst/>
                <a:highlight>
                  <a:srgbClr val="FFFFFF"/>
                </a:highlight>
              </a:rPr>
              <a:t>The nursery is a part of the heap reserved for the allocation of new objects. </a:t>
            </a:r>
          </a:p>
          <a:p>
            <a:pPr algn="l"/>
            <a:r>
              <a:rPr lang="en-US" sz="2000" b="0" i="0" dirty="0">
                <a:solidFill>
                  <a:srgbClr val="212529"/>
                </a:solidFill>
                <a:effectLst/>
                <a:highlight>
                  <a:srgbClr val="FFFFFF"/>
                </a:highlight>
              </a:rPr>
              <a:t>When the nursery becomes full, all the objects that have lived long enough in the nursery are promoted (moved) to the old space, thus freeing up the nursery for more object allocation</a:t>
            </a:r>
          </a:p>
          <a:p>
            <a:pPr algn="l"/>
            <a:r>
              <a:rPr lang="en-US" sz="2000" b="0" i="0" dirty="0">
                <a:solidFill>
                  <a:srgbClr val="212529"/>
                </a:solidFill>
                <a:effectLst/>
                <a:highlight>
                  <a:srgbClr val="FFFFFF"/>
                </a:highlight>
              </a:rPr>
              <a:t>This garbage collection is called </a:t>
            </a:r>
            <a:r>
              <a:rPr lang="en-US" sz="2000" b="1" i="0" dirty="0">
                <a:solidFill>
                  <a:srgbClr val="212529"/>
                </a:solidFill>
                <a:effectLst/>
                <a:highlight>
                  <a:srgbClr val="FFFFFF"/>
                </a:highlight>
              </a:rPr>
              <a:t>Minor GC</a:t>
            </a:r>
            <a:r>
              <a:rPr lang="en-US" sz="2000" b="0" i="0" dirty="0">
                <a:solidFill>
                  <a:srgbClr val="212529"/>
                </a:solidFill>
                <a:effectLst/>
                <a:highlight>
                  <a:srgbClr val="FFFFFF"/>
                </a:highlight>
              </a:rPr>
              <a:t>. </a:t>
            </a:r>
          </a:p>
          <a:p>
            <a:pPr algn="l"/>
            <a:r>
              <a:rPr lang="en-US" sz="2000" b="0" i="0" dirty="0">
                <a:solidFill>
                  <a:srgbClr val="212529"/>
                </a:solidFill>
                <a:effectLst/>
                <a:highlight>
                  <a:srgbClr val="FFFFFF"/>
                </a:highlight>
              </a:rPr>
              <a:t>The nursery is divided into three parts – </a:t>
            </a:r>
            <a:r>
              <a:rPr lang="en-US" sz="2000" b="1" i="0" dirty="0">
                <a:solidFill>
                  <a:srgbClr val="212529"/>
                </a:solidFill>
                <a:effectLst/>
                <a:highlight>
                  <a:srgbClr val="FFFFFF"/>
                </a:highlight>
              </a:rPr>
              <a:t>Eden Memory</a:t>
            </a:r>
            <a:r>
              <a:rPr lang="en-US" sz="2000" b="0" i="0" dirty="0">
                <a:solidFill>
                  <a:srgbClr val="212529"/>
                </a:solidFill>
                <a:effectLst/>
                <a:highlight>
                  <a:srgbClr val="FFFFFF"/>
                </a:highlight>
              </a:rPr>
              <a:t> and two </a:t>
            </a:r>
            <a:r>
              <a:rPr lang="en-US" sz="2000" b="1" i="0" dirty="0">
                <a:solidFill>
                  <a:srgbClr val="212529"/>
                </a:solidFill>
                <a:effectLst/>
                <a:highlight>
                  <a:srgbClr val="FFFFFF"/>
                </a:highlight>
              </a:rPr>
              <a:t>Survivor Memory</a:t>
            </a:r>
            <a:r>
              <a:rPr lang="en-US" sz="2000" b="0" i="0" dirty="0">
                <a:solidFill>
                  <a:srgbClr val="212529"/>
                </a:solidFill>
                <a:effectLst/>
                <a:highlight>
                  <a:srgbClr val="FFFFFF"/>
                </a:highlight>
              </a:rPr>
              <a:t> spaces</a:t>
            </a:r>
          </a:p>
          <a:p>
            <a:pPr algn="l"/>
            <a:r>
              <a:rPr lang="en-US" sz="2000" dirty="0">
                <a:solidFill>
                  <a:srgbClr val="212529"/>
                </a:solidFill>
                <a:highlight>
                  <a:srgbClr val="FFFFFF"/>
                </a:highlight>
              </a:rPr>
              <a:t>When old space is full, </a:t>
            </a:r>
            <a:r>
              <a:rPr lang="en-US" sz="2000" b="1" dirty="0">
                <a:solidFill>
                  <a:srgbClr val="212529"/>
                </a:solidFill>
                <a:highlight>
                  <a:srgbClr val="FFFFFF"/>
                </a:highlight>
              </a:rPr>
              <a:t>Major GC</a:t>
            </a:r>
            <a:r>
              <a:rPr lang="en-US" sz="2000" dirty="0">
                <a:solidFill>
                  <a:srgbClr val="212529"/>
                </a:solidFill>
                <a:highlight>
                  <a:srgbClr val="FFFFFF"/>
                </a:highlight>
              </a:rPr>
              <a:t> happens</a:t>
            </a:r>
            <a:endParaRPr lang="en-US" sz="2000" b="0" i="0" dirty="0">
              <a:solidFill>
                <a:srgbClr val="212529"/>
              </a:solidFill>
              <a:effectLst/>
              <a:highlight>
                <a:srgbClr val="FFFFFF"/>
              </a:highlight>
            </a:endParaRPr>
          </a:p>
          <a:p>
            <a:pPr marL="0" indent="0" algn="l" fontAlgn="base">
              <a:buNone/>
            </a:pPr>
            <a:endParaRPr lang="en-US" sz="2000" b="0" i="0" dirty="0">
              <a:solidFill>
                <a:srgbClr val="273239"/>
              </a:solidFill>
              <a:effectLst/>
              <a:highlight>
                <a:srgbClr val="FFFFFF"/>
              </a:highlight>
            </a:endParaRPr>
          </a:p>
          <a:p>
            <a:endParaRPr lang="en-US" sz="2000" dirty="0">
              <a:solidFill>
                <a:srgbClr val="000000"/>
              </a:solidFill>
              <a:effectLst/>
              <a:ea typeface="Times New Roman" panose="02020603050405020304" pitchFamily="18" charset="0"/>
            </a:endParaRPr>
          </a:p>
          <a:p>
            <a:pPr marL="0" indent="0">
              <a:buNone/>
            </a:pP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545302460"/>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2"/>
            <a:ext cx="7918450" cy="5134739"/>
          </a:xfrm>
        </p:spPr>
        <p:txBody>
          <a:bodyPr/>
          <a:lstStyle/>
          <a:p>
            <a:pPr algn="l">
              <a:buFont typeface="Arial" panose="020B0604020202020204" pitchFamily="34" charset="0"/>
              <a:buChar char="•"/>
            </a:pPr>
            <a:r>
              <a:rPr lang="en-US" sz="2000" b="0" i="0" dirty="0">
                <a:solidFill>
                  <a:srgbClr val="171717"/>
                </a:solidFill>
                <a:effectLst/>
                <a:highlight>
                  <a:srgbClr val="FFFFFF"/>
                </a:highlight>
              </a:rPr>
              <a:t>Most of the newly created objects are located in the Eden Memory space</a:t>
            </a:r>
          </a:p>
          <a:p>
            <a:pPr algn="l">
              <a:buFont typeface="Arial" panose="020B0604020202020204" pitchFamily="34" charset="0"/>
              <a:buChar char="•"/>
            </a:pPr>
            <a:r>
              <a:rPr lang="en-US" sz="2000" b="0" i="0" dirty="0">
                <a:solidFill>
                  <a:srgbClr val="171717"/>
                </a:solidFill>
                <a:effectLst/>
                <a:highlight>
                  <a:srgbClr val="FFFFFF"/>
                </a:highlight>
              </a:rPr>
              <a:t>When Eden space is filled with objects, Minor GC is performed and all the survivor objects are moved to one of the survivor spaces</a:t>
            </a:r>
          </a:p>
          <a:p>
            <a:pPr algn="l">
              <a:buFont typeface="Arial" panose="020B0604020202020204" pitchFamily="34" charset="0"/>
              <a:buChar char="•"/>
            </a:pPr>
            <a:r>
              <a:rPr lang="en-US" sz="2000" b="0" i="0" dirty="0">
                <a:solidFill>
                  <a:srgbClr val="171717"/>
                </a:solidFill>
                <a:effectLst/>
                <a:highlight>
                  <a:srgbClr val="FFFFFF"/>
                </a:highlight>
              </a:rPr>
              <a:t>Minor GC also checks the survivor objects and moves them to the other survivor space. </a:t>
            </a:r>
          </a:p>
          <a:p>
            <a:pPr algn="l">
              <a:buFont typeface="Arial" panose="020B0604020202020204" pitchFamily="34" charset="0"/>
              <a:buChar char="•"/>
            </a:pPr>
            <a:r>
              <a:rPr lang="en-US" sz="2000" b="0" i="0" dirty="0">
                <a:solidFill>
                  <a:srgbClr val="171717"/>
                </a:solidFill>
                <a:effectLst/>
                <a:highlight>
                  <a:srgbClr val="FFFFFF"/>
                </a:highlight>
              </a:rPr>
              <a:t>So at a time, one of the survivor space is always empty</a:t>
            </a:r>
          </a:p>
          <a:p>
            <a:pPr algn="l">
              <a:buFont typeface="Arial" panose="020B0604020202020204" pitchFamily="34" charset="0"/>
              <a:buChar char="•"/>
            </a:pPr>
            <a:r>
              <a:rPr lang="en-US" sz="2000" b="0" i="0" dirty="0">
                <a:solidFill>
                  <a:srgbClr val="171717"/>
                </a:solidFill>
                <a:effectLst/>
                <a:highlight>
                  <a:srgbClr val="FFFFFF"/>
                </a:highlight>
              </a:rPr>
              <a:t>Objects that have survived many cycles of GC, are moved to the old generation memory space. </a:t>
            </a:r>
          </a:p>
          <a:p>
            <a:pPr algn="l">
              <a:buFont typeface="Arial" panose="020B0604020202020204" pitchFamily="34" charset="0"/>
              <a:buChar char="•"/>
            </a:pPr>
            <a:r>
              <a:rPr lang="en-US" sz="2000" b="0" i="0" dirty="0">
                <a:solidFill>
                  <a:srgbClr val="171717"/>
                </a:solidFill>
                <a:effectLst/>
                <a:highlight>
                  <a:srgbClr val="FFFFFF"/>
                </a:highlight>
              </a:rPr>
              <a:t>Usually, it is done by setting a threshold for the age of the nursery objects before they become eligible to promote to the old generation</a:t>
            </a:r>
          </a:p>
          <a:p>
            <a:pPr marL="0" indent="0" algn="l" fontAlgn="base">
              <a:buNone/>
            </a:pPr>
            <a:endParaRPr lang="en-US" sz="2000" b="0" i="0" dirty="0">
              <a:solidFill>
                <a:srgbClr val="273239"/>
              </a:solidFill>
              <a:effectLst/>
              <a:highlight>
                <a:srgbClr val="FFFFFF"/>
              </a:highlight>
            </a:endParaRPr>
          </a:p>
          <a:p>
            <a:endParaRPr lang="en-US" sz="2000" dirty="0">
              <a:solidFill>
                <a:srgbClr val="000000"/>
              </a:solidFill>
              <a:effectLst/>
              <a:ea typeface="Times New Roman" panose="02020603050405020304" pitchFamily="18" charset="0"/>
            </a:endParaRPr>
          </a:p>
          <a:p>
            <a:pPr marL="0" indent="0">
              <a:buNone/>
            </a:pP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4287312751"/>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Setting memory sizes</a:t>
            </a:r>
            <a:endParaRPr lang="en-US" dirty="0"/>
          </a:p>
        </p:txBody>
      </p:sp>
      <p:sp>
        <p:nvSpPr>
          <p:cNvPr id="9221" name="Rectangle 5"/>
          <p:cNvSpPr>
            <a:spLocks noGrp="1" noChangeArrowheads="1"/>
          </p:cNvSpPr>
          <p:nvPr>
            <p:ph type="body" idx="1"/>
          </p:nvPr>
        </p:nvSpPr>
        <p:spPr>
          <a:xfrm>
            <a:off x="607741" y="1323473"/>
            <a:ext cx="7918450" cy="3657411"/>
          </a:xfrm>
        </p:spPr>
        <p:txBody>
          <a:bodyPr/>
          <a:lstStyle/>
          <a:p>
            <a:pPr marL="0" indent="0" algn="l">
              <a:buNone/>
            </a:pPr>
            <a:endParaRPr lang="en-US" sz="2000" dirty="0">
              <a:highlight>
                <a:srgbClr val="FFFFFF"/>
              </a:highlight>
            </a:endParaRPr>
          </a:p>
          <a:p>
            <a:pPr marL="0" indent="0" algn="l">
              <a:buNone/>
            </a:pPr>
            <a:r>
              <a:rPr lang="en-US" sz="2000" i="0" dirty="0">
                <a:effectLst/>
                <a:highlight>
                  <a:srgbClr val="FFFFFF"/>
                </a:highlight>
              </a:rPr>
              <a:t>-</a:t>
            </a:r>
            <a:r>
              <a:rPr lang="en-US" sz="2000" i="0" dirty="0" err="1">
                <a:effectLst/>
                <a:highlight>
                  <a:srgbClr val="FFFFFF"/>
                </a:highlight>
              </a:rPr>
              <a:t>Xms</a:t>
            </a:r>
            <a:r>
              <a:rPr lang="en-US" sz="2000" i="0" dirty="0">
                <a:effectLst/>
                <a:highlight>
                  <a:srgbClr val="FFFFFF"/>
                </a:highlight>
              </a:rPr>
              <a:t> 									sets initial heap size</a:t>
            </a:r>
          </a:p>
          <a:p>
            <a:pPr marL="0" indent="0" algn="l">
              <a:buNone/>
            </a:pPr>
            <a:r>
              <a:rPr lang="en-US" sz="2000" dirty="0">
                <a:highlight>
                  <a:srgbClr val="FFFFFF"/>
                </a:highlight>
              </a:rPr>
              <a:t>-</a:t>
            </a:r>
            <a:r>
              <a:rPr lang="en-US" sz="2000" dirty="0" err="1">
                <a:highlight>
                  <a:srgbClr val="FFFFFF"/>
                </a:highlight>
              </a:rPr>
              <a:t>Xmx</a:t>
            </a:r>
            <a:r>
              <a:rPr lang="en-US" sz="2000" dirty="0">
                <a:highlight>
                  <a:srgbClr val="FFFFFF"/>
                </a:highlight>
              </a:rPr>
              <a:t> 									sets maximum heap size</a:t>
            </a:r>
          </a:p>
          <a:p>
            <a:pPr marL="0" indent="0" algn="l">
              <a:buNone/>
            </a:pPr>
            <a:r>
              <a:rPr lang="en-US" sz="2000" i="0" dirty="0">
                <a:effectLst/>
                <a:highlight>
                  <a:srgbClr val="FFFFFF"/>
                </a:highlight>
              </a:rPr>
              <a:t>-</a:t>
            </a:r>
            <a:r>
              <a:rPr lang="en-US" sz="2000" i="0" dirty="0" err="1">
                <a:effectLst/>
                <a:highlight>
                  <a:srgbClr val="FFFFFF"/>
                </a:highlight>
              </a:rPr>
              <a:t>XX:PermSize</a:t>
            </a:r>
            <a:r>
              <a:rPr lang="en-US" sz="2000" i="0" dirty="0">
                <a:effectLst/>
                <a:highlight>
                  <a:srgbClr val="FFFFFF"/>
                </a:highlight>
              </a:rPr>
              <a:t> 				sets initial size of </a:t>
            </a:r>
            <a:r>
              <a:rPr lang="en-US" sz="2000" i="0" dirty="0" err="1">
                <a:effectLst/>
                <a:highlight>
                  <a:srgbClr val="FFFFFF"/>
                </a:highlight>
              </a:rPr>
              <a:t>permgen</a:t>
            </a:r>
            <a:endParaRPr lang="en-US" sz="2000" i="0" dirty="0">
              <a:effectLst/>
              <a:highlight>
                <a:srgbClr val="FFFFFF"/>
              </a:highlight>
            </a:endParaRPr>
          </a:p>
          <a:p>
            <a:pPr marL="0" indent="0">
              <a:buNone/>
            </a:pPr>
            <a:r>
              <a:rPr lang="en-US" sz="2000" i="0" dirty="0">
                <a:effectLst/>
                <a:highlight>
                  <a:srgbClr val="FFFFFF"/>
                </a:highlight>
              </a:rPr>
              <a:t>-</a:t>
            </a:r>
            <a:r>
              <a:rPr lang="en-US" sz="2000" i="0" dirty="0" err="1">
                <a:effectLst/>
                <a:highlight>
                  <a:srgbClr val="FFFFFF"/>
                </a:highlight>
              </a:rPr>
              <a:t>XX:MaxPermSize</a:t>
            </a:r>
            <a:r>
              <a:rPr lang="en-US" sz="2000" i="0" dirty="0">
                <a:effectLst/>
                <a:highlight>
                  <a:srgbClr val="FFFFFF"/>
                </a:highlight>
              </a:rPr>
              <a:t> 		sets maximum size of </a:t>
            </a:r>
            <a:r>
              <a:rPr lang="en-US" sz="2000" i="0" dirty="0" err="1">
                <a:effectLst/>
                <a:highlight>
                  <a:srgbClr val="FFFFFF"/>
                </a:highlight>
              </a:rPr>
              <a:t>permgen</a:t>
            </a:r>
            <a:endParaRPr lang="en-US" sz="2000" i="0" dirty="0">
              <a:effectLst/>
              <a:highlight>
                <a:srgbClr val="FFFFFF"/>
              </a:highlight>
            </a:endParaRPr>
          </a:p>
          <a:p>
            <a:pPr marL="0" indent="0">
              <a:buNone/>
            </a:pPr>
            <a:r>
              <a:rPr lang="en-US" sz="2000" b="0" i="1" dirty="0">
                <a:effectLst/>
                <a:highlight>
                  <a:srgbClr val="FFFFFF"/>
                </a:highlight>
              </a:rPr>
              <a:t>-</a:t>
            </a:r>
            <a:r>
              <a:rPr lang="en-US" sz="2000" b="0" i="1" dirty="0" err="1">
                <a:effectLst/>
                <a:highlight>
                  <a:srgbClr val="FFFFFF"/>
                </a:highlight>
              </a:rPr>
              <a:t>XX:NewSize</a:t>
            </a:r>
            <a:r>
              <a:rPr lang="en-US" sz="2000" b="0" i="1" dirty="0">
                <a:effectLst/>
                <a:highlight>
                  <a:srgbClr val="FFFFFF"/>
                </a:highlight>
              </a:rPr>
              <a:t>					sets initial size of young generation</a:t>
            </a:r>
          </a:p>
          <a:p>
            <a:pPr marL="0" indent="0">
              <a:buNone/>
            </a:pPr>
            <a:r>
              <a:rPr lang="en-US" sz="2000" b="0" i="1" dirty="0">
                <a:effectLst/>
                <a:highlight>
                  <a:srgbClr val="FFFFFF"/>
                </a:highlight>
              </a:rPr>
              <a:t>-</a:t>
            </a:r>
            <a:r>
              <a:rPr lang="en-US" sz="2000" b="0" i="1" dirty="0" err="1">
                <a:effectLst/>
                <a:highlight>
                  <a:srgbClr val="FFFFFF"/>
                </a:highlight>
              </a:rPr>
              <a:t>XX:MaxNewSize</a:t>
            </a:r>
            <a:r>
              <a:rPr lang="en-US" sz="2000" b="0" i="1" dirty="0">
                <a:effectLst/>
                <a:highlight>
                  <a:srgbClr val="FFFFFF"/>
                </a:highlight>
              </a:rPr>
              <a:t>			sets max size of young generation</a:t>
            </a:r>
          </a:p>
          <a:p>
            <a:pPr marL="0" indent="0">
              <a:buNone/>
            </a:pPr>
            <a:endParaRPr lang="en-US" sz="2000" b="0" i="1" dirty="0">
              <a:effectLst/>
              <a:highlight>
                <a:srgbClr val="FFFFFF"/>
              </a:highlight>
            </a:endParaRPr>
          </a:p>
          <a:p>
            <a:pPr marL="0" indent="0">
              <a:buNone/>
            </a:pPr>
            <a:r>
              <a:rPr lang="en-US" sz="2000" b="0" i="1" dirty="0">
                <a:effectLst/>
                <a:highlight>
                  <a:srgbClr val="FFFFFF"/>
                </a:highlight>
              </a:rPr>
              <a:t>-</a:t>
            </a:r>
            <a:r>
              <a:rPr lang="en-US" sz="2000" b="0" i="1" dirty="0" err="1">
                <a:effectLst/>
                <a:highlight>
                  <a:srgbClr val="FFFFFF"/>
                </a:highlight>
              </a:rPr>
              <a:t>Xss</a:t>
            </a:r>
            <a:r>
              <a:rPr lang="en-US" sz="2000" b="0" i="0" dirty="0">
                <a:effectLst/>
                <a:highlight>
                  <a:srgbClr val="FFFFFF"/>
                </a:highlight>
              </a:rPr>
              <a:t> 									sets the size of  thread stack for each thread</a:t>
            </a:r>
            <a:endParaRPr lang="en-US" sz="2000" i="1" dirty="0">
              <a:highlight>
                <a:srgbClr val="FFFFFF"/>
              </a:highlight>
            </a:endParaRPr>
          </a:p>
          <a:p>
            <a:pPr marL="0" indent="0" algn="l">
              <a:buNone/>
            </a:pPr>
            <a:endParaRPr lang="en-US" sz="2000" i="0" dirty="0">
              <a:effectLst/>
              <a:highlight>
                <a:srgbClr val="FFFFFF"/>
              </a:highlight>
            </a:endParaRPr>
          </a:p>
        </p:txBody>
      </p:sp>
    </p:spTree>
    <p:extLst>
      <p:ext uri="{BB962C8B-B14F-4D97-AF65-F5344CB8AC3E}">
        <p14:creationId xmlns:p14="http://schemas.microsoft.com/office/powerpoint/2010/main" val="2978366683"/>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JVM flags - example</a:t>
            </a:r>
            <a:endParaRPr lang="en-US" dirty="0"/>
          </a:p>
        </p:txBody>
      </p:sp>
      <p:sp>
        <p:nvSpPr>
          <p:cNvPr id="9221" name="Rectangle 5"/>
          <p:cNvSpPr>
            <a:spLocks noGrp="1" noChangeArrowheads="1"/>
          </p:cNvSpPr>
          <p:nvPr>
            <p:ph type="body" idx="1"/>
          </p:nvPr>
        </p:nvSpPr>
        <p:spPr>
          <a:xfrm>
            <a:off x="607741" y="1323473"/>
            <a:ext cx="7918450" cy="1441420"/>
          </a:xfrm>
        </p:spPr>
        <p:txBody>
          <a:bodyPr/>
          <a:lstStyle/>
          <a:p>
            <a:pPr marL="0" indent="0" algn="l">
              <a:buNone/>
            </a:pPr>
            <a:endParaRPr lang="en-US" sz="2000" i="0" dirty="0">
              <a:effectLst/>
              <a:highlight>
                <a:srgbClr val="FFFFFF"/>
              </a:highlight>
            </a:endParaRPr>
          </a:p>
          <a:p>
            <a:pPr marL="0" indent="0">
              <a:buNone/>
            </a:pPr>
            <a:r>
              <a:rPr lang="en-US" sz="2000" i="1" dirty="0">
                <a:highlight>
                  <a:srgbClr val="FFFFFF"/>
                </a:highlight>
              </a:rPr>
              <a:t>-Xms2560m</a:t>
            </a:r>
          </a:p>
          <a:p>
            <a:pPr marL="0" indent="0">
              <a:buNone/>
            </a:pPr>
            <a:r>
              <a:rPr lang="en-US" sz="2000" i="1" dirty="0">
                <a:highlight>
                  <a:srgbClr val="FFFFFF"/>
                </a:highlight>
              </a:rPr>
              <a:t>-Xmx2560m </a:t>
            </a:r>
          </a:p>
          <a:p>
            <a:pPr marL="0" indent="0" algn="l">
              <a:buNone/>
            </a:pPr>
            <a:endParaRPr lang="en-US" sz="2000" i="0" dirty="0">
              <a:effectLst/>
              <a:highlight>
                <a:srgbClr val="FFFFFF"/>
              </a:highlight>
            </a:endParaRPr>
          </a:p>
        </p:txBody>
      </p:sp>
    </p:spTree>
    <p:extLst>
      <p:ext uri="{BB962C8B-B14F-4D97-AF65-F5344CB8AC3E}">
        <p14:creationId xmlns:p14="http://schemas.microsoft.com/office/powerpoint/2010/main" val="2776332573"/>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Activities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FFFFF"/>
                </a:highlight>
              </a:rPr>
              <a:t>Java’s dynamic class loading functionality is handled by the Class Loader </a:t>
            </a:r>
            <a:r>
              <a:rPr lang="en-US" sz="2000" b="0" i="0" dirty="0" err="1">
                <a:effectLst/>
                <a:highlight>
                  <a:srgbClr val="FFFFFF"/>
                </a:highlight>
              </a:rPr>
              <a:t>SubSystem</a:t>
            </a:r>
            <a:r>
              <a:rPr lang="en-US" sz="2000" b="0" i="0" dirty="0">
                <a:effectLst/>
                <a:highlight>
                  <a:srgbClr val="FFFFFF"/>
                </a:highlight>
              </a:rPr>
              <a:t>. </a:t>
            </a:r>
          </a:p>
          <a:p>
            <a:r>
              <a:rPr lang="en-US" sz="2000" b="0" i="0" dirty="0">
                <a:effectLst/>
                <a:highlight>
                  <a:srgbClr val="FFFFFF"/>
                </a:highlight>
              </a:rPr>
              <a:t>It loads, links and initializes the class when it refers to a class for the first time</a:t>
            </a:r>
          </a:p>
          <a:p>
            <a:r>
              <a:rPr lang="en-US" sz="2000" b="0" i="0" dirty="0">
                <a:effectLst/>
                <a:highlight>
                  <a:srgbClr val="FFFFFF"/>
                </a:highlight>
              </a:rPr>
              <a:t>Class Loader </a:t>
            </a:r>
            <a:r>
              <a:rPr lang="en-US" sz="2000" b="0" i="0" dirty="0" err="1">
                <a:effectLst/>
                <a:highlight>
                  <a:srgbClr val="FFFFFF"/>
                </a:highlight>
              </a:rPr>
              <a:t>SubSystem</a:t>
            </a:r>
            <a:r>
              <a:rPr lang="en-US" sz="2000" b="0" i="0" dirty="0">
                <a:effectLst/>
                <a:highlight>
                  <a:srgbClr val="FFFFFF"/>
                </a:highlight>
              </a:rPr>
              <a:t> is responsible for following 3 activities</a:t>
            </a:r>
          </a:p>
          <a:p>
            <a:pPr lvl="2">
              <a:buFont typeface="+mj-lt"/>
              <a:buAutoNum type="arabicPeriod"/>
            </a:pPr>
            <a:r>
              <a:rPr lang="en-US" b="0" i="0" u="none" strike="noStrike" dirty="0">
                <a:effectLst/>
                <a:highlight>
                  <a:srgbClr val="FFFFFF"/>
                </a:highlight>
              </a:rPr>
              <a:t>Loading</a:t>
            </a:r>
            <a:r>
              <a:rPr lang="en-US" b="0" i="0" dirty="0">
                <a:effectLst/>
                <a:highlight>
                  <a:srgbClr val="FFFFFF"/>
                </a:highlight>
              </a:rPr>
              <a:t> </a:t>
            </a:r>
          </a:p>
          <a:p>
            <a:pPr lvl="2">
              <a:buFont typeface="+mj-lt"/>
              <a:buAutoNum type="arabicPeriod"/>
            </a:pPr>
            <a:r>
              <a:rPr lang="en-US" b="0" i="0" u="none" strike="noStrike" dirty="0">
                <a:effectLst/>
                <a:highlight>
                  <a:srgbClr val="FFFFFF"/>
                </a:highlight>
              </a:rPr>
              <a:t>Linking</a:t>
            </a:r>
            <a:endParaRPr lang="en-US" b="0" i="0" dirty="0">
              <a:effectLst/>
              <a:highlight>
                <a:srgbClr val="FFFFFF"/>
              </a:highlight>
            </a:endParaRPr>
          </a:p>
          <a:p>
            <a:pPr lvl="2">
              <a:buFont typeface="+mj-lt"/>
              <a:buAutoNum type="arabicPeriod"/>
            </a:pPr>
            <a:r>
              <a:rPr lang="en-US" b="0" i="0" u="none" strike="noStrike" dirty="0">
                <a:effectLst/>
                <a:highlight>
                  <a:srgbClr val="FFFFFF"/>
                </a:highlight>
              </a:rPr>
              <a:t>Initialization</a:t>
            </a:r>
            <a:endParaRPr lang="en-US" b="0" i="0" dirty="0">
              <a:effectLst/>
              <a:highlight>
                <a:srgbClr val="FFFFFF"/>
              </a:highlight>
            </a:endParaRPr>
          </a:p>
          <a:p>
            <a:endParaRPr lang="en-US" sz="2000" b="0" i="0" dirty="0">
              <a:effectLst/>
              <a:highlight>
                <a:srgbClr val="F9FAFA"/>
              </a:highlight>
            </a:endParaRPr>
          </a:p>
        </p:txBody>
      </p:sp>
      <p:sp>
        <p:nvSpPr>
          <p:cNvPr id="5" name="Rectangle 4">
            <a:extLst>
              <a:ext uri="{FF2B5EF4-FFF2-40B4-BE49-F238E27FC236}">
                <a16:creationId xmlns:a16="http://schemas.microsoft.com/office/drawing/2014/main" id="{9013E63C-B570-CC71-0694-93AE3270AC5E}"/>
              </a:ext>
            </a:extLst>
          </p:cNvPr>
          <p:cNvSpPr/>
          <p:nvPr/>
        </p:nvSpPr>
        <p:spPr bwMode="auto">
          <a:xfrm>
            <a:off x="3505200" y="5791200"/>
            <a:ext cx="4267200" cy="362572"/>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bg1"/>
              </a:solidFill>
              <a:effectLst/>
              <a:latin typeface="Arial" pitchFamily="34" charset="0"/>
            </a:endParaRPr>
          </a:p>
        </p:txBody>
      </p:sp>
    </p:spTree>
    <p:extLst>
      <p:ext uri="{BB962C8B-B14F-4D97-AF65-F5344CB8AC3E}">
        <p14:creationId xmlns:p14="http://schemas.microsoft.com/office/powerpoint/2010/main" val="2226661480"/>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Illustration</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583580" y="3868846"/>
            <a:ext cx="7918450" cy="243861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For the above class, class loader loads </a:t>
            </a:r>
          </a:p>
          <a:p>
            <a:endParaRPr lang="en-US" sz="20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Test.class</a:t>
            </a:r>
            <a:endParaRPr lang="en-US" sz="18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Object.class</a:t>
            </a:r>
            <a:r>
              <a:rPr lang="en-US" sz="1800" b="0" i="0" dirty="0">
                <a:effectLst/>
                <a:highlight>
                  <a:srgbClr val="F9FAFA"/>
                </a:highlight>
              </a:rPr>
              <a:t> – parent class</a:t>
            </a:r>
          </a:p>
          <a:p>
            <a:pPr lvl="2"/>
            <a:r>
              <a:rPr lang="en-US" sz="1800" b="0" i="0" dirty="0">
                <a:effectLst/>
                <a:highlight>
                  <a:srgbClr val="F9FAFA"/>
                </a:highlight>
              </a:rPr>
              <a:t> </a:t>
            </a:r>
            <a:r>
              <a:rPr lang="en-US" sz="1800" b="0" i="0" dirty="0" err="1">
                <a:effectLst/>
                <a:highlight>
                  <a:srgbClr val="F9FAFA"/>
                </a:highlight>
              </a:rPr>
              <a:t>String.class</a:t>
            </a:r>
            <a:endParaRPr lang="en-US" sz="18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Student.class</a:t>
            </a:r>
            <a:endParaRPr lang="en-US" sz="1800" b="0" i="0" dirty="0">
              <a:effectLst/>
              <a:highlight>
                <a:srgbClr val="F9FAFA"/>
              </a:highlight>
            </a:endParaRPr>
          </a:p>
          <a:p>
            <a:pPr marL="0" indent="0">
              <a:buNone/>
            </a:pPr>
            <a:endParaRPr lang="en-US" sz="2000" b="0" i="0" dirty="0">
              <a:effectLst/>
              <a:highlight>
                <a:srgbClr val="F9FAFA"/>
              </a:highlight>
            </a:endParaRPr>
          </a:p>
        </p:txBody>
      </p:sp>
      <p:sp>
        <p:nvSpPr>
          <p:cNvPr id="4" name="TextBox 3">
            <a:extLst>
              <a:ext uri="{FF2B5EF4-FFF2-40B4-BE49-F238E27FC236}">
                <a16:creationId xmlns:a16="http://schemas.microsoft.com/office/drawing/2014/main" id="{132AC1C3-FCA9-37B5-71FC-3117FDFEC1F9}"/>
              </a:ext>
            </a:extLst>
          </p:cNvPr>
          <p:cNvSpPr txBox="1"/>
          <p:nvPr/>
        </p:nvSpPr>
        <p:spPr>
          <a:xfrm>
            <a:off x="609600" y="1219200"/>
            <a:ext cx="4583150" cy="2363724"/>
          </a:xfrm>
          <a:prstGeom prst="rect">
            <a:avLst/>
          </a:prstGeom>
          <a:noFill/>
        </p:spPr>
        <p:txBody>
          <a:bodyPr wrap="square">
            <a:spAutoFit/>
          </a:bodyPr>
          <a:lstStyle/>
          <a:p>
            <a:pPr algn="l"/>
            <a:r>
              <a:rPr lang="en-US" dirty="0"/>
              <a:t>public class Test {</a:t>
            </a:r>
          </a:p>
          <a:p>
            <a:pPr algn="l"/>
            <a:r>
              <a:rPr lang="en-US" dirty="0"/>
              <a:t> </a:t>
            </a:r>
          </a:p>
          <a:p>
            <a:pPr algn="l"/>
            <a:r>
              <a:rPr lang="en-US" dirty="0"/>
              <a:t>    public static void main(String[] </a:t>
            </a:r>
            <a:r>
              <a:rPr lang="en-US" dirty="0" err="1"/>
              <a:t>arg</a:t>
            </a:r>
            <a:r>
              <a:rPr lang="en-US" dirty="0"/>
              <a:t>) {</a:t>
            </a:r>
          </a:p>
          <a:p>
            <a:pPr algn="l"/>
            <a:r>
              <a:rPr lang="en-US" dirty="0"/>
              <a:t>        String s = new String("Pumpkin");</a:t>
            </a:r>
          </a:p>
          <a:p>
            <a:pPr algn="l"/>
            <a:r>
              <a:rPr lang="en-US" dirty="0"/>
              <a:t>        Student s1 = new Student();</a:t>
            </a:r>
          </a:p>
          <a:p>
            <a:pPr algn="l"/>
            <a:r>
              <a:rPr lang="en-US" dirty="0"/>
              <a:t>    }</a:t>
            </a:r>
          </a:p>
          <a:p>
            <a:pPr algn="l"/>
            <a:r>
              <a:rPr lang="en-US" dirty="0"/>
              <a:t>}</a:t>
            </a:r>
          </a:p>
        </p:txBody>
      </p:sp>
    </p:spTree>
    <p:extLst>
      <p:ext uri="{BB962C8B-B14F-4D97-AF65-F5344CB8AC3E}">
        <p14:creationId xmlns:p14="http://schemas.microsoft.com/office/powerpoint/2010/main" val="1171676198"/>
      </p:ext>
    </p:extLst>
  </p:cSld>
  <p:clrMapOvr>
    <a:masterClrMapping/>
  </p:clrMapOvr>
  <p:transition>
    <p:checker/>
  </p:transition>
</p:sld>
</file>

<file path=ppt/theme/theme1.xml><?xml version="1.0" encoding="utf-8"?>
<a:theme xmlns:a="http://schemas.openxmlformats.org/drawingml/2006/main" name="OU6_Jan08">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8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Settings\bchoudhu\Application Data\Microsoft\Templates\OU Design Template\OU6_Jan08.pot</Template>
  <TotalTime>3904</TotalTime>
  <Words>1357</Words>
  <Application>Microsoft Office PowerPoint</Application>
  <PresentationFormat>On-screen Show (4:3)</PresentationFormat>
  <Paragraphs>188</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BerninaSans</vt:lpstr>
      <vt:lpstr>Courier New</vt:lpstr>
      <vt:lpstr>Source Code Pro</vt:lpstr>
      <vt:lpstr>Times New Roman</vt:lpstr>
      <vt:lpstr>OU6_Jan08</vt:lpstr>
      <vt:lpstr>Java Memory Model</vt:lpstr>
      <vt:lpstr>Memory model</vt:lpstr>
      <vt:lpstr>Heap Memory</vt:lpstr>
      <vt:lpstr>Garbage Collection</vt:lpstr>
      <vt:lpstr>Garbage Collection</vt:lpstr>
      <vt:lpstr>Setting memory sizes</vt:lpstr>
      <vt:lpstr>JVM flags - example</vt:lpstr>
      <vt:lpstr>Class Loading Activities</vt:lpstr>
      <vt:lpstr>Illustration</vt:lpstr>
      <vt:lpstr>Types of Class Loaders</vt:lpstr>
      <vt:lpstr>Class Loading Mechanism (contd)</vt:lpstr>
      <vt:lpstr>CustomClassLoaders </vt:lpstr>
      <vt:lpstr>CustomClassLoaders </vt:lpstr>
      <vt:lpstr>Profilers </vt:lpstr>
      <vt:lpstr>Memory Leaks</vt:lpstr>
      <vt:lpstr>Mutable static fields</vt:lpstr>
      <vt:lpstr>Thread Pool</vt:lpstr>
      <vt:lpstr>Thread Pool</vt:lpstr>
      <vt:lpstr>ThreadLocal Memoy Leaks</vt:lpstr>
      <vt:lpstr>Problem with large classes </vt:lpstr>
      <vt:lpstr>Coding Techniques</vt:lpstr>
      <vt:lpstr>Understanding Collections </vt:lpstr>
      <vt:lpstr>Optimize the code </vt:lpstr>
      <vt:lpstr>Recursion </vt:lpstr>
      <vt:lpstr>Is JPA preferable to JDBC </vt:lpstr>
      <vt:lpstr>Optimize SQL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Persistence with JPA Entities</dc:title>
  <dc:subject>OU6</dc:subject>
  <dc:creator>Bijoy Choudhury</dc:creator>
  <dc:description>Oracle University Production Services: Graphics Team</dc:description>
  <cp:lastModifiedBy>Ramana Reddy</cp:lastModifiedBy>
  <cp:revision>188</cp:revision>
  <cp:lastPrinted>2002-03-28T23:57:22Z</cp:lastPrinted>
  <dcterms:created xsi:type="dcterms:W3CDTF">2008-04-17T11:31:06Z</dcterms:created>
  <dcterms:modified xsi:type="dcterms:W3CDTF">2024-09-25T13:36:54Z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