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1"/>
  </p:notesMasterIdLst>
  <p:handoutMasterIdLst>
    <p:handoutMasterId r:id="rId52"/>
  </p:handoutMasterIdLst>
  <p:sldIdLst>
    <p:sldId id="407" r:id="rId2"/>
    <p:sldId id="393" r:id="rId3"/>
    <p:sldId id="395" r:id="rId4"/>
    <p:sldId id="394" r:id="rId5"/>
    <p:sldId id="396" r:id="rId6"/>
    <p:sldId id="397" r:id="rId7"/>
    <p:sldId id="398" r:id="rId8"/>
    <p:sldId id="399" r:id="rId9"/>
    <p:sldId id="403" r:id="rId10"/>
    <p:sldId id="404" r:id="rId11"/>
    <p:sldId id="467" r:id="rId12"/>
    <p:sldId id="468" r:id="rId13"/>
    <p:sldId id="409" r:id="rId14"/>
    <p:sldId id="411" r:id="rId15"/>
    <p:sldId id="410" r:id="rId16"/>
    <p:sldId id="412" r:id="rId17"/>
    <p:sldId id="414" r:id="rId18"/>
    <p:sldId id="415" r:id="rId19"/>
    <p:sldId id="416" r:id="rId20"/>
    <p:sldId id="417" r:id="rId21"/>
    <p:sldId id="419" r:id="rId22"/>
    <p:sldId id="420" r:id="rId23"/>
    <p:sldId id="421" r:id="rId24"/>
    <p:sldId id="422" r:id="rId25"/>
    <p:sldId id="423" r:id="rId26"/>
    <p:sldId id="424" r:id="rId27"/>
    <p:sldId id="429" r:id="rId28"/>
    <p:sldId id="430" r:id="rId29"/>
    <p:sldId id="432" r:id="rId30"/>
    <p:sldId id="433" r:id="rId31"/>
    <p:sldId id="435" r:id="rId32"/>
    <p:sldId id="436" r:id="rId33"/>
    <p:sldId id="439" r:id="rId34"/>
    <p:sldId id="446" r:id="rId35"/>
    <p:sldId id="440" r:id="rId36"/>
    <p:sldId id="442" r:id="rId37"/>
    <p:sldId id="443" r:id="rId38"/>
    <p:sldId id="445" r:id="rId39"/>
    <p:sldId id="455" r:id="rId40"/>
    <p:sldId id="456" r:id="rId41"/>
    <p:sldId id="457" r:id="rId42"/>
    <p:sldId id="458" r:id="rId43"/>
    <p:sldId id="447" r:id="rId44"/>
    <p:sldId id="460" r:id="rId45"/>
    <p:sldId id="461" r:id="rId46"/>
    <p:sldId id="464" r:id="rId47"/>
    <p:sldId id="469" r:id="rId48"/>
    <p:sldId id="470" r:id="rId49"/>
    <p:sldId id="466" r:id="rId50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">
          <p15:clr>
            <a:srgbClr val="A4A3A4"/>
          </p15:clr>
        </p15:guide>
        <p15:guide id="2" orient="horz" pos="3652">
          <p15:clr>
            <a:srgbClr val="A4A3A4"/>
          </p15:clr>
        </p15:guide>
        <p15:guide id="3" orient="horz" pos="3811">
          <p15:clr>
            <a:srgbClr val="A4A3A4"/>
          </p15:clr>
        </p15:guide>
        <p15:guide id="4" pos="292">
          <p15:clr>
            <a:srgbClr val="A4A3A4"/>
          </p15:clr>
        </p15:guide>
        <p15:guide id="5" pos="390">
          <p15:clr>
            <a:srgbClr val="A4A3A4"/>
          </p15:clr>
        </p15:guide>
        <p15:guide id="6" pos="439">
          <p15:clr>
            <a:srgbClr val="A4A3A4"/>
          </p15:clr>
        </p15:guide>
        <p15:guide id="7" pos="5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CC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78894" autoAdjust="0"/>
  </p:normalViewPr>
  <p:slideViewPr>
    <p:cSldViewPr>
      <p:cViewPr varScale="1">
        <p:scale>
          <a:sx n="57" d="100"/>
          <a:sy n="57" d="100"/>
        </p:scale>
        <p:origin x="1304" y="40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318"/>
        <p:guide orient="horz" pos="3652"/>
        <p:guide orient="horz" pos="3811"/>
        <p:guide pos="292"/>
        <p:guide pos="390"/>
        <p:guide pos="439"/>
        <p:guide pos="5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39.xml"/><Relationship Id="rId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97559F9-6B3F-4D86-8F25-C6CDEC28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511175"/>
            <a:ext cx="6654800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5757863"/>
            <a:ext cx="6172200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3550" y="9925050"/>
            <a:ext cx="61722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30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4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2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5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7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7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9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51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9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26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04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5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6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4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5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0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67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2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3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0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8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833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75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0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0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85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0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8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>
                <a:latin typeface="Arial" pitchFamily="34" charset="0"/>
              </a:rPr>
              <a:t> </a:t>
            </a:r>
            <a:fld id="{DF4C3D86-98DA-485B-97A4-6A4EF62831F4}" type="slidenum">
              <a:rPr lang="en-US" sz="1200" b="0">
                <a:latin typeface="Arial" pitchFamily="34" charset="0"/>
              </a:rPr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defRPr/>
            </a:pPr>
            <a:endParaRPr lang="en-IN"/>
          </a:p>
        </p:txBody>
      </p:sp>
      <p:cxnSp>
        <p:nvCxnSpPr>
          <p:cNvPr id="1030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US" sz="4400" dirty="0"/>
              <a:t>Java Modules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175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1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 </a:t>
            </a:r>
            <a:r>
              <a:rPr lang="en-US" dirty="0"/>
              <a:t>modules(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6008824"/>
          </a:xfrm>
        </p:spPr>
        <p:txBody>
          <a:bodyPr/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System Modules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These are the modules provided by JDK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We can display these modules with </a:t>
            </a:r>
          </a:p>
          <a:p>
            <a:pPr marL="677863" lvl="2" indent="0"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java –list-modules</a:t>
            </a:r>
          </a:p>
          <a:p>
            <a:pPr marL="677863" lvl="2" indent="0">
              <a:buSzPts val="1000"/>
              <a:buNone/>
              <a:tabLst>
                <a:tab pos="457200" algn="l"/>
              </a:tabLst>
            </a:pPr>
            <a:endParaRPr lang="en-US" dirty="0">
              <a:solidFill>
                <a:srgbClr val="FF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ts val="1000"/>
              <a:tabLst>
                <a:tab pos="457200" algn="l"/>
              </a:tabLst>
            </a:pPr>
            <a:r>
              <a:rPr lang="en-US" sz="2000" dirty="0" err="1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err="1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ava.base</a:t>
            </a:r>
            <a:r>
              <a:rPr lang="en-US" sz="200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module is automatically available</a:t>
            </a:r>
          </a:p>
          <a:p>
            <a:pPr marL="285750" indent="-285750">
              <a:buSzPts val="1000"/>
              <a:tabLst>
                <a:tab pos="457200" algn="l"/>
              </a:tabLst>
            </a:pPr>
            <a:r>
              <a:rPr lang="en-US" sz="200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For other modules we need requires option</a:t>
            </a:r>
          </a:p>
          <a:p>
            <a:pPr marL="0" indent="0">
              <a:buSzPts val="1000"/>
              <a:buNone/>
              <a:tabLst>
                <a:tab pos="457200" algn="l"/>
              </a:tabLst>
            </a:pPr>
            <a:endParaRPr lang="en-US" sz="2000" dirty="0"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These are the modules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which are application specific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000"/>
              <a:tabLst>
                <a:tab pos="457200" algn="l"/>
              </a:tabLst>
            </a:pPr>
            <a:endParaRPr lang="en-US" sz="20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  <a:tabLst>
                <a:tab pos="457200" algn="l"/>
              </a:tabLst>
            </a:pPr>
            <a:endParaRPr lang="en-US" sz="2000" dirty="0"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3946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 </a:t>
            </a:r>
            <a:r>
              <a:rPr lang="en-US" dirty="0"/>
              <a:t>modules(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5319405"/>
          </a:xfrm>
        </p:spPr>
        <p:txBody>
          <a:bodyPr/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Automatic Modules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An automatic module is a module that can read all other modules and all other modules can read it also the vice-versa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jar’s filename becomes its module name that must be a valid Java identifier that can be used in "requires" directive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There is a number of pre-existing libraries that are not modularized and can be used in our applications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To facilitate migration, we can add any library’s jar file to an application’s module path, then use packages in that jar file.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All packages of automatic modules are exported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81546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 </a:t>
            </a:r>
            <a:r>
              <a:rPr lang="en-US" dirty="0"/>
              <a:t>modules(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18450" cy="4519186"/>
          </a:xfrm>
        </p:spPr>
        <p:txBody>
          <a:bodyPr/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Unnamed Modules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An unnamed module is a JAR that is built without module-info.java declaration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An unnamed module will require all other modules and will export all its packages as well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effectLst/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However, the classes in the unnamed module are only readable by other classes in the unnamed module - or from automatic modules</a:t>
            </a:r>
            <a:endParaRPr lang="en-US" sz="2000" dirty="0">
              <a:effectLst/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No named module can read the classes of the unnamed module.</a:t>
            </a:r>
            <a:endParaRPr lang="en-US" sz="2000" b="1" dirty="0">
              <a:effectLst/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All classes in the unnamed module can read all classes exported by all the Java modules found on the module path</a:t>
            </a:r>
            <a:endParaRPr lang="en-US" sz="2000" dirty="0">
              <a:effectLst/>
              <a:highlight>
                <a:srgbClr val="FFFFFF"/>
              </a:highlight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64966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Module Services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09769"/>
            <a:ext cx="7918450" cy="4457631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454C55"/>
                </a:solidFill>
                <a:highlight>
                  <a:srgbClr val="FFFFFF"/>
                </a:highlight>
              </a:rPr>
              <a:t>A</a:t>
            </a:r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 service is defined by a set of interface and classes</a:t>
            </a:r>
          </a:p>
          <a:p>
            <a:pPr algn="l"/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There are multiple implementations for a service and they are called as service providers. </a:t>
            </a:r>
          </a:p>
          <a:p>
            <a:pPr algn="l"/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The client using this service will not have any contact with the implementations</a:t>
            </a:r>
          </a:p>
          <a:p>
            <a:pPr algn="l"/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The </a:t>
            </a:r>
            <a:r>
              <a:rPr lang="en-US" sz="2000" b="0" i="0" dirty="0" err="1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ServiceLoader</a:t>
            </a:r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 class (</a:t>
            </a:r>
            <a:r>
              <a:rPr lang="en-US" sz="2000" b="0" i="0" dirty="0" err="1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java.util</a:t>
            </a:r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) in JDK is responsible for discovering and loading all the service providers at runtime for a service interface </a:t>
            </a:r>
          </a:p>
          <a:p>
            <a:pPr algn="l"/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The </a:t>
            </a:r>
            <a:r>
              <a:rPr lang="en-US" sz="2000" b="0" i="0" dirty="0" err="1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ServiceLoader</a:t>
            </a:r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 class allows decoupling between the providers and consumers</a:t>
            </a:r>
          </a:p>
          <a:p>
            <a:pPr algn="l"/>
            <a:r>
              <a:rPr lang="en-US" sz="2000" b="0" i="0" dirty="0">
                <a:solidFill>
                  <a:srgbClr val="454C55"/>
                </a:solidFill>
                <a:effectLst/>
                <a:highlight>
                  <a:srgbClr val="FFFFFF"/>
                </a:highlight>
              </a:rPr>
              <a:t>The consumer knows only about the service interface</a:t>
            </a:r>
          </a:p>
          <a:p>
            <a:pPr algn="l"/>
            <a:endParaRPr lang="en-US" sz="2000" b="1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22493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Module Services</a:t>
            </a:r>
            <a:endParaRPr lang="en-US" dirty="0"/>
          </a:p>
        </p:txBody>
      </p:sp>
      <p:pic>
        <p:nvPicPr>
          <p:cNvPr id="2050" name="Picture 2" descr="Service Concept Diagram">
            <a:extLst>
              <a:ext uri="{FF2B5EF4-FFF2-40B4-BE49-F238E27FC236}">
                <a16:creationId xmlns:a16="http://schemas.microsoft.com/office/drawing/2014/main" id="{89B5A7EF-0F2B-E06C-D68B-EA6EBC5C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145964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32EC1E0E-6723-1E11-0FD2-C59B16C67A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9600" y="1360359"/>
            <a:ext cx="7918450" cy="168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6838" indent="-2317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5pPr>
            <a:lvl6pPr marL="21685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6pPr>
            <a:lvl7pPr marL="26257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7pPr>
            <a:lvl8pPr marL="30829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8pPr>
            <a:lvl9pPr marL="35401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kern="0" dirty="0">
                <a:solidFill>
                  <a:srgbClr val="454C55"/>
                </a:solidFill>
                <a:highlight>
                  <a:srgbClr val="FFFFFF"/>
                </a:highlight>
              </a:rPr>
              <a:t>This architecture follows plugin mechanism in which the service providers can be added or removed without affecting the service interface and the consumers</a:t>
            </a:r>
          </a:p>
          <a:p>
            <a:endParaRPr lang="en-US" sz="2000" b="1" kern="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b="0" kern="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85356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Module Services</a:t>
            </a:r>
            <a:endParaRPr lang="en-US" dirty="0"/>
          </a:p>
        </p:txBody>
      </p:sp>
      <p:pic>
        <p:nvPicPr>
          <p:cNvPr id="1028" name="Picture 4" descr="Java 9 Module Services - DZone">
            <a:extLst>
              <a:ext uri="{FF2B5EF4-FFF2-40B4-BE49-F238E27FC236}">
                <a16:creationId xmlns:a16="http://schemas.microsoft.com/office/drawing/2014/main" id="{E5F69992-0DF9-328D-7EEB-30C3A36C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41" y="1981200"/>
            <a:ext cx="598491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33891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Module Services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89184"/>
            <a:ext cx="7918450" cy="3718967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 Interface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 It is an interface or abstract class that a Service defines</a:t>
            </a:r>
          </a:p>
          <a:p>
            <a:pPr algn="l"/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 Provider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 Has specific implementations of a service interface. A Service could have zero, one, or many service providers</a:t>
            </a:r>
          </a:p>
          <a:p>
            <a:r>
              <a:rPr lang="en-US" sz="20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ServiceConsumer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 The class tagged to interface and </a:t>
            </a:r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get a provider with the help of </a:t>
            </a:r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ServiceLoader</a:t>
            </a:r>
            <a:endParaRPr lang="en-US" sz="20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ServiceLoader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 The main class used to discover and load a service implementation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85393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89184"/>
            <a:ext cx="7918450" cy="2549416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 Interface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algn="l"/>
            <a:endParaRPr lang="en-US" sz="20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1023938" lvl="3" indent="0">
              <a:buNone/>
            </a:pPr>
            <a:r>
              <a:rPr lang="fr-FR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module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ServiceInterface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{  </a:t>
            </a:r>
          </a:p>
          <a:p>
            <a:pPr marL="1023938" lvl="3" indent="0">
              <a:buNone/>
            </a:pP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fr-FR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exports 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</a:rPr>
              <a:t>com.msg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1023938" lvl="3" indent="0">
              <a:buNone/>
            </a:pP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0" indent="0" algn="l">
              <a:buNone/>
            </a:pPr>
            <a:endParaRPr lang="en-US" sz="2000" b="1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64053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89184"/>
            <a:ext cx="7918450" cy="4334520"/>
          </a:xfrm>
        </p:spPr>
        <p:txBody>
          <a:bodyPr/>
          <a:lstStyle/>
          <a:p>
            <a:pPr algn="l"/>
            <a:endParaRPr lang="en-US" sz="2000" b="1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 Provider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highlight>
                  <a:srgbClr val="FFFFFF"/>
                </a:highlight>
              </a:rPr>
              <a:t>Create classes implementing the service interface</a:t>
            </a:r>
            <a:endParaRPr lang="en-US" sz="20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sz="20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module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mod.provider1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		requires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mod.service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</a:br>
            <a:endParaRPr lang="en-US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		provides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com.service.MessageService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with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com.provider1.MsgProvider1;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pPr algn="l"/>
            <a:endParaRPr lang="en-US" sz="2000" b="1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55966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89184"/>
            <a:ext cx="7918450" cy="3411190"/>
          </a:xfrm>
        </p:spPr>
        <p:txBody>
          <a:bodyPr/>
          <a:lstStyle/>
          <a:p>
            <a:pPr algn="l"/>
            <a:endParaRPr lang="en-US" sz="2000" b="1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 </a:t>
            </a:r>
            <a:r>
              <a:rPr lang="en-US" sz="2000" b="1" dirty="0">
                <a:solidFill>
                  <a:srgbClr val="242424"/>
                </a:solidFill>
                <a:highlight>
                  <a:srgbClr val="FFFFFF"/>
                </a:highlight>
              </a:rPr>
              <a:t>Consumer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highlight>
                  <a:srgbClr val="FFFFFF"/>
                </a:highlight>
              </a:rPr>
              <a:t>Create consumer class</a:t>
            </a:r>
            <a:endParaRPr lang="en-US" sz="20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sz="20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module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mod.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consumer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</a:rPr>
              <a:t>		requires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mod.service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</a:rPr>
              <a:t>uses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com.msg.MessageService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sz="2000" b="1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56323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legacy approach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3534301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Classes of all packages are exposed and available. </a:t>
            </a:r>
          </a:p>
          <a:p>
            <a:pPr lvl="1"/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Only restriction possible is to declare classes with default access</a:t>
            </a:r>
          </a:p>
          <a:p>
            <a:pPr lvl="1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Application becomes bulky as all packages are shipped with the application (typically in small devices)</a:t>
            </a:r>
          </a:p>
          <a:p>
            <a:pPr lvl="1"/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There is no way to restrict visibility of packages (no private packages)</a:t>
            </a:r>
          </a:p>
          <a:p>
            <a:pPr lvl="1"/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lvl="1"/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lvl="1"/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20451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ServiceLoader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4888518"/>
          </a:xfrm>
        </p:spPr>
        <p:txBody>
          <a:bodyPr/>
          <a:lstStyle/>
          <a:p>
            <a:pPr algn="l"/>
            <a:r>
              <a:rPr lang="en-US" sz="20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ServiceLoader</a:t>
            </a: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is a generic class in </a:t>
            </a:r>
            <a:r>
              <a:rPr lang="en-US" sz="20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java.util</a:t>
            </a: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package. </a:t>
            </a:r>
          </a:p>
          <a:p>
            <a:pPr algn="l"/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 providers are loaded by the load( ) method.</a:t>
            </a:r>
          </a:p>
          <a:p>
            <a:pPr algn="l"/>
            <a:endParaRPr lang="en-US" sz="20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231775" lvl="1" indent="0">
              <a:buNone/>
            </a:pP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	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public static &lt;S&gt;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ServiceLoader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&lt;S&gt; load(Class &lt;S&gt;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serviceType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algn="l"/>
            <a:endParaRPr lang="en-US" sz="20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‘S’ specifies the service type which specifies the Class object for the desired service type.</a:t>
            </a:r>
          </a:p>
          <a:p>
            <a:pPr algn="l"/>
            <a:endParaRPr lang="en-US" sz="20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ServiceLoader.load</a:t>
            </a: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20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serviceType</a:t>
            </a: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) returns an instance of </a:t>
            </a:r>
            <a:r>
              <a:rPr lang="en-US" sz="20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ServiceLoader</a:t>
            </a: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, which itself implements </a:t>
            </a:r>
            <a:r>
              <a:rPr lang="en-US" sz="20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Iterable</a:t>
            </a: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. So we can iterate over the result.</a:t>
            </a:r>
          </a:p>
          <a:p>
            <a:pPr marL="0" indent="0" algn="l">
              <a:buNone/>
            </a:pPr>
            <a:endParaRPr lang="en-US" sz="20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ServiceLoader</a:t>
            </a:r>
            <a:r>
              <a:rPr lang="en-US" sz="20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finds all the providers based on the module declarations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86252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IN" sz="4400" dirty="0"/>
              <a:t>S</a:t>
            </a:r>
            <a:r>
              <a:rPr lang="en-US" sz="4400" dirty="0" err="1"/>
              <a:t>ealed</a:t>
            </a:r>
            <a:r>
              <a:rPr lang="en-US" sz="4400" dirty="0"/>
              <a:t> Classes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175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9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Sealed Classes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201902"/>
          </a:xfrm>
        </p:spPr>
        <p:txBody>
          <a:bodyPr/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release of Java SE 17 introduces sealed classes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This feature is about enabling more fine-grained inheritance control in Java. Sealing allows classes and interfaces to define their permitted subtypes.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 other words, a class or an interface can now define which classes can implement or extend it. 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It is a useful feature for domain modeling and increasing the security of libraries</a:t>
            </a:r>
          </a:p>
        </p:txBody>
      </p:sp>
    </p:spTree>
    <p:extLst>
      <p:ext uri="{BB962C8B-B14F-4D97-AF65-F5344CB8AC3E}">
        <p14:creationId xmlns:p14="http://schemas.microsoft.com/office/powerpoint/2010/main" val="753462229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Sealed Classes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780522"/>
          </a:xfrm>
        </p:spPr>
        <p:txBody>
          <a:bodyPr/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As an example, imagine a business domain that only works with cars and trucks, not motorcycles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When creating the </a:t>
            </a:r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Vehicle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abstract class, we should be able to allow only </a:t>
            </a:r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Car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and </a:t>
            </a:r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Truck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classes to extend it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 that way, we want to ensure that there will be no misuse of the </a:t>
            </a:r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Vehicle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abstract class within our domain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we are more interested in the clarity of code handling known subclasses than defending against all unknown subclasses</a:t>
            </a:r>
          </a:p>
        </p:txBody>
      </p:sp>
    </p:spTree>
    <p:extLst>
      <p:ext uri="{BB962C8B-B14F-4D97-AF65-F5344CB8AC3E}">
        <p14:creationId xmlns:p14="http://schemas.microsoft.com/office/powerpoint/2010/main" val="4281494047"/>
      </p:ext>
    </p:extLst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Sealed Classes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965188"/>
          </a:xfrm>
        </p:spPr>
        <p:txBody>
          <a:bodyPr/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To seal a class, add the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sealed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modifier to its declaration. 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Then, after any extends and implements clauses, add the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permits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clause. 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This clause specifies the classes that may extend the sealed class</a:t>
            </a:r>
          </a:p>
          <a:p>
            <a:pPr algn="l"/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public sealed class Shape permits Circle, Square, Rectangle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{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}</a:t>
            </a:r>
            <a:endParaRPr lang="en-US" sz="200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6252680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Subclasses of Sealed Class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016210"/>
          </a:xfrm>
        </p:spPr>
        <p:txBody>
          <a:bodyPr/>
          <a:lstStyle/>
          <a:p>
            <a:pPr marL="511175" indent="-285750" algn="just">
              <a:lnSpc>
                <a:spcPts val="1875"/>
              </a:lnSpc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All subclasses should have any of these modifiers</a:t>
            </a:r>
          </a:p>
          <a:p>
            <a:pPr marL="511175" indent="-285750" algn="just">
              <a:lnSpc>
                <a:spcPts val="1875"/>
              </a:lnSpc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buFont typeface="Courier New" panose="0207040902020509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sealed: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It can only be extended by its permitted subclasses</a:t>
            </a:r>
          </a:p>
          <a:p>
            <a:pPr marL="742950" lvl="1" indent="-285750" algn="just">
              <a:lnSpc>
                <a:spcPts val="1875"/>
              </a:lnSpc>
              <a:buFont typeface="Courier New" panose="02070409020205090404" pitchFamily="49" charset="0"/>
              <a:buChar char="o"/>
            </a:pPr>
            <a:endParaRPr lang="en-US" sz="2000" dirty="0"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buFont typeface="Courier New" panose="0207040902020509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non-sealed: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It can be extended by unknown subclasses</a:t>
            </a:r>
          </a:p>
          <a:p>
            <a:pPr marL="742950" lvl="1" indent="-285750" algn="just">
              <a:lnSpc>
                <a:spcPts val="1875"/>
              </a:lnSpc>
              <a:buFont typeface="Courier New" panose="02070409020205090404" pitchFamily="49" charset="0"/>
              <a:buChar char="o"/>
            </a:pPr>
            <a:endParaRPr lang="en-US" sz="2000" dirty="0"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buFont typeface="Courier New" panose="0207040902020509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final: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subclass cannot be extended further.</a:t>
            </a:r>
          </a:p>
          <a:p>
            <a:pPr marL="457200" lvl="1" indent="0" algn="just">
              <a:lnSpc>
                <a:spcPts val="1875"/>
              </a:lnSpc>
              <a:buNone/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indent="-285750" algn="just">
              <a:lnSpc>
                <a:spcPts val="1875"/>
              </a:lnSpc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5425" indent="0" algn="just">
              <a:lnSpc>
                <a:spcPts val="1875"/>
              </a:lnSpc>
              <a:buNone/>
            </a:pPr>
            <a:endParaRPr lang="en-US" sz="2000" dirty="0"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29732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 on Subclasses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929281"/>
          </a:xfrm>
        </p:spPr>
        <p:txBody>
          <a:bodyPr/>
          <a:lstStyle/>
          <a:p>
            <a:pPr marL="511175" indent="-285750" algn="just">
              <a:lnSpc>
                <a:spcPts val="1875"/>
              </a:lnSpc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They must be accessible by the sealed class at compile time</a:t>
            </a:r>
          </a:p>
          <a:p>
            <a:pPr marL="511175" indent="-285750" algn="just">
              <a:lnSpc>
                <a:spcPts val="1875"/>
              </a:lnSpc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They must directly extend the sealed class</a:t>
            </a:r>
          </a:p>
          <a:p>
            <a:pPr marL="511175" indent="-285750" algn="just">
              <a:lnSpc>
                <a:spcPts val="1875"/>
              </a:lnSpc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indent="-285750" algn="just">
              <a:lnSpc>
                <a:spcPts val="1875"/>
              </a:lnSpc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They must have exactly one of the following modifiers to describe how it continues the sealing initiated by its superclass:</a:t>
            </a:r>
          </a:p>
          <a:p>
            <a:pPr marL="1189038" lvl="2" indent="-285750" algn="just">
              <a:lnSpc>
                <a:spcPts val="1875"/>
              </a:lnSpc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final: Cannot be extended further</a:t>
            </a:r>
          </a:p>
          <a:p>
            <a:pPr marL="1189038" lvl="2" indent="-285750" algn="just">
              <a:lnSpc>
                <a:spcPts val="1875"/>
              </a:lnSpc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sealed: Can only be extended by its permitted subclasses</a:t>
            </a:r>
          </a:p>
          <a:p>
            <a:pPr marL="1189038" lvl="2" indent="-285750" algn="just">
              <a:lnSpc>
                <a:spcPts val="1875"/>
              </a:lnSpc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non-sealed: Can be extended by unknown subclasses; a sealed class cannot prevent its permitted subclasses from doing this</a:t>
            </a:r>
          </a:p>
          <a:p>
            <a:pPr marL="511175" indent="-285750" algn="just">
              <a:lnSpc>
                <a:spcPts val="1875"/>
              </a:lnSpc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indent="-285750" algn="just">
              <a:lnSpc>
                <a:spcPts val="1875"/>
              </a:lnSpc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They must be in the same module as the sealed class (if the sealed class is in a named module) or in the same package (if the sealed class is in the unnamed module).</a:t>
            </a:r>
          </a:p>
        </p:txBody>
      </p:sp>
    </p:spTree>
    <p:extLst>
      <p:ext uri="{BB962C8B-B14F-4D97-AF65-F5344CB8AC3E}">
        <p14:creationId xmlns:p14="http://schemas.microsoft.com/office/powerpoint/2010/main" val="1264372906"/>
      </p:ext>
    </p:extLst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IN" sz="4400" dirty="0"/>
              <a:t>Records</a:t>
            </a:r>
            <a:endParaRPr lang="en-US" sz="4400" dirty="0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175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40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Records in Java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842077"/>
          </a:xfrm>
        </p:spPr>
        <p:txBody>
          <a:bodyPr/>
          <a:lstStyle/>
          <a:p>
            <a:pPr marL="0" indent="0" algn="l">
              <a:buNone/>
            </a:pPr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0" i="0" dirty="0">
                <a:effectLst/>
                <a:highlight>
                  <a:srgbClr val="FFFFFF"/>
                </a:highlight>
              </a:rPr>
              <a:t>Records are immutable data classes that require only the type and name of fields.</a:t>
            </a:r>
          </a:p>
          <a:p>
            <a:pPr algn="l"/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0" i="0" dirty="0">
                <a:effectLst/>
                <a:highlight>
                  <a:srgbClr val="FFFFFF"/>
                </a:highlight>
              </a:rPr>
              <a:t>The equals, 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hashCode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, and </a:t>
            </a:r>
            <a:r>
              <a:rPr lang="en-US" sz="2000" b="0" i="0" dirty="0" err="1">
                <a:effectLst/>
                <a:highlight>
                  <a:srgbClr val="FFFFFF"/>
                </a:highlight>
              </a:rPr>
              <a:t>toString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 methods, as well as the private, final fields and public constructor, are generated by the Java compiler.</a:t>
            </a:r>
          </a:p>
          <a:p>
            <a:pPr algn="l"/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0" i="0" dirty="0">
                <a:effectLst/>
                <a:highlight>
                  <a:srgbClr val="FFFFFF"/>
                </a:highlight>
              </a:rPr>
              <a:t>To create a Person record, we’ll use the record keyword:</a:t>
            </a:r>
          </a:p>
          <a:p>
            <a:pPr algn="l"/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		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	public record Person (String name, String address) {}</a:t>
            </a:r>
          </a:p>
        </p:txBody>
      </p:sp>
    </p:spTree>
    <p:extLst>
      <p:ext uri="{BB962C8B-B14F-4D97-AF65-F5344CB8AC3E}">
        <p14:creationId xmlns:p14="http://schemas.microsoft.com/office/powerpoint/2010/main" val="1505094514"/>
      </p:ext>
    </p:extLst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generated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4925451"/>
          </a:xfrm>
        </p:spPr>
        <p:txBody>
          <a:bodyPr/>
          <a:lstStyle/>
          <a:p>
            <a:pPr marL="0" indent="0" algn="l">
              <a:buNone/>
            </a:pPr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0" i="0" dirty="0">
                <a:effectLst/>
                <a:highlight>
                  <a:srgbClr val="FFFFFF"/>
                </a:highlight>
              </a:rPr>
              <a:t>Constructor</a:t>
            </a:r>
          </a:p>
          <a:p>
            <a:pPr marL="1023938" lvl="3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public Person(String name, String address) {</a:t>
            </a:r>
          </a:p>
          <a:p>
            <a:pPr marL="1023938" lvl="3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this.name = name;</a:t>
            </a:r>
          </a:p>
          <a:p>
            <a:pPr marL="1023938" lvl="3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</a:t>
            </a:r>
            <a:r>
              <a:rPr lang="en-US" sz="18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this.address</a:t>
            </a: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address;</a:t>
            </a:r>
          </a:p>
          <a:p>
            <a:pPr marL="1023938" lvl="3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pPr algn="l"/>
            <a:endParaRPr lang="en-US" sz="20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b="0" i="0" dirty="0">
                <a:effectLst/>
                <a:highlight>
                  <a:srgbClr val="FFFFFF"/>
                </a:highlight>
              </a:rPr>
              <a:t>public getters methods, whose names match the name of our field, for free.</a:t>
            </a:r>
          </a:p>
          <a:p>
            <a:pPr algn="l"/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sz="2000" dirty="0">
                <a:highlight>
                  <a:srgbClr val="FFFFFF"/>
                </a:highlight>
              </a:rPr>
              <a:t>				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	public String name(){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					}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					public String address(){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4046597871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Module System (JPMS)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5504071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sz="2000" i="0" dirty="0"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 Module is a group of closely related packages and resources along with a new module descriptor file</a:t>
            </a:r>
          </a:p>
          <a:p>
            <a:pPr algn="l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The main aim of the system is to collect Java packages into a single unit called a Module</a:t>
            </a: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it’s a “package of Java Packages” abstraction that allows us to enhance code reusability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Each module is responsible for its resources, like media or configuration files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Java module is packaged as a </a:t>
            </a:r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modular JAR file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 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 Java module can specify which of its packages should be visible to other Java modules and which other Java modules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are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required for its own classes</a:t>
            </a:r>
          </a:p>
          <a:p>
            <a:pPr marL="0" indent="0" algn="l">
              <a:buNone/>
            </a:pP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22505"/>
      </p:ext>
    </p:extLst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generated (</a:t>
            </a:r>
            <a:r>
              <a:rPr lang="en-IN" dirty="0" err="1"/>
              <a:t>contd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4149854"/>
          </a:xfrm>
        </p:spPr>
        <p:txBody>
          <a:bodyPr/>
          <a:lstStyle/>
          <a:p>
            <a:pPr marL="0" indent="0" algn="l">
              <a:buNone/>
            </a:pPr>
            <a:endParaRPr lang="en-US" sz="200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dirty="0">
                <a:highlight>
                  <a:srgbClr val="FFFFFF"/>
                </a:highlight>
              </a:rPr>
              <a:t>e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quals() method which returns true if the supplied object is of the same type and the values of all of its fields match</a:t>
            </a:r>
          </a:p>
          <a:p>
            <a:pPr algn="l"/>
            <a:endParaRPr lang="en-US" sz="20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hashCode</a:t>
            </a:r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method which returns the same value for two objects if all of the field values for both objects match 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toString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 method that returns a string containing the name of the record, followed by the name of each field and its corresponding value in square brackets.</a:t>
            </a:r>
          </a:p>
          <a:p>
            <a:pPr marL="677863" lvl="2" indent="0">
              <a:buNone/>
            </a:pPr>
            <a:endParaRPr lang="en-US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Person[name=John Doe, address=100 Linda Ln.]</a:t>
            </a:r>
          </a:p>
        </p:txBody>
      </p:sp>
    </p:spTree>
    <p:extLst>
      <p:ext uri="{BB962C8B-B14F-4D97-AF65-F5344CB8AC3E}">
        <p14:creationId xmlns:p14="http://schemas.microsoft.com/office/powerpoint/2010/main" val="2844981928"/>
      </p:ext>
    </p:extLst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Customization(</a:t>
            </a:r>
            <a:r>
              <a:rPr lang="en-IN" dirty="0" err="1"/>
              <a:t>contd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595856"/>
          </a:xfrm>
        </p:spPr>
        <p:txBody>
          <a:bodyPr/>
          <a:lstStyle/>
          <a:p>
            <a:r>
              <a:rPr lang="en-US" sz="2000" i="0" dirty="0">
                <a:effectLst/>
                <a:highlight>
                  <a:srgbClr val="FFFFFF"/>
                </a:highlight>
              </a:rPr>
              <a:t>We can also create new constructors with different arguments by supplying a different argument list:</a:t>
            </a:r>
          </a:p>
          <a:p>
            <a:pPr marL="677863" lvl="2" indent="0">
              <a:buNone/>
            </a:pPr>
            <a:endParaRPr lang="en-US" i="0" dirty="0">
              <a:effectLst/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public record Person(String name, String address) {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public Person(String name) {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this(name, "Unknown");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}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endParaRPr lang="en-US" sz="20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200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7042023"/>
      </p:ext>
    </p:extLst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Customization(</a:t>
            </a:r>
            <a:r>
              <a:rPr lang="en-IN" dirty="0" err="1"/>
              <a:t>contd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663567"/>
          </a:xfrm>
        </p:spPr>
        <p:txBody>
          <a:bodyPr/>
          <a:lstStyle/>
          <a:p>
            <a:r>
              <a:rPr lang="en-US" i="0" dirty="0">
                <a:effectLst/>
                <a:highlight>
                  <a:srgbClr val="FFFFFF"/>
                </a:highlight>
              </a:rPr>
              <a:t>creating a constructor with the same arguments as the generated constructor is valid, but this requires that each field be manually initialized:</a:t>
            </a:r>
          </a:p>
          <a:p>
            <a:endParaRPr lang="en-US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public record Person(String name, String address) {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public Person(String name, String address) {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this.name = name;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</a:t>
            </a:r>
            <a:r>
              <a:rPr lang="en-US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this.address</a:t>
            </a: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address;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}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320735"/>
      </p:ext>
    </p:extLst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Customization(</a:t>
            </a:r>
            <a:r>
              <a:rPr lang="en-IN" dirty="0" err="1"/>
              <a:t>contd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724" y="1366218"/>
            <a:ext cx="8651875" cy="4943918"/>
          </a:xfrm>
        </p:spPr>
        <p:txBody>
          <a:bodyPr/>
          <a:lstStyle/>
          <a:p>
            <a:r>
              <a:rPr lang="en-US" i="0" dirty="0">
                <a:effectLst/>
                <a:highlight>
                  <a:srgbClr val="FFFFFF"/>
                </a:highlight>
              </a:rPr>
              <a:t>Additionally, we can add the following</a:t>
            </a:r>
          </a:p>
          <a:p>
            <a:pPr lvl="2"/>
            <a:r>
              <a:rPr lang="en-US" i="0" dirty="0">
                <a:effectLst/>
                <a:highlight>
                  <a:srgbClr val="FFFFFF"/>
                </a:highlight>
              </a:rPr>
              <a:t>static fields </a:t>
            </a:r>
          </a:p>
          <a:p>
            <a:pPr lvl="2"/>
            <a:r>
              <a:rPr lang="en-US" i="0" dirty="0">
                <a:effectLst/>
                <a:highlight>
                  <a:srgbClr val="FFFFFF"/>
                </a:highlight>
              </a:rPr>
              <a:t>static methods</a:t>
            </a:r>
          </a:p>
          <a:p>
            <a:pPr lvl="2"/>
            <a:r>
              <a:rPr lang="en-US" dirty="0">
                <a:highlight>
                  <a:srgbClr val="FFFFFF"/>
                </a:highlight>
              </a:rPr>
              <a:t>Any other methods</a:t>
            </a:r>
          </a:p>
          <a:p>
            <a:pPr lvl="2"/>
            <a:r>
              <a:rPr lang="en-US" i="0" dirty="0">
                <a:effectLst/>
                <a:highlight>
                  <a:srgbClr val="FFFFFF"/>
                </a:highlight>
              </a:rPr>
              <a:t>Nested records</a:t>
            </a:r>
          </a:p>
          <a:p>
            <a:pPr marL="688975" lvl="2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354012"/>
            <a:r>
              <a:rPr lang="en-US" i="0" dirty="0">
                <a:effectLst/>
                <a:highlight>
                  <a:srgbClr val="FFFFFF"/>
                </a:highlight>
              </a:rPr>
              <a:t>We can also create generic records</a:t>
            </a:r>
          </a:p>
          <a:p>
            <a:pPr marL="917575" lvl="3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record Container&lt;T&gt;(int id, T value) {  }</a:t>
            </a:r>
          </a:p>
          <a:p>
            <a:pPr marL="917575" lvl="3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Container&lt;Integer&gt;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intContainer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new Container&lt;&gt;(1,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Integer.valueOf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(1));</a:t>
            </a:r>
          </a:p>
          <a:p>
            <a:pPr marL="917575" lvl="3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Container&lt;String&gt;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stringContainer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new Container&lt;&gt;(1, "1");</a:t>
            </a:r>
          </a:p>
          <a:p>
            <a:pPr marL="917575" lvl="3" indent="0">
              <a:buNone/>
            </a:pPr>
            <a:endParaRPr lang="en-US" sz="180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917575" lvl="3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Integer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intValue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intContainer.value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pPr marL="917575" lvl="3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String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strValue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stringContainer.value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endParaRPr lang="en-US" sz="180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4301616"/>
      </p:ext>
    </p:extLst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IN" sz="4400" dirty="0"/>
              <a:t>switch expressions</a:t>
            </a:r>
            <a:endParaRPr lang="en-US" sz="4400" dirty="0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175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25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expressions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4580741"/>
          </a:xfrm>
        </p:spPr>
        <p:txBody>
          <a:bodyPr/>
          <a:lstStyle/>
          <a:p>
            <a:r>
              <a:rPr lang="en-US" sz="2000" b="0" i="0" dirty="0">
                <a:solidFill>
                  <a:srgbClr val="606060"/>
                </a:solidFill>
                <a:effectLst/>
                <a:highlight>
                  <a:srgbClr val="F9FAFB"/>
                </a:highlight>
              </a:rPr>
              <a:t>The traditional switch statement is  procedural. </a:t>
            </a:r>
          </a:p>
          <a:p>
            <a:r>
              <a:rPr lang="en-US" sz="2000" b="0" i="0" dirty="0">
                <a:solidFill>
                  <a:srgbClr val="606060"/>
                </a:solidFill>
                <a:effectLst/>
                <a:highlight>
                  <a:srgbClr val="F9FAFB"/>
                </a:highlight>
              </a:rPr>
              <a:t>It lacks the capability to return a value directly. </a:t>
            </a:r>
          </a:p>
          <a:p>
            <a:r>
              <a:rPr lang="en-US" sz="2000" b="0" i="0" dirty="0">
                <a:solidFill>
                  <a:srgbClr val="606060"/>
                </a:solidFill>
                <a:effectLst/>
                <a:highlight>
                  <a:srgbClr val="F9FAFB"/>
                </a:highlight>
              </a:rPr>
              <a:t>The new switch expression  is an expression rather than a statement, which means it evaluates to a value</a:t>
            </a:r>
          </a:p>
          <a:p>
            <a:r>
              <a:rPr lang="en-US" sz="2000" b="0" i="0" dirty="0">
                <a:solidFill>
                  <a:srgbClr val="606060"/>
                </a:solidFill>
                <a:effectLst/>
                <a:highlight>
                  <a:srgbClr val="F9FAFB"/>
                </a:highlight>
              </a:rPr>
              <a:t>the switch expression uses a syntax similar to arrow functions to map case clauses directly to values</a:t>
            </a:r>
          </a:p>
          <a:p>
            <a:r>
              <a:rPr lang="en-US" sz="2000" dirty="0">
                <a:solidFill>
                  <a:srgbClr val="606060"/>
                </a:solidFill>
                <a:highlight>
                  <a:srgbClr val="F9FAFB"/>
                </a:highlight>
              </a:rPr>
              <a:t>Arrow format allowed in switch statement also</a:t>
            </a:r>
          </a:p>
          <a:p>
            <a:r>
              <a:rPr lang="en-US" sz="2000" b="0" i="0" dirty="0">
                <a:solidFill>
                  <a:srgbClr val="606060"/>
                </a:solidFill>
                <a:effectLst/>
                <a:highlight>
                  <a:srgbClr val="F9FAFB"/>
                </a:highlight>
              </a:rPr>
              <a:t>Unl</a:t>
            </a:r>
            <a:r>
              <a:rPr lang="en-US" sz="2000" dirty="0">
                <a:solidFill>
                  <a:srgbClr val="606060"/>
                </a:solidFill>
                <a:highlight>
                  <a:srgbClr val="F9FAFB"/>
                </a:highlight>
              </a:rPr>
              <a:t>ike switch statement, switch expression needs default as it has to evaluate to a value</a:t>
            </a:r>
            <a:endParaRPr lang="en-US" sz="2000" b="0" i="0" dirty="0">
              <a:solidFill>
                <a:srgbClr val="606060"/>
              </a:solidFill>
              <a:effectLst/>
              <a:highlight>
                <a:srgbClr val="F9FAFB"/>
              </a:highlight>
            </a:endParaRPr>
          </a:p>
          <a:p>
            <a:r>
              <a:rPr lang="en-US" sz="2000" dirty="0">
                <a:solidFill>
                  <a:srgbClr val="606060"/>
                </a:solidFill>
                <a:highlight>
                  <a:srgbClr val="F9FAFB"/>
                </a:highlight>
              </a:rPr>
              <a:t>Format:</a:t>
            </a:r>
            <a:endParaRPr lang="en-US" sz="2000" b="0" i="0" dirty="0">
              <a:solidFill>
                <a:srgbClr val="606060"/>
              </a:solidFill>
              <a:effectLst/>
              <a:highlight>
                <a:srgbClr val="F9FAFB"/>
              </a:highlight>
            </a:endParaRPr>
          </a:p>
          <a:p>
            <a:endParaRPr lang="en-US" sz="2000" dirty="0">
              <a:solidFill>
                <a:srgbClr val="606060"/>
              </a:solidFill>
              <a:highlight>
                <a:srgbClr val="F9FAFB"/>
              </a:highlight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case </a:t>
            </a:r>
            <a:r>
              <a:rPr lang="en-US" sz="2000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label1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2000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label2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, ..., </a:t>
            </a:r>
            <a:r>
              <a:rPr lang="en-US" sz="2000" b="0" i="1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labelN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-&gt;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expression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;|</a:t>
            </a:r>
            <a:r>
              <a:rPr lang="en-US" sz="2000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throw-statement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;|</a:t>
            </a:r>
            <a:r>
              <a:rPr lang="en-US" sz="2000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block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</a:t>
            </a:r>
            <a:endParaRPr lang="en-US" sz="200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1215283"/>
      </p:ext>
    </p:extLst>
  </p:cSld>
  <p:clrMapOvr>
    <a:masterClrMapping/>
  </p:clrMapOvr>
  <p:transition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expression – example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839200" cy="3072636"/>
          </a:xfrm>
        </p:spPr>
        <p:txBody>
          <a:bodyPr/>
          <a:lstStyle/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 days=0;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 month = 2;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days = switch (month)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case 1,3,5,7,8,10,12 -&gt; 31;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case 4,6,9,11 -&gt; 30;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case 2 -&gt; 28;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default -&gt; throw new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IllegalStateException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("Invalid month: " + month);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(days);</a:t>
            </a:r>
          </a:p>
        </p:txBody>
      </p:sp>
    </p:spTree>
    <p:extLst>
      <p:ext uri="{BB962C8B-B14F-4D97-AF65-F5344CB8AC3E}">
        <p14:creationId xmlns:p14="http://schemas.microsoft.com/office/powerpoint/2010/main" val="2486533736"/>
      </p:ext>
    </p:extLst>
  </p:cSld>
  <p:clrMapOvr>
    <a:masterClrMapping/>
  </p:clrMapOvr>
  <p:transition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yield statement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1441420"/>
          </a:xfrm>
        </p:spPr>
        <p:txBody>
          <a:bodyPr/>
          <a:lstStyle/>
          <a:p>
            <a:r>
              <a:rPr lang="en-US" sz="2000" dirty="0">
                <a:solidFill>
                  <a:srgbClr val="606060"/>
                </a:solidFill>
                <a:highlight>
                  <a:srgbClr val="F9FAFB"/>
                </a:highlight>
              </a:rPr>
              <a:t>For a case, statement block makes it switch statement</a:t>
            </a:r>
          </a:p>
          <a:p>
            <a:r>
              <a:rPr lang="en-US" sz="2000" dirty="0">
                <a:solidFill>
                  <a:srgbClr val="606060"/>
                </a:solidFill>
                <a:highlight>
                  <a:srgbClr val="F9FAFB"/>
                </a:highlight>
              </a:rPr>
              <a:t>y</a:t>
            </a:r>
            <a:r>
              <a:rPr lang="en-US" sz="2000" b="0" i="0" dirty="0">
                <a:solidFill>
                  <a:srgbClr val="606060"/>
                </a:solidFill>
                <a:effectLst/>
                <a:highlight>
                  <a:srgbClr val="F9FAFB"/>
                </a:highlight>
              </a:rPr>
              <a:t>ield statement makes it expression</a:t>
            </a:r>
          </a:p>
          <a:p>
            <a:r>
              <a:rPr lang="en-US" sz="2000" dirty="0">
                <a:solidFill>
                  <a:srgbClr val="606060"/>
                </a:solidFill>
                <a:highlight>
                  <a:srgbClr val="F9FAFB"/>
                </a:highlight>
              </a:rPr>
              <a:t>yield will  return a value </a:t>
            </a:r>
            <a:r>
              <a:rPr lang="en-US" sz="2000" b="0" i="0" dirty="0">
                <a:solidFill>
                  <a:srgbClr val="606060"/>
                </a:solidFill>
                <a:effectLst/>
                <a:highlight>
                  <a:srgbClr val="F9FAFB"/>
                </a:highlight>
              </a:rPr>
              <a:t> </a:t>
            </a:r>
          </a:p>
          <a:p>
            <a:endParaRPr lang="en-US" sz="2000" b="0" i="0" dirty="0">
              <a:solidFill>
                <a:srgbClr val="606060"/>
              </a:solidFill>
              <a:effectLst/>
              <a:highlight>
                <a:srgbClr val="F9FAFB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610736"/>
      </p:ext>
    </p:extLst>
  </p:cSld>
  <p:clrMapOvr>
    <a:masterClrMapping/>
  </p:clrMapOvr>
  <p:transition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expression – example3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839200" cy="5504071"/>
          </a:xfrm>
        </p:spPr>
        <p:txBody>
          <a:bodyPr/>
          <a:lstStyle/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highlight>
                  <a:srgbClr val="FFFFFF"/>
                </a:highlight>
              </a:rPr>
              <a:t>With case yield both : and -&gt; are allowed but different format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</a:rPr>
              <a:t>With : all statements can provided as it is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highlight>
                  <a:srgbClr val="FFFFFF"/>
                </a:highlight>
              </a:rPr>
              <a:t>With -&gt; all statements should be part of a block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highlight>
                <a:srgbClr val="FFFFFF"/>
              </a:highlight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int </a:t>
            </a:r>
            <a:r>
              <a:rPr lang="en-US" sz="1400" dirty="0">
                <a:solidFill>
                  <a:srgbClr val="FF0000"/>
                </a:solidFill>
                <a:effectLst/>
                <a:highlight>
                  <a:srgbClr val="F0D8A8"/>
                </a:highlight>
              </a:rPr>
              <a:t>days</a:t>
            </a: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0;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int month = 7;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// using arrow format of java 12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0D8A8"/>
                </a:highlight>
              </a:rPr>
              <a:t>days</a:t>
            </a: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switch (month)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case 1, 3, 5, 7, 8, 10, 12 -&gt;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System.</a:t>
            </a:r>
            <a:r>
              <a:rPr lang="en-US" sz="1400" i="1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.println</a:t>
            </a: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("31 days month");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yield 31;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case 4, 6, 9, 11 -&gt;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System.</a:t>
            </a:r>
            <a:r>
              <a:rPr lang="en-US" sz="1400" i="1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.println</a:t>
            </a: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("30 days month");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yield 30;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case 2 -&gt;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System.</a:t>
            </a:r>
            <a:r>
              <a:rPr lang="en-US" sz="1400" i="1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.println</a:t>
            </a: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("February");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yield 28;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default -&gt; throw new </a:t>
            </a:r>
            <a:r>
              <a:rPr lang="en-US" sz="14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IllegalStateException</a:t>
            </a:r>
            <a:r>
              <a:rPr lang="en-US" sz="14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("Invalid month: " + month);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};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03784"/>
      </p:ext>
    </p:extLst>
  </p:cSld>
  <p:clrMapOvr>
    <a:masterClrMapping/>
  </p:clrMapOvr>
  <p:transition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IN" sz="4400" dirty="0"/>
              <a:t>Pattern Matching</a:t>
            </a:r>
            <a:endParaRPr lang="en-US" sz="4400" dirty="0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175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4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Module Basics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512242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i="0" dirty="0">
                <a:highlight>
                  <a:srgbClr val="FFFFFF"/>
                </a:highlight>
                <a:cs typeface="Times New Roman" panose="02020603050405020304" pitchFamily="18" charset="0"/>
              </a:rPr>
              <a:t>A Java module must be given a unique name (similar to package name)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i="0" dirty="0">
                <a:highlight>
                  <a:srgbClr val="FFFFFF"/>
                </a:highlight>
                <a:cs typeface="Times New Roman" panose="02020603050405020304" pitchFamily="18" charset="0"/>
              </a:rPr>
              <a:t>A valid module name could be</a:t>
            </a:r>
          </a:p>
          <a:p>
            <a:pPr marL="0" indent="0" algn="l" fontAlgn="base">
              <a:buNone/>
            </a:pPr>
            <a:r>
              <a:rPr lang="en-US" sz="1800" dirty="0">
                <a:highlight>
                  <a:srgbClr val="FFFFFF"/>
                </a:highlight>
                <a:cs typeface="Times New Roman" panose="02020603050405020304" pitchFamily="18" charset="0"/>
              </a:rPr>
              <a:t>	</a:t>
            </a:r>
            <a:r>
              <a:rPr lang="en-US" sz="1800" i="0" dirty="0">
                <a:highlight>
                  <a:srgbClr val="FFFFFF"/>
                </a:highlight>
                <a:cs typeface="Times New Roman" panose="02020603050405020304" pitchFamily="18" charset="0"/>
              </a:rPr>
              <a:t>		</a:t>
            </a:r>
            <a:r>
              <a:rPr lang="en-US" sz="1800" i="0" dirty="0">
                <a:solidFill>
                  <a:srgbClr val="FF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com.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trg</a:t>
            </a:r>
            <a:r>
              <a:rPr lang="en-US" sz="1800" i="0" dirty="0">
                <a:solidFill>
                  <a:srgbClr val="FF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.module1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Each Java module needs a Java module descriptor named </a:t>
            </a: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module-info.java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which has to be located in the module root directory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				</a:t>
            </a:r>
            <a:r>
              <a:rPr lang="en-US" sz="1800" dirty="0">
                <a:solidFill>
                  <a:srgbClr val="FF0000"/>
                </a:solidFill>
                <a:ea typeface="Times New Roman" panose="02020603050405020304" pitchFamily="18" charset="0"/>
              </a:rPr>
              <a:t>module com.trg.module1{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a typeface="Times New Roman" panose="02020603050405020304" pitchFamily="18" charset="0"/>
              </a:rPr>
              <a:t>							// module entries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a typeface="Times New Roman" panose="02020603050405020304" pitchFamily="18" charset="0"/>
              </a:rPr>
              <a:t>		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use a module, include the 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file into 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409020205090404" pitchFamily="49" charset="0"/>
              </a:rPr>
              <a:t>modulepath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instead of the 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409020205090404" pitchFamily="49" charset="0"/>
              </a:rPr>
              <a:t>classpath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ourier New" panose="0207040902020509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BFBFB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module jar file added to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BFBFB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BFBFB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is normal jar file and 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BFBFB"/>
                </a:highlight>
                <a:ea typeface="Times New Roman" panose="02020603050405020304" pitchFamily="18" charset="0"/>
                <a:cs typeface="Courier New" panose="02070409020205090404" pitchFamily="49" charset="0"/>
              </a:rPr>
              <a:t>module-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BFBFB"/>
                </a:highlight>
                <a:ea typeface="Times New Roman" panose="02020603050405020304" pitchFamily="18" charset="0"/>
                <a:cs typeface="Courier New" panose="02070409020205090404" pitchFamily="49" charset="0"/>
              </a:rPr>
              <a:t>info.class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BFBFB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file will be ignored</a:t>
            </a:r>
            <a:endParaRPr lang="en-US" sz="1800" dirty="0">
              <a:effectLst/>
              <a:highlight>
                <a:srgbClr val="FBFBFB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56058"/>
      </p:ext>
    </p:extLst>
  </p:cSld>
  <p:clrMapOvr>
    <a:masterClrMapping/>
  </p:clrMapOvr>
  <p:transition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Matching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2364750"/>
          </a:xfrm>
        </p:spPr>
        <p:txBody>
          <a:bodyPr/>
          <a:lstStyle/>
          <a:p>
            <a:pPr marL="0" indent="0" algn="l">
              <a:buNone/>
            </a:pPr>
            <a:endParaRPr lang="en-US" sz="200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b="0" i="0" dirty="0">
                <a:solidFill>
                  <a:srgbClr val="1A1816"/>
                </a:solidFill>
                <a:effectLst/>
                <a:highlight>
                  <a:srgbClr val="FFFFFF"/>
                </a:highlight>
              </a:rPr>
              <a:t>Pattern matching involves testing whether an object has a particular structure, then extracting data from that object if there's a match</a:t>
            </a:r>
          </a:p>
          <a:p>
            <a:pPr algn="l"/>
            <a:r>
              <a:rPr lang="en-US" sz="2000" dirty="0">
                <a:solidFill>
                  <a:srgbClr val="1A1816"/>
                </a:solidFill>
                <a:highlight>
                  <a:srgbClr val="FFFFFF"/>
                </a:highlight>
              </a:rPr>
              <a:t>Basically, this is required in polymorphism where we do not know the type of present object</a:t>
            </a:r>
          </a:p>
          <a:p>
            <a:r>
              <a:rPr lang="en-US" sz="2000" b="0" i="0" dirty="0">
                <a:solidFill>
                  <a:srgbClr val="1A1816"/>
                </a:solidFill>
                <a:effectLst/>
                <a:highlight>
                  <a:srgbClr val="FFFFFF"/>
                </a:highlight>
              </a:rPr>
              <a:t>Pattern matching introduces new language enhancements </a:t>
            </a:r>
            <a:endParaRPr lang="en-US" sz="200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6462927"/>
      </p:ext>
    </p:extLst>
  </p:cSld>
  <p:clrMapOvr>
    <a:masterClrMapping/>
  </p:clrMapOvr>
  <p:transition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Matching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4396075"/>
          </a:xfrm>
        </p:spPr>
        <p:txBody>
          <a:bodyPr/>
          <a:lstStyle/>
          <a:p>
            <a:r>
              <a:rPr lang="en-US" sz="2000" i="0" dirty="0">
                <a:effectLst/>
                <a:highlight>
                  <a:srgbClr val="FFFFFF"/>
                </a:highlight>
              </a:rPr>
              <a:t>Applying type patterns to the </a:t>
            </a:r>
            <a:r>
              <a:rPr lang="en-US" sz="2000" i="0" dirty="0" err="1">
                <a:effectLst/>
                <a:highlight>
                  <a:srgbClr val="FFFFFF"/>
                </a:highlight>
              </a:rPr>
              <a:t>instan</a:t>
            </a:r>
            <a:r>
              <a:rPr lang="en-US" sz="2000" dirty="0" err="1">
                <a:highlight>
                  <a:srgbClr val="FFFFFF"/>
                </a:highlight>
              </a:rPr>
              <a:t>c</a:t>
            </a:r>
            <a:r>
              <a:rPr lang="en-US" sz="2000" i="0" dirty="0" err="1">
                <a:effectLst/>
                <a:highlight>
                  <a:srgbClr val="FFFFFF"/>
                </a:highlight>
              </a:rPr>
              <a:t>eof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 operator simplifies type checking and casting. Moreover, it enables us to combine both into a single expression:</a:t>
            </a:r>
          </a:p>
          <a:p>
            <a:endParaRPr lang="en-US" sz="2000" i="0" dirty="0">
              <a:effectLst/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if (o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instanceof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String s) {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System.out.printf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("Object is a string %s", s);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 else if (o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instanceof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Number n) {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System.out.printf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("Object is a number %n", n);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  <a:p>
            <a:endParaRPr lang="en-US" sz="2000" i="0" dirty="0">
              <a:effectLst/>
              <a:highlight>
                <a:srgbClr val="FFFFFF"/>
              </a:highlight>
            </a:endParaRPr>
          </a:p>
          <a:p>
            <a:r>
              <a:rPr lang="en-US" sz="2000" i="0" dirty="0">
                <a:effectLst/>
                <a:highlight>
                  <a:srgbClr val="FFFFFF"/>
                </a:highlight>
              </a:rPr>
              <a:t>This built-in language enhancement helps us write less code with enhanced readability.</a:t>
            </a:r>
          </a:p>
          <a:p>
            <a:endParaRPr lang="en-US" sz="200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0879329"/>
      </p:ext>
    </p:extLst>
  </p:cSld>
  <p:clrMapOvr>
    <a:masterClrMapping/>
  </p:clrMapOvr>
  <p:transition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Matching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5159361"/>
          </a:xfrm>
        </p:spPr>
        <p:txBody>
          <a:bodyPr/>
          <a:lstStyle/>
          <a:p>
            <a:r>
              <a:rPr lang="en-US" sz="2000" i="0" dirty="0">
                <a:effectLst/>
                <a:highlight>
                  <a:srgbClr val="FFFFFF"/>
                </a:highlight>
              </a:rPr>
              <a:t>With Java 17, the application of pattern matching now also expands to </a:t>
            </a:r>
            <a:r>
              <a:rPr lang="en-US" sz="2000" b="1" i="0" dirty="0">
                <a:effectLst/>
                <a:highlight>
                  <a:srgbClr val="FFFFFF"/>
                </a:highlight>
              </a:rPr>
              <a:t>switch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 expressions</a:t>
            </a:r>
          </a:p>
          <a:p>
            <a:r>
              <a:rPr lang="en-US" sz="2000" i="0" dirty="0">
                <a:effectLst/>
                <a:highlight>
                  <a:srgbClr val="FFFFFF"/>
                </a:highlight>
              </a:rPr>
              <a:t>However, it is still a preview feature, so we need to enable preview to use it:</a:t>
            </a:r>
          </a:p>
          <a:p>
            <a:endParaRPr lang="en-US" sz="2000" i="0" dirty="0">
              <a:effectLst/>
              <a:highlight>
                <a:srgbClr val="FFFFFF"/>
              </a:highlight>
            </a:endParaRPr>
          </a:p>
          <a:p>
            <a:r>
              <a:rPr lang="en-US" sz="2000" i="0" dirty="0">
                <a:effectLst/>
                <a:highlight>
                  <a:srgbClr val="FFFFFF"/>
                </a:highlight>
              </a:rPr>
              <a:t>java --enable-preview --source 17 PatternMatching.java</a:t>
            </a:r>
          </a:p>
          <a:p>
            <a:pPr marL="677863" lvl="2" indent="0">
              <a:buNone/>
            </a:pPr>
            <a:endParaRPr lang="en-US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static double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getDoubleUsingSwitch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(Object o) {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return switch (o) {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case Integer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-&gt;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i.doubleValue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case Float f -&gt;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f.doubleValue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();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case String s -&gt;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Double.parseDouble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(s);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default -&gt; 0d;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};</a:t>
            </a:r>
          </a:p>
          <a:p>
            <a:pPr marL="677863" lvl="2" indent="0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902480"/>
      </p:ext>
    </p:extLst>
  </p:cSld>
  <p:clrMapOvr>
    <a:masterClrMapping/>
  </p:clrMapOvr>
  <p:transition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IN" sz="4400" dirty="0" err="1"/>
              <a:t>Misc</a:t>
            </a:r>
            <a:endParaRPr lang="en-US" sz="4400" dirty="0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175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66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Blocks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4026743"/>
          </a:xfrm>
        </p:spPr>
        <p:txBody>
          <a:bodyPr/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Since Java 15, text blocks are available as a standard feature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Text Blocks allow to create multi line string </a:t>
            </a: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Text blocks start with a </a:t>
            </a:r>
            <a:r>
              <a:rPr lang="en-US" sz="20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“””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(three double-quote marks) </a:t>
            </a:r>
          </a:p>
          <a:p>
            <a:pPr algn="l"/>
            <a:r>
              <a:rPr lang="en-US" sz="2000" i="0" dirty="0">
                <a:effectLst/>
                <a:highlight>
                  <a:srgbClr val="FFFFFF"/>
                </a:highlight>
              </a:rPr>
              <a:t>The most simple example looks like this</a:t>
            </a:r>
          </a:p>
          <a:p>
            <a:pPr algn="l"/>
            <a:endParaRPr lang="en-US" sz="200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1023938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String str= """</a:t>
            </a:r>
          </a:p>
          <a:p>
            <a:pPr marL="1023938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  &lt;html&gt;</a:t>
            </a:r>
          </a:p>
          <a:p>
            <a:pPr marL="1023938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     &lt;body&gt;</a:t>
            </a:r>
          </a:p>
          <a:p>
            <a:pPr marL="1023938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         &lt;span&gt;example text&lt;/span&gt;</a:t>
            </a:r>
          </a:p>
          <a:p>
            <a:pPr marL="1023938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    &lt;/body&gt;</a:t>
            </a:r>
          </a:p>
          <a:p>
            <a:pPr marL="1023938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</a:rPr>
              <a:t>  &lt;/html&gt;""";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0956628"/>
      </p:ext>
    </p:extLst>
  </p:cSld>
  <p:clrMapOvr>
    <a:masterClrMapping/>
  </p:clrMapOvr>
  <p:transition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Escaping double </a:t>
            </a:r>
            <a:r>
              <a:rPr lang="en-IN" dirty="0" err="1"/>
              <a:t>qoutes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965188"/>
          </a:xfrm>
        </p:spPr>
        <p:txBody>
          <a:bodyPr/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Inside text blocks, double-quotes don’t have to be escaped. 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We could even use three double-quotes again in our text block by escaping one of them: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public String </a:t>
            </a:r>
            <a:r>
              <a:rPr lang="en-US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getTextWithEscapes</a:t>
            </a: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() {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return """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    "fun" with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    whitespace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    and other escapes \"""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        """;</a:t>
            </a:r>
          </a:p>
          <a:p>
            <a:pPr marL="677863" lvl="2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421412"/>
      </p:ext>
    </p:extLst>
  </p:cSld>
  <p:clrMapOvr>
    <a:masterClrMapping/>
  </p:clrMapOvr>
  <p:transition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new methods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3FA813-C4F3-8D03-E3A2-D9D50297B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76514"/>
              </p:ext>
            </p:extLst>
          </p:nvPr>
        </p:nvGraphicFramePr>
        <p:xfrm>
          <a:off x="457200" y="1600200"/>
          <a:ext cx="8305799" cy="33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244">
                  <a:extLst>
                    <a:ext uri="{9D8B030D-6E8A-4147-A177-3AD203B41FA5}">
                      <a16:colId xmlns:a16="http://schemas.microsoft.com/office/drawing/2014/main" val="3755025789"/>
                    </a:ext>
                  </a:extLst>
                </a:gridCol>
                <a:gridCol w="5313555">
                  <a:extLst>
                    <a:ext uri="{9D8B030D-6E8A-4147-A177-3AD203B41FA5}">
                      <a16:colId xmlns:a16="http://schemas.microsoft.com/office/drawing/2014/main" val="562094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lines()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Returns a steam of strings split at newline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repeat(int)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Repeats the string concatenated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2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formatted(Object… </a:t>
                      </a:r>
                      <a:r>
                        <a:rPr lang="en-IN" b="1" dirty="0" err="1"/>
                        <a:t>args</a:t>
                      </a:r>
                      <a:r>
                        <a:rPr lang="en-IN" b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Returns formatted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/>
                        <a:t>isBlank</a:t>
                      </a:r>
                      <a:r>
                        <a:rPr lang="en-IN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Returns true if string is empty or contains only white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indent(int)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adjusts the indentation of each line of this string with the specified number of spaces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strip()</a:t>
                      </a:r>
                    </a:p>
                    <a:p>
                      <a:r>
                        <a:rPr lang="en-IN" b="1" dirty="0" err="1"/>
                        <a:t>stripTrailing</a:t>
                      </a:r>
                      <a:r>
                        <a:rPr lang="en-IN" b="1" dirty="0"/>
                        <a:t>()</a:t>
                      </a:r>
                    </a:p>
                    <a:p>
                      <a:r>
                        <a:rPr lang="en-IN" b="1" dirty="0" err="1"/>
                        <a:t>stripLeading</a:t>
                      </a:r>
                      <a:r>
                        <a:rPr lang="en-IN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Strips spaces. trim() works for ASCII</a:t>
                      </a:r>
                    </a:p>
                    <a:p>
                      <a:r>
                        <a:rPr lang="en-IN" dirty="0"/>
                        <a:t>strip() works for ASCII and UNICODE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8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252705"/>
      </p:ext>
    </p:extLst>
  </p:cSld>
  <p:clrMapOvr>
    <a:masterClrMapping/>
  </p:clrMapOvr>
  <p:transition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readString</a:t>
            </a:r>
            <a:r>
              <a:rPr lang="en-IN" dirty="0"/>
              <a:t>(), </a:t>
            </a:r>
            <a:r>
              <a:rPr lang="en-IN" dirty="0" err="1"/>
              <a:t>writeString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3903633"/>
          </a:xfrm>
        </p:spPr>
        <p:txBody>
          <a:bodyPr/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</a:t>
            </a:r>
            <a:r>
              <a:rPr lang="en-US" sz="20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writeString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 method of Files Class in Java is used to write contents to the specified file.</a:t>
            </a:r>
          </a:p>
          <a:p>
            <a:pPr marL="0" indent="0" algn="l">
              <a:buNone/>
            </a:pP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			</a:t>
            </a:r>
            <a:r>
              <a:rPr lang="en-US" sz="20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Files.writeString</a:t>
            </a: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(path, string, options)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options – Different options to enter the string in the file. Like append </a:t>
            </a:r>
            <a:r>
              <a:rPr lang="en-US" sz="20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etc</a:t>
            </a:r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</a:t>
            </a:r>
            <a:r>
              <a:rPr lang="en-US" sz="20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readString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 method of Files class reads a string</a:t>
            </a:r>
          </a:p>
          <a:p>
            <a:pPr algn="l"/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9729775"/>
      </p:ext>
    </p:extLst>
  </p:cSld>
  <p:clrMapOvr>
    <a:masterClrMapping/>
  </p:clrMapOvr>
  <p:transition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keyword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5011628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The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var reserved type name (not a Java keyword)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is used for type inference</a:t>
            </a:r>
          </a:p>
          <a:p>
            <a:pPr algn="l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var keyword detects automatically the datatype of a variable based on the surrounding context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</a:rPr>
              <a:t>var cannot be used for generic types</a:t>
            </a:r>
          </a:p>
          <a:p>
            <a:pPr algn="l"/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</a:rPr>
              <a:t>Examples: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x = 100; </a:t>
            </a:r>
            <a:r>
              <a:rPr lang="en-US" sz="2000" dirty="0">
                <a:highlight>
                  <a:srgbClr val="FFFFFF"/>
                </a:highlight>
              </a:rPr>
              <a:t>// int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y = 1.90;   </a:t>
            </a:r>
            <a:r>
              <a:rPr lang="en-US" sz="2000" dirty="0">
                <a:highlight>
                  <a:srgbClr val="FFFFFF"/>
                </a:highlight>
              </a:rPr>
              <a:t>// double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z = 'a’;  </a:t>
            </a:r>
            <a:r>
              <a:rPr lang="en-US" sz="2000" dirty="0">
                <a:highlight>
                  <a:srgbClr val="FFFFFF"/>
                </a:highlight>
              </a:rPr>
              <a:t> // char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p = "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tanu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";  </a:t>
            </a:r>
            <a:r>
              <a:rPr lang="en-US" sz="2000" dirty="0">
                <a:highlight>
                  <a:srgbClr val="FFFFFF"/>
                </a:highlight>
              </a:rPr>
              <a:t>// String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q = false;</a:t>
            </a:r>
            <a:r>
              <a:rPr lang="en-US" sz="2000" dirty="0">
                <a:highlight>
                  <a:srgbClr val="FFFFFF"/>
                </a:highlight>
              </a:rPr>
              <a:t>    // </a:t>
            </a:r>
            <a:r>
              <a:rPr lang="en-US" sz="2000" dirty="0" err="1">
                <a:highlight>
                  <a:srgbClr val="FFFFFF"/>
                </a:highlight>
              </a:rPr>
              <a:t>boolean</a:t>
            </a:r>
            <a:endParaRPr lang="en-US" sz="2000" dirty="0">
              <a:highlight>
                <a:srgbClr val="FFFFFF"/>
              </a:highlight>
            </a:endParaRP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			var&lt;Integer&gt;   vi  = new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ArrayList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&lt;Integer&gt;() ;   </a:t>
            </a:r>
            <a:r>
              <a:rPr lang="en-US" sz="2000" dirty="0">
                <a:highlight>
                  <a:srgbClr val="FFFFFF"/>
                </a:highlight>
              </a:rPr>
              <a:t>// not allowed</a:t>
            </a:r>
          </a:p>
          <a:p>
            <a:pPr marL="114300" lvl="1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956626"/>
      </p:ext>
    </p:extLst>
  </p:cSld>
  <p:clrMapOvr>
    <a:masterClrMapping/>
  </p:clrMapOvr>
  <p:transition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keyword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18450" cy="5011628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The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var reserved type name (not a Java keyword)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is used for type inference</a:t>
            </a:r>
          </a:p>
          <a:p>
            <a:pPr algn="l"/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var keyword detects automatically the datatype of a variable based on the surrounding context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</a:rPr>
              <a:t>var cannot be used for generic types</a:t>
            </a:r>
          </a:p>
          <a:p>
            <a:pPr algn="l"/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</a:rPr>
              <a:t>Examples: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x = 100; </a:t>
            </a:r>
            <a:r>
              <a:rPr lang="en-US" sz="2000" dirty="0">
                <a:highlight>
                  <a:srgbClr val="FFFFFF"/>
                </a:highlight>
              </a:rPr>
              <a:t>// int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y = 1.90;   </a:t>
            </a:r>
            <a:r>
              <a:rPr lang="en-US" sz="2000" dirty="0">
                <a:highlight>
                  <a:srgbClr val="FFFFFF"/>
                </a:highlight>
              </a:rPr>
              <a:t>// double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z = 'a’;  </a:t>
            </a:r>
            <a:r>
              <a:rPr lang="en-US" sz="2000" dirty="0">
                <a:highlight>
                  <a:srgbClr val="FFFFFF"/>
                </a:highlight>
              </a:rPr>
              <a:t> // char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p = "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tanu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";  </a:t>
            </a:r>
            <a:r>
              <a:rPr lang="en-US" sz="2000" dirty="0">
                <a:highlight>
                  <a:srgbClr val="FFFFFF"/>
                </a:highlight>
              </a:rPr>
              <a:t>// String</a:t>
            </a: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       var q = false;</a:t>
            </a:r>
            <a:r>
              <a:rPr lang="en-US" sz="2000" dirty="0">
                <a:highlight>
                  <a:srgbClr val="FFFFFF"/>
                </a:highlight>
              </a:rPr>
              <a:t>    // </a:t>
            </a:r>
            <a:r>
              <a:rPr lang="en-US" sz="2000" dirty="0" err="1">
                <a:highlight>
                  <a:srgbClr val="FFFFFF"/>
                </a:highlight>
              </a:rPr>
              <a:t>boolean</a:t>
            </a:r>
            <a:endParaRPr lang="en-US" sz="2000" dirty="0">
              <a:highlight>
                <a:srgbClr val="FFFFFF"/>
              </a:highlight>
            </a:endParaRPr>
          </a:p>
          <a:p>
            <a:pPr marL="1143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			var&lt;Integer&gt;   vi  = new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ArrayList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&lt;Integer&gt;() ;   </a:t>
            </a:r>
            <a:r>
              <a:rPr lang="en-US" sz="2000" dirty="0">
                <a:highlight>
                  <a:srgbClr val="FFFFFF"/>
                </a:highlight>
              </a:rPr>
              <a:t>// not allowed</a:t>
            </a:r>
          </a:p>
          <a:p>
            <a:pPr marL="114300" lvl="1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7714320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Descriptor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4252446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sz="2000" i="0" dirty="0"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pPr marL="226695" indent="0">
              <a:spcAft>
                <a:spcPts val="750"/>
              </a:spcAft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escriptor includes several aspects of the module:</a:t>
            </a:r>
            <a:endParaRPr lang="en-US" sz="2000" dirty="0"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Name 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– the name of our module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– a list of other modules that this module depends on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Public Packages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– a list of all packages we want accessible from outside the module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Services Offered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– we can provide service implementations that can be consumed by other modules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Services Consumed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 – allows the current module to be a consumer of a service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685800" algn="l"/>
              </a:tabLst>
            </a:pP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0810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Declarations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3657411"/>
          </a:xfrm>
        </p:spPr>
        <p:txBody>
          <a:bodyPr/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exports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By default, a module doesn’t expose any of its API to other modules. 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We use the exports directive to expose all public members of the named package: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3938" lvl="3" indent="0"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my.module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1023938" lvl="3" indent="0"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exports com.my.package.name;</a:t>
            </a:r>
          </a:p>
          <a:p>
            <a:pPr marL="1023938" lvl="3" indent="0"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6358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Declarations(</a:t>
            </a:r>
            <a:r>
              <a:rPr lang="en-US" dirty="0" err="1"/>
              <a:t>contd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3288080"/>
          </a:xfrm>
        </p:spPr>
        <p:txBody>
          <a:bodyPr/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exports to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We can restrict which modules have access to our APIs using the exports…to directive.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We list which modules we are allowing to import this package as a requires using exports to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3938" lvl="3" indent="0"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my.module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1023938" lvl="3" indent="0"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exports </a:t>
            </a:r>
            <a:r>
              <a:rPr lang="en-US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com.my.package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to other.mod1, other.mod2</a:t>
            </a: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023938" lvl="3" indent="0"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38162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Declarations(</a:t>
            </a:r>
            <a:r>
              <a:rPr lang="en-US" dirty="0" err="1"/>
              <a:t>contd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3915944"/>
          </a:xfrm>
        </p:spPr>
        <p:txBody>
          <a:bodyPr/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requires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This directive allows us to declare module dependencies: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863" lvl="2" indent="0"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my.module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677863" lvl="2" indent="0"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requires </a:t>
            </a:r>
            <a:r>
              <a:rPr lang="en-US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com.other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77863" lvl="2" indent="0"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my.module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has both a runtime and a compile-time dependency on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com.other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And all public types exported from a dependency are accessible by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my.module</a:t>
            </a:r>
            <a:endParaRPr lang="en-US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22423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US" dirty="0" err="1"/>
              <a:t>ypes</a:t>
            </a:r>
            <a:r>
              <a:rPr lang="en-US" dirty="0"/>
              <a:t> of modules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2873"/>
            <a:ext cx="7918450" cy="3558923"/>
          </a:xfrm>
        </p:spPr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System Modules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Automatic Modules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Unnamed Modules</a:t>
            </a:r>
            <a:endParaRPr lang="en-US" sz="2800" dirty="0">
              <a:solidFill>
                <a:srgbClr val="FF0000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50786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6265</TotalTime>
  <Words>3492</Words>
  <Application>Microsoft Office PowerPoint</Application>
  <PresentationFormat>On-screen Show (4:3)</PresentationFormat>
  <Paragraphs>460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Nunito</vt:lpstr>
      <vt:lpstr>Symbol</vt:lpstr>
      <vt:lpstr>Times New Roman</vt:lpstr>
      <vt:lpstr>OU6_Jan08</vt:lpstr>
      <vt:lpstr>Java Modules</vt:lpstr>
      <vt:lpstr>Issues in legacy approach</vt:lpstr>
      <vt:lpstr>Java Module System (JPMS)</vt:lpstr>
      <vt:lpstr>Java Module Basics</vt:lpstr>
      <vt:lpstr>Module Descriptor</vt:lpstr>
      <vt:lpstr>Module Declarations</vt:lpstr>
      <vt:lpstr>Module Declarations(contd)</vt:lpstr>
      <vt:lpstr>Module Declarations(contd)</vt:lpstr>
      <vt:lpstr>Types of modules</vt:lpstr>
      <vt:lpstr>Types of  modules(contd)</vt:lpstr>
      <vt:lpstr>Types of  modules(contd)</vt:lpstr>
      <vt:lpstr>Types of  modules(contd)</vt:lpstr>
      <vt:lpstr>Java Module Services</vt:lpstr>
      <vt:lpstr>Java Module Services</vt:lpstr>
      <vt:lpstr>Java Module Services</vt:lpstr>
      <vt:lpstr>Java Module Services</vt:lpstr>
      <vt:lpstr>Declarations</vt:lpstr>
      <vt:lpstr>Declarations</vt:lpstr>
      <vt:lpstr>Declarations</vt:lpstr>
      <vt:lpstr>ServiceLoader</vt:lpstr>
      <vt:lpstr>Sealed Classes</vt:lpstr>
      <vt:lpstr>Sealed Classes</vt:lpstr>
      <vt:lpstr>Why Sealed Classes</vt:lpstr>
      <vt:lpstr>Declaring Sealed Classes</vt:lpstr>
      <vt:lpstr>Subclasses of Sealed Class</vt:lpstr>
      <vt:lpstr>Constraints on Subclasses</vt:lpstr>
      <vt:lpstr>Records</vt:lpstr>
      <vt:lpstr>Records in Java</vt:lpstr>
      <vt:lpstr>What is generated</vt:lpstr>
      <vt:lpstr>What is generated (contd)</vt:lpstr>
      <vt:lpstr>Customization(contd)</vt:lpstr>
      <vt:lpstr>Customization(contd)</vt:lpstr>
      <vt:lpstr>Customization(contd)</vt:lpstr>
      <vt:lpstr>switch expressions</vt:lpstr>
      <vt:lpstr>switch expressions</vt:lpstr>
      <vt:lpstr>switch expression – example</vt:lpstr>
      <vt:lpstr>yield statement</vt:lpstr>
      <vt:lpstr>switch expression – example3</vt:lpstr>
      <vt:lpstr>Pattern Matching</vt:lpstr>
      <vt:lpstr>Pattern Matching</vt:lpstr>
      <vt:lpstr>Pattern Matching</vt:lpstr>
      <vt:lpstr>Pattern Matching</vt:lpstr>
      <vt:lpstr>Misc</vt:lpstr>
      <vt:lpstr>Text Blocks</vt:lpstr>
      <vt:lpstr>Escaping double qoutes</vt:lpstr>
      <vt:lpstr>String new methods</vt:lpstr>
      <vt:lpstr>readString(), writeString()</vt:lpstr>
      <vt:lpstr>var keyword</vt:lpstr>
      <vt:lpstr>var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214</cp:revision>
  <cp:lastPrinted>2002-03-28T23:57:22Z</cp:lastPrinted>
  <dcterms:created xsi:type="dcterms:W3CDTF">2008-04-17T11:31:06Z</dcterms:created>
  <dcterms:modified xsi:type="dcterms:W3CDTF">2024-09-26T10:43:02Z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