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26"/>
  </p:notesMasterIdLst>
  <p:handoutMasterIdLst>
    <p:handoutMasterId r:id="rId27"/>
  </p:handoutMasterIdLst>
  <p:sldIdLst>
    <p:sldId id="480" r:id="rId2"/>
    <p:sldId id="507" r:id="rId3"/>
    <p:sldId id="482" r:id="rId4"/>
    <p:sldId id="483" r:id="rId5"/>
    <p:sldId id="521" r:id="rId6"/>
    <p:sldId id="527" r:id="rId7"/>
    <p:sldId id="522" r:id="rId8"/>
    <p:sldId id="484" r:id="rId9"/>
    <p:sldId id="485" r:id="rId10"/>
    <p:sldId id="506" r:id="rId11"/>
    <p:sldId id="523" r:id="rId12"/>
    <p:sldId id="524" r:id="rId13"/>
    <p:sldId id="525" r:id="rId14"/>
    <p:sldId id="526" r:id="rId15"/>
    <p:sldId id="497" r:id="rId16"/>
    <p:sldId id="509" r:id="rId17"/>
    <p:sldId id="496" r:id="rId18"/>
    <p:sldId id="516" r:id="rId19"/>
    <p:sldId id="514" r:id="rId20"/>
    <p:sldId id="519" r:id="rId21"/>
    <p:sldId id="515" r:id="rId22"/>
    <p:sldId id="517" r:id="rId23"/>
    <p:sldId id="518" r:id="rId24"/>
    <p:sldId id="520" r:id="rId25"/>
  </p:sldIdLst>
  <p:sldSz cx="9144000" cy="6858000" type="screen4x3"/>
  <p:notesSz cx="7099300" cy="10234613"/>
  <p:custDataLst>
    <p:tags r:id="rId28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lnSpc>
        <a:spcPct val="80000"/>
      </a:lnSpc>
      <a:spcBef>
        <a:spcPct val="20000"/>
      </a:spcBef>
      <a:spcAft>
        <a:spcPct val="0"/>
      </a:spcAft>
      <a:buClr>
        <a:schemeClr val="hlink"/>
      </a:buClr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B2B2B2"/>
    <a:srgbClr val="0000FF"/>
    <a:srgbClr val="336600"/>
    <a:srgbClr val="777777"/>
    <a:srgbClr val="008000"/>
    <a:srgbClr val="FE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863" autoAdjust="0"/>
  </p:normalViewPr>
  <p:slideViewPr>
    <p:cSldViewPr snapToObjects="1">
      <p:cViewPr varScale="1">
        <p:scale>
          <a:sx n="68" d="100"/>
          <a:sy n="68" d="100"/>
        </p:scale>
        <p:origin x="1416" y="6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-2046" y="133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67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28825" y="774700"/>
            <a:ext cx="3060700" cy="2297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3333750"/>
            <a:ext cx="5207000" cy="613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7807" tIns="48046" rIns="97807" bIns="48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338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567238" y="0"/>
            <a:ext cx="25320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Module 10: Concurrency</a:t>
            </a:r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66313"/>
            <a:ext cx="3011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087688" y="9869488"/>
            <a:ext cx="13954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49" tIns="48824" rIns="97649" bIns="48824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418E1-07FE-4F9E-B463-28D5B9FF8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71988" y="9869488"/>
            <a:ext cx="26273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649" tIns="48824" rIns="97649" bIns="48824" anchor="b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/>
              <a:t>M10 – Concurrency.ppt</a:t>
            </a:r>
          </a:p>
        </p:txBody>
      </p:sp>
    </p:spTree>
    <p:extLst>
      <p:ext uri="{BB962C8B-B14F-4D97-AF65-F5344CB8AC3E}">
        <p14:creationId xmlns:p14="http://schemas.microsoft.com/office/powerpoint/2010/main" val="4810868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Solutions Engineering Fundamentals: Java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Course #Z16325</a:t>
            </a:r>
          </a:p>
          <a:p>
            <a:r>
              <a:rPr lang="en-US"/>
              <a:t>© 2009 Accenture All Rights Reserved.</a:t>
            </a:r>
          </a:p>
        </p:txBody>
      </p:sp>
      <p:sp>
        <p:nvSpPr>
          <p:cNvPr id="25604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IE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Solutions Engineering Fundamentals: Java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#Z16325</a:t>
            </a:r>
          </a:p>
          <a:p>
            <a:pPr>
              <a:defRPr/>
            </a:pPr>
            <a:r>
              <a:rPr lang="en-US"/>
              <a:t>© 2009 Accenture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418E1-07FE-4F9E-B463-28D5B9FF824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4_Code_2 [Converted])pool blu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6083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2786058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sz="36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4D39AF0-1695-4576-81FD-4538B457C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5575" y="196850"/>
            <a:ext cx="2114550" cy="6432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925" y="196850"/>
            <a:ext cx="6191250" cy="6432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3C10F72-BF6E-4046-BDB2-A1FBD100F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3B79960-8DEF-4A96-AF73-B143D349C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CE93CE5-BAB5-49FC-86F5-F5051FEFD3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7225" y="12954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1AFE14B4-7301-49D4-983A-E6FF6306B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A1177251-699D-4B2C-A8D6-E330634A7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858D15A-9753-4690-A7A4-EE5391B9B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3F79DB83-2AD4-457C-9B61-DD6C609FFD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747B8474-85D7-40A4-86C0-4B0968318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934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9C414E5-CD1E-430A-9859-642CFA9F4F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6" descr="A4_Code_2 [Converted])pool 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3" r:id="rId1"/>
    <p:sldLayoutId id="2147484544" r:id="rId2"/>
    <p:sldLayoutId id="2147484545" r:id="rId3"/>
    <p:sldLayoutId id="2147484546" r:id="rId4"/>
    <p:sldLayoutId id="2147484547" r:id="rId5"/>
    <p:sldLayoutId id="2147484548" r:id="rId6"/>
    <p:sldLayoutId id="2147484549" r:id="rId7"/>
    <p:sldLayoutId id="2147484550" r:id="rId8"/>
    <p:sldLayoutId id="2147484551" r:id="rId9"/>
    <p:sldLayoutId id="2147484552" r:id="rId10"/>
    <p:sldLayoutId id="21474845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itchFamily="34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owdstrike.com/cybersecurity-101/cloud-security/microservices-architectu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"/>
          <p:cNvSpPr>
            <a:spLocks noChangeArrowheads="1"/>
          </p:cNvSpPr>
          <p:nvPr/>
        </p:nvSpPr>
        <p:spPr bwMode="auto">
          <a:xfrm>
            <a:off x="3495675" y="5027613"/>
            <a:ext cx="4246563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Tx/>
            </a:pPr>
            <a:endParaRPr lang="en-US" sz="2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2910" y="2643188"/>
            <a:ext cx="8001056" cy="914400"/>
          </a:xfrm>
        </p:spPr>
        <p:txBody>
          <a:bodyPr/>
          <a:lstStyle/>
          <a:p>
            <a:pPr algn="ctr"/>
            <a:r>
              <a:rPr lang="en-US" sz="4400" b="1" dirty="0"/>
              <a:t>Spring Boot Micro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RestTemplate</a:t>
            </a:r>
            <a:r>
              <a:rPr lang="en-US" b="0" dirty="0"/>
              <a:t>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String </a:t>
            </a:r>
            <a:r>
              <a:rPr lang="en-US" sz="1800" dirty="0" err="1"/>
              <a:t>customerUrl</a:t>
            </a:r>
            <a:r>
              <a:rPr lang="en-US" sz="1800" dirty="0"/>
              <a:t> = "http://localhost:8081/customers/{id}";</a:t>
            </a:r>
          </a:p>
          <a:p>
            <a:pPr marL="0" indent="0">
              <a:buNone/>
            </a:pPr>
            <a:r>
              <a:rPr lang="en-IN" sz="1800" dirty="0"/>
              <a:t>String </a:t>
            </a:r>
            <a:r>
              <a:rPr lang="en-IN" sz="1800" dirty="0" err="1"/>
              <a:t>productUrl</a:t>
            </a:r>
            <a:r>
              <a:rPr lang="en-IN" sz="1800" dirty="0"/>
              <a:t> = "http://localhost:8082/products/{id}";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dirty="0" err="1"/>
              <a:t>RestTemplate</a:t>
            </a:r>
            <a:r>
              <a:rPr lang="en-US" sz="1800" dirty="0"/>
              <a:t> template = new </a:t>
            </a:r>
            <a:r>
              <a:rPr lang="en-US" sz="1800" dirty="0" err="1"/>
              <a:t>Resttemplate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Customer </a:t>
            </a:r>
            <a:r>
              <a:rPr lang="en-US" sz="1800" dirty="0" err="1"/>
              <a:t>customer</a:t>
            </a:r>
            <a:r>
              <a:rPr lang="en-US" sz="1800" dirty="0"/>
              <a:t> = </a:t>
            </a:r>
            <a:r>
              <a:rPr lang="en-US" sz="1800" dirty="0" err="1"/>
              <a:t>template.getForObject</a:t>
            </a:r>
            <a:r>
              <a:rPr lang="en-US" sz="1800" dirty="0"/>
              <a:t>(</a:t>
            </a:r>
            <a:r>
              <a:rPr lang="en-US" sz="1800" dirty="0" err="1"/>
              <a:t>customerUrl</a:t>
            </a:r>
            <a:r>
              <a:rPr lang="en-US" sz="1800" dirty="0"/>
              <a:t>, </a:t>
            </a:r>
            <a:r>
              <a:rPr lang="en-US" sz="1800" dirty="0" err="1"/>
              <a:t>Customer.</a:t>
            </a:r>
            <a:r>
              <a:rPr lang="en-US" sz="1800" b="1" dirty="0" err="1"/>
              <a:t>class</a:t>
            </a:r>
            <a:r>
              <a:rPr lang="en-US" sz="1800" b="1" dirty="0"/>
              <a:t>, </a:t>
            </a:r>
            <a:r>
              <a:rPr lang="en-US" sz="1800" b="1" dirty="0" err="1"/>
              <a:t>customerId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IN" sz="1800" dirty="0"/>
              <a:t>Product </a:t>
            </a:r>
            <a:r>
              <a:rPr lang="en-IN" sz="1800" dirty="0" err="1"/>
              <a:t>product</a:t>
            </a:r>
            <a:r>
              <a:rPr lang="en-IN" sz="1800" dirty="0"/>
              <a:t> = </a:t>
            </a:r>
            <a:r>
              <a:rPr lang="en-IN" sz="1800" dirty="0" err="1"/>
              <a:t>template.getForObject</a:t>
            </a:r>
            <a:r>
              <a:rPr lang="en-IN" sz="1800" dirty="0"/>
              <a:t>(</a:t>
            </a:r>
            <a:r>
              <a:rPr lang="en-IN" sz="1800" dirty="0" err="1"/>
              <a:t>productUrl</a:t>
            </a:r>
            <a:r>
              <a:rPr lang="en-IN" sz="1800" dirty="0"/>
              <a:t>, </a:t>
            </a:r>
            <a:r>
              <a:rPr lang="en-IN" sz="1800" dirty="0" err="1"/>
              <a:t>Product.</a:t>
            </a:r>
            <a:r>
              <a:rPr lang="en-IN" sz="1800" b="1" dirty="0" err="1"/>
              <a:t>class</a:t>
            </a:r>
            <a:r>
              <a:rPr lang="en-IN" sz="1800" b="1" dirty="0"/>
              <a:t>, </a:t>
            </a:r>
            <a:r>
              <a:rPr lang="en-IN" sz="1800" b="1" dirty="0" err="1"/>
              <a:t>productId</a:t>
            </a:r>
            <a:r>
              <a:rPr lang="en-IN" sz="1800" b="1" dirty="0"/>
              <a:t>);</a:t>
            </a:r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635158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</a:t>
            </a:r>
            <a:r>
              <a:rPr lang="en-US" b="0" dirty="0" err="1"/>
              <a:t>eign</a:t>
            </a:r>
            <a:r>
              <a:rPr lang="en-US" b="0" dirty="0"/>
              <a:t> Client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declarative HTTP client developed by Netflix.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Feign aims at simplifying HTTP API clients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developer needs only to declare and annotate an interface while the actual implementation is provisioned at runtime</a:t>
            </a:r>
          </a:p>
          <a:p>
            <a:pPr algn="l"/>
            <a:r>
              <a:rPr lang="en-US" sz="2000" dirty="0">
                <a:latin typeface="Raleway" pitchFamily="2" charset="0"/>
              </a:rPr>
              <a:t>Dependency: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533400" lvl="2" indent="0" algn="just">
              <a:buNone/>
            </a:pP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&lt;dependency&gt;  </a:t>
            </a:r>
          </a:p>
          <a:p>
            <a:pPr marL="533400" lvl="2" indent="0" algn="just">
              <a:buNone/>
            </a:pP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	&lt;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inter-regular"/>
              </a:rPr>
              <a:t>groupId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&gt;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inter-regular"/>
              </a:rPr>
              <a:t>org.springframework.cloud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&lt;/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inter-regular"/>
              </a:rPr>
              <a:t>groupId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&gt;    </a:t>
            </a:r>
          </a:p>
          <a:p>
            <a:pPr marL="533400" lvl="2" indent="0" algn="just">
              <a:buNone/>
            </a:pP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	&lt;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inter-regular"/>
              </a:rPr>
              <a:t>artifactId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&gt;spring-cloud-starter-feign&lt;/</a:t>
            </a:r>
            <a:r>
              <a:rPr lang="en-US" sz="2000" i="0" dirty="0" err="1">
                <a:solidFill>
                  <a:schemeClr val="tx1"/>
                </a:solidFill>
                <a:effectLst/>
                <a:latin typeface="inter-regular"/>
              </a:rPr>
              <a:t>artifactId</a:t>
            </a: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&gt; </a:t>
            </a:r>
          </a:p>
          <a:p>
            <a:pPr marL="533400" lvl="2" indent="0" algn="just">
              <a:buNone/>
            </a:pPr>
            <a:r>
              <a:rPr lang="en-US" sz="2000" i="0" dirty="0">
                <a:solidFill>
                  <a:schemeClr val="tx1"/>
                </a:solidFill>
                <a:effectLst/>
                <a:latin typeface="inter-regular"/>
              </a:rPr>
              <a:t>&lt;/dependency&gt;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2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</a:t>
            </a:r>
            <a:r>
              <a:rPr lang="en-US" b="0" dirty="0" err="1"/>
              <a:t>eign</a:t>
            </a:r>
            <a:r>
              <a:rPr lang="en-US" b="0" dirty="0"/>
              <a:t> Client – How To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Enable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FeignClients</a:t>
            </a: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533400" lvl="2" indent="0" algn="just">
              <a:buNone/>
            </a:pPr>
            <a:r>
              <a:rPr lang="en-US" sz="1800" b="0" i="0" dirty="0">
                <a:solidFill>
                  <a:srgbClr val="646464"/>
                </a:solidFill>
                <a:effectLst/>
                <a:latin typeface="inter-regular"/>
              </a:rPr>
              <a:t>@SpringBootApplication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533400" lvl="2" indent="0" algn="just">
              <a:buNone/>
            </a:pPr>
            <a:r>
              <a:rPr lang="en-US" sz="1800" b="1" i="0" dirty="0">
                <a:solidFill>
                  <a:srgbClr val="646464"/>
                </a:solidFill>
                <a:effectLst/>
                <a:latin typeface="inter-regular"/>
              </a:rPr>
              <a:t>@EnableFeignClients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533400" lvl="2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BookServiceApplication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 {  </a:t>
            </a:r>
          </a:p>
          <a:p>
            <a:pPr marL="533400" lvl="2" indent="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 main(String[]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   {  </a:t>
            </a:r>
          </a:p>
          <a:p>
            <a:pPr marL="533400" lvl="2" indent="0" algn="just">
              <a:buNone/>
            </a:pPr>
            <a:r>
              <a:rPr lang="en-US" sz="1800" dirty="0">
                <a:latin typeface="inter-regular"/>
              </a:rPr>
              <a:t>		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SpringApplication.run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BookServiceApplication.</a:t>
            </a:r>
            <a:r>
              <a:rPr lang="en-US" sz="1800" b="1" i="0" dirty="0" err="1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marL="533400" lvl="2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marL="533400" lvl="2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inter-regular"/>
              </a:rPr>
              <a:t>}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27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</a:t>
            </a:r>
            <a:r>
              <a:rPr lang="en-US" b="0" dirty="0" err="1"/>
              <a:t>eign</a:t>
            </a:r>
            <a:r>
              <a:rPr lang="en-US" b="0" dirty="0"/>
              <a:t> Client – How To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712968" cy="5334000"/>
          </a:xfrm>
        </p:spPr>
        <p:txBody>
          <a:bodyPr/>
          <a:lstStyle/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Create interface annotated with @FeignClient</a:t>
            </a:r>
          </a:p>
          <a:p>
            <a:r>
              <a:rPr lang="en-US" sz="2000" dirty="0">
                <a:latin typeface="Raleway" pitchFamily="2" charset="0"/>
              </a:rPr>
              <a:t>Declare methods of the microservice which you want to access 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endParaRPr lang="en-US" sz="2000" dirty="0">
              <a:latin typeface="Raleway" pitchFamily="2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@FeignClient(name="BookFeign",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"http://localhost:8081/books")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BookFeignClient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@GetMapping("{id}")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public Book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getBook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(@PathVariable("id")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bookId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i="0" dirty="0">
              <a:solidFill>
                <a:schemeClr val="tx1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F</a:t>
            </a:r>
            <a:r>
              <a:rPr lang="en-US" b="0" dirty="0" err="1"/>
              <a:t>eign</a:t>
            </a:r>
            <a:r>
              <a:rPr lang="en-US" b="0" dirty="0"/>
              <a:t> Client – How To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l"/>
            <a:r>
              <a:rPr lang="en-US" sz="2000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Autowire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 this interface  and call the methods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BookDataController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{</a:t>
            </a:r>
          </a:p>
          <a:p>
            <a:pPr marL="533400" lvl="2" indent="0"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String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bookUrl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= "http://localhost:8081/books/{id}";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@Autowired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BookFeignClient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 fc;</a:t>
            </a:r>
          </a:p>
          <a:p>
            <a:pPr marL="533400" lvl="2" indent="0">
              <a:buNone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@RequestMapping("{bookId}")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public Book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getBookData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(@PathVariable int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bookId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 {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	Book b = 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fc.getBook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+mj-lt"/>
              </a:rPr>
              <a:t>bookId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);</a:t>
            </a:r>
          </a:p>
          <a:p>
            <a:pPr marL="533400" lvl="2" indent="0">
              <a:buNone/>
            </a:pPr>
            <a:r>
              <a:rPr lang="en-US" sz="1600" i="0" dirty="0">
                <a:solidFill>
                  <a:schemeClr val="tx1"/>
                </a:solidFill>
                <a:effectLst/>
                <a:latin typeface="+mj-lt"/>
              </a:rPr>
              <a:t>	Return book;</a:t>
            </a:r>
          </a:p>
          <a:p>
            <a:pPr marL="533400" lvl="2" indent="0"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}</a:t>
            </a:r>
            <a:endParaRPr lang="en-US" sz="1600" i="0" dirty="0">
              <a:solidFill>
                <a:schemeClr val="tx1"/>
              </a:solidFill>
              <a:effectLst/>
              <a:latin typeface="+mj-lt"/>
            </a:endParaRPr>
          </a:p>
          <a:p>
            <a:pPr marL="1084262" lvl="4" indent="0" algn="just">
              <a:buNone/>
            </a:pPr>
            <a:endParaRPr lang="en-US" i="0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dirty="0"/>
              <a:t>Eureka Server is Netflix discovery service</a:t>
            </a:r>
          </a:p>
          <a:p>
            <a:r>
              <a:rPr lang="en-US" dirty="0"/>
              <a:t>Eureka server is in turn a Eureka client</a:t>
            </a:r>
          </a:p>
          <a:p>
            <a:r>
              <a:rPr lang="en-US" dirty="0"/>
              <a:t>Eureka Clients have to register with </a:t>
            </a:r>
            <a:r>
              <a:rPr lang="en-US" dirty="0" err="1"/>
              <a:t>EurekaServer</a:t>
            </a:r>
            <a:r>
              <a:rPr lang="en-US" dirty="0"/>
              <a:t> so that they can be discovered</a:t>
            </a:r>
          </a:p>
          <a:p>
            <a:r>
              <a:rPr lang="en-US" dirty="0"/>
              <a:t>Eureka Clients send heartbeat in fixed interval to show that they are up and running</a:t>
            </a:r>
          </a:p>
          <a:p>
            <a:r>
              <a:rPr lang="en-US" dirty="0"/>
              <a:t>If heartbeat is not received, Eureka Server removes the service from registry</a:t>
            </a:r>
          </a:p>
          <a:p>
            <a:r>
              <a:rPr lang="en-US" dirty="0"/>
              <a:t>Eureka Clients may fetch the registry to know the list of </a:t>
            </a:r>
            <a:r>
              <a:rPr lang="en-US" dirty="0" err="1"/>
              <a:t>microservices</a:t>
            </a:r>
            <a:r>
              <a:rPr lang="en-US" dirty="0"/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104964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Create Eureka Server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server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EnableEurekaServer</a:t>
            </a:r>
            <a:r>
              <a:rPr lang="en-US" sz="2000" dirty="0"/>
              <a:t> on the application class</a:t>
            </a:r>
          </a:p>
          <a:p>
            <a:r>
              <a:rPr lang="en-US" sz="2000" dirty="0"/>
              <a:t>Provide the following properties</a:t>
            </a:r>
          </a:p>
          <a:p>
            <a:endParaRPr lang="en-US" sz="2000" dirty="0"/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=8761     (default for eureka server)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eureka.client.register</a:t>
            </a:r>
            <a:r>
              <a:rPr lang="en-IN" sz="2200" dirty="0">
                <a:solidFill>
                  <a:srgbClr val="FF0000"/>
                </a:solidFill>
              </a:rPr>
              <a:t>-with-eureka=false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Access with </a:t>
            </a:r>
            <a:r>
              <a:rPr lang="en-IN" dirty="0" err="1">
                <a:solidFill>
                  <a:schemeClr val="tx1"/>
                </a:solidFill>
              </a:rPr>
              <a:t>url</a:t>
            </a:r>
            <a:r>
              <a:rPr lang="en-IN" dirty="0">
                <a:solidFill>
                  <a:schemeClr val="tx1"/>
                </a:solidFill>
              </a:rPr>
              <a:t> http://host:8761/eureka</a:t>
            </a:r>
          </a:p>
          <a:p>
            <a:pPr lvl="2"/>
            <a:endParaRPr lang="en-IN" sz="2200" dirty="0">
              <a:solidFill>
                <a:srgbClr val="FF0000"/>
              </a:solidFill>
            </a:endParaRPr>
          </a:p>
          <a:p>
            <a:pPr marL="552450" lvl="2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0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Eureka Client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sz="2000" dirty="0"/>
              <a:t> Eureka clients are  discoverable  through eureka server</a:t>
            </a:r>
          </a:p>
          <a:p>
            <a:endParaRPr lang="en-US" sz="2000" dirty="0"/>
          </a:p>
          <a:p>
            <a:r>
              <a:rPr lang="en-US" sz="2000" dirty="0"/>
              <a:t>Create a spring boot starter project with the following dependencies</a:t>
            </a:r>
          </a:p>
          <a:p>
            <a:pPr lvl="2"/>
            <a:r>
              <a:rPr lang="en-US" sz="2200" dirty="0"/>
              <a:t>Eureka client</a:t>
            </a:r>
          </a:p>
          <a:p>
            <a:pPr lvl="2"/>
            <a:r>
              <a:rPr lang="en-US" sz="2200" dirty="0"/>
              <a:t>Web </a:t>
            </a:r>
          </a:p>
          <a:p>
            <a:r>
              <a:rPr lang="en-US" sz="2000" dirty="0"/>
              <a:t>Use @</a:t>
            </a:r>
            <a:r>
              <a:rPr lang="en-US" sz="2000" dirty="0" err="1"/>
              <a:t>EnableDiscoveryClient</a:t>
            </a:r>
            <a:r>
              <a:rPr lang="en-US" sz="2000" dirty="0"/>
              <a:t> or @</a:t>
            </a:r>
            <a:r>
              <a:rPr lang="en-US" sz="2000" dirty="0" err="1"/>
              <a:t>EnableEurekaClient</a:t>
            </a:r>
            <a:r>
              <a:rPr lang="en-US" sz="2000"/>
              <a:t> </a:t>
            </a:r>
            <a:endParaRPr lang="en-US" sz="2000" dirty="0"/>
          </a:p>
          <a:p>
            <a:r>
              <a:rPr lang="en-US" sz="2000" dirty="0"/>
              <a:t>Provide the following properties</a:t>
            </a: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server.port</a:t>
            </a:r>
            <a:r>
              <a:rPr lang="en-IN" sz="2200" dirty="0">
                <a:solidFill>
                  <a:srgbClr val="FF0000"/>
                </a:solidFill>
              </a:rPr>
              <a:t>=8082</a:t>
            </a:r>
          </a:p>
          <a:p>
            <a:pPr lvl="2"/>
            <a:r>
              <a:rPr lang="en-IN" sz="2200" dirty="0">
                <a:solidFill>
                  <a:srgbClr val="FF0000"/>
                </a:solidFill>
              </a:rPr>
              <a:t>Spring.application.name=</a:t>
            </a:r>
            <a:r>
              <a:rPr lang="en-IN" sz="2200" dirty="0" err="1">
                <a:solidFill>
                  <a:srgbClr val="FF0000"/>
                </a:solidFill>
              </a:rPr>
              <a:t>servicename</a:t>
            </a:r>
            <a:endParaRPr lang="en-IN" sz="2200" dirty="0">
              <a:solidFill>
                <a:srgbClr val="FF0000"/>
              </a:solidFill>
            </a:endParaRPr>
          </a:p>
          <a:p>
            <a:pPr lvl="2"/>
            <a:r>
              <a:rPr lang="en-IN" sz="2200" dirty="0" err="1">
                <a:solidFill>
                  <a:srgbClr val="FF0000"/>
                </a:solidFill>
              </a:rPr>
              <a:t>eureka.client.fetch</a:t>
            </a:r>
            <a:r>
              <a:rPr lang="en-IN" sz="2200" dirty="0">
                <a:solidFill>
                  <a:srgbClr val="FF0000"/>
                </a:solidFill>
              </a:rPr>
              <a:t>-registry=false</a:t>
            </a:r>
          </a:p>
          <a:p>
            <a:pPr lvl="2"/>
            <a:r>
              <a:rPr lang="en-IN" sz="2000" dirty="0" err="1">
                <a:solidFill>
                  <a:srgbClr val="FF0000"/>
                </a:solidFill>
              </a:rPr>
              <a:t>eureka.client.serviceUrl.defaultZone</a:t>
            </a:r>
            <a:r>
              <a:rPr lang="en-IN" sz="2000" dirty="0">
                <a:solidFill>
                  <a:srgbClr val="FF0000"/>
                </a:solidFill>
              </a:rPr>
              <a:t> = http://localhost:8761/eureka</a:t>
            </a:r>
          </a:p>
          <a:p>
            <a:pPr marL="552450" lvl="2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(above property not required if eureka server runs on 8761)</a:t>
            </a:r>
          </a:p>
        </p:txBody>
      </p:sp>
    </p:spTree>
    <p:extLst>
      <p:ext uri="{BB962C8B-B14F-4D97-AF65-F5344CB8AC3E}">
        <p14:creationId xmlns:p14="http://schemas.microsoft.com/office/powerpoint/2010/main" val="227749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 </a:t>
            </a:r>
            <a:r>
              <a:rPr lang="en-US" b="0" dirty="0" err="1"/>
              <a:t>DiscoveryClient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sz="2000" dirty="0"/>
              <a:t>Spring cloud provides </a:t>
            </a:r>
            <a:r>
              <a:rPr lang="en-US" sz="2000" dirty="0" err="1"/>
              <a:t>DiscoveryClient</a:t>
            </a:r>
            <a:r>
              <a:rPr lang="en-US" sz="2000" dirty="0"/>
              <a:t> which can be used to identify service instances</a:t>
            </a:r>
          </a:p>
          <a:p>
            <a:r>
              <a:rPr lang="en-US" sz="2000" dirty="0"/>
              <a:t>We can use this interface (</a:t>
            </a:r>
            <a:r>
              <a:rPr lang="en-US" sz="2000" dirty="0" err="1"/>
              <a:t>autowired</a:t>
            </a:r>
            <a:r>
              <a:rPr lang="en-US" sz="2000" dirty="0"/>
              <a:t>) to get details of registered services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interface </a:t>
            </a:r>
            <a:r>
              <a:rPr lang="en-IN" sz="2000" dirty="0" err="1">
                <a:solidFill>
                  <a:srgbClr val="FF0000"/>
                </a:solidFill>
              </a:rPr>
              <a:t>org.springframework.cloud.client.discovery.</a:t>
            </a:r>
            <a:r>
              <a:rPr lang="en-IN" sz="2000" b="1" dirty="0" err="1">
                <a:solidFill>
                  <a:srgbClr val="FF0000"/>
                </a:solidFill>
              </a:rPr>
              <a:t>DiscoveryClient</a:t>
            </a:r>
            <a:endParaRPr lang="en-I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IN" dirty="0">
                <a:solidFill>
                  <a:schemeClr val="tx1"/>
                </a:solidFill>
              </a:rPr>
              <a:t>Methods: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List&lt;</a:t>
            </a:r>
            <a:r>
              <a:rPr lang="en-IN" dirty="0" err="1">
                <a:solidFill>
                  <a:srgbClr val="FF0000"/>
                </a:solidFill>
              </a:rPr>
              <a:t>ServiceInstance</a:t>
            </a:r>
            <a:r>
              <a:rPr lang="en-IN" dirty="0">
                <a:solidFill>
                  <a:srgbClr val="FF0000"/>
                </a:solidFill>
              </a:rPr>
              <a:t>&gt; </a:t>
            </a:r>
            <a:r>
              <a:rPr lang="en-IN" dirty="0" err="1">
                <a:solidFill>
                  <a:srgbClr val="FF0000"/>
                </a:solidFill>
              </a:rPr>
              <a:t>getInstances</a:t>
            </a:r>
            <a:r>
              <a:rPr lang="en-IN" dirty="0">
                <a:solidFill>
                  <a:srgbClr val="FF0000"/>
                </a:solidFill>
              </a:rPr>
              <a:t>(Sting </a:t>
            </a:r>
            <a:r>
              <a:rPr lang="en-IN" dirty="0" err="1">
                <a:solidFill>
                  <a:srgbClr val="FF0000"/>
                </a:solidFill>
              </a:rPr>
              <a:t>serviceId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List&lt;String&gt; </a:t>
            </a:r>
            <a:r>
              <a:rPr lang="en-IN" dirty="0" err="1">
                <a:solidFill>
                  <a:srgbClr val="FF0000"/>
                </a:solidFill>
              </a:rPr>
              <a:t>getServices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7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Load Balancing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IN" dirty="0"/>
              <a:t>Netflix provides Ribbon as client side load balancer for multiple instances of the same service</a:t>
            </a:r>
          </a:p>
          <a:p>
            <a:r>
              <a:rPr lang="en-IN" dirty="0"/>
              <a:t>Use </a:t>
            </a:r>
            <a:r>
              <a:rPr lang="en-IN" dirty="0" err="1"/>
              <a:t>RestTemplate</a:t>
            </a:r>
            <a:r>
              <a:rPr lang="en-IN" dirty="0"/>
              <a:t> for basic load balancing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   @</a:t>
            </a:r>
            <a:r>
              <a:rPr lang="en-US" sz="2000" dirty="0" err="1">
                <a:solidFill>
                  <a:srgbClr val="FF0000"/>
                </a:solidFill>
              </a:rPr>
              <a:t>LoadBalanced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@Bean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getRestTemplate</a:t>
            </a:r>
            <a:r>
              <a:rPr lang="en-US" sz="2000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    return new </a:t>
            </a:r>
            <a:r>
              <a:rPr lang="en-US" sz="2000" dirty="0" err="1">
                <a:solidFill>
                  <a:srgbClr val="FF0000"/>
                </a:solidFill>
              </a:rPr>
              <a:t>RestTemplate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    }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dirty="0"/>
          </a:p>
          <a:p>
            <a:r>
              <a:rPr lang="en-IN" dirty="0"/>
              <a:t>Configure Ribbon for Customized load balancing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MicroServices</a:t>
            </a:r>
            <a:endParaRPr lang="en-US" b="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Microservices</a:t>
            </a:r>
            <a:r>
              <a:rPr lang="en-US" sz="2400" dirty="0"/>
              <a:t> - also known as the </a:t>
            </a:r>
            <a:r>
              <a:rPr lang="en-US" sz="2400" dirty="0" err="1"/>
              <a:t>microservice</a:t>
            </a:r>
            <a:r>
              <a:rPr lang="en-US" sz="2400" dirty="0"/>
              <a:t> architecture - is an architectural style that structures an application as a collection of services that are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Highly maintainable and testable</a:t>
            </a:r>
          </a:p>
          <a:p>
            <a:pPr lvl="1"/>
            <a:r>
              <a:rPr lang="en-US" sz="2400" dirty="0"/>
              <a:t>Loosely coupled</a:t>
            </a:r>
          </a:p>
          <a:p>
            <a:pPr lvl="1"/>
            <a:r>
              <a:rPr lang="en-US" sz="2400" dirty="0"/>
              <a:t>Independently deployable</a:t>
            </a:r>
          </a:p>
          <a:p>
            <a:pPr lvl="1"/>
            <a:r>
              <a:rPr lang="en-US" sz="2400" dirty="0"/>
              <a:t>Organized around business capabilities</a:t>
            </a:r>
          </a:p>
          <a:p>
            <a:pPr lvl="1"/>
            <a:r>
              <a:rPr lang="en-US" sz="2400" dirty="0"/>
              <a:t>Owned by a small team</a:t>
            </a:r>
          </a:p>
        </p:txBody>
      </p:sp>
    </p:spTree>
    <p:extLst>
      <p:ext uri="{BB962C8B-B14F-4D97-AF65-F5344CB8AC3E}">
        <p14:creationId xmlns:p14="http://schemas.microsoft.com/office/powerpoint/2010/main" val="638972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Ribbon – Load Balancer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IN" dirty="0"/>
              <a:t>Netflix Ribbon is a cloud library which primarily provides client-side load balancing algorithms.</a:t>
            </a:r>
          </a:p>
          <a:p>
            <a:r>
              <a:rPr lang="en-IN" dirty="0"/>
              <a:t>Apart from the client-side load balancing algorithms, Ribbon provides also other features:</a:t>
            </a:r>
          </a:p>
          <a:p>
            <a:pPr lvl="2"/>
            <a:r>
              <a:rPr lang="en-US" sz="2200" b="1" dirty="0"/>
              <a:t>Service Discovery Integration</a:t>
            </a:r>
            <a:r>
              <a:rPr lang="en-US" sz="2200" dirty="0"/>
              <a:t> – provides service discovery in a cloud environment. Integration with Eureka Discovery</a:t>
            </a:r>
          </a:p>
          <a:p>
            <a:pPr lvl="2"/>
            <a:r>
              <a:rPr lang="en-US" sz="2200" b="1" dirty="0"/>
              <a:t>Fault Tolerance</a:t>
            </a:r>
            <a:r>
              <a:rPr lang="en-US" sz="2200" dirty="0"/>
              <a:t> – Dynamically determine whether the services are up and running or down</a:t>
            </a:r>
          </a:p>
          <a:p>
            <a:pPr lvl="2"/>
            <a:r>
              <a:rPr lang="en-US" sz="2200" b="1" dirty="0"/>
              <a:t>Configurable load-balancing rules</a:t>
            </a:r>
            <a:r>
              <a:rPr lang="en-US" sz="2200" dirty="0"/>
              <a:t> – Ribbon supports </a:t>
            </a:r>
            <a:r>
              <a:rPr lang="en-US" sz="2200" i="1" dirty="0" err="1"/>
              <a:t>RoundRobinRule</a:t>
            </a:r>
            <a:r>
              <a:rPr lang="en-US" sz="2200" dirty="0"/>
              <a:t>, </a:t>
            </a:r>
            <a:r>
              <a:rPr lang="en-US" sz="2200" i="1" dirty="0" err="1"/>
              <a:t>AvailabilityFilteringRule</a:t>
            </a:r>
            <a:r>
              <a:rPr lang="en-US" sz="2200" dirty="0"/>
              <a:t>, </a:t>
            </a:r>
            <a:r>
              <a:rPr lang="en-US" sz="2200" i="1" dirty="0" err="1"/>
              <a:t>WeightedResponseTimeRule</a:t>
            </a:r>
            <a:r>
              <a:rPr lang="en-US" sz="2200" dirty="0"/>
              <a:t> and also supports defining custom rules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123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Ribbon Configuration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635846" cy="5334000"/>
          </a:xfrm>
        </p:spPr>
        <p:txBody>
          <a:bodyPr/>
          <a:lstStyle/>
          <a:p>
            <a:r>
              <a:rPr lang="en-US" sz="2300" dirty="0"/>
              <a:t>Ribbon allows to configure the following components of the load balancer:</a:t>
            </a:r>
          </a:p>
          <a:p>
            <a:pPr lvl="1"/>
            <a:r>
              <a:rPr lang="en-US" sz="2300" b="1" dirty="0"/>
              <a:t>Rule</a:t>
            </a:r>
            <a:r>
              <a:rPr lang="en-US" sz="2300" dirty="0"/>
              <a:t> – Logic component which specifies the load balancing rule </a:t>
            </a:r>
          </a:p>
          <a:p>
            <a:pPr lvl="1"/>
            <a:r>
              <a:rPr lang="en-US" sz="2300" b="1" dirty="0"/>
              <a:t>Ping</a:t>
            </a:r>
            <a:r>
              <a:rPr lang="en-US" sz="2300" dirty="0"/>
              <a:t> – Component which specifies the mechanism to determine the server's availability in real-time</a:t>
            </a:r>
          </a:p>
          <a:p>
            <a:pPr lvl="1"/>
            <a:r>
              <a:rPr lang="en-US" sz="2300" b="1" dirty="0" err="1"/>
              <a:t>ServerList</a:t>
            </a:r>
            <a:r>
              <a:rPr lang="en-US" sz="2300" dirty="0"/>
              <a:t> – can be dynamic or static</a:t>
            </a:r>
          </a:p>
          <a:p>
            <a:pPr lvl="3"/>
            <a:r>
              <a:rPr lang="en-US" sz="2300" dirty="0"/>
              <a:t>Static – define in properties or </a:t>
            </a:r>
            <a:r>
              <a:rPr lang="en-US" sz="2300" dirty="0" err="1"/>
              <a:t>yml</a:t>
            </a:r>
            <a:endParaRPr lang="en-US" sz="2300" dirty="0"/>
          </a:p>
          <a:p>
            <a:pPr lvl="3"/>
            <a:r>
              <a:rPr lang="en-US" sz="2300" dirty="0"/>
              <a:t>Dynamic - </a:t>
            </a:r>
          </a:p>
        </p:txBody>
      </p:sp>
    </p:spTree>
    <p:extLst>
      <p:ext uri="{BB962C8B-B14F-4D97-AF65-F5344CB8AC3E}">
        <p14:creationId xmlns:p14="http://schemas.microsoft.com/office/powerpoint/2010/main" val="697571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Ribbon Default Configuration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01000" cy="5334000"/>
          </a:xfrm>
        </p:spPr>
        <p:txBody>
          <a:bodyPr/>
          <a:lstStyle/>
          <a:p>
            <a:r>
              <a:rPr lang="en-US" sz="2300" dirty="0"/>
              <a:t>Netflix provides default implementation classes for load balancing with Ribbon</a:t>
            </a:r>
          </a:p>
          <a:p>
            <a:endParaRPr lang="en-US" sz="2300" dirty="0"/>
          </a:p>
          <a:p>
            <a:pPr marL="276225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IClientConfig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ribbonClientConfig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DefaultClientConfigImpl</a:t>
            </a:r>
            <a:endParaRPr lang="en-IN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IRule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ribbonRule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ZoneAvoidanceRule</a:t>
            </a:r>
            <a:endParaRPr lang="en-IN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IPing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ribbonPing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NoOpPing</a:t>
            </a:r>
            <a:endParaRPr lang="en-IN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dirty="0" err="1">
                <a:solidFill>
                  <a:srgbClr val="FF0000"/>
                </a:solidFill>
              </a:rPr>
              <a:t>ServerList</a:t>
            </a:r>
            <a:r>
              <a:rPr lang="en-IN" dirty="0">
                <a:solidFill>
                  <a:srgbClr val="FF0000"/>
                </a:solidFill>
              </a:rPr>
              <a:t>&lt;Server&gt; </a:t>
            </a:r>
            <a:r>
              <a:rPr lang="en-IN" dirty="0" err="1">
                <a:solidFill>
                  <a:srgbClr val="FF0000"/>
                </a:solidFill>
              </a:rPr>
              <a:t>ribbonServerList</a:t>
            </a:r>
            <a:r>
              <a:rPr lang="en-IN" dirty="0">
                <a:solidFill>
                  <a:srgbClr val="FF0000"/>
                </a:solidFill>
              </a:rPr>
              <a:t>: </a:t>
            </a:r>
            <a:r>
              <a:rPr lang="en-IN" dirty="0" err="1">
                <a:solidFill>
                  <a:srgbClr val="FF0000"/>
                </a:solidFill>
              </a:rPr>
              <a:t>ConfigurationBasedServerList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2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Ribbon Custom Configuration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01000" cy="5334000"/>
          </a:xfrm>
        </p:spPr>
        <p:txBody>
          <a:bodyPr/>
          <a:lstStyle/>
          <a:p>
            <a:r>
              <a:rPr lang="en-US" sz="2300" dirty="0"/>
              <a:t>Create Configuration class</a:t>
            </a:r>
          </a:p>
          <a:p>
            <a:endParaRPr lang="en-US" sz="2300" dirty="0"/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public class </a:t>
            </a:r>
            <a:r>
              <a:rPr lang="en-IN" sz="1600" dirty="0" err="1">
                <a:solidFill>
                  <a:srgbClr val="FF0000"/>
                </a:solidFill>
              </a:rPr>
              <a:t>RibbonConfiguration</a:t>
            </a:r>
            <a:r>
              <a:rPr lang="en-IN" sz="1600" dirty="0">
                <a:solidFill>
                  <a:srgbClr val="FF0000"/>
                </a:solidFill>
              </a:rPr>
              <a:t> {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@</a:t>
            </a:r>
            <a:r>
              <a:rPr lang="en-IN" sz="1600" dirty="0" err="1">
                <a:solidFill>
                  <a:srgbClr val="FF0000"/>
                </a:solidFill>
              </a:rPr>
              <a:t>Autowired</a:t>
            </a:r>
            <a:endParaRPr lang="en-IN" sz="1600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</a:t>
            </a:r>
            <a:r>
              <a:rPr lang="en-IN" sz="1600" dirty="0" err="1">
                <a:solidFill>
                  <a:srgbClr val="FF0000"/>
                </a:solidFill>
              </a:rPr>
              <a:t>IClientConfig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config</a:t>
            </a:r>
            <a:r>
              <a:rPr lang="en-IN" sz="1600" dirty="0">
                <a:solidFill>
                  <a:srgbClr val="FF0000"/>
                </a:solidFill>
              </a:rPr>
              <a:t>;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@Bean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public </a:t>
            </a:r>
            <a:r>
              <a:rPr lang="en-IN" sz="1600" dirty="0" err="1">
                <a:solidFill>
                  <a:srgbClr val="FF0000"/>
                </a:solidFill>
              </a:rPr>
              <a:t>IPing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ribbonPing</a:t>
            </a:r>
            <a:r>
              <a:rPr lang="en-IN" sz="1600" dirty="0">
                <a:solidFill>
                  <a:srgbClr val="FF0000"/>
                </a:solidFill>
              </a:rPr>
              <a:t>(</a:t>
            </a:r>
            <a:r>
              <a:rPr lang="en-IN" sz="1600" dirty="0" err="1">
                <a:solidFill>
                  <a:srgbClr val="FF0000"/>
                </a:solidFill>
              </a:rPr>
              <a:t>IClientConfig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config</a:t>
            </a:r>
            <a:r>
              <a:rPr lang="en-IN" sz="1600" dirty="0">
                <a:solidFill>
                  <a:srgbClr val="FF0000"/>
                </a:solidFill>
              </a:rPr>
              <a:t>) {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    return new </a:t>
            </a:r>
            <a:r>
              <a:rPr lang="en-IN" sz="1600" dirty="0" err="1">
                <a:solidFill>
                  <a:srgbClr val="FF0000"/>
                </a:solidFill>
              </a:rPr>
              <a:t>PingUrl</a:t>
            </a:r>
            <a:r>
              <a:rPr lang="en-IN" sz="1600" dirty="0">
                <a:solidFill>
                  <a:srgbClr val="FF0000"/>
                </a:solidFill>
              </a:rPr>
              <a:t>();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}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@Bean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public </a:t>
            </a:r>
            <a:r>
              <a:rPr lang="en-IN" sz="1600" dirty="0" err="1">
                <a:solidFill>
                  <a:srgbClr val="FF0000"/>
                </a:solidFill>
              </a:rPr>
              <a:t>IRule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ribbonRule</a:t>
            </a:r>
            <a:r>
              <a:rPr lang="en-IN" sz="1600" dirty="0">
                <a:solidFill>
                  <a:srgbClr val="FF0000"/>
                </a:solidFill>
              </a:rPr>
              <a:t>(</a:t>
            </a:r>
            <a:r>
              <a:rPr lang="en-IN" sz="1600" dirty="0" err="1">
                <a:solidFill>
                  <a:srgbClr val="FF0000"/>
                </a:solidFill>
              </a:rPr>
              <a:t>IClientConfig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sz="1600" dirty="0" err="1">
                <a:solidFill>
                  <a:srgbClr val="FF0000"/>
                </a:solidFill>
              </a:rPr>
              <a:t>config</a:t>
            </a:r>
            <a:r>
              <a:rPr lang="en-IN" sz="1600" dirty="0">
                <a:solidFill>
                  <a:srgbClr val="FF0000"/>
                </a:solidFill>
              </a:rPr>
              <a:t>) {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    return new </a:t>
            </a:r>
            <a:r>
              <a:rPr lang="en-IN" sz="1600" dirty="0" err="1">
                <a:solidFill>
                  <a:srgbClr val="FF0000"/>
                </a:solidFill>
              </a:rPr>
              <a:t>AvailabilityFilteringRule</a:t>
            </a:r>
            <a:r>
              <a:rPr lang="en-IN" sz="1600" dirty="0">
                <a:solidFill>
                  <a:srgbClr val="FF0000"/>
                </a:solidFill>
              </a:rPr>
              <a:t>();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    }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770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Ribbon Main class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9001000" cy="5334000"/>
          </a:xfrm>
        </p:spPr>
        <p:txBody>
          <a:bodyPr/>
          <a:lstStyle/>
          <a:p>
            <a:r>
              <a:rPr lang="en-US" sz="2300" dirty="0"/>
              <a:t>Ribbon Project Main class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@</a:t>
            </a:r>
            <a:r>
              <a:rPr lang="en-IN" sz="1600" dirty="0" err="1">
                <a:solidFill>
                  <a:srgbClr val="FF0000"/>
                </a:solidFill>
              </a:rPr>
              <a:t>SpringBootApplication</a:t>
            </a:r>
            <a:endParaRPr lang="en-IN" sz="1600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@</a:t>
            </a:r>
            <a:r>
              <a:rPr lang="en-IN" sz="1600" dirty="0" err="1">
                <a:solidFill>
                  <a:srgbClr val="FF0000"/>
                </a:solidFill>
              </a:rPr>
              <a:t>RibbonClient</a:t>
            </a:r>
            <a:r>
              <a:rPr lang="en-IN" sz="1600" dirty="0">
                <a:solidFill>
                  <a:srgbClr val="FF0000"/>
                </a:solidFill>
              </a:rPr>
              <a:t>(name = "ribbon-</a:t>
            </a:r>
            <a:r>
              <a:rPr lang="en-IN" sz="1600" dirty="0" err="1">
                <a:solidFill>
                  <a:srgbClr val="FF0000"/>
                </a:solidFill>
              </a:rPr>
              <a:t>client",configuration</a:t>
            </a:r>
            <a:r>
              <a:rPr lang="en-IN" sz="1600" dirty="0">
                <a:solidFill>
                  <a:srgbClr val="FF0000"/>
                </a:solidFill>
              </a:rPr>
              <a:t> = </a:t>
            </a:r>
            <a:r>
              <a:rPr lang="en-IN" sz="1600" dirty="0" err="1">
                <a:solidFill>
                  <a:srgbClr val="FF0000"/>
                </a:solidFill>
              </a:rPr>
              <a:t>RibbonConfiguration.</a:t>
            </a:r>
            <a:r>
              <a:rPr lang="en-IN" sz="1600" b="1" dirty="0" err="1">
                <a:solidFill>
                  <a:srgbClr val="FF0000"/>
                </a:solidFill>
              </a:rPr>
              <a:t>class</a:t>
            </a:r>
            <a:r>
              <a:rPr lang="en-IN" sz="1600" b="1" dirty="0">
                <a:solidFill>
                  <a:srgbClr val="FF0000"/>
                </a:solidFill>
              </a:rPr>
              <a:t>)</a:t>
            </a:r>
          </a:p>
          <a:p>
            <a:pPr marL="276225" lvl="1" indent="0">
              <a:buNone/>
            </a:pPr>
            <a:r>
              <a:rPr lang="en-IN" sz="1600" b="1" dirty="0">
                <a:solidFill>
                  <a:srgbClr val="FF0000"/>
                </a:solidFill>
              </a:rPr>
              <a:t>public class </a:t>
            </a:r>
            <a:r>
              <a:rPr lang="en-IN" sz="1600" b="1" dirty="0" err="1">
                <a:solidFill>
                  <a:srgbClr val="FF0000"/>
                </a:solidFill>
              </a:rPr>
              <a:t>RibbonApplication</a:t>
            </a:r>
            <a:r>
              <a:rPr lang="en-IN" sz="1600" b="1" dirty="0">
                <a:solidFill>
                  <a:srgbClr val="FF0000"/>
                </a:solidFill>
              </a:rPr>
              <a:t> {</a:t>
            </a:r>
          </a:p>
          <a:p>
            <a:pPr marL="276225" lvl="1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) {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         </a:t>
            </a:r>
            <a:r>
              <a:rPr lang="en-IN" sz="1600" dirty="0" err="1">
                <a:solidFill>
                  <a:srgbClr val="FF0000"/>
                </a:solidFill>
              </a:rPr>
              <a:t>SpringApplication.</a:t>
            </a:r>
            <a:r>
              <a:rPr lang="en-IN" sz="1600" i="1" dirty="0" err="1">
                <a:solidFill>
                  <a:srgbClr val="FF0000"/>
                </a:solidFill>
              </a:rPr>
              <a:t>run</a:t>
            </a:r>
            <a:r>
              <a:rPr lang="en-IN" sz="1600" i="1" dirty="0">
                <a:solidFill>
                  <a:srgbClr val="FF0000"/>
                </a:solidFill>
              </a:rPr>
              <a:t>(</a:t>
            </a:r>
            <a:r>
              <a:rPr lang="en-IN" sz="1600" i="1" dirty="0" err="1">
                <a:solidFill>
                  <a:srgbClr val="FF0000"/>
                </a:solidFill>
              </a:rPr>
              <a:t>RibbonApplication.</a:t>
            </a:r>
            <a:r>
              <a:rPr lang="en-IN" sz="1600" b="1" i="1" dirty="0" err="1">
                <a:solidFill>
                  <a:srgbClr val="FF0000"/>
                </a:solidFill>
              </a:rPr>
              <a:t>class</a:t>
            </a:r>
            <a:r>
              <a:rPr lang="en-IN" sz="1600" b="1" i="1" dirty="0">
                <a:solidFill>
                  <a:srgbClr val="FF0000"/>
                </a:solidFill>
              </a:rPr>
              <a:t>, </a:t>
            </a:r>
            <a:r>
              <a:rPr lang="en-IN" sz="1600" b="1" i="1" dirty="0" err="1">
                <a:solidFill>
                  <a:srgbClr val="FF0000"/>
                </a:solidFill>
              </a:rPr>
              <a:t>args</a:t>
            </a:r>
            <a:r>
              <a:rPr lang="en-IN" sz="1600" b="1" i="1" dirty="0">
                <a:solidFill>
                  <a:srgbClr val="FF0000"/>
                </a:solidFill>
              </a:rPr>
              <a:t>);</a:t>
            </a: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    }</a:t>
            </a:r>
          </a:p>
          <a:p>
            <a:pPr marL="276225" lvl="1" indent="0">
              <a:buNone/>
            </a:pPr>
            <a:endParaRPr lang="en-IN" sz="1600" dirty="0">
              <a:solidFill>
                <a:srgbClr val="FF0000"/>
              </a:solidFill>
            </a:endParaRPr>
          </a:p>
          <a:p>
            <a:pPr marL="276225" lvl="1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Monolithic Application</a:t>
            </a:r>
          </a:p>
        </p:txBody>
      </p:sp>
      <p:pic>
        <p:nvPicPr>
          <p:cNvPr id="5" name="Picture 4" descr="monolith-application-archte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09" y="2038350"/>
            <a:ext cx="5105421" cy="3372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With </a:t>
            </a:r>
            <a:r>
              <a:rPr lang="en-US" b="0" dirty="0" err="1"/>
              <a:t>Microservices</a:t>
            </a:r>
            <a:endParaRPr lang="en-US" b="0" dirty="0"/>
          </a:p>
        </p:txBody>
      </p:sp>
      <p:pic>
        <p:nvPicPr>
          <p:cNvPr id="4" name="Picture 3" descr="microservices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8" y="1785926"/>
            <a:ext cx="7832254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1436"/>
            <a:ext cx="8153400" cy="914400"/>
          </a:xfrm>
        </p:spPr>
        <p:txBody>
          <a:bodyPr/>
          <a:lstStyle/>
          <a:p>
            <a:r>
              <a:rPr lang="en-IN" b="0" dirty="0"/>
              <a:t>S</a:t>
            </a:r>
            <a:r>
              <a:rPr lang="en-US" b="0" dirty="0"/>
              <a:t>OA vs Micro services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AmazonEmber"/>
              </a:rPr>
              <a:t>Service-oriented architecture (SOA) is a method of software development that uses software components called services to create business applications. 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mazonEmber"/>
              </a:rPr>
              <a:t>Each service provides a business capability, and services can also communicate with each other across platforms and languages</a:t>
            </a: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mazonEmber"/>
              </a:rPr>
              <a:t>For example, multiple business processes in an organization require the user authentication functionality. Instead of rewriting the authentication code for all business processes, you can create a single authentication service and reuse it for all applications</a:t>
            </a:r>
          </a:p>
          <a:p>
            <a:endParaRPr lang="en-US" sz="1600" dirty="0">
              <a:solidFill>
                <a:srgbClr val="333333"/>
              </a:solidFill>
              <a:latin typeface="AmazonEmber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neue-haas-grotesk-display"/>
              </a:rPr>
              <a:t>A </a:t>
            </a:r>
            <a:r>
              <a:rPr lang="en-US" sz="1600" b="1" i="0" u="none" strike="noStrike" dirty="0">
                <a:solidFill>
                  <a:srgbClr val="FC0000"/>
                </a:solidFill>
                <a:effectLst/>
                <a:latin typeface="neue-haas-grotesk-display"/>
                <a:hlinkClick r:id="rId2"/>
              </a:rPr>
              <a:t>microservices architecture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eue-haas-grotesk-display"/>
              </a:rPr>
              <a:t> is considered an outgrowth of SOA. It also breaks down large-scale applications into smaller, more flexible components — but does so with even more granularity. It also organizes each unit around a specific, highly specialized business function</a:t>
            </a:r>
          </a:p>
          <a:p>
            <a:endParaRPr lang="en-US" sz="1600" dirty="0">
              <a:latin typeface="neue-haas-grotesk-display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neue-haas-grotesk-display"/>
              </a:rPr>
              <a:t>The main difference between SOA and microservices has to do with the 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neue-haas-grotesk-display"/>
              </a:rPr>
              <a:t>architecture scope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neue-haas-grotesk-display"/>
              </a:rPr>
              <a:t>. In an SOA model, services or modules are shared and reused enterprise-wide, whereas a microservice architecture is built on individual services that function independently. </a:t>
            </a:r>
            <a:r>
              <a:rPr lang="en-US" sz="1600" b="0" i="0">
                <a:solidFill>
                  <a:srgbClr val="000000"/>
                </a:solidFill>
                <a:effectLst/>
                <a:latin typeface="neue-haas-grotesk-display"/>
              </a:rPr>
              <a:t>In other words, SOA has an enterprise scope, while microservices has an application scope.</a:t>
            </a:r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61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</a:t>
            </a:r>
            <a:r>
              <a:rPr lang="en-US" b="0" dirty="0"/>
              <a:t>  Principles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High cohesion, low coupling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Discrete Boundaries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 – each microservice designed to perform one task</a:t>
            </a:r>
            <a:endParaRPr lang="en-US" sz="2000" dirty="0">
              <a:latin typeface="+mj-lt"/>
            </a:endParaRP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Single Responsibility principle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–  </a:t>
            </a:r>
            <a:r>
              <a:rPr lang="en-US" sz="2000" b="0" i="0" dirty="0">
                <a:effectLst/>
                <a:latin typeface="+mj-lt"/>
              </a:rPr>
              <a:t>A microservice should be responsible for only one task  (easy to maintain)</a:t>
            </a:r>
          </a:p>
          <a:p>
            <a:endParaRPr lang="en-US" sz="2000" b="0" i="0" dirty="0">
              <a:effectLst/>
              <a:latin typeface="+mj-lt"/>
            </a:endParaRPr>
          </a:p>
          <a:p>
            <a:r>
              <a:rPr lang="en-US" sz="2000" b="1" i="0" dirty="0">
                <a:solidFill>
                  <a:srgbClr val="333B7E"/>
                </a:solidFill>
                <a:effectLst/>
                <a:latin typeface="+mj-lt"/>
              </a:rPr>
              <a:t>Design for Failure </a:t>
            </a:r>
            <a:r>
              <a:rPr lang="en-US" sz="2000" b="0" i="0" dirty="0">
                <a:solidFill>
                  <a:srgbClr val="333B7E"/>
                </a:solidFill>
                <a:effectLst/>
                <a:latin typeface="+mj-lt"/>
              </a:rPr>
              <a:t>- </a:t>
            </a:r>
            <a:r>
              <a:rPr lang="en-US" sz="2000" b="0" i="0" dirty="0">
                <a:effectLst/>
                <a:latin typeface="+mj-lt"/>
              </a:rPr>
              <a:t>This allows the other services to continue functioning normally even if one service is down. Failure of one service will not impact the other services</a:t>
            </a:r>
          </a:p>
          <a:p>
            <a:endParaRPr lang="en-US" sz="2000" b="0" i="0" dirty="0">
              <a:effectLst/>
              <a:latin typeface="+mj-lt"/>
            </a:endParaRPr>
          </a:p>
          <a:p>
            <a:r>
              <a:rPr lang="en-US" sz="2000" b="1" i="0" dirty="0">
                <a:solidFill>
                  <a:srgbClr val="333B7E"/>
                </a:solidFill>
                <a:effectLst/>
                <a:latin typeface="+mj-lt"/>
              </a:rPr>
              <a:t>Business Capabilities </a:t>
            </a:r>
            <a:r>
              <a:rPr lang="en-US" sz="2000" b="0" i="0" dirty="0">
                <a:solidFill>
                  <a:srgbClr val="333B7E"/>
                </a:solidFill>
                <a:effectLst/>
                <a:latin typeface="+mj-lt"/>
              </a:rPr>
              <a:t>- </a:t>
            </a:r>
            <a:r>
              <a:rPr lang="en-US" sz="2000" b="0" i="0" dirty="0">
                <a:effectLst/>
                <a:latin typeface="+mj-lt"/>
              </a:rPr>
              <a:t>Each service should be responsible for a specific business capability, and all of the services together should be able to cover all of the necessary business capabilities for </a:t>
            </a:r>
            <a:r>
              <a:rPr lang="en-US" sz="2000" dirty="0">
                <a:latin typeface="+mj-lt"/>
              </a:rPr>
              <a:t>full </a:t>
            </a:r>
            <a:r>
              <a:rPr lang="en-US" sz="2000" b="0" i="0" dirty="0">
                <a:effectLst/>
                <a:latin typeface="+mj-lt"/>
              </a:rPr>
              <a:t>application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94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MicroService</a:t>
            </a:r>
            <a:r>
              <a:rPr lang="en-US" b="0" dirty="0"/>
              <a:t>  Principles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68760"/>
            <a:ext cx="8458200" cy="5334000"/>
          </a:xfrm>
        </p:spPr>
        <p:txBody>
          <a:bodyPr/>
          <a:lstStyle/>
          <a:p>
            <a:r>
              <a:rPr lang="en-US" sz="2000" b="1" i="0" dirty="0">
                <a:solidFill>
                  <a:srgbClr val="333B7E"/>
                </a:solidFill>
                <a:effectLst/>
                <a:latin typeface="+mj-lt"/>
              </a:rPr>
              <a:t>Decentralization</a:t>
            </a:r>
            <a:r>
              <a:rPr lang="en-US" sz="2000" b="0" i="0" dirty="0">
                <a:solidFill>
                  <a:srgbClr val="333B7E"/>
                </a:solidFill>
                <a:effectLst/>
                <a:latin typeface="+mj-lt"/>
              </a:rPr>
              <a:t> - </a:t>
            </a:r>
            <a:r>
              <a:rPr lang="en-US" sz="2000" b="0" i="0" dirty="0">
                <a:effectLst/>
                <a:latin typeface="+mj-lt"/>
              </a:rPr>
              <a:t>each service maintains its database and runs on its own server</a:t>
            </a:r>
          </a:p>
          <a:p>
            <a:pPr algn="l"/>
            <a:r>
              <a:rPr lang="en-US" sz="2000" b="1" i="0" dirty="0">
                <a:solidFill>
                  <a:srgbClr val="333B7E"/>
                </a:solidFill>
                <a:effectLst/>
                <a:latin typeface="+mj-lt"/>
              </a:rPr>
              <a:t>Process Automation </a:t>
            </a:r>
            <a:r>
              <a:rPr lang="en-US" sz="2000" b="0" i="0" dirty="0">
                <a:solidFill>
                  <a:srgbClr val="333B7E"/>
                </a:solidFill>
                <a:effectLst/>
                <a:latin typeface="+mj-lt"/>
              </a:rPr>
              <a:t>-  </a:t>
            </a:r>
            <a:r>
              <a:rPr lang="en-US" sz="2000" dirty="0">
                <a:solidFill>
                  <a:srgbClr val="333B7E"/>
                </a:solidFill>
                <a:latin typeface="+mj-lt"/>
              </a:rPr>
              <a:t>A</a:t>
            </a:r>
            <a:r>
              <a:rPr lang="en-US" sz="2000" b="0" i="0" dirty="0">
                <a:effectLst/>
                <a:latin typeface="+mj-lt"/>
              </a:rPr>
              <a:t>utomate the deployment process of </a:t>
            </a:r>
            <a:r>
              <a:rPr lang="en-US" sz="2000" dirty="0">
                <a:latin typeface="+mj-lt"/>
              </a:rPr>
              <a:t>the </a:t>
            </a:r>
            <a:r>
              <a:rPr lang="en-US" sz="2000" b="0" i="0" dirty="0">
                <a:effectLst/>
                <a:latin typeface="+mj-lt"/>
              </a:rPr>
              <a:t>microservices-based application.  </a:t>
            </a:r>
            <a:r>
              <a:rPr lang="en-US" sz="2000" dirty="0">
                <a:latin typeface="+mj-lt"/>
              </a:rPr>
              <a:t>Adapt to </a:t>
            </a:r>
            <a:r>
              <a:rPr lang="en-US" sz="2000" b="0" i="0" dirty="0">
                <a:effectLst/>
                <a:latin typeface="+mj-lt"/>
              </a:rPr>
              <a:t>DevOps  and using the  tools, such as Azure DevOps or Jenkins.</a:t>
            </a:r>
          </a:p>
          <a:p>
            <a:r>
              <a:rPr lang="en-US" sz="2000" b="1" dirty="0">
                <a:latin typeface="+mj-lt"/>
              </a:rPr>
              <a:t>Service Communication </a:t>
            </a:r>
            <a:r>
              <a:rPr lang="en-US" sz="2000" dirty="0">
                <a:latin typeface="+mj-lt"/>
              </a:rPr>
              <a:t>- U</a:t>
            </a:r>
            <a:r>
              <a:rPr lang="en-US" sz="2000" b="0" i="0" dirty="0">
                <a:effectLst/>
                <a:latin typeface="+mj-lt"/>
              </a:rPr>
              <a:t>se an event-based approach where one service publishes an event that another service can subscribe to and react accordingly. Another option is to use a messaging protocol  to exchange messages without requiring any knowledge about their implementation details</a:t>
            </a:r>
          </a:p>
          <a:p>
            <a:r>
              <a:rPr lang="en-US" sz="2000" b="1" i="0" dirty="0">
                <a:solidFill>
                  <a:srgbClr val="333B7E"/>
                </a:solidFill>
                <a:effectLst/>
                <a:latin typeface="+mj-lt"/>
              </a:rPr>
              <a:t>Monitoring</a:t>
            </a:r>
            <a:r>
              <a:rPr lang="en-US" sz="2000" b="0" i="0" dirty="0">
                <a:solidFill>
                  <a:srgbClr val="333B7E"/>
                </a:solidFill>
                <a:effectLst/>
                <a:latin typeface="+mj-lt"/>
              </a:rPr>
              <a:t> – Use an automated monitoring system that can track performance </a:t>
            </a:r>
            <a:r>
              <a:rPr lang="en-US" sz="2000" b="0" i="0" dirty="0" err="1">
                <a:solidFill>
                  <a:srgbClr val="333B7E"/>
                </a:solidFill>
                <a:effectLst/>
                <a:latin typeface="+mj-lt"/>
              </a:rPr>
              <a:t>constatntly</a:t>
            </a:r>
            <a:endParaRPr lang="en-US" sz="2000" b="0" i="0" dirty="0">
              <a:solidFill>
                <a:srgbClr val="333B7E"/>
              </a:solidFill>
              <a:effectLst/>
              <a:latin typeface="+mj-lt"/>
            </a:endParaRPr>
          </a:p>
          <a:p>
            <a:r>
              <a:rPr lang="en-US" sz="2000" b="1" dirty="0">
                <a:latin typeface="+mj-lt"/>
              </a:rPr>
              <a:t>Manage Traffic </a:t>
            </a:r>
            <a:r>
              <a:rPr lang="en-US" sz="2000" dirty="0">
                <a:latin typeface="+mj-lt"/>
              </a:rPr>
              <a:t>– Each service has its own volume of traffic</a:t>
            </a:r>
            <a:r>
              <a:rPr lang="en-US" sz="2000" b="0" i="0" dirty="0">
                <a:effectLst/>
                <a:latin typeface="+mj-lt"/>
              </a:rPr>
              <a:t>. Developers should take advantage of </a:t>
            </a:r>
            <a:r>
              <a:rPr lang="en-US" sz="2000" b="0" i="1" dirty="0">
                <a:effectLst/>
                <a:latin typeface="+mj-lt"/>
              </a:rPr>
              <a:t>auto-scaling</a:t>
            </a:r>
            <a:r>
              <a:rPr lang="en-US" sz="2000" b="0" i="0" dirty="0">
                <a:effectLst/>
                <a:latin typeface="+mj-lt"/>
              </a:rPr>
              <a:t> and </a:t>
            </a:r>
            <a:r>
              <a:rPr lang="en-US" sz="2000" b="0" i="1" dirty="0">
                <a:effectLst/>
                <a:latin typeface="+mj-lt"/>
              </a:rPr>
              <a:t>circuit breaker</a:t>
            </a:r>
            <a:r>
              <a:rPr lang="en-US" sz="2000" b="0" i="0" dirty="0">
                <a:effectLst/>
                <a:latin typeface="+mj-lt"/>
              </a:rPr>
              <a:t> patterns in this regard</a:t>
            </a:r>
            <a:br>
              <a:rPr lang="en-US" sz="2000" dirty="0">
                <a:latin typeface="+mj-lt"/>
              </a:rPr>
            </a:br>
            <a:endParaRPr lang="en-US" sz="2000" b="0" i="0" dirty="0">
              <a:solidFill>
                <a:srgbClr val="333B7E"/>
              </a:solidFill>
              <a:effectLst/>
              <a:latin typeface="+mj-lt"/>
            </a:endParaRPr>
          </a:p>
          <a:p>
            <a:endParaRPr lang="en-US" sz="2000" b="0" i="0" dirty="0">
              <a:solidFill>
                <a:srgbClr val="333B7E"/>
              </a:solidFill>
              <a:effectLst/>
              <a:latin typeface="+mj-lt"/>
            </a:endParaRPr>
          </a:p>
          <a:p>
            <a:endParaRPr lang="en-US" sz="2000" b="0" i="0" dirty="0">
              <a:solidFill>
                <a:srgbClr val="333B7E"/>
              </a:solidFill>
              <a:effectLst/>
              <a:latin typeface="+mj-lt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43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Discovery Service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Services should be able to discover each other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service-discov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857364"/>
            <a:ext cx="50482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with-service-discove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59" y="3929066"/>
            <a:ext cx="4550769" cy="2610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cloud Micro Service Support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42" y="1295400"/>
            <a:ext cx="8458200" cy="5334000"/>
          </a:xfrm>
        </p:spPr>
        <p:txBody>
          <a:bodyPr/>
          <a:lstStyle/>
          <a:p>
            <a:r>
              <a:rPr lang="en-US" sz="2000" dirty="0"/>
              <a:t>New service can be created using Spring Boot</a:t>
            </a:r>
          </a:p>
          <a:p>
            <a:r>
              <a:rPr lang="en-US" sz="2000" dirty="0"/>
              <a:t>Expose resources via </a:t>
            </a:r>
            <a:r>
              <a:rPr lang="en-US" sz="2000" dirty="0" err="1"/>
              <a:t>RestController</a:t>
            </a:r>
            <a:endParaRPr lang="en-US" sz="2000" dirty="0"/>
          </a:p>
          <a:p>
            <a:r>
              <a:rPr lang="en-US" sz="2000" dirty="0"/>
              <a:t>Consume remote services using </a:t>
            </a:r>
            <a:r>
              <a:rPr lang="en-US" sz="2000" b="1" dirty="0" err="1"/>
              <a:t>RestTemplate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Spring cloud support</a:t>
            </a:r>
          </a:p>
          <a:p>
            <a:pPr lvl="1"/>
            <a:r>
              <a:rPr lang="en-US" sz="1800" b="1" dirty="0"/>
              <a:t>Netflix Eureka Discovery Service</a:t>
            </a:r>
          </a:p>
          <a:p>
            <a:pPr lvl="1"/>
            <a:r>
              <a:rPr lang="en-US" sz="1800" b="1" dirty="0"/>
              <a:t>Netflix Ribbon / Cloud </a:t>
            </a:r>
            <a:r>
              <a:rPr lang="en-US" sz="1800" b="1" dirty="0" err="1"/>
              <a:t>LoadBalancer</a:t>
            </a:r>
            <a:r>
              <a:rPr lang="en-US" sz="1800" b="1" dirty="0"/>
              <a:t>	</a:t>
            </a:r>
            <a:r>
              <a:rPr lang="en-US" sz="1800" dirty="0"/>
              <a:t>for custom load balancing</a:t>
            </a:r>
          </a:p>
          <a:p>
            <a:pPr lvl="1"/>
            <a:r>
              <a:rPr lang="en-US" sz="1800" b="1" dirty="0"/>
              <a:t>Netflix </a:t>
            </a:r>
            <a:r>
              <a:rPr lang="en-US" sz="1800" b="1" dirty="0" err="1"/>
              <a:t>Zuul</a:t>
            </a:r>
            <a:r>
              <a:rPr lang="en-US" sz="1800" b="1" dirty="0"/>
              <a:t> </a:t>
            </a:r>
            <a:r>
              <a:rPr lang="en-US" sz="1800" dirty="0"/>
              <a:t>	for reverse proxy</a:t>
            </a:r>
          </a:p>
          <a:p>
            <a:pPr lvl="1"/>
            <a:r>
              <a:rPr lang="en-US" sz="1800" b="1" dirty="0"/>
              <a:t>Netflix Feign client 	</a:t>
            </a:r>
            <a:r>
              <a:rPr lang="en-US" sz="1800" dirty="0"/>
              <a:t>abstraction to service calls</a:t>
            </a:r>
          </a:p>
          <a:p>
            <a:pPr lvl="1"/>
            <a:r>
              <a:rPr lang="en-US" sz="1800" b="1" dirty="0"/>
              <a:t> ……… Many others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dash"/>
          <a:round/>
          <a:headEnd type="none" w="med" len="med"/>
          <a:tailEnd type="triangle" w="med" len="med"/>
        </a:ln>
        <a:effectLst/>
      </a:spPr>
      <a:bodyPr vert="horz" wrap="none" lIns="90488" tIns="44450" rIns="90488" bIns="4445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21307</TotalTime>
  <Words>1588</Words>
  <Application>Microsoft Office PowerPoint</Application>
  <PresentationFormat>On-screen Show (4:3)</PresentationFormat>
  <Paragraphs>251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AmazonEmber</vt:lpstr>
      <vt:lpstr>Arial</vt:lpstr>
      <vt:lpstr>Consolas</vt:lpstr>
      <vt:lpstr>inter-regular</vt:lpstr>
      <vt:lpstr>neue-haas-grotesk-display</vt:lpstr>
      <vt:lpstr>Raleway</vt:lpstr>
      <vt:lpstr>ATS Branded_v3</vt:lpstr>
      <vt:lpstr>Spring Boot Micro Services</vt:lpstr>
      <vt:lpstr>MicroServices</vt:lpstr>
      <vt:lpstr>Monolithic Application</vt:lpstr>
      <vt:lpstr>With Microservices</vt:lpstr>
      <vt:lpstr>SOA vs Micro services</vt:lpstr>
      <vt:lpstr>MicroService  Principles</vt:lpstr>
      <vt:lpstr>MicroService  Principles</vt:lpstr>
      <vt:lpstr>Discovery Service</vt:lpstr>
      <vt:lpstr>Spring cloud Micro Service Support</vt:lpstr>
      <vt:lpstr>RestTemplate example</vt:lpstr>
      <vt:lpstr>Feign Client</vt:lpstr>
      <vt:lpstr>Feign Client – How To</vt:lpstr>
      <vt:lpstr>Feign Client – How To</vt:lpstr>
      <vt:lpstr>Feign Client – How To</vt:lpstr>
      <vt:lpstr>Eureka Server</vt:lpstr>
      <vt:lpstr>Create Eureka Server</vt:lpstr>
      <vt:lpstr>Eureka Client</vt:lpstr>
      <vt:lpstr>Spring cloud DiscoveryClient</vt:lpstr>
      <vt:lpstr>Load Balancing</vt:lpstr>
      <vt:lpstr>Ribbon – Load Balancer</vt:lpstr>
      <vt:lpstr>Ribbon Configuration</vt:lpstr>
      <vt:lpstr>Ribbon Default Configuration</vt:lpstr>
      <vt:lpstr>Ribbon Custom Configuration</vt:lpstr>
      <vt:lpstr>Ribbon Main class</vt:lpstr>
    </vt:vector>
  </TitlesOfParts>
  <Manager>Reggie Reyes</Manager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Calling</dc:title>
  <dc:subject>Java Developer School</dc:subject>
  <dc:creator>Seema Hemant</dc:creator>
  <cp:lastModifiedBy>Asus</cp:lastModifiedBy>
  <cp:revision>1308</cp:revision>
  <cp:lastPrinted>2000-08-10T20:43:38Z</cp:lastPrinted>
  <dcterms:created xsi:type="dcterms:W3CDTF">2001-03-14T15:15:32Z</dcterms:created>
  <dcterms:modified xsi:type="dcterms:W3CDTF">2023-07-17T02:13:34Z</dcterms:modified>
  <cp:category>Presentation Designs</cp:category>
</cp:coreProperties>
</file>