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84"/>
  </p:notesMasterIdLst>
  <p:handoutMasterIdLst>
    <p:handoutMasterId r:id="rId85"/>
  </p:handoutMasterIdLst>
  <p:sldIdLst>
    <p:sldId id="315" r:id="rId2"/>
    <p:sldId id="464" r:id="rId3"/>
    <p:sldId id="392" r:id="rId4"/>
    <p:sldId id="366" r:id="rId5"/>
    <p:sldId id="465" r:id="rId6"/>
    <p:sldId id="393" r:id="rId7"/>
    <p:sldId id="394" r:id="rId8"/>
    <p:sldId id="396" r:id="rId9"/>
    <p:sldId id="412" r:id="rId10"/>
    <p:sldId id="413" r:id="rId11"/>
    <p:sldId id="395" r:id="rId12"/>
    <p:sldId id="397" r:id="rId13"/>
    <p:sldId id="398" r:id="rId14"/>
    <p:sldId id="471" r:id="rId15"/>
    <p:sldId id="400" r:id="rId16"/>
    <p:sldId id="399" r:id="rId17"/>
    <p:sldId id="401" r:id="rId18"/>
    <p:sldId id="402" r:id="rId19"/>
    <p:sldId id="403" r:id="rId20"/>
    <p:sldId id="404" r:id="rId21"/>
    <p:sldId id="405" r:id="rId22"/>
    <p:sldId id="406" r:id="rId23"/>
    <p:sldId id="467" r:id="rId24"/>
    <p:sldId id="468" r:id="rId25"/>
    <p:sldId id="407" r:id="rId26"/>
    <p:sldId id="469" r:id="rId27"/>
    <p:sldId id="409" r:id="rId28"/>
    <p:sldId id="410" r:id="rId29"/>
    <p:sldId id="411" r:id="rId30"/>
    <p:sldId id="470" r:id="rId31"/>
    <p:sldId id="408" r:id="rId32"/>
    <p:sldId id="477" r:id="rId33"/>
    <p:sldId id="414" r:id="rId34"/>
    <p:sldId id="479" r:id="rId35"/>
    <p:sldId id="478" r:id="rId36"/>
    <p:sldId id="415" r:id="rId37"/>
    <p:sldId id="416" r:id="rId38"/>
    <p:sldId id="475" r:id="rId39"/>
    <p:sldId id="474" r:id="rId40"/>
    <p:sldId id="476" r:id="rId41"/>
    <p:sldId id="417" r:id="rId42"/>
    <p:sldId id="473" r:id="rId43"/>
    <p:sldId id="420" r:id="rId44"/>
    <p:sldId id="422" r:id="rId45"/>
    <p:sldId id="423" r:id="rId46"/>
    <p:sldId id="425" r:id="rId47"/>
    <p:sldId id="426" r:id="rId48"/>
    <p:sldId id="428" r:id="rId49"/>
    <p:sldId id="427" r:id="rId50"/>
    <p:sldId id="429" r:id="rId51"/>
    <p:sldId id="430" r:id="rId52"/>
    <p:sldId id="431" r:id="rId53"/>
    <p:sldId id="432" r:id="rId54"/>
    <p:sldId id="433" r:id="rId55"/>
    <p:sldId id="434" r:id="rId56"/>
    <p:sldId id="435" r:id="rId57"/>
    <p:sldId id="452" r:id="rId58"/>
    <p:sldId id="436" r:id="rId59"/>
    <p:sldId id="437" r:id="rId60"/>
    <p:sldId id="439" r:id="rId61"/>
    <p:sldId id="472" r:id="rId62"/>
    <p:sldId id="438" r:id="rId63"/>
    <p:sldId id="463" r:id="rId64"/>
    <p:sldId id="454" r:id="rId65"/>
    <p:sldId id="453" r:id="rId66"/>
    <p:sldId id="456" r:id="rId67"/>
    <p:sldId id="458" r:id="rId68"/>
    <p:sldId id="455" r:id="rId69"/>
    <p:sldId id="450" r:id="rId70"/>
    <p:sldId id="460" r:id="rId71"/>
    <p:sldId id="461" r:id="rId72"/>
    <p:sldId id="451" r:id="rId73"/>
    <p:sldId id="466" r:id="rId74"/>
    <p:sldId id="441" r:id="rId75"/>
    <p:sldId id="459" r:id="rId76"/>
    <p:sldId id="442" r:id="rId77"/>
    <p:sldId id="444" r:id="rId78"/>
    <p:sldId id="445" r:id="rId79"/>
    <p:sldId id="462" r:id="rId80"/>
    <p:sldId id="446" r:id="rId81"/>
    <p:sldId id="447" r:id="rId82"/>
    <p:sldId id="448" r:id="rId83"/>
  </p:sldIdLst>
  <p:sldSz cx="9144000" cy="6858000" type="screen4x3"/>
  <p:notesSz cx="7099300" cy="10234613"/>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0">
          <p15:clr>
            <a:srgbClr val="A4A3A4"/>
          </p15:clr>
        </p15:guide>
        <p15:guide id="2" orient="horz" pos="480">
          <p15:clr>
            <a:srgbClr val="A4A3A4"/>
          </p15:clr>
        </p15:guide>
        <p15:guide id="3" orient="horz" pos="336">
          <p15:clr>
            <a:srgbClr val="A4A3A4"/>
          </p15:clr>
        </p15:guide>
        <p15:guide id="4" pos="768">
          <p15:clr>
            <a:srgbClr val="A4A3A4"/>
          </p15:clr>
        </p15:guide>
        <p15:guide id="5" pos="480">
          <p15:clr>
            <a:srgbClr val="A4A3A4"/>
          </p15:clr>
        </p15:guide>
        <p15:guide id="6" pos="384">
          <p15:clr>
            <a:srgbClr val="A4A3A4"/>
          </p15:clr>
        </p15:guide>
      </p15:sldGuideLst>
    </p:ext>
    <p:ext uri="{2D200454-40CA-4A62-9FC3-DE9A4176ACB9}">
      <p15:notesGuideLst xmlns:p15="http://schemas.microsoft.com/office/powerpoint/2012/main">
        <p15:guide id="1" orient="horz" pos="318">
          <p15:clr>
            <a:srgbClr val="A4A3A4"/>
          </p15:clr>
        </p15:guide>
        <p15:guide id="2" orient="horz" pos="3652">
          <p15:clr>
            <a:srgbClr val="A4A3A4"/>
          </p15:clr>
        </p15:guide>
        <p15:guide id="3" orient="horz" pos="3811">
          <p15:clr>
            <a:srgbClr val="A4A3A4"/>
          </p15:clr>
        </p15:guide>
        <p15:guide id="4" pos="292">
          <p15:clr>
            <a:srgbClr val="A4A3A4"/>
          </p15:clr>
        </p15:guide>
        <p15:guide id="5" pos="390">
          <p15:clr>
            <a:srgbClr val="A4A3A4"/>
          </p15:clr>
        </p15:guide>
        <p15:guide id="6" pos="439">
          <p15:clr>
            <a:srgbClr val="A4A3A4"/>
          </p15:clr>
        </p15:guide>
        <p15:guide id="7" pos="5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66CCFF"/>
    <a:srgbClr val="CC6600"/>
    <a:srgbClr val="FFCC66"/>
    <a:srgbClr val="CC9900"/>
    <a:srgbClr val="0066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4" autoAdjust="0"/>
    <p:restoredTop sz="78894" autoAdjust="0"/>
  </p:normalViewPr>
  <p:slideViewPr>
    <p:cSldViewPr>
      <p:cViewPr>
        <p:scale>
          <a:sx n="60" d="100"/>
          <a:sy n="60" d="100"/>
        </p:scale>
        <p:origin x="1344" y="-16"/>
      </p:cViewPr>
      <p:guideLst>
        <p:guide orient="horz" pos="960"/>
        <p:guide orient="horz" pos="480"/>
        <p:guide orient="horz" pos="336"/>
        <p:guide pos="768"/>
        <p:guide pos="480"/>
        <p:guide pos="384"/>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200" d="100"/>
        <a:sy n="200" d="100"/>
      </p:scale>
      <p:origin x="0" y="0"/>
    </p:cViewPr>
  </p:notesTextViewPr>
  <p:sorterViewPr>
    <p:cViewPr>
      <p:scale>
        <a:sx n="66" d="100"/>
        <a:sy n="66" d="100"/>
      </p:scale>
      <p:origin x="0" y="0"/>
    </p:cViewPr>
  </p:sorterViewPr>
  <p:notesViewPr>
    <p:cSldViewPr>
      <p:cViewPr>
        <p:scale>
          <a:sx n="100" d="100"/>
          <a:sy n="100" d="100"/>
        </p:scale>
        <p:origin x="-1986" y="1842"/>
      </p:cViewPr>
      <p:guideLst>
        <p:guide orient="horz" pos="318"/>
        <p:guide orient="horz" pos="3652"/>
        <p:guide orient="horz" pos="3811"/>
        <p:guide pos="292"/>
        <p:guide pos="390"/>
        <p:guide pos="439"/>
        <p:guide pos="58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5"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9038" tIns="49520" rIns="99038" bIns="49520" numCol="1" anchor="t"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6"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l" defTabSz="990836">
              <a:spcBef>
                <a:spcPct val="0"/>
              </a:spcBef>
              <a:buClr>
                <a:srgbClr val="000000"/>
              </a:buClr>
              <a:buFont typeface="Arial" pitchFamily="34" charset="0"/>
              <a:buNone/>
              <a:defRPr sz="1300">
                <a:latin typeface="Arial" pitchFamily="34" charset="0"/>
              </a:defRPr>
            </a:lvl1pPr>
          </a:lstStyle>
          <a:p>
            <a:pPr>
              <a:defRPr/>
            </a:pPr>
            <a:endParaRPr lang="en-US"/>
          </a:p>
        </p:txBody>
      </p:sp>
      <p:sp>
        <p:nvSpPr>
          <p:cNvPr id="115717"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9038" tIns="49520" rIns="99038" bIns="49520" numCol="1" anchor="b" anchorCtr="0" compatLnSpc="1">
            <a:prstTxWarp prst="textNoShape">
              <a:avLst/>
            </a:prstTxWarp>
          </a:bodyPr>
          <a:lstStyle>
            <a:lvl1pPr algn="r" defTabSz="990836">
              <a:spcBef>
                <a:spcPct val="0"/>
              </a:spcBef>
              <a:buClr>
                <a:srgbClr val="000000"/>
              </a:buClr>
              <a:buFont typeface="Arial" pitchFamily="34" charset="0"/>
              <a:buNone/>
              <a:defRPr sz="1300">
                <a:latin typeface="Arial" pitchFamily="34" charset="0"/>
              </a:defRPr>
            </a:lvl1pPr>
          </a:lstStyle>
          <a:p>
            <a:pPr>
              <a:defRPr/>
            </a:pPr>
            <a:fld id="{C97559F9-6B3F-4D86-8F25-C6CDEC28F757}"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Slide_Image_Placeholder"/>
          <p:cNvSpPr>
            <a:spLocks noGrp="1" noRot="1" noChangeAspect="1" noChangeArrowheads="1" noTextEdit="1"/>
          </p:cNvSpPr>
          <p:nvPr>
            <p:ph type="sldImg" idx="2"/>
          </p:nvPr>
        </p:nvSpPr>
        <p:spPr bwMode="auto">
          <a:xfrm>
            <a:off x="222250" y="511175"/>
            <a:ext cx="6654800" cy="4991100"/>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63550" y="5757863"/>
            <a:ext cx="6172200" cy="4030662"/>
          </a:xfrm>
          <a:prstGeom prst="rect">
            <a:avLst/>
          </a:prstGeom>
          <a:noFill/>
          <a:ln w="9525">
            <a:noFill/>
            <a:miter lim="800000"/>
            <a:headEnd/>
            <a:tailEnd/>
          </a:ln>
          <a:effectLst/>
        </p:spPr>
        <p:txBody>
          <a:bodyPr vert="horz" wrap="square" lIns="13756" tIns="13756" rIns="13756" bIns="1375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6" name="Rectangle 10"/>
          <p:cNvSpPr>
            <a:spLocks noGrp="1" noChangeArrowheads="1"/>
          </p:cNvSpPr>
          <p:nvPr>
            <p:ph type="ftr" sz="quarter" idx="4"/>
          </p:nvPr>
        </p:nvSpPr>
        <p:spPr bwMode="auto">
          <a:xfrm>
            <a:off x="463550" y="9925050"/>
            <a:ext cx="6172200" cy="252413"/>
          </a:xfrm>
          <a:prstGeom prst="rect">
            <a:avLst/>
          </a:prstGeom>
          <a:noFill/>
          <a:ln w="9525">
            <a:noFill/>
            <a:miter lim="800000"/>
            <a:headEnd/>
            <a:tailEnd/>
          </a:ln>
          <a:effectLst/>
        </p:spPr>
        <p:txBody>
          <a:bodyPr vert="horz" wrap="square" lIns="97393" tIns="48696" rIns="97393" bIns="48696" numCol="1" anchor="b" anchorCtr="0" compatLnSpc="1">
            <a:prstTxWarp prst="textNoShape">
              <a:avLst/>
            </a:prstTxWarp>
          </a:bodyPr>
          <a:lstStyle>
            <a:lvl1pPr>
              <a:spcBef>
                <a:spcPct val="0"/>
              </a:spcBef>
              <a:buClrTx/>
              <a:buFontTx/>
              <a:buNone/>
              <a:defRPr sz="1200">
                <a:solidFill>
                  <a:srgbClr val="000000"/>
                </a:solidFill>
                <a:latin typeface="Arial" pitchFamily="34" charset="0"/>
                <a:cs typeface="Arial" pitchFamily="34" charset="0"/>
              </a:defRPr>
            </a:lvl1pPr>
          </a:lstStyle>
          <a:p>
            <a:pPr>
              <a:defRPr/>
            </a:pPr>
            <a:r>
              <a:rPr lang="en-US"/>
              <a:t>Oracle Fusion Middleware 11</a:t>
            </a:r>
            <a:r>
              <a:rPr lang="en-US" i="1"/>
              <a:t>g</a:t>
            </a:r>
            <a:r>
              <a:rPr lang="en-US"/>
              <a:t>: Build Java EE Applications   8 - </a:t>
            </a:r>
            <a:fld id="{FF400262-2648-44B7-81DE-C912D0C57D53}"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76</a:t>
            </a:fld>
            <a:endParaRPr lang="en-US"/>
          </a:p>
        </p:txBody>
      </p:sp>
    </p:spTree>
    <p:extLst>
      <p:ext uri="{BB962C8B-B14F-4D97-AF65-F5344CB8AC3E}">
        <p14:creationId xmlns:p14="http://schemas.microsoft.com/office/powerpoint/2010/main" val="373402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77</a:t>
            </a:fld>
            <a:endParaRPr lang="en-US"/>
          </a:p>
        </p:txBody>
      </p:sp>
    </p:spTree>
    <p:extLst>
      <p:ext uri="{BB962C8B-B14F-4D97-AF65-F5344CB8AC3E}">
        <p14:creationId xmlns:p14="http://schemas.microsoft.com/office/powerpoint/2010/main" val="4026877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78</a:t>
            </a:fld>
            <a:endParaRPr lang="en-US"/>
          </a:p>
        </p:txBody>
      </p:sp>
    </p:spTree>
    <p:extLst>
      <p:ext uri="{BB962C8B-B14F-4D97-AF65-F5344CB8AC3E}">
        <p14:creationId xmlns:p14="http://schemas.microsoft.com/office/powerpoint/2010/main" val="362171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79</a:t>
            </a:fld>
            <a:endParaRPr lang="en-US"/>
          </a:p>
        </p:txBody>
      </p:sp>
    </p:spTree>
    <p:extLst>
      <p:ext uri="{BB962C8B-B14F-4D97-AF65-F5344CB8AC3E}">
        <p14:creationId xmlns:p14="http://schemas.microsoft.com/office/powerpoint/2010/main" val="2653383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80</a:t>
            </a:fld>
            <a:endParaRPr lang="en-US"/>
          </a:p>
        </p:txBody>
      </p:sp>
    </p:spTree>
    <p:extLst>
      <p:ext uri="{BB962C8B-B14F-4D97-AF65-F5344CB8AC3E}">
        <p14:creationId xmlns:p14="http://schemas.microsoft.com/office/powerpoint/2010/main" val="1549140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81</a:t>
            </a:fld>
            <a:endParaRPr lang="en-US"/>
          </a:p>
        </p:txBody>
      </p:sp>
    </p:spTree>
    <p:extLst>
      <p:ext uri="{BB962C8B-B14F-4D97-AF65-F5344CB8AC3E}">
        <p14:creationId xmlns:p14="http://schemas.microsoft.com/office/powerpoint/2010/main" val="2770803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82</a:t>
            </a:fld>
            <a:endParaRPr lang="en-US"/>
          </a:p>
        </p:txBody>
      </p:sp>
    </p:spTree>
    <p:extLst>
      <p:ext uri="{BB962C8B-B14F-4D97-AF65-F5344CB8AC3E}">
        <p14:creationId xmlns:p14="http://schemas.microsoft.com/office/powerpoint/2010/main" val="226821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582770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24</a:t>
            </a:fld>
            <a:endParaRPr lang="en-US"/>
          </a:p>
        </p:txBody>
      </p:sp>
    </p:spTree>
    <p:extLst>
      <p:ext uri="{BB962C8B-B14F-4D97-AF65-F5344CB8AC3E}">
        <p14:creationId xmlns:p14="http://schemas.microsoft.com/office/powerpoint/2010/main" val="240199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33</a:t>
            </a:fld>
            <a:endParaRPr lang="en-US"/>
          </a:p>
        </p:txBody>
      </p:sp>
    </p:spTree>
    <p:extLst>
      <p:ext uri="{BB962C8B-B14F-4D97-AF65-F5344CB8AC3E}">
        <p14:creationId xmlns:p14="http://schemas.microsoft.com/office/powerpoint/2010/main" val="603222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34</a:t>
            </a:fld>
            <a:endParaRPr lang="en-US"/>
          </a:p>
        </p:txBody>
      </p:sp>
    </p:spTree>
    <p:extLst>
      <p:ext uri="{BB962C8B-B14F-4D97-AF65-F5344CB8AC3E}">
        <p14:creationId xmlns:p14="http://schemas.microsoft.com/office/powerpoint/2010/main" val="3797021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36</a:t>
            </a:fld>
            <a:endParaRPr lang="en-US"/>
          </a:p>
        </p:txBody>
      </p:sp>
    </p:spTree>
    <p:extLst>
      <p:ext uri="{BB962C8B-B14F-4D97-AF65-F5344CB8AC3E}">
        <p14:creationId xmlns:p14="http://schemas.microsoft.com/office/powerpoint/2010/main" val="2950637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r>
              <a:rPr lang="en-US"/>
              <a:t>Oracle Fusion Middleware 11</a:t>
            </a:r>
            <a:r>
              <a:rPr lang="en-US" i="1"/>
              <a:t>g</a:t>
            </a:r>
            <a:r>
              <a:rPr lang="en-US"/>
              <a:t>: Build Java EE Applications   8 - </a:t>
            </a:r>
            <a:fld id="{FF400262-2648-44B7-81DE-C912D0C57D53}" type="slidenum">
              <a:rPr lang="en-US" smtClean="0"/>
              <a:pPr>
                <a:defRPr/>
              </a:pPr>
              <a:t>46</a:t>
            </a:fld>
            <a:endParaRPr lang="en-US"/>
          </a:p>
        </p:txBody>
      </p:sp>
    </p:spTree>
    <p:extLst>
      <p:ext uri="{BB962C8B-B14F-4D97-AF65-F5344CB8AC3E}">
        <p14:creationId xmlns:p14="http://schemas.microsoft.com/office/powerpoint/2010/main" val="1197165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848881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13"/>
          <p:cNvSpPr>
            <a:spLocks noGrp="1" noRot="1" noChangeAspect="1" noChangeArrowheads="1" noTextEdit="1"/>
          </p:cNvSpPr>
          <p:nvPr>
            <p:ph type="sldImg"/>
          </p:nvPr>
        </p:nvSpPr>
        <p:spPr>
          <a:ln/>
        </p:spPr>
      </p:sp>
      <p:sp>
        <p:nvSpPr>
          <p:cNvPr id="22531" name="Rectangle 14"/>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225016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3" name="Default_Title"/>
          <p:cNvSpPr>
            <a:spLocks noGrp="1" noChangeArrowheads="1"/>
          </p:cNvSpPr>
          <p:nvPr>
            <p:ph type="ctrTitle"/>
          </p:nvPr>
        </p:nvSpPr>
        <p:spPr>
          <a:xfrm>
            <a:off x="914400" y="2667000"/>
            <a:ext cx="7315200" cy="685800"/>
          </a:xfrm>
        </p:spPr>
        <p:txBody>
          <a:bodyPr/>
          <a:lstStyle>
            <a:lvl1pPr>
              <a:spcBef>
                <a:spcPct val="0"/>
              </a:spcBef>
              <a:defRPr/>
            </a:lvl1pPr>
          </a:lstStyle>
          <a:p>
            <a:r>
              <a:rPr lang="en-US"/>
              <a:t>&lt;Insert Lesson, Module, Course Title&gt;</a:t>
            </a:r>
          </a:p>
        </p:txBody>
      </p:sp>
      <p:sp>
        <p:nvSpPr>
          <p:cNvPr id="276484" name="Title_PlaceholderSubtitle"/>
          <p:cNvSpPr>
            <a:spLocks noGrp="1" noChangeArrowheads="1"/>
          </p:cNvSpPr>
          <p:nvPr>
            <p:ph type="subTitle" idx="1"/>
          </p:nvPr>
        </p:nvSpPr>
        <p:spPr bwMode="auto">
          <a:xfrm>
            <a:off x="927100" y="4419600"/>
            <a:ext cx="7302500" cy="431800"/>
          </a:xfrm>
        </p:spPr>
        <p:txBody>
          <a:bodyPr/>
          <a:lstStyle>
            <a:lvl1pPr algn="ctr">
              <a:defRPr/>
            </a:lvl1pPr>
          </a:lstStyle>
          <a:p>
            <a:r>
              <a:rPr lang="en-US"/>
              <a:t>&lt;Insert Subtitle&gt;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8438" y="439738"/>
            <a:ext cx="1979612" cy="275907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439738"/>
            <a:ext cx="5786438" cy="275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5025" y="1447800"/>
            <a:ext cx="3883025" cy="1751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lide_PlaceholderText"/>
          <p:cNvSpPr>
            <a:spLocks noGrp="1" noChangeArrowheads="1"/>
          </p:cNvSpPr>
          <p:nvPr>
            <p:ph type="body" idx="1"/>
          </p:nvPr>
        </p:nvSpPr>
        <p:spPr bwMode="gray">
          <a:xfrm>
            <a:off x="609600" y="1447800"/>
            <a:ext cx="7918450" cy="175101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Slide_PlaceholderTitle"/>
          <p:cNvSpPr>
            <a:spLocks noGrp="1" noChangeArrowheads="1"/>
          </p:cNvSpPr>
          <p:nvPr>
            <p:ph type="title"/>
          </p:nvPr>
        </p:nvSpPr>
        <p:spPr bwMode="auto">
          <a:xfrm>
            <a:off x="609600" y="439738"/>
            <a:ext cx="791845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a:t>Click to edit Master title style </a:t>
            </a:r>
          </a:p>
        </p:txBody>
      </p:sp>
      <p:sp>
        <p:nvSpPr>
          <p:cNvPr id="275486" name="Slide_Page_Number"/>
          <p:cNvSpPr>
            <a:spLocks noChangeArrowheads="1"/>
          </p:cNvSpPr>
          <p:nvPr/>
        </p:nvSpPr>
        <p:spPr bwMode="auto">
          <a:xfrm>
            <a:off x="8293100" y="6629400"/>
            <a:ext cx="698500" cy="177800"/>
          </a:xfrm>
          <a:prstGeom prst="rect">
            <a:avLst/>
          </a:prstGeom>
          <a:noFill/>
          <a:ln w="9525">
            <a:noFill/>
            <a:miter lim="800000"/>
            <a:headEnd/>
            <a:tailEnd/>
          </a:ln>
          <a:effectLst/>
        </p:spPr>
        <p:txBody>
          <a:bodyPr wrap="none" anchor="ctr"/>
          <a:lstStyle/>
          <a:p>
            <a:pPr algn="just">
              <a:spcBef>
                <a:spcPct val="0"/>
              </a:spcBef>
              <a:buClrTx/>
              <a:buFontTx/>
              <a:buNone/>
              <a:defRPr/>
            </a:pPr>
            <a:r>
              <a:rPr lang="en-US" sz="1200" b="0" dirty="0">
                <a:latin typeface="Arial" pitchFamily="34" charset="0"/>
              </a:rPr>
              <a:t> </a:t>
            </a:r>
            <a:fld id="{DF4C3D86-98DA-485B-97A4-6A4EF62831F4}" type="slidenum">
              <a:rPr lang="en-US" sz="1200" b="0">
                <a:latin typeface="Arial" pitchFamily="34" charset="0"/>
              </a:rPr>
              <a:pPr algn="just">
                <a:spcBef>
                  <a:spcPct val="0"/>
                </a:spcBef>
                <a:buClrTx/>
                <a:buFontTx/>
                <a:buNone/>
                <a:defRPr/>
              </a:pPr>
              <a:t>‹#›</a:t>
            </a:fld>
            <a:endParaRPr lang="en-US" sz="1200" b="0" dirty="0">
              <a:latin typeface="Arial" pitchFamily="34" charset="0"/>
            </a:endParaRPr>
          </a:p>
        </p:txBody>
      </p:sp>
      <p:sp>
        <p:nvSpPr>
          <p:cNvPr id="7" name="Rectangle 6"/>
          <p:cNvSpPr/>
          <p:nvPr userDrawn="1"/>
        </p:nvSpPr>
        <p:spPr bwMode="auto">
          <a:xfrm>
            <a:off x="0" y="6324600"/>
            <a:ext cx="9144000" cy="258763"/>
          </a:xfrm>
          <a:prstGeom prst="rect">
            <a:avLst/>
          </a:prstGeom>
          <a:solidFill>
            <a:srgbClr val="0066FF"/>
          </a:solidFill>
          <a:ln w="28575" cap="flat" cmpd="sng" algn="ctr">
            <a:noFill/>
            <a:prstDash val="solid"/>
            <a:round/>
            <a:headEnd type="none" w="sm" len="sm"/>
            <a:tailEnd type="none" w="sm" len="sm"/>
          </a:ln>
          <a:effectLst/>
        </p:spPr>
        <p:txBody>
          <a:bodyPr/>
          <a:lstStyle/>
          <a:p>
            <a:pPr defTabSz="228600">
              <a:defRPr/>
            </a:pPr>
            <a:endParaRPr lang="en-IN"/>
          </a:p>
        </p:txBody>
      </p:sp>
      <p:cxnSp>
        <p:nvCxnSpPr>
          <p:cNvPr id="1030" name="Straight Connector 8"/>
          <p:cNvCxnSpPr>
            <a:cxnSpLocks noChangeShapeType="1"/>
          </p:cNvCxnSpPr>
          <p:nvPr userDrawn="1"/>
        </p:nvCxnSpPr>
        <p:spPr bwMode="auto">
          <a:xfrm>
            <a:off x="0" y="1066800"/>
            <a:ext cx="9144000" cy="1588"/>
          </a:xfrm>
          <a:prstGeom prst="line">
            <a:avLst/>
          </a:prstGeom>
          <a:noFill/>
          <a:ln w="38100" algn="ctr">
            <a:solidFill>
              <a:srgbClr val="0000FF"/>
            </a:solidFill>
            <a:round/>
            <a:headEnd type="none" w="sm" len="sm"/>
            <a:tailEnd type="none" w="sm" len="sm"/>
          </a:ln>
        </p:spPr>
      </p:cxnSp>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ctr" defTabSz="228600" rtl="0" eaLnBrk="0" fontAlgn="base" hangingPunct="0">
        <a:spcBef>
          <a:spcPct val="20000"/>
        </a:spcBef>
        <a:spcAft>
          <a:spcPct val="0"/>
        </a:spcAft>
        <a:buClr>
          <a:srgbClr val="000000"/>
        </a:buClr>
        <a:buFont typeface="Arial" charset="0"/>
        <a:defRPr sz="2600" b="1">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2pPr>
      <a:lvl3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3pPr>
      <a:lvl4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4pPr>
      <a:lvl5pPr algn="ctr" defTabSz="228600" rtl="0" eaLnBrk="0" fontAlgn="base" hangingPunct="0">
        <a:spcBef>
          <a:spcPct val="20000"/>
        </a:spcBef>
        <a:spcAft>
          <a:spcPct val="0"/>
        </a:spcAft>
        <a:buClr>
          <a:srgbClr val="000000"/>
        </a:buClr>
        <a:buFont typeface="Arial" charset="0"/>
        <a:defRPr sz="26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docs.oracle.com/en/java/javase/21/docs/api/java.base/java/lang/ThreadLocal.html#remove()"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stackify.com/log-managemen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400" dirty="0"/>
              <a:t>Java </a:t>
            </a:r>
            <a:r>
              <a:rPr lang="en-US" sz="4400" dirty="0" err="1"/>
              <a:t>PerformanceTuning</a:t>
            </a:r>
            <a:endParaRPr lang="en-US" sz="4400" dirty="0"/>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 - sample</a:t>
            </a:r>
          </a:p>
        </p:txBody>
      </p:sp>
      <p:pic>
        <p:nvPicPr>
          <p:cNvPr id="2050" name="Picture 2">
            <a:extLst>
              <a:ext uri="{FF2B5EF4-FFF2-40B4-BE49-F238E27FC236}">
                <a16:creationId xmlns:a16="http://schemas.microsoft.com/office/drawing/2014/main" id="{4C948041-5C6A-FE61-DDE9-CDB170F22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71" y="1447800"/>
            <a:ext cx="8102529" cy="443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52207"/>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a:t>
            </a:r>
            <a:r>
              <a:rPr lang="en-US" dirty="0" err="1"/>
              <a:t>eap</a:t>
            </a:r>
            <a:r>
              <a:rPr lang="en-US" dirty="0"/>
              <a:t> Memory</a:t>
            </a:r>
          </a:p>
        </p:txBody>
      </p:sp>
      <p:pic>
        <p:nvPicPr>
          <p:cNvPr id="1026" name="Picture 2" descr="Java Heap Memory Structure | Betsol">
            <a:extLst>
              <a:ext uri="{FF2B5EF4-FFF2-40B4-BE49-F238E27FC236}">
                <a16:creationId xmlns:a16="http://schemas.microsoft.com/office/drawing/2014/main" id="{2E1EADEE-ACF5-DC23-A188-F4A047469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8763"/>
            <a:ext cx="8839200" cy="379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351963"/>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t>
            </a:r>
            <a:r>
              <a:rPr lang="en-US" dirty="0" err="1"/>
              <a:t>arbage</a:t>
            </a:r>
            <a:r>
              <a:rPr lang="en-US" dirty="0"/>
              <a:t> Collection</a:t>
            </a:r>
          </a:p>
        </p:txBody>
      </p:sp>
      <p:sp>
        <p:nvSpPr>
          <p:cNvPr id="9221" name="Rectangle 5"/>
          <p:cNvSpPr>
            <a:spLocks noGrp="1" noChangeArrowheads="1"/>
          </p:cNvSpPr>
          <p:nvPr>
            <p:ph type="body" idx="1"/>
          </p:nvPr>
        </p:nvSpPr>
        <p:spPr>
          <a:xfrm>
            <a:off x="607741" y="1323472"/>
            <a:ext cx="7918450" cy="4826962"/>
          </a:xfrm>
        </p:spPr>
        <p:txBody>
          <a:bodyPr/>
          <a:lstStyle/>
          <a:p>
            <a:pPr algn="l"/>
            <a:r>
              <a:rPr lang="en-US" sz="2000" b="0" i="0" dirty="0">
                <a:solidFill>
                  <a:srgbClr val="212529"/>
                </a:solidFill>
                <a:effectLst/>
                <a:highlight>
                  <a:srgbClr val="FFFFFF"/>
                </a:highlight>
              </a:rPr>
              <a:t>The JVM heap is physically divided into two parts: </a:t>
            </a:r>
            <a:r>
              <a:rPr lang="en-US" sz="2000" b="0" i="1" dirty="0">
                <a:solidFill>
                  <a:srgbClr val="212529"/>
                </a:solidFill>
                <a:effectLst/>
                <a:highlight>
                  <a:srgbClr val="FFFFFF"/>
                </a:highlight>
              </a:rPr>
              <a:t>nursery</a:t>
            </a:r>
            <a:r>
              <a:rPr lang="en-US" sz="2000" b="0" i="0" dirty="0">
                <a:solidFill>
                  <a:srgbClr val="212529"/>
                </a:solidFill>
                <a:effectLst/>
                <a:highlight>
                  <a:srgbClr val="FFFFFF"/>
                </a:highlight>
              </a:rPr>
              <a:t> (</a:t>
            </a:r>
            <a:r>
              <a:rPr lang="en-US" sz="2000" b="0" i="1" dirty="0">
                <a:solidFill>
                  <a:srgbClr val="212529"/>
                </a:solidFill>
                <a:effectLst/>
                <a:highlight>
                  <a:srgbClr val="FFFFFF"/>
                </a:highlight>
              </a:rPr>
              <a:t>young generation</a:t>
            </a:r>
            <a:r>
              <a:rPr lang="en-US" sz="2000" b="0" i="0" dirty="0">
                <a:solidFill>
                  <a:srgbClr val="212529"/>
                </a:solidFill>
                <a:effectLst/>
                <a:highlight>
                  <a:srgbClr val="FFFFFF"/>
                </a:highlight>
              </a:rPr>
              <a:t>) and </a:t>
            </a:r>
            <a:r>
              <a:rPr lang="en-US" sz="2000" b="0" i="1" dirty="0">
                <a:solidFill>
                  <a:srgbClr val="212529"/>
                </a:solidFill>
                <a:effectLst/>
                <a:highlight>
                  <a:srgbClr val="FFFFFF"/>
                </a:highlight>
              </a:rPr>
              <a:t>old space</a:t>
            </a:r>
            <a:r>
              <a:rPr lang="en-US" sz="2000" b="0" i="0" dirty="0">
                <a:solidFill>
                  <a:srgbClr val="212529"/>
                </a:solidFill>
                <a:effectLst/>
                <a:highlight>
                  <a:srgbClr val="FFFFFF"/>
                </a:highlight>
              </a:rPr>
              <a:t> (or </a:t>
            </a:r>
            <a:r>
              <a:rPr lang="en-US" sz="2000" b="0" i="1" dirty="0">
                <a:solidFill>
                  <a:srgbClr val="212529"/>
                </a:solidFill>
                <a:effectLst/>
                <a:highlight>
                  <a:srgbClr val="FFFFFF"/>
                </a:highlight>
              </a:rPr>
              <a:t>old generation</a:t>
            </a:r>
            <a:r>
              <a:rPr lang="en-US" sz="2000" b="0" i="0" dirty="0">
                <a:solidFill>
                  <a:srgbClr val="212529"/>
                </a:solidFill>
                <a:effectLst/>
                <a:highlight>
                  <a:srgbClr val="FFFFFF"/>
                </a:highlight>
              </a:rPr>
              <a:t>)</a:t>
            </a:r>
          </a:p>
          <a:p>
            <a:pPr algn="l"/>
            <a:r>
              <a:rPr lang="en-US" sz="2000" b="0" i="0" dirty="0">
                <a:solidFill>
                  <a:srgbClr val="212529"/>
                </a:solidFill>
                <a:effectLst/>
                <a:highlight>
                  <a:srgbClr val="FFFFFF"/>
                </a:highlight>
              </a:rPr>
              <a:t>The nursery is a part of the heap reserved for the allocation of new objects. </a:t>
            </a:r>
          </a:p>
          <a:p>
            <a:pPr algn="l"/>
            <a:r>
              <a:rPr lang="en-US" sz="2000" b="0" i="0" dirty="0">
                <a:solidFill>
                  <a:srgbClr val="212529"/>
                </a:solidFill>
                <a:effectLst/>
                <a:highlight>
                  <a:srgbClr val="FFFFFF"/>
                </a:highlight>
              </a:rPr>
              <a:t>When the nursery becomes full, all the objects that have lived long enough in the nursery are promoted (moved) to the old space, thus freeing up the nursery for more object allocation</a:t>
            </a:r>
          </a:p>
          <a:p>
            <a:pPr algn="l"/>
            <a:r>
              <a:rPr lang="en-US" sz="2000" b="0" i="0" dirty="0">
                <a:solidFill>
                  <a:srgbClr val="212529"/>
                </a:solidFill>
                <a:effectLst/>
                <a:highlight>
                  <a:srgbClr val="FFFFFF"/>
                </a:highlight>
              </a:rPr>
              <a:t>This garbage collection is called </a:t>
            </a:r>
            <a:r>
              <a:rPr lang="en-US" sz="2000" b="1" i="0" dirty="0">
                <a:solidFill>
                  <a:srgbClr val="212529"/>
                </a:solidFill>
                <a:effectLst/>
                <a:highlight>
                  <a:srgbClr val="FFFFFF"/>
                </a:highlight>
              </a:rPr>
              <a:t>Minor GC</a:t>
            </a:r>
            <a:r>
              <a:rPr lang="en-US" sz="2000" b="0" i="0" dirty="0">
                <a:solidFill>
                  <a:srgbClr val="212529"/>
                </a:solidFill>
                <a:effectLst/>
                <a:highlight>
                  <a:srgbClr val="FFFFFF"/>
                </a:highlight>
              </a:rPr>
              <a:t>. </a:t>
            </a:r>
          </a:p>
          <a:p>
            <a:pPr algn="l"/>
            <a:r>
              <a:rPr lang="en-US" sz="2000" b="0" i="0" dirty="0">
                <a:solidFill>
                  <a:srgbClr val="212529"/>
                </a:solidFill>
                <a:effectLst/>
                <a:highlight>
                  <a:srgbClr val="FFFFFF"/>
                </a:highlight>
              </a:rPr>
              <a:t>The nursery is divided into three parts – </a:t>
            </a:r>
            <a:r>
              <a:rPr lang="en-US" sz="2000" b="1" i="0" dirty="0">
                <a:solidFill>
                  <a:srgbClr val="212529"/>
                </a:solidFill>
                <a:effectLst/>
                <a:highlight>
                  <a:srgbClr val="FFFFFF"/>
                </a:highlight>
              </a:rPr>
              <a:t>Eden Memory</a:t>
            </a:r>
            <a:r>
              <a:rPr lang="en-US" sz="2000" b="0" i="0" dirty="0">
                <a:solidFill>
                  <a:srgbClr val="212529"/>
                </a:solidFill>
                <a:effectLst/>
                <a:highlight>
                  <a:srgbClr val="FFFFFF"/>
                </a:highlight>
              </a:rPr>
              <a:t> and two </a:t>
            </a:r>
            <a:r>
              <a:rPr lang="en-US" sz="2000" b="1" i="0" dirty="0">
                <a:solidFill>
                  <a:srgbClr val="212529"/>
                </a:solidFill>
                <a:effectLst/>
                <a:highlight>
                  <a:srgbClr val="FFFFFF"/>
                </a:highlight>
              </a:rPr>
              <a:t>Survivor Memory</a:t>
            </a:r>
            <a:r>
              <a:rPr lang="en-US" sz="2000" b="0" i="0" dirty="0">
                <a:solidFill>
                  <a:srgbClr val="212529"/>
                </a:solidFill>
                <a:effectLst/>
                <a:highlight>
                  <a:srgbClr val="FFFFFF"/>
                </a:highlight>
              </a:rPr>
              <a:t> spaces</a:t>
            </a:r>
          </a:p>
          <a:p>
            <a:pPr algn="l"/>
            <a:r>
              <a:rPr lang="en-US" sz="2000" dirty="0">
                <a:solidFill>
                  <a:srgbClr val="212529"/>
                </a:solidFill>
                <a:highlight>
                  <a:srgbClr val="FFFFFF"/>
                </a:highlight>
              </a:rPr>
              <a:t>When old space is full, </a:t>
            </a:r>
            <a:r>
              <a:rPr lang="en-US" sz="2000" b="1" dirty="0">
                <a:solidFill>
                  <a:srgbClr val="212529"/>
                </a:solidFill>
                <a:highlight>
                  <a:srgbClr val="FFFFFF"/>
                </a:highlight>
              </a:rPr>
              <a:t>Major GC</a:t>
            </a:r>
            <a:r>
              <a:rPr lang="en-US" sz="2000" dirty="0">
                <a:solidFill>
                  <a:srgbClr val="212529"/>
                </a:solidFill>
                <a:highlight>
                  <a:srgbClr val="FFFFFF"/>
                </a:highlight>
              </a:rPr>
              <a:t> happens</a:t>
            </a:r>
            <a:endParaRPr lang="en-US" sz="2000" b="0" i="0" dirty="0">
              <a:solidFill>
                <a:srgbClr val="212529"/>
              </a:solidFill>
              <a:effectLst/>
              <a:highlight>
                <a:srgbClr val="FFFFFF"/>
              </a:highlight>
            </a:endParaRPr>
          </a:p>
          <a:p>
            <a:pPr marL="0" indent="0" algn="l" fontAlgn="base">
              <a:buNone/>
            </a:pPr>
            <a:endParaRPr lang="en-US" sz="2000" b="0" i="0" dirty="0">
              <a:solidFill>
                <a:srgbClr val="273239"/>
              </a:solidFill>
              <a:effectLst/>
              <a:highlight>
                <a:srgbClr val="FFFFFF"/>
              </a:highlight>
            </a:endParaRPr>
          </a:p>
          <a:p>
            <a:endParaRPr lang="en-US" sz="2000" dirty="0">
              <a:solidFill>
                <a:srgbClr val="000000"/>
              </a:solidFill>
              <a:effectLst/>
              <a:ea typeface="Times New Roman" panose="02020603050405020304" pitchFamily="18" charset="0"/>
            </a:endParaRPr>
          </a:p>
          <a:p>
            <a:pPr marL="0" indent="0">
              <a:buNone/>
            </a:pPr>
            <a:endParaRPr lang="en-US" sz="20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1545302460"/>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2"/>
            <a:ext cx="7918450" cy="5134739"/>
          </a:xfrm>
        </p:spPr>
        <p:txBody>
          <a:bodyPr/>
          <a:lstStyle/>
          <a:p>
            <a:pPr algn="l">
              <a:buFont typeface="Arial" panose="020B0604020202020204" pitchFamily="34" charset="0"/>
              <a:buChar char="•"/>
            </a:pPr>
            <a:r>
              <a:rPr lang="en-US" sz="2000" b="0" i="0" dirty="0">
                <a:solidFill>
                  <a:srgbClr val="171717"/>
                </a:solidFill>
                <a:effectLst/>
                <a:highlight>
                  <a:srgbClr val="FFFFFF"/>
                </a:highlight>
              </a:rPr>
              <a:t>Most of the newly created objects are located in the Eden Memory space</a:t>
            </a:r>
          </a:p>
          <a:p>
            <a:pPr algn="l">
              <a:buFont typeface="Arial" panose="020B0604020202020204" pitchFamily="34" charset="0"/>
              <a:buChar char="•"/>
            </a:pPr>
            <a:r>
              <a:rPr lang="en-US" sz="2000" b="0" i="0" dirty="0">
                <a:solidFill>
                  <a:srgbClr val="171717"/>
                </a:solidFill>
                <a:effectLst/>
                <a:highlight>
                  <a:srgbClr val="FFFFFF"/>
                </a:highlight>
              </a:rPr>
              <a:t>When Eden space is filled with objects, Minor GC is performed and all the survivor objects are moved to one of the survivor spaces</a:t>
            </a:r>
          </a:p>
          <a:p>
            <a:pPr algn="l">
              <a:buFont typeface="Arial" panose="020B0604020202020204" pitchFamily="34" charset="0"/>
              <a:buChar char="•"/>
            </a:pPr>
            <a:r>
              <a:rPr lang="en-US" sz="2000" b="0" i="0" dirty="0">
                <a:solidFill>
                  <a:srgbClr val="171717"/>
                </a:solidFill>
                <a:effectLst/>
                <a:highlight>
                  <a:srgbClr val="FFFFFF"/>
                </a:highlight>
              </a:rPr>
              <a:t>Minor GC also checks the survivor objects and moves them to the other survivor space. </a:t>
            </a:r>
          </a:p>
          <a:p>
            <a:pPr algn="l">
              <a:buFont typeface="Arial" panose="020B0604020202020204" pitchFamily="34" charset="0"/>
              <a:buChar char="•"/>
            </a:pPr>
            <a:r>
              <a:rPr lang="en-US" sz="2000" b="0" i="0" dirty="0">
                <a:solidFill>
                  <a:srgbClr val="171717"/>
                </a:solidFill>
                <a:effectLst/>
                <a:highlight>
                  <a:srgbClr val="FFFFFF"/>
                </a:highlight>
              </a:rPr>
              <a:t>So at a time, one of the survivor space is always empty</a:t>
            </a:r>
          </a:p>
          <a:p>
            <a:pPr algn="l">
              <a:buFont typeface="Arial" panose="020B0604020202020204" pitchFamily="34" charset="0"/>
              <a:buChar char="•"/>
            </a:pPr>
            <a:r>
              <a:rPr lang="en-US" sz="2000" b="0" i="0" dirty="0">
                <a:solidFill>
                  <a:srgbClr val="171717"/>
                </a:solidFill>
                <a:effectLst/>
                <a:highlight>
                  <a:srgbClr val="FFFFFF"/>
                </a:highlight>
              </a:rPr>
              <a:t>Objects that have survived many cycles of GC, are moved to the old generation memory space. </a:t>
            </a:r>
          </a:p>
          <a:p>
            <a:pPr algn="l">
              <a:buFont typeface="Arial" panose="020B0604020202020204" pitchFamily="34" charset="0"/>
              <a:buChar char="•"/>
            </a:pPr>
            <a:r>
              <a:rPr lang="en-US" sz="2000" b="0" i="0" dirty="0">
                <a:solidFill>
                  <a:srgbClr val="171717"/>
                </a:solidFill>
                <a:effectLst/>
                <a:highlight>
                  <a:srgbClr val="FFFFFF"/>
                </a:highlight>
              </a:rPr>
              <a:t>Usually, it is done by setting a threshold for the age of the nursery objects before they become eligible to promote to the old generation</a:t>
            </a:r>
          </a:p>
          <a:p>
            <a:pPr marL="0" indent="0" algn="l" fontAlgn="base">
              <a:buNone/>
            </a:pPr>
            <a:endParaRPr lang="en-US" sz="2000" b="0" i="0" dirty="0">
              <a:solidFill>
                <a:srgbClr val="273239"/>
              </a:solidFill>
              <a:effectLst/>
              <a:highlight>
                <a:srgbClr val="FFFFFF"/>
              </a:highlight>
            </a:endParaRPr>
          </a:p>
          <a:p>
            <a:endParaRPr lang="en-US" sz="2000" dirty="0">
              <a:solidFill>
                <a:srgbClr val="000000"/>
              </a:solidFill>
              <a:effectLst/>
              <a:ea typeface="Times New Roman" panose="02020603050405020304" pitchFamily="18" charset="0"/>
            </a:endParaRPr>
          </a:p>
          <a:p>
            <a:pPr marL="0" indent="0">
              <a:buNone/>
            </a:pPr>
            <a:endParaRPr lang="en-US" sz="20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4287312751"/>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SurvivorRatio</a:t>
            </a:r>
            <a:endParaRPr lang="en-US" dirty="0"/>
          </a:p>
        </p:txBody>
      </p:sp>
      <p:sp>
        <p:nvSpPr>
          <p:cNvPr id="9221" name="Rectangle 5"/>
          <p:cNvSpPr>
            <a:spLocks noGrp="1" noChangeArrowheads="1"/>
          </p:cNvSpPr>
          <p:nvPr>
            <p:ph type="body" idx="1"/>
          </p:nvPr>
        </p:nvSpPr>
        <p:spPr>
          <a:xfrm>
            <a:off x="607741" y="1323472"/>
            <a:ext cx="7918450" cy="3411190"/>
          </a:xfrm>
        </p:spPr>
        <p:txBody>
          <a:bodyPr/>
          <a:lstStyle/>
          <a:p>
            <a:pPr algn="l">
              <a:buFont typeface="Arial" panose="020B0604020202020204" pitchFamily="34" charset="0"/>
              <a:buChar char="•"/>
            </a:pPr>
            <a:r>
              <a:rPr lang="en-US" sz="2000" b="0" i="0" dirty="0">
                <a:solidFill>
                  <a:srgbClr val="171717"/>
                </a:solidFill>
                <a:effectLst/>
                <a:highlight>
                  <a:srgbClr val="FFFFFF"/>
                </a:highlight>
              </a:rPr>
              <a:t>The </a:t>
            </a:r>
            <a:r>
              <a:rPr lang="en-US" sz="2000" b="0" i="0" dirty="0" err="1">
                <a:solidFill>
                  <a:srgbClr val="171717"/>
                </a:solidFill>
                <a:effectLst/>
                <a:highlight>
                  <a:srgbClr val="FFFFFF"/>
                </a:highlight>
              </a:rPr>
              <a:t>SurvivorRatio</a:t>
            </a:r>
            <a:r>
              <a:rPr lang="en-US" sz="2000" b="0" i="0" dirty="0">
                <a:solidFill>
                  <a:srgbClr val="171717"/>
                </a:solidFill>
                <a:effectLst/>
                <a:highlight>
                  <a:srgbClr val="FFFFFF"/>
                </a:highlight>
              </a:rPr>
              <a:t> parameter controls the size of the two survivor space</a:t>
            </a:r>
          </a:p>
          <a:p>
            <a:pPr algn="l">
              <a:buFont typeface="Arial" panose="020B0604020202020204" pitchFamily="34" charset="0"/>
              <a:buChar char="•"/>
            </a:pPr>
            <a:r>
              <a:rPr lang="en-US" sz="2000" b="0" i="0" dirty="0">
                <a:solidFill>
                  <a:srgbClr val="171717"/>
                </a:solidFill>
                <a:effectLst/>
                <a:highlight>
                  <a:srgbClr val="FFFFFF"/>
                </a:highlight>
              </a:rPr>
              <a:t> </a:t>
            </a:r>
            <a:r>
              <a:rPr lang="en-US" sz="2000" b="1" i="0" dirty="0">
                <a:solidFill>
                  <a:srgbClr val="171717"/>
                </a:solidFill>
                <a:effectLst/>
                <a:highlight>
                  <a:srgbClr val="FFFFFF"/>
                </a:highlight>
              </a:rPr>
              <a:t>-</a:t>
            </a:r>
            <a:r>
              <a:rPr lang="en-US" sz="2000" b="1" i="0" dirty="0" err="1">
                <a:solidFill>
                  <a:srgbClr val="171717"/>
                </a:solidFill>
                <a:effectLst/>
                <a:highlight>
                  <a:srgbClr val="FFFFFF"/>
                </a:highlight>
              </a:rPr>
              <a:t>XX:SurvivorRatio</a:t>
            </a:r>
            <a:r>
              <a:rPr lang="en-US" sz="2000" b="1" i="0" dirty="0">
                <a:solidFill>
                  <a:srgbClr val="171717"/>
                </a:solidFill>
                <a:effectLst/>
                <a:highlight>
                  <a:srgbClr val="FFFFFF"/>
                </a:highlight>
              </a:rPr>
              <a:t>=6 </a:t>
            </a:r>
            <a:r>
              <a:rPr lang="en-US" sz="2000" b="0" i="0" dirty="0">
                <a:solidFill>
                  <a:srgbClr val="171717"/>
                </a:solidFill>
                <a:effectLst/>
                <a:highlight>
                  <a:srgbClr val="FFFFFF"/>
                </a:highlight>
              </a:rPr>
              <a:t>sets the ratio between each survivor space and </a:t>
            </a:r>
            <a:r>
              <a:rPr lang="en-US" sz="2000" b="0" i="0" dirty="0" err="1">
                <a:solidFill>
                  <a:srgbClr val="171717"/>
                </a:solidFill>
                <a:effectLst/>
                <a:highlight>
                  <a:srgbClr val="FFFFFF"/>
                </a:highlight>
              </a:rPr>
              <a:t>eden</a:t>
            </a:r>
            <a:r>
              <a:rPr lang="en-US" sz="2000" b="0" i="0" dirty="0">
                <a:solidFill>
                  <a:srgbClr val="171717"/>
                </a:solidFill>
                <a:effectLst/>
                <a:highlight>
                  <a:srgbClr val="FFFFFF"/>
                </a:highlight>
              </a:rPr>
              <a:t> to be 1:6</a:t>
            </a:r>
          </a:p>
          <a:p>
            <a:pPr marL="0" indent="0" algn="l">
              <a:buNone/>
            </a:pPr>
            <a:r>
              <a:rPr lang="en-US" sz="2000" b="0" i="0" dirty="0">
                <a:solidFill>
                  <a:srgbClr val="171717"/>
                </a:solidFill>
                <a:effectLst/>
                <a:highlight>
                  <a:srgbClr val="FFFFFF"/>
                </a:highlight>
              </a:rPr>
              <a:t> </a:t>
            </a:r>
          </a:p>
          <a:p>
            <a:pPr algn="l">
              <a:buFont typeface="Arial" panose="020B0604020202020204" pitchFamily="34" charset="0"/>
              <a:buChar char="•"/>
            </a:pPr>
            <a:r>
              <a:rPr lang="en-US" sz="2000" b="0" i="0" dirty="0">
                <a:solidFill>
                  <a:srgbClr val="171717"/>
                </a:solidFill>
                <a:effectLst/>
                <a:highlight>
                  <a:srgbClr val="FFFFFF"/>
                </a:highlight>
              </a:rPr>
              <a:t>If survivor spaces are too small, copying collection overflows directly into the old generation</a:t>
            </a:r>
          </a:p>
          <a:p>
            <a:pPr algn="l">
              <a:buFont typeface="Arial" panose="020B0604020202020204" pitchFamily="34" charset="0"/>
              <a:buChar char="•"/>
            </a:pPr>
            <a:r>
              <a:rPr lang="en-US" sz="2000" b="0" i="0" dirty="0">
                <a:solidFill>
                  <a:srgbClr val="171717"/>
                </a:solidFill>
                <a:effectLst/>
                <a:highlight>
                  <a:srgbClr val="FFFFFF"/>
                </a:highlight>
              </a:rPr>
              <a:t>If survivor spaces are too large, they will be empty</a:t>
            </a:r>
          </a:p>
          <a:p>
            <a:pPr algn="l">
              <a:buFont typeface="Arial" panose="020B0604020202020204" pitchFamily="34" charset="0"/>
              <a:buChar char="•"/>
            </a:pPr>
            <a:r>
              <a:rPr lang="en-US" sz="2000" b="0" i="0" dirty="0">
                <a:solidFill>
                  <a:srgbClr val="171717"/>
                </a:solidFill>
                <a:effectLst/>
                <a:highlight>
                  <a:srgbClr val="FFFFFF"/>
                </a:highlight>
              </a:rPr>
              <a:t>At each GC, the JVM determines the number of times an object can be copied before it is tenured, called the tenure threshold</a:t>
            </a:r>
            <a:endParaRPr lang="en-US" sz="20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2105781938"/>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2241639"/>
          </a:xfrm>
        </p:spPr>
        <p:txBody>
          <a:bodyPr/>
          <a:lstStyle/>
          <a:p>
            <a:pPr algn="l">
              <a:buFont typeface="Arial" panose="020B0604020202020204" pitchFamily="34" charset="0"/>
              <a:buChar char="•"/>
            </a:pPr>
            <a:r>
              <a:rPr lang="en-US" sz="1800" dirty="0"/>
              <a:t>All new objects are created in </a:t>
            </a:r>
            <a:r>
              <a:rPr lang="en-US" sz="1800" b="0" i="0" dirty="0">
                <a:effectLst/>
              </a:rPr>
              <a:t>Eden space</a:t>
            </a:r>
          </a:p>
          <a:p>
            <a:pPr algn="l">
              <a:buFont typeface="Arial" panose="020B0604020202020204" pitchFamily="34" charset="0"/>
              <a:buChar char="•"/>
            </a:pPr>
            <a:r>
              <a:rPr lang="en-US" sz="1800" b="0" i="0" dirty="0">
                <a:effectLst/>
              </a:rPr>
              <a:t>When the given space is full, the application tries to create another object and JVM tries to allocate something on the Eden but the allocation fails</a:t>
            </a:r>
          </a:p>
          <a:p>
            <a:pPr algn="l">
              <a:buFont typeface="Arial" panose="020B0604020202020204" pitchFamily="34" charset="0"/>
              <a:buChar char="•"/>
            </a:pPr>
            <a:r>
              <a:rPr lang="en-US" sz="1800" b="0" i="0" dirty="0">
                <a:effectLst/>
              </a:rPr>
              <a:t>That actually causes minor GC  </a:t>
            </a:r>
            <a:endParaRPr lang="en-US" sz="1800" b="0" i="0" dirty="0">
              <a:solidFill>
                <a:srgbClr val="171717"/>
              </a:solidFill>
              <a:effectLst/>
              <a:highlight>
                <a:srgbClr val="FFFFFF"/>
              </a:highlight>
            </a:endParaRPr>
          </a:p>
          <a:p>
            <a:pPr marL="0" indent="0" algn="l" fontAlgn="base">
              <a:buNone/>
            </a:pPr>
            <a:endParaRPr lang="en-US" sz="1800" b="0" i="0" dirty="0">
              <a:solidFill>
                <a:srgbClr val="273239"/>
              </a:solidFill>
              <a:effectLst/>
              <a:highlight>
                <a:srgbClr val="FFFFFF"/>
              </a:highlight>
            </a:endParaRPr>
          </a:p>
          <a:p>
            <a:endParaRPr lang="en-US" sz="1800" dirty="0">
              <a:solidFill>
                <a:srgbClr val="000000"/>
              </a:solidFill>
              <a:effectLst/>
              <a:ea typeface="Times New Roman" panose="02020603050405020304" pitchFamily="18" charset="0"/>
            </a:endParaRPr>
          </a:p>
          <a:p>
            <a:pPr marL="0" indent="0">
              <a:buNone/>
            </a:pPr>
            <a:endParaRPr lang="en-US" sz="1800" dirty="0">
              <a:solidFill>
                <a:srgbClr val="000000"/>
              </a:solidFill>
              <a:ea typeface="Times New Roman" panose="02020603050405020304" pitchFamily="18" charset="0"/>
            </a:endParaRPr>
          </a:p>
        </p:txBody>
      </p:sp>
      <p:pic>
        <p:nvPicPr>
          <p:cNvPr id="2050" name="Picture 2" descr="No alt text provided for this image">
            <a:extLst>
              <a:ext uri="{FF2B5EF4-FFF2-40B4-BE49-F238E27FC236}">
                <a16:creationId xmlns:a16="http://schemas.microsoft.com/office/drawing/2014/main" id="{A2EB17D2-7F7C-EEF5-F014-39D1BB1D5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59894"/>
            <a:ext cx="5200740" cy="322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870554"/>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1576842"/>
          </a:xfrm>
        </p:spPr>
        <p:txBody>
          <a:bodyPr/>
          <a:lstStyle/>
          <a:p>
            <a:pPr algn="l">
              <a:buFont typeface="Arial" panose="020B0604020202020204" pitchFamily="34" charset="0"/>
              <a:buChar char="•"/>
            </a:pPr>
            <a:r>
              <a:rPr lang="en-US" sz="1800" b="0" i="0" dirty="0">
                <a:effectLst/>
              </a:rPr>
              <a:t>After the first minor GC, all live objects will be moved to Survivor 1 with the age is 1 and the dead objects will be deleted</a:t>
            </a:r>
            <a:endParaRPr lang="en-US" sz="1800" b="0" i="0" dirty="0">
              <a:solidFill>
                <a:srgbClr val="171717"/>
              </a:solidFill>
              <a:effectLst/>
              <a:highlight>
                <a:srgbClr val="FFFFFF"/>
              </a:highlight>
            </a:endParaRPr>
          </a:p>
          <a:p>
            <a:pPr marL="0" indent="0" algn="l" fontAlgn="base">
              <a:buNone/>
            </a:pPr>
            <a:endParaRPr lang="en-US" sz="1800" b="0" i="0" dirty="0">
              <a:solidFill>
                <a:srgbClr val="273239"/>
              </a:solidFill>
              <a:effectLst/>
              <a:highlight>
                <a:srgbClr val="FFFFFF"/>
              </a:highlight>
            </a:endParaRPr>
          </a:p>
          <a:p>
            <a:endParaRPr lang="en-US" sz="1800" dirty="0">
              <a:solidFill>
                <a:srgbClr val="000000"/>
              </a:solidFill>
              <a:effectLst/>
              <a:ea typeface="Times New Roman" panose="02020603050405020304" pitchFamily="18" charset="0"/>
            </a:endParaRPr>
          </a:p>
          <a:p>
            <a:pPr marL="0" indent="0">
              <a:buNone/>
            </a:pPr>
            <a:endParaRPr lang="en-US" sz="1800" dirty="0">
              <a:solidFill>
                <a:srgbClr val="000000"/>
              </a:solidFill>
              <a:ea typeface="Times New Roman" panose="02020603050405020304" pitchFamily="18" charset="0"/>
            </a:endParaRPr>
          </a:p>
        </p:txBody>
      </p:sp>
      <p:pic>
        <p:nvPicPr>
          <p:cNvPr id="2052" name="Picture 4" descr="No alt text provided for this image">
            <a:extLst>
              <a:ext uri="{FF2B5EF4-FFF2-40B4-BE49-F238E27FC236}">
                <a16:creationId xmlns:a16="http://schemas.microsoft.com/office/drawing/2014/main" id="{2213BFBF-9B21-B0C0-0BA4-39A61769E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2414588"/>
            <a:ext cx="8201025" cy="284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54222"/>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1244443"/>
          </a:xfrm>
        </p:spPr>
        <p:txBody>
          <a:bodyPr/>
          <a:lstStyle/>
          <a:p>
            <a:pPr algn="l">
              <a:buFont typeface="Arial" panose="020B0604020202020204" pitchFamily="34" charset="0"/>
              <a:buChar char="•"/>
            </a:pPr>
            <a:r>
              <a:rPr lang="en-US" sz="1800" b="0" i="0" dirty="0">
                <a:effectLst/>
              </a:rPr>
              <a:t>new objects get allocated in Eden space again. There are some objects that become unreachable on both Eden space and Survivor 1</a:t>
            </a:r>
            <a:endParaRPr lang="en-US" sz="1800" b="0" i="0" dirty="0">
              <a:solidFill>
                <a:srgbClr val="273239"/>
              </a:solidFill>
              <a:effectLst/>
              <a:highlight>
                <a:srgbClr val="FFFFFF"/>
              </a:highlight>
            </a:endParaRPr>
          </a:p>
          <a:p>
            <a:endParaRPr lang="en-US" sz="1800" dirty="0">
              <a:solidFill>
                <a:srgbClr val="000000"/>
              </a:solidFill>
              <a:effectLst/>
              <a:ea typeface="Times New Roman" panose="02020603050405020304" pitchFamily="18" charset="0"/>
            </a:endParaRPr>
          </a:p>
          <a:p>
            <a:pPr marL="0" indent="0">
              <a:buNone/>
            </a:pPr>
            <a:endParaRPr lang="en-US" sz="1800" dirty="0">
              <a:solidFill>
                <a:srgbClr val="000000"/>
              </a:solidFill>
              <a:ea typeface="Times New Roman" panose="02020603050405020304" pitchFamily="18" charset="0"/>
            </a:endParaRPr>
          </a:p>
        </p:txBody>
      </p:sp>
      <p:pic>
        <p:nvPicPr>
          <p:cNvPr id="3074" name="Picture 2" descr="No alt text provided for this image">
            <a:extLst>
              <a:ext uri="{FF2B5EF4-FFF2-40B4-BE49-F238E27FC236}">
                <a16:creationId xmlns:a16="http://schemas.microsoft.com/office/drawing/2014/main" id="{B0C07504-86E7-C790-B35E-DF9B778C7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91" y="2185987"/>
            <a:ext cx="5827109" cy="33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791770"/>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1189043"/>
          </a:xfrm>
        </p:spPr>
        <p:txBody>
          <a:bodyPr/>
          <a:lstStyle/>
          <a:p>
            <a:pPr algn="l">
              <a:buFont typeface="Arial" panose="020B0604020202020204" pitchFamily="34" charset="0"/>
              <a:buChar char="•"/>
            </a:pPr>
            <a:r>
              <a:rPr lang="en-US" sz="1800" b="0" i="0" dirty="0">
                <a:effectLst/>
              </a:rPr>
              <a:t>After the second Minor GC, all alive objects will be moved to Survivor 2 (from both Eden with age 1 and Survivor 1 with age 2) and the dead object will be deleted</a:t>
            </a:r>
            <a:endParaRPr lang="en-US" sz="1800" dirty="0">
              <a:solidFill>
                <a:srgbClr val="000000"/>
              </a:solidFill>
              <a:effectLst/>
              <a:ea typeface="Times New Roman" panose="02020603050405020304" pitchFamily="18" charset="0"/>
            </a:endParaRPr>
          </a:p>
          <a:p>
            <a:pPr marL="0" indent="0">
              <a:buNone/>
            </a:pPr>
            <a:endParaRPr lang="en-US" sz="1800" dirty="0">
              <a:solidFill>
                <a:srgbClr val="000000"/>
              </a:solidFill>
              <a:ea typeface="Times New Roman" panose="02020603050405020304" pitchFamily="18" charset="0"/>
            </a:endParaRPr>
          </a:p>
        </p:txBody>
      </p:sp>
      <p:pic>
        <p:nvPicPr>
          <p:cNvPr id="4098" name="Picture 2" descr="No alt text provided for this image">
            <a:extLst>
              <a:ext uri="{FF2B5EF4-FFF2-40B4-BE49-F238E27FC236}">
                <a16:creationId xmlns:a16="http://schemas.microsoft.com/office/drawing/2014/main" id="{06B1F620-F1E6-7039-65C5-29E91E1A4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2619375"/>
            <a:ext cx="877252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264354"/>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641201"/>
          </a:xfrm>
        </p:spPr>
        <p:txBody>
          <a:bodyPr/>
          <a:lstStyle/>
          <a:p>
            <a:pPr algn="l">
              <a:buFont typeface="Arial" panose="020B0604020202020204" pitchFamily="34" charset="0"/>
              <a:buChar char="•"/>
            </a:pPr>
            <a:r>
              <a:rPr lang="en-US" sz="2000" b="0" i="0" dirty="0">
                <a:effectLst/>
              </a:rPr>
              <a:t>new objects are allocated on Eden space, after a few moments some objects are unreachable from both Eden and Survivor 2</a:t>
            </a:r>
            <a:endParaRPr lang="en-US" sz="2000" dirty="0">
              <a:solidFill>
                <a:srgbClr val="000000"/>
              </a:solidFill>
              <a:ea typeface="Times New Roman" panose="02020603050405020304" pitchFamily="18" charset="0"/>
            </a:endParaRPr>
          </a:p>
        </p:txBody>
      </p:sp>
      <p:pic>
        <p:nvPicPr>
          <p:cNvPr id="5122" name="Picture 2" descr="No alt text provided for this image">
            <a:extLst>
              <a:ext uri="{FF2B5EF4-FFF2-40B4-BE49-F238E27FC236}">
                <a16:creationId xmlns:a16="http://schemas.microsoft.com/office/drawing/2014/main" id="{B3026FAF-82BA-30D1-6F2E-9F4CBCC96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91" y="2342771"/>
            <a:ext cx="5827109" cy="33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18763"/>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US" sz="4400" dirty="0"/>
              <a:t>Java Memory Model</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600712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948978"/>
          </a:xfrm>
        </p:spPr>
        <p:txBody>
          <a:bodyPr/>
          <a:lstStyle/>
          <a:p>
            <a:pPr algn="l">
              <a:buFont typeface="Arial" panose="020B0604020202020204" pitchFamily="34" charset="0"/>
              <a:buChar char="•"/>
            </a:pPr>
            <a:r>
              <a:rPr lang="en-US" sz="2000" b="0" i="0" dirty="0">
                <a:effectLst/>
              </a:rPr>
              <a:t>After the third minor GC, all live objects will be move from both Eden and Survivor 2 to Survivor 1 with age increase and dead objects will be deleted</a:t>
            </a:r>
            <a:endParaRPr lang="en-US" sz="2000" dirty="0">
              <a:solidFill>
                <a:srgbClr val="000000"/>
              </a:solidFill>
              <a:ea typeface="Times New Roman" panose="02020603050405020304" pitchFamily="18" charset="0"/>
            </a:endParaRPr>
          </a:p>
        </p:txBody>
      </p:sp>
      <p:pic>
        <p:nvPicPr>
          <p:cNvPr id="6146" name="Picture 2" descr="No alt text provided for this image">
            <a:extLst>
              <a:ext uri="{FF2B5EF4-FFF2-40B4-BE49-F238E27FC236}">
                <a16:creationId xmlns:a16="http://schemas.microsoft.com/office/drawing/2014/main" id="{68863D2F-4249-BFCD-7C77-F46284D9D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3000375"/>
            <a:ext cx="877252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20303"/>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a:t>
            </a:r>
            <a:endParaRPr lang="en-US" dirty="0"/>
          </a:p>
        </p:txBody>
      </p:sp>
      <p:sp>
        <p:nvSpPr>
          <p:cNvPr id="9221" name="Rectangle 5"/>
          <p:cNvSpPr>
            <a:spLocks noGrp="1" noChangeArrowheads="1"/>
          </p:cNvSpPr>
          <p:nvPr>
            <p:ph type="body" idx="1"/>
          </p:nvPr>
        </p:nvSpPr>
        <p:spPr>
          <a:xfrm>
            <a:off x="607741" y="1323473"/>
            <a:ext cx="7918450" cy="948978"/>
          </a:xfrm>
        </p:spPr>
        <p:txBody>
          <a:bodyPr/>
          <a:lstStyle/>
          <a:p>
            <a:pPr algn="l">
              <a:buFont typeface="Arial" panose="020B0604020202020204" pitchFamily="34" charset="0"/>
              <a:buChar char="•"/>
            </a:pPr>
            <a:r>
              <a:rPr lang="en-US" sz="2000" b="0" i="0" dirty="0">
                <a:effectLst/>
              </a:rPr>
              <a:t>An object that is living longer in Survivor will be promoted to the old generation (Tuner) if the age is greater than -</a:t>
            </a:r>
            <a:r>
              <a:rPr lang="en-US" sz="2000" b="0" i="0" dirty="0" err="1">
                <a:solidFill>
                  <a:srgbClr val="FF0000"/>
                </a:solidFill>
                <a:effectLst/>
              </a:rPr>
              <a:t>XX:MaxTenuringThreshold</a:t>
            </a:r>
            <a:endParaRPr lang="en-US" sz="2000" dirty="0">
              <a:solidFill>
                <a:srgbClr val="FF0000"/>
              </a:solidFill>
              <a:ea typeface="Times New Roman" panose="02020603050405020304" pitchFamily="18" charset="0"/>
            </a:endParaRPr>
          </a:p>
        </p:txBody>
      </p:sp>
      <p:pic>
        <p:nvPicPr>
          <p:cNvPr id="7170" name="Picture 2" descr="No alt text provided for this image">
            <a:extLst>
              <a:ext uri="{FF2B5EF4-FFF2-40B4-BE49-F238E27FC236}">
                <a16:creationId xmlns:a16="http://schemas.microsoft.com/office/drawing/2014/main" id="{BBA37682-E7AE-21D7-CA98-4ECDC63B1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619375"/>
            <a:ext cx="3481388"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35250"/>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MaxTenuringThreshold</a:t>
            </a:r>
            <a:endParaRPr lang="en-US" dirty="0"/>
          </a:p>
        </p:txBody>
      </p:sp>
      <p:sp>
        <p:nvSpPr>
          <p:cNvPr id="9221" name="Rectangle 5"/>
          <p:cNvSpPr>
            <a:spLocks noGrp="1" noChangeArrowheads="1"/>
          </p:cNvSpPr>
          <p:nvPr>
            <p:ph type="body" idx="1"/>
          </p:nvPr>
        </p:nvSpPr>
        <p:spPr>
          <a:xfrm>
            <a:off x="607741" y="1323473"/>
            <a:ext cx="7918450" cy="4580741"/>
          </a:xfrm>
        </p:spPr>
        <p:txBody>
          <a:bodyPr/>
          <a:lstStyle/>
          <a:p>
            <a:pPr algn="l"/>
            <a:r>
              <a:rPr lang="en-US" sz="2000" i="0" dirty="0">
                <a:solidFill>
                  <a:srgbClr val="333333"/>
                </a:solidFill>
                <a:effectLst/>
                <a:highlight>
                  <a:srgbClr val="FFFFFF"/>
                </a:highlight>
              </a:rPr>
              <a:t>When tuning the Java garbage collector (GC), 'survivor spaces' can be configured to "age" new objects. </a:t>
            </a:r>
          </a:p>
          <a:p>
            <a:pPr marL="0" indent="0" algn="l">
              <a:buNone/>
            </a:pPr>
            <a:endParaRPr lang="en-US" sz="2000" i="0" dirty="0">
              <a:solidFill>
                <a:srgbClr val="333333"/>
              </a:solidFill>
              <a:effectLst/>
              <a:highlight>
                <a:srgbClr val="FFFFFF"/>
              </a:highlight>
            </a:endParaRPr>
          </a:p>
          <a:p>
            <a:pPr algn="l"/>
            <a:r>
              <a:rPr lang="en-US" sz="2000" i="0" dirty="0">
                <a:solidFill>
                  <a:srgbClr val="333333"/>
                </a:solidFill>
                <a:effectLst/>
                <a:highlight>
                  <a:srgbClr val="FFFFFF"/>
                </a:highlight>
              </a:rPr>
              <a:t>The Java command line parameter -</a:t>
            </a:r>
            <a:r>
              <a:rPr lang="en-US" sz="2000" i="0" dirty="0" err="1">
                <a:solidFill>
                  <a:srgbClr val="333333"/>
                </a:solidFill>
                <a:effectLst/>
                <a:highlight>
                  <a:srgbClr val="FFFFFF"/>
                </a:highlight>
              </a:rPr>
              <a:t>XX:MaxTenuringThreshold</a:t>
            </a:r>
            <a:r>
              <a:rPr lang="en-US" sz="2000" i="0" dirty="0">
                <a:solidFill>
                  <a:srgbClr val="333333"/>
                </a:solidFill>
                <a:effectLst/>
                <a:highlight>
                  <a:srgbClr val="FFFFFF"/>
                </a:highlight>
              </a:rPr>
              <a:t> specifies for how many minor GC cycles an object will stay in the survivor spaces until it finally gets tenured into the old space</a:t>
            </a:r>
            <a:br>
              <a:rPr lang="en-US" sz="2000" dirty="0"/>
            </a:br>
            <a:br>
              <a:rPr lang="en-US" sz="2000" dirty="0"/>
            </a:br>
            <a:r>
              <a:rPr lang="en-US" sz="2000" dirty="0">
                <a:solidFill>
                  <a:srgbClr val="333333"/>
                </a:solidFill>
                <a:highlight>
                  <a:srgbClr val="FFFFFF"/>
                </a:highlight>
              </a:rPr>
              <a:t>Default value is</a:t>
            </a:r>
            <a:r>
              <a:rPr lang="en-US" sz="2000" i="0" dirty="0">
                <a:solidFill>
                  <a:srgbClr val="333333"/>
                </a:solidFill>
                <a:effectLst/>
                <a:highlight>
                  <a:srgbClr val="FFFFFF"/>
                </a:highlight>
              </a:rPr>
              <a:t> 15.</a:t>
            </a:r>
            <a:br>
              <a:rPr lang="en-US" sz="2000" dirty="0"/>
            </a:br>
            <a:br>
              <a:rPr lang="en-US" sz="2000" dirty="0"/>
            </a:br>
            <a:r>
              <a:rPr lang="en-US" sz="2000" i="0" dirty="0">
                <a:solidFill>
                  <a:srgbClr val="333333"/>
                </a:solidFill>
                <a:effectLst/>
                <a:highlight>
                  <a:srgbClr val="FFFFFF"/>
                </a:highlight>
              </a:rPr>
              <a:t>If a value greater than 15 is set, this now specifies that objects should never tenure and leads heap fragmentation</a:t>
            </a:r>
          </a:p>
          <a:p>
            <a:pPr algn="l"/>
            <a:endParaRPr lang="en-US" sz="2000" i="0" dirty="0">
              <a:solidFill>
                <a:srgbClr val="333333"/>
              </a:solidFill>
              <a:effectLst/>
              <a:highlight>
                <a:srgbClr val="FFFFFF"/>
              </a:highlight>
            </a:endParaRPr>
          </a:p>
          <a:p>
            <a:pPr algn="l"/>
            <a:r>
              <a:rPr lang="en-US" sz="2000" i="0" dirty="0">
                <a:solidFill>
                  <a:srgbClr val="333333"/>
                </a:solidFill>
                <a:effectLst/>
                <a:highlight>
                  <a:srgbClr val="FFFFFF"/>
                </a:highlight>
              </a:rPr>
              <a:t>A fragmented heap cannot accommodate as many objects as a compacted heap</a:t>
            </a:r>
            <a:endParaRPr lang="en-US" sz="2000" i="0" dirty="0">
              <a:solidFill>
                <a:srgbClr val="212529"/>
              </a:solidFill>
              <a:effectLst/>
              <a:highlight>
                <a:srgbClr val="FFFFFF"/>
              </a:highlight>
            </a:endParaRPr>
          </a:p>
        </p:txBody>
      </p:sp>
    </p:spTree>
    <p:extLst>
      <p:ext uri="{BB962C8B-B14F-4D97-AF65-F5344CB8AC3E}">
        <p14:creationId xmlns:p14="http://schemas.microsoft.com/office/powerpoint/2010/main" val="2044181436"/>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PermGen</a:t>
            </a:r>
            <a:r>
              <a:rPr lang="en-IN" dirty="0"/>
              <a:t> / </a:t>
            </a:r>
            <a:r>
              <a:rPr lang="en-IN"/>
              <a:t>Metaspace</a:t>
            </a:r>
            <a:endParaRPr lang="en-US" dirty="0"/>
          </a:p>
        </p:txBody>
      </p:sp>
      <p:sp>
        <p:nvSpPr>
          <p:cNvPr id="9221" name="Rectangle 5"/>
          <p:cNvSpPr>
            <a:spLocks noGrp="1" noChangeArrowheads="1"/>
          </p:cNvSpPr>
          <p:nvPr>
            <p:ph type="body" idx="1"/>
          </p:nvPr>
        </p:nvSpPr>
        <p:spPr>
          <a:xfrm>
            <a:off x="607741" y="1323473"/>
            <a:ext cx="7918450" cy="3718967"/>
          </a:xfrm>
        </p:spPr>
        <p:txBody>
          <a:bodyPr/>
          <a:lstStyle/>
          <a:p>
            <a:pPr algn="l"/>
            <a:r>
              <a:rPr lang="en-US" sz="2000" b="0" i="0" dirty="0">
                <a:solidFill>
                  <a:srgbClr val="212529"/>
                </a:solidFill>
                <a:effectLst/>
                <a:highlight>
                  <a:srgbClr val="FFFFFF"/>
                </a:highlight>
              </a:rPr>
              <a:t>Permanent Generation or “Perm Gen” contains the application metadata required by the JVM to describe the classes and methods used in the application. </a:t>
            </a:r>
          </a:p>
          <a:p>
            <a:pPr algn="l"/>
            <a:r>
              <a:rPr lang="en-US" sz="2000" b="0" i="0" dirty="0">
                <a:solidFill>
                  <a:srgbClr val="212529"/>
                </a:solidFill>
                <a:effectLst/>
                <a:highlight>
                  <a:srgbClr val="FFFFFF"/>
                </a:highlight>
              </a:rPr>
              <a:t>Perm Gen is populated by JVM at runtime based on the classes used by the application. </a:t>
            </a:r>
          </a:p>
          <a:p>
            <a:pPr algn="l"/>
            <a:r>
              <a:rPr lang="en-US" sz="2000" b="0" i="0" dirty="0">
                <a:solidFill>
                  <a:srgbClr val="212529"/>
                </a:solidFill>
                <a:effectLst/>
                <a:highlight>
                  <a:srgbClr val="FFFFFF"/>
                </a:highlight>
              </a:rPr>
              <a:t>Perm Gen also contains Java SE library classes and methods</a:t>
            </a:r>
            <a:endParaRPr lang="en-US" sz="2000" b="0" i="0" dirty="0">
              <a:solidFill>
                <a:srgbClr val="171717"/>
              </a:solidFill>
              <a:effectLst/>
              <a:highlight>
                <a:srgbClr val="FFFFFF"/>
              </a:highlight>
            </a:endParaRPr>
          </a:p>
          <a:p>
            <a:pPr algn="l"/>
            <a:r>
              <a:rPr lang="en-US" sz="2000" b="0" i="0" dirty="0">
                <a:solidFill>
                  <a:srgbClr val="212529"/>
                </a:solidFill>
                <a:effectLst/>
                <a:highlight>
                  <a:srgbClr val="FFFFFF"/>
                </a:highlight>
              </a:rPr>
              <a:t>With Java 8, Perm Gen is replaced by </a:t>
            </a:r>
            <a:r>
              <a:rPr lang="en-US" sz="2000" b="1" i="0" dirty="0" err="1">
                <a:solidFill>
                  <a:srgbClr val="212529"/>
                </a:solidFill>
                <a:effectLst/>
                <a:highlight>
                  <a:srgbClr val="FFFFFF"/>
                </a:highlight>
              </a:rPr>
              <a:t>Metaspace</a:t>
            </a:r>
            <a:r>
              <a:rPr lang="en-US" sz="2000" b="0" i="0" dirty="0">
                <a:solidFill>
                  <a:srgbClr val="212529"/>
                </a:solidFill>
                <a:effectLst/>
                <a:highlight>
                  <a:srgbClr val="FFFFFF"/>
                </a:highlight>
              </a:rPr>
              <a:t> which is not part of the heap</a:t>
            </a:r>
          </a:p>
          <a:p>
            <a:pPr algn="l"/>
            <a:r>
              <a:rPr lang="en-US" sz="2000" b="0" i="0" dirty="0">
                <a:solidFill>
                  <a:srgbClr val="212529"/>
                </a:solidFill>
                <a:effectLst/>
                <a:highlight>
                  <a:srgbClr val="FFFFFF"/>
                </a:highlight>
              </a:rPr>
              <a:t>Most allocations of the class metadata are now allocated out of native memory. </a:t>
            </a:r>
          </a:p>
          <a:p>
            <a:pPr algn="l"/>
            <a:endParaRPr lang="en-US" sz="2000" b="0" i="0" dirty="0" err="1">
              <a:solidFill>
                <a:srgbClr val="212529"/>
              </a:solidFill>
              <a:effectLst/>
              <a:highlight>
                <a:srgbClr val="FFFFFF"/>
              </a:highlight>
            </a:endParaRPr>
          </a:p>
        </p:txBody>
      </p:sp>
    </p:spTree>
    <p:extLst>
      <p:ext uri="{BB962C8B-B14F-4D97-AF65-F5344CB8AC3E}">
        <p14:creationId xmlns:p14="http://schemas.microsoft.com/office/powerpoint/2010/main" val="3455878432"/>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PermGen</a:t>
            </a:r>
            <a:r>
              <a:rPr lang="en-IN" dirty="0"/>
              <a:t> / </a:t>
            </a:r>
            <a:r>
              <a:rPr lang="en-IN" dirty="0" err="1"/>
              <a:t>Metaspace</a:t>
            </a:r>
            <a:r>
              <a:rPr lang="en-IN" dirty="0"/>
              <a:t> (</a:t>
            </a:r>
            <a:r>
              <a:rPr lang="en-IN" dirty="0" err="1"/>
              <a:t>contd</a:t>
            </a:r>
            <a:r>
              <a:rPr lang="en-IN" dirty="0"/>
              <a:t>)</a:t>
            </a:r>
            <a:endParaRPr lang="en-US" dirty="0"/>
          </a:p>
        </p:txBody>
      </p:sp>
      <p:sp>
        <p:nvSpPr>
          <p:cNvPr id="9221" name="Rectangle 5"/>
          <p:cNvSpPr>
            <a:spLocks noGrp="1" noChangeArrowheads="1"/>
          </p:cNvSpPr>
          <p:nvPr>
            <p:ph type="body" idx="1"/>
          </p:nvPr>
        </p:nvSpPr>
        <p:spPr>
          <a:xfrm>
            <a:off x="607741" y="1323473"/>
            <a:ext cx="7918450" cy="3041858"/>
          </a:xfrm>
        </p:spPr>
        <p:txBody>
          <a:bodyPr/>
          <a:lstStyle/>
          <a:p>
            <a:pPr algn="l"/>
            <a:r>
              <a:rPr lang="en-US" sz="2000" b="0" i="0" dirty="0" err="1">
                <a:solidFill>
                  <a:srgbClr val="212529"/>
                </a:solidFill>
                <a:effectLst/>
                <a:highlight>
                  <a:srgbClr val="FFFFFF"/>
                </a:highlight>
              </a:rPr>
              <a:t>Metaspace</a:t>
            </a:r>
            <a:r>
              <a:rPr lang="en-US" sz="2000" b="0" i="0" dirty="0">
                <a:solidFill>
                  <a:srgbClr val="212529"/>
                </a:solidFill>
                <a:effectLst/>
                <a:highlight>
                  <a:srgbClr val="FFFFFF"/>
                </a:highlight>
              </a:rPr>
              <a:t> by default auto increases its size (up to what the underlying OS provides), while Perm Gen always has fixed maximum size. </a:t>
            </a:r>
          </a:p>
          <a:p>
            <a:pPr algn="l"/>
            <a:endParaRPr lang="en-US" sz="2000" b="0" i="0" dirty="0">
              <a:solidFill>
                <a:srgbClr val="212529"/>
              </a:solidFill>
              <a:effectLst/>
              <a:highlight>
                <a:srgbClr val="FFFFFF"/>
              </a:highlight>
            </a:endParaRPr>
          </a:p>
          <a:p>
            <a:pPr algn="l"/>
            <a:r>
              <a:rPr lang="en-US" sz="2000" b="0" i="0" dirty="0">
                <a:solidFill>
                  <a:srgbClr val="212529"/>
                </a:solidFill>
                <a:effectLst/>
                <a:highlight>
                  <a:srgbClr val="FFFFFF"/>
                </a:highlight>
              </a:rPr>
              <a:t>The theme behind the </a:t>
            </a:r>
            <a:r>
              <a:rPr lang="en-US" sz="2000" b="0" i="0" dirty="0" err="1">
                <a:solidFill>
                  <a:srgbClr val="212529"/>
                </a:solidFill>
                <a:effectLst/>
                <a:highlight>
                  <a:srgbClr val="FFFFFF"/>
                </a:highlight>
              </a:rPr>
              <a:t>Metaspace</a:t>
            </a:r>
            <a:r>
              <a:rPr lang="en-US" sz="2000" b="0" i="0" dirty="0">
                <a:solidFill>
                  <a:srgbClr val="212529"/>
                </a:solidFill>
                <a:effectLst/>
                <a:highlight>
                  <a:srgbClr val="FFFFFF"/>
                </a:highlight>
              </a:rPr>
              <a:t> is that the lifetime of classes and their metadata matches the lifetime of the class loaders. </a:t>
            </a:r>
          </a:p>
          <a:p>
            <a:pPr algn="l"/>
            <a:endParaRPr lang="en-US" sz="2000" b="0" i="0" dirty="0">
              <a:solidFill>
                <a:srgbClr val="212529"/>
              </a:solidFill>
              <a:effectLst/>
              <a:highlight>
                <a:srgbClr val="FFFFFF"/>
              </a:highlight>
            </a:endParaRPr>
          </a:p>
          <a:p>
            <a:pPr algn="l"/>
            <a:r>
              <a:rPr lang="en-US" sz="2000" b="0" i="0" dirty="0">
                <a:solidFill>
                  <a:srgbClr val="212529"/>
                </a:solidFill>
                <a:effectLst/>
                <a:highlight>
                  <a:srgbClr val="FFFFFF"/>
                </a:highlight>
              </a:rPr>
              <a:t>That is, as long as the </a:t>
            </a:r>
            <a:r>
              <a:rPr lang="en-US" sz="2000" b="0" i="0" dirty="0" err="1">
                <a:solidFill>
                  <a:srgbClr val="212529"/>
                </a:solidFill>
                <a:effectLst/>
                <a:highlight>
                  <a:srgbClr val="FFFFFF"/>
                </a:highlight>
              </a:rPr>
              <a:t>classloader</a:t>
            </a:r>
            <a:r>
              <a:rPr lang="en-US" sz="2000" b="0" i="0" dirty="0">
                <a:solidFill>
                  <a:srgbClr val="212529"/>
                </a:solidFill>
                <a:effectLst/>
                <a:highlight>
                  <a:srgbClr val="FFFFFF"/>
                </a:highlight>
              </a:rPr>
              <a:t> is alive, the metadata remains alive in the </a:t>
            </a:r>
            <a:r>
              <a:rPr lang="en-US" sz="2000" b="0" i="0" dirty="0" err="1">
                <a:solidFill>
                  <a:srgbClr val="212529"/>
                </a:solidFill>
                <a:effectLst/>
                <a:highlight>
                  <a:srgbClr val="FFFFFF"/>
                </a:highlight>
              </a:rPr>
              <a:t>Metaspace</a:t>
            </a:r>
            <a:r>
              <a:rPr lang="en-US" sz="2000" b="0" i="0" dirty="0">
                <a:solidFill>
                  <a:srgbClr val="212529"/>
                </a:solidFill>
                <a:effectLst/>
                <a:highlight>
                  <a:srgbClr val="FFFFFF"/>
                </a:highlight>
              </a:rPr>
              <a:t> and can’t be freed.</a:t>
            </a:r>
          </a:p>
        </p:txBody>
      </p:sp>
    </p:spTree>
    <p:extLst>
      <p:ext uri="{BB962C8B-B14F-4D97-AF65-F5344CB8AC3E}">
        <p14:creationId xmlns:p14="http://schemas.microsoft.com/office/powerpoint/2010/main" val="3421396865"/>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Other structures</a:t>
            </a:r>
            <a:endParaRPr lang="en-US" dirty="0"/>
          </a:p>
        </p:txBody>
      </p:sp>
      <p:sp>
        <p:nvSpPr>
          <p:cNvPr id="9221" name="Rectangle 5"/>
          <p:cNvSpPr>
            <a:spLocks noGrp="1" noChangeArrowheads="1"/>
          </p:cNvSpPr>
          <p:nvPr>
            <p:ph type="body" idx="1"/>
          </p:nvPr>
        </p:nvSpPr>
        <p:spPr>
          <a:xfrm>
            <a:off x="607741" y="1143000"/>
            <a:ext cx="7918450" cy="3657411"/>
          </a:xfrm>
        </p:spPr>
        <p:txBody>
          <a:bodyPr/>
          <a:lstStyle/>
          <a:p>
            <a:pPr marL="0" indent="0" algn="l">
              <a:buNone/>
            </a:pPr>
            <a:r>
              <a:rPr lang="en-US" sz="2000" b="1" i="0" dirty="0">
                <a:solidFill>
                  <a:srgbClr val="171717"/>
                </a:solidFill>
                <a:effectLst/>
                <a:highlight>
                  <a:srgbClr val="FFFFFF"/>
                </a:highlight>
              </a:rPr>
              <a:t>Method Area</a:t>
            </a:r>
            <a:endParaRPr lang="en-US" sz="2000" b="0" i="0" dirty="0">
              <a:effectLst/>
              <a:highlight>
                <a:srgbClr val="FFFFFF"/>
              </a:highlight>
            </a:endParaRPr>
          </a:p>
          <a:p>
            <a:pPr>
              <a:spcBef>
                <a:spcPts val="1200"/>
              </a:spcBef>
              <a:spcAft>
                <a:spcPts val="1200"/>
              </a:spcAft>
            </a:pPr>
            <a:r>
              <a:rPr lang="en-US" sz="2000" dirty="0">
                <a:effectLst/>
                <a:ea typeface="Times New Roman" panose="02020603050405020304" pitchFamily="18" charset="0"/>
              </a:rPr>
              <a:t>Method Area is part of space in the Perm Gen and used to store class structure (runtime constants and static variables) and code for methods and constructors.</a:t>
            </a:r>
          </a:p>
          <a:p>
            <a:pPr marL="0" indent="0" algn="l">
              <a:buNone/>
            </a:pPr>
            <a:r>
              <a:rPr lang="en-US" sz="2000" b="1" i="0" dirty="0">
                <a:solidFill>
                  <a:srgbClr val="171717"/>
                </a:solidFill>
                <a:effectLst/>
                <a:highlight>
                  <a:srgbClr val="FFFFFF"/>
                </a:highlight>
              </a:rPr>
              <a:t>Memory Pool</a:t>
            </a:r>
            <a:endParaRPr lang="en-US" sz="2000" b="0" i="0" dirty="0">
              <a:solidFill>
                <a:srgbClr val="171717"/>
              </a:solidFill>
              <a:effectLst/>
              <a:highlight>
                <a:srgbClr val="FFFFFF"/>
              </a:highlight>
            </a:endParaRPr>
          </a:p>
          <a:p>
            <a:pPr algn="l"/>
            <a:r>
              <a:rPr lang="en-US" sz="2000" b="0" i="0" dirty="0">
                <a:solidFill>
                  <a:srgbClr val="212529"/>
                </a:solidFill>
                <a:effectLst/>
                <a:highlight>
                  <a:srgbClr val="FFFFFF"/>
                </a:highlight>
              </a:rPr>
              <a:t>Memory Pools are created by JVM memory managers to create a pool of immutable objects. </a:t>
            </a:r>
          </a:p>
          <a:p>
            <a:pPr algn="l"/>
            <a:r>
              <a:rPr lang="en-US" sz="2000" b="0" i="0" dirty="0">
                <a:solidFill>
                  <a:srgbClr val="212529"/>
                </a:solidFill>
                <a:effectLst/>
                <a:highlight>
                  <a:srgbClr val="FFFFFF"/>
                </a:highlight>
              </a:rPr>
              <a:t>Memory Pool can belong to Heap or Perm Gen, depending on JVM memory manager implementation.</a:t>
            </a:r>
          </a:p>
          <a:p>
            <a:pPr marL="0" indent="0" algn="l">
              <a:buNone/>
            </a:pPr>
            <a:endParaRPr lang="en-US" sz="2000" b="1" i="0" dirty="0">
              <a:solidFill>
                <a:srgbClr val="171717"/>
              </a:solidFill>
              <a:effectLst/>
              <a:highlight>
                <a:srgbClr val="FFFFFF"/>
              </a:highlight>
            </a:endParaRPr>
          </a:p>
        </p:txBody>
      </p:sp>
    </p:spTree>
    <p:extLst>
      <p:ext uri="{BB962C8B-B14F-4D97-AF65-F5344CB8AC3E}">
        <p14:creationId xmlns:p14="http://schemas.microsoft.com/office/powerpoint/2010/main" val="2601722671"/>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Other structures</a:t>
            </a:r>
            <a:endParaRPr lang="en-US" dirty="0"/>
          </a:p>
        </p:txBody>
      </p:sp>
      <p:sp>
        <p:nvSpPr>
          <p:cNvPr id="9221" name="Rectangle 5"/>
          <p:cNvSpPr>
            <a:spLocks noGrp="1" noChangeArrowheads="1"/>
          </p:cNvSpPr>
          <p:nvPr>
            <p:ph type="body" idx="1"/>
          </p:nvPr>
        </p:nvSpPr>
        <p:spPr>
          <a:xfrm>
            <a:off x="607741" y="1143000"/>
            <a:ext cx="7918450" cy="2056973"/>
          </a:xfrm>
        </p:spPr>
        <p:txBody>
          <a:bodyPr/>
          <a:lstStyle/>
          <a:p>
            <a:pPr marL="0" indent="0" algn="l">
              <a:buNone/>
            </a:pPr>
            <a:endParaRPr lang="en-US" sz="2000" b="1" i="0" dirty="0">
              <a:solidFill>
                <a:srgbClr val="171717"/>
              </a:solidFill>
              <a:effectLst/>
              <a:highlight>
                <a:srgbClr val="FFFFFF"/>
              </a:highlight>
            </a:endParaRPr>
          </a:p>
          <a:p>
            <a:pPr marL="0" indent="0" algn="l">
              <a:buNone/>
            </a:pPr>
            <a:r>
              <a:rPr lang="en-US" sz="2000" b="1" i="0" dirty="0">
                <a:solidFill>
                  <a:srgbClr val="171717"/>
                </a:solidFill>
                <a:effectLst/>
                <a:highlight>
                  <a:srgbClr val="FFFFFF"/>
                </a:highlight>
              </a:rPr>
              <a:t>Runtime Constant Pool</a:t>
            </a:r>
            <a:endParaRPr lang="en-US" sz="2000" b="0" i="0" dirty="0">
              <a:solidFill>
                <a:srgbClr val="171717"/>
              </a:solidFill>
              <a:effectLst/>
              <a:highlight>
                <a:srgbClr val="FFFFFF"/>
              </a:highlight>
            </a:endParaRPr>
          </a:p>
          <a:p>
            <a:pPr algn="l"/>
            <a:r>
              <a:rPr lang="en-US" sz="2000" b="0" i="0" dirty="0">
                <a:solidFill>
                  <a:srgbClr val="212529"/>
                </a:solidFill>
                <a:effectLst/>
                <a:highlight>
                  <a:srgbClr val="FFFFFF"/>
                </a:highlight>
              </a:rPr>
              <a:t>Runtime constant pool is a per-class runtime representation of a constant pool in a class. It contains class runtime constants and static methods. </a:t>
            </a:r>
          </a:p>
          <a:p>
            <a:pPr algn="l"/>
            <a:r>
              <a:rPr lang="en-US" sz="2000" b="0" i="0" dirty="0">
                <a:solidFill>
                  <a:srgbClr val="212529"/>
                </a:solidFill>
                <a:effectLst/>
                <a:highlight>
                  <a:srgbClr val="FFFFFF"/>
                </a:highlight>
              </a:rPr>
              <a:t>Runtime constant pool is part of the method area.</a:t>
            </a:r>
          </a:p>
        </p:txBody>
      </p:sp>
    </p:spTree>
    <p:extLst>
      <p:ext uri="{BB962C8B-B14F-4D97-AF65-F5344CB8AC3E}">
        <p14:creationId xmlns:p14="http://schemas.microsoft.com/office/powerpoint/2010/main" val="3665976348"/>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Setting memory sizes</a:t>
            </a:r>
            <a:endParaRPr lang="en-US" dirty="0"/>
          </a:p>
        </p:txBody>
      </p:sp>
      <p:sp>
        <p:nvSpPr>
          <p:cNvPr id="9221" name="Rectangle 5"/>
          <p:cNvSpPr>
            <a:spLocks noGrp="1" noChangeArrowheads="1"/>
          </p:cNvSpPr>
          <p:nvPr>
            <p:ph type="body" idx="1"/>
          </p:nvPr>
        </p:nvSpPr>
        <p:spPr>
          <a:xfrm>
            <a:off x="607741" y="1323473"/>
            <a:ext cx="7918450" cy="4765407"/>
          </a:xfrm>
        </p:spPr>
        <p:txBody>
          <a:bodyPr/>
          <a:lstStyle/>
          <a:p>
            <a:pPr marL="0" indent="0" algn="l">
              <a:buNone/>
            </a:pPr>
            <a:endParaRPr lang="en-US" sz="2000" dirty="0">
              <a:highlight>
                <a:srgbClr val="FFFFFF"/>
              </a:highlight>
            </a:endParaRPr>
          </a:p>
          <a:p>
            <a:pPr marL="0" indent="0" algn="l">
              <a:buNone/>
            </a:pPr>
            <a:r>
              <a:rPr lang="en-US" sz="2000" i="0" dirty="0">
                <a:effectLst/>
                <a:highlight>
                  <a:srgbClr val="FFFFFF"/>
                </a:highlight>
              </a:rPr>
              <a:t>-</a:t>
            </a:r>
            <a:r>
              <a:rPr lang="en-US" sz="2000" i="0" dirty="0" err="1">
                <a:effectLst/>
                <a:highlight>
                  <a:srgbClr val="FFFFFF"/>
                </a:highlight>
              </a:rPr>
              <a:t>Xms</a:t>
            </a:r>
            <a:r>
              <a:rPr lang="en-US" sz="2000" i="0" dirty="0">
                <a:effectLst/>
                <a:highlight>
                  <a:srgbClr val="FFFFFF"/>
                </a:highlight>
              </a:rPr>
              <a:t> 									sets initial heap size</a:t>
            </a:r>
          </a:p>
          <a:p>
            <a:pPr marL="0" indent="0" algn="l">
              <a:buNone/>
            </a:pPr>
            <a:r>
              <a:rPr lang="en-US" sz="2000" dirty="0">
                <a:highlight>
                  <a:srgbClr val="FFFFFF"/>
                </a:highlight>
              </a:rPr>
              <a:t>-</a:t>
            </a:r>
            <a:r>
              <a:rPr lang="en-US" sz="2000" dirty="0" err="1">
                <a:highlight>
                  <a:srgbClr val="FFFFFF"/>
                </a:highlight>
              </a:rPr>
              <a:t>Xmx</a:t>
            </a:r>
            <a:r>
              <a:rPr lang="en-US" sz="2000" dirty="0">
                <a:highlight>
                  <a:srgbClr val="FFFFFF"/>
                </a:highlight>
              </a:rPr>
              <a:t> 									sets maximum heap size</a:t>
            </a:r>
          </a:p>
          <a:p>
            <a:pPr marL="0" indent="0" algn="l">
              <a:buNone/>
            </a:pPr>
            <a:r>
              <a:rPr lang="en-US" sz="2000" i="0" dirty="0">
                <a:effectLst/>
                <a:highlight>
                  <a:srgbClr val="FFFFFF"/>
                </a:highlight>
              </a:rPr>
              <a:t>-</a:t>
            </a:r>
            <a:r>
              <a:rPr lang="en-US" sz="2000" i="0" dirty="0" err="1">
                <a:effectLst/>
                <a:highlight>
                  <a:srgbClr val="FFFFFF"/>
                </a:highlight>
              </a:rPr>
              <a:t>XX:PermSize</a:t>
            </a:r>
            <a:r>
              <a:rPr lang="en-US" sz="2000" i="0" dirty="0">
                <a:effectLst/>
                <a:highlight>
                  <a:srgbClr val="FFFFFF"/>
                </a:highlight>
              </a:rPr>
              <a:t> 				sets initial size of </a:t>
            </a:r>
            <a:r>
              <a:rPr lang="en-US" sz="2000" i="0" dirty="0" err="1">
                <a:effectLst/>
                <a:highlight>
                  <a:srgbClr val="FFFFFF"/>
                </a:highlight>
              </a:rPr>
              <a:t>permgen</a:t>
            </a:r>
            <a:endParaRPr lang="en-US" sz="2000" i="0" dirty="0">
              <a:effectLst/>
              <a:highlight>
                <a:srgbClr val="FFFFFF"/>
              </a:highlight>
            </a:endParaRPr>
          </a:p>
          <a:p>
            <a:pPr marL="0" indent="0">
              <a:buNone/>
            </a:pPr>
            <a:r>
              <a:rPr lang="en-US" sz="2000" i="0" dirty="0">
                <a:effectLst/>
                <a:highlight>
                  <a:srgbClr val="FFFFFF"/>
                </a:highlight>
              </a:rPr>
              <a:t>-</a:t>
            </a:r>
            <a:r>
              <a:rPr lang="en-US" sz="2000" i="0" dirty="0" err="1">
                <a:effectLst/>
                <a:highlight>
                  <a:srgbClr val="FFFFFF"/>
                </a:highlight>
              </a:rPr>
              <a:t>XX:MaxPermSize</a:t>
            </a:r>
            <a:r>
              <a:rPr lang="en-US" sz="2000" i="0" dirty="0">
                <a:effectLst/>
                <a:highlight>
                  <a:srgbClr val="FFFFFF"/>
                </a:highlight>
              </a:rPr>
              <a:t> 		sets maximum size of </a:t>
            </a:r>
            <a:r>
              <a:rPr lang="en-US" sz="2000" i="0" dirty="0" err="1">
                <a:effectLst/>
                <a:highlight>
                  <a:srgbClr val="FFFFFF"/>
                </a:highlight>
              </a:rPr>
              <a:t>permgen</a:t>
            </a:r>
            <a:endParaRPr lang="en-US" sz="2000" i="0" dirty="0">
              <a:effectLst/>
              <a:highlight>
                <a:srgbClr val="FFFFFF"/>
              </a:highlight>
            </a:endParaRPr>
          </a:p>
          <a:p>
            <a:pPr marL="0" indent="0">
              <a:buNone/>
            </a:pPr>
            <a:r>
              <a:rPr lang="en-US" sz="2000" b="0" i="1" dirty="0">
                <a:effectLst/>
                <a:highlight>
                  <a:srgbClr val="FFFFFF"/>
                </a:highlight>
              </a:rPr>
              <a:t>-</a:t>
            </a:r>
            <a:r>
              <a:rPr lang="en-US" sz="2000" b="0" i="1" dirty="0" err="1">
                <a:effectLst/>
                <a:highlight>
                  <a:srgbClr val="FFFFFF"/>
                </a:highlight>
              </a:rPr>
              <a:t>XX:NewSize</a:t>
            </a:r>
            <a:r>
              <a:rPr lang="en-US" sz="2000" b="0" i="1" dirty="0">
                <a:effectLst/>
                <a:highlight>
                  <a:srgbClr val="FFFFFF"/>
                </a:highlight>
              </a:rPr>
              <a:t>					sets initial size of young generation</a:t>
            </a:r>
          </a:p>
          <a:p>
            <a:pPr marL="0" indent="0">
              <a:buNone/>
            </a:pPr>
            <a:r>
              <a:rPr lang="en-US" sz="2000" b="0" i="1" dirty="0">
                <a:effectLst/>
                <a:highlight>
                  <a:srgbClr val="FFFFFF"/>
                </a:highlight>
              </a:rPr>
              <a:t>-</a:t>
            </a:r>
            <a:r>
              <a:rPr lang="en-US" sz="2000" b="0" i="1" dirty="0" err="1">
                <a:effectLst/>
                <a:highlight>
                  <a:srgbClr val="FFFFFF"/>
                </a:highlight>
              </a:rPr>
              <a:t>XX:MaxNewSize</a:t>
            </a:r>
            <a:r>
              <a:rPr lang="en-US" sz="2000" b="0" i="1" dirty="0">
                <a:effectLst/>
                <a:highlight>
                  <a:srgbClr val="FFFFFF"/>
                </a:highlight>
              </a:rPr>
              <a:t>			sets max size of young generation</a:t>
            </a:r>
          </a:p>
          <a:p>
            <a:pPr marL="0" indent="0">
              <a:buNone/>
            </a:pPr>
            <a:r>
              <a:rPr lang="en-US" sz="2000" b="0" i="1" dirty="0">
                <a:effectLst/>
                <a:highlight>
                  <a:srgbClr val="FFFFFF"/>
                </a:highlight>
              </a:rPr>
              <a:t>-</a:t>
            </a:r>
            <a:r>
              <a:rPr lang="en-US" sz="2000" b="0" i="1" dirty="0" err="1">
                <a:effectLst/>
                <a:highlight>
                  <a:srgbClr val="FFFFFF"/>
                </a:highlight>
              </a:rPr>
              <a:t>XX:SurvivorRatio</a:t>
            </a:r>
            <a:r>
              <a:rPr lang="en-US" sz="2000" b="0" i="1" dirty="0">
                <a:effectLst/>
                <a:highlight>
                  <a:srgbClr val="FFFFFF"/>
                </a:highlight>
              </a:rPr>
              <a:t>			sets ratio of </a:t>
            </a:r>
            <a:r>
              <a:rPr lang="en-US" sz="2000" b="0" i="1" dirty="0" err="1">
                <a:effectLst/>
                <a:highlight>
                  <a:srgbClr val="FFFFFF"/>
                </a:highlight>
              </a:rPr>
              <a:t>eaden</a:t>
            </a:r>
            <a:r>
              <a:rPr lang="en-US" sz="2000" b="0" i="1" dirty="0">
                <a:effectLst/>
                <a:highlight>
                  <a:srgbClr val="FFFFFF"/>
                </a:highlight>
              </a:rPr>
              <a:t> space to survivor space</a:t>
            </a:r>
          </a:p>
          <a:p>
            <a:pPr marL="0" indent="0">
              <a:buNone/>
            </a:pPr>
            <a:r>
              <a:rPr lang="en-US" sz="2000" i="0" dirty="0">
                <a:effectLst/>
                <a:highlight>
                  <a:srgbClr val="FFFFFF"/>
                </a:highlight>
              </a:rPr>
              <a:t>-</a:t>
            </a:r>
            <a:r>
              <a:rPr lang="en-US" sz="2000" i="0" dirty="0" err="1">
                <a:effectLst/>
                <a:highlight>
                  <a:srgbClr val="FFFFFF"/>
                </a:highlight>
              </a:rPr>
              <a:t>XX:NewRatio</a:t>
            </a:r>
            <a:r>
              <a:rPr lang="en-US" sz="2000" i="1" dirty="0">
                <a:highlight>
                  <a:srgbClr val="FFFFFF"/>
                </a:highlight>
              </a:rPr>
              <a:t>					sets ratio old space to new space</a:t>
            </a:r>
          </a:p>
          <a:p>
            <a:pPr marL="0" indent="0">
              <a:buNone/>
            </a:pPr>
            <a:r>
              <a:rPr lang="en-US" sz="2000" b="0" i="0" dirty="0">
                <a:effectLst/>
                <a:highlight>
                  <a:srgbClr val="FCFDFF"/>
                </a:highlight>
              </a:rPr>
              <a:t>-</a:t>
            </a:r>
            <a:r>
              <a:rPr lang="en-US" sz="2000" b="0" i="0" dirty="0" err="1">
                <a:effectLst/>
                <a:highlight>
                  <a:srgbClr val="FCFDFF"/>
                </a:highlight>
              </a:rPr>
              <a:t>XX:MetaspaceSize</a:t>
            </a:r>
            <a:r>
              <a:rPr lang="en-US" sz="2000" b="0" i="1" dirty="0">
                <a:effectLst/>
                <a:highlight>
                  <a:srgbClr val="FFFFFF"/>
                </a:highlight>
              </a:rPr>
              <a:t>		sets initial size of </a:t>
            </a:r>
            <a:r>
              <a:rPr lang="en-US" sz="2000" b="0" i="1" dirty="0" err="1">
                <a:effectLst/>
                <a:highlight>
                  <a:srgbClr val="FFFFFF"/>
                </a:highlight>
              </a:rPr>
              <a:t>metaspace</a:t>
            </a:r>
            <a:endParaRPr lang="en-US" sz="2000" b="0" i="1" dirty="0">
              <a:effectLst/>
              <a:highlight>
                <a:srgbClr val="FFFFFF"/>
              </a:highlight>
            </a:endParaRPr>
          </a:p>
          <a:p>
            <a:pPr marL="0" indent="0">
              <a:buNone/>
            </a:pPr>
            <a:r>
              <a:rPr lang="en-US" sz="2000" b="0" i="0" dirty="0">
                <a:effectLst/>
                <a:highlight>
                  <a:srgbClr val="FCFDFF"/>
                </a:highlight>
              </a:rPr>
              <a:t>-</a:t>
            </a:r>
            <a:r>
              <a:rPr lang="en-US" sz="2000" b="0" i="0" dirty="0" err="1">
                <a:effectLst/>
                <a:highlight>
                  <a:srgbClr val="FCFDFF"/>
                </a:highlight>
              </a:rPr>
              <a:t>XX:MetaspaceSize</a:t>
            </a:r>
            <a:r>
              <a:rPr lang="en-US" sz="2000" b="0" i="0" dirty="0">
                <a:effectLst/>
                <a:highlight>
                  <a:srgbClr val="FCFDFF"/>
                </a:highlight>
              </a:rPr>
              <a:t>		sets max size of </a:t>
            </a:r>
            <a:r>
              <a:rPr lang="en-US" sz="2000" b="0" i="0" dirty="0" err="1">
                <a:effectLst/>
                <a:highlight>
                  <a:srgbClr val="FCFDFF"/>
                </a:highlight>
              </a:rPr>
              <a:t>metaspace</a:t>
            </a:r>
            <a:endParaRPr lang="en-US" sz="2000" b="0" i="0" dirty="0">
              <a:effectLst/>
              <a:highlight>
                <a:srgbClr val="FCFDFF"/>
              </a:highlight>
            </a:endParaRPr>
          </a:p>
          <a:p>
            <a:pPr marL="0" indent="0">
              <a:buNone/>
            </a:pPr>
            <a:r>
              <a:rPr lang="en-US" sz="2000" b="0" i="1" dirty="0">
                <a:effectLst/>
                <a:highlight>
                  <a:srgbClr val="FFFFFF"/>
                </a:highlight>
              </a:rPr>
              <a:t>-</a:t>
            </a:r>
            <a:r>
              <a:rPr lang="en-US" sz="2000" b="0" i="1" dirty="0" err="1">
                <a:effectLst/>
                <a:highlight>
                  <a:srgbClr val="FFFFFF"/>
                </a:highlight>
              </a:rPr>
              <a:t>Xss</a:t>
            </a:r>
            <a:r>
              <a:rPr lang="en-US" sz="2000" b="0" i="0" dirty="0">
                <a:effectLst/>
                <a:highlight>
                  <a:srgbClr val="FFFFFF"/>
                </a:highlight>
              </a:rPr>
              <a:t> 									sets the size of  thread stack for each thread</a:t>
            </a:r>
            <a:endParaRPr lang="en-US" sz="2000" i="1" dirty="0">
              <a:highlight>
                <a:srgbClr val="FFFFFF"/>
              </a:highlight>
            </a:endParaRPr>
          </a:p>
          <a:p>
            <a:pPr marL="0" indent="0" algn="l">
              <a:buNone/>
            </a:pPr>
            <a:endParaRPr lang="en-US" sz="2000" i="0" dirty="0">
              <a:effectLst/>
              <a:highlight>
                <a:srgbClr val="FFFFFF"/>
              </a:highlight>
            </a:endParaRPr>
          </a:p>
        </p:txBody>
      </p:sp>
    </p:spTree>
    <p:extLst>
      <p:ext uri="{BB962C8B-B14F-4D97-AF65-F5344CB8AC3E}">
        <p14:creationId xmlns:p14="http://schemas.microsoft.com/office/powerpoint/2010/main" val="2978366683"/>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Other JVM flags</a:t>
            </a:r>
            <a:endParaRPr lang="en-US" dirty="0"/>
          </a:p>
        </p:txBody>
      </p:sp>
      <p:sp>
        <p:nvSpPr>
          <p:cNvPr id="9221" name="Rectangle 5"/>
          <p:cNvSpPr>
            <a:spLocks noGrp="1" noChangeArrowheads="1"/>
          </p:cNvSpPr>
          <p:nvPr>
            <p:ph type="body" idx="1"/>
          </p:nvPr>
        </p:nvSpPr>
        <p:spPr>
          <a:xfrm>
            <a:off x="607741" y="1323473"/>
            <a:ext cx="7918450" cy="5073184"/>
          </a:xfrm>
        </p:spPr>
        <p:txBody>
          <a:bodyPr/>
          <a:lstStyle/>
          <a:p>
            <a:pPr marL="0" indent="0" algn="l">
              <a:buNone/>
            </a:pPr>
            <a:endParaRPr lang="en-US" sz="2000" i="0" dirty="0">
              <a:effectLst/>
              <a:highlight>
                <a:srgbClr val="FFFFFF"/>
              </a:highlight>
            </a:endParaRPr>
          </a:p>
          <a:p>
            <a:pPr marL="0" indent="0">
              <a:buNone/>
            </a:pPr>
            <a:r>
              <a:rPr lang="en-US" sz="2000" i="1" dirty="0">
                <a:highlight>
                  <a:srgbClr val="FFFFFF"/>
                </a:highlight>
              </a:rPr>
              <a:t>-</a:t>
            </a:r>
            <a:r>
              <a:rPr lang="en-US" sz="2000" i="1" dirty="0" err="1">
                <a:highlight>
                  <a:srgbClr val="FFFFFF"/>
                </a:highlight>
              </a:rPr>
              <a:t>XX:MaxTenuringThreshold</a:t>
            </a:r>
            <a:r>
              <a:rPr lang="en-US" sz="2000" i="1" dirty="0">
                <a:highlight>
                  <a:srgbClr val="FFFFFF"/>
                </a:highlight>
              </a:rPr>
              <a:t>          	threshold for moving to old 																					generation</a:t>
            </a:r>
          </a:p>
          <a:p>
            <a:pPr marL="0" indent="0">
              <a:buNone/>
            </a:pPr>
            <a:endParaRPr lang="en-US" sz="2000" i="1" dirty="0">
              <a:effectLst/>
              <a:highlight>
                <a:srgbClr val="FFFFFF"/>
              </a:highlight>
            </a:endParaRPr>
          </a:p>
          <a:p>
            <a:pPr marL="0" indent="0">
              <a:buNone/>
            </a:pPr>
            <a:r>
              <a:rPr lang="en-US" sz="2000" i="0" dirty="0">
                <a:effectLst/>
                <a:highlight>
                  <a:srgbClr val="FFFFFF"/>
                </a:highlight>
              </a:rPr>
              <a:t>-XX:+</a:t>
            </a:r>
            <a:r>
              <a:rPr lang="en-US" sz="2000" i="0" dirty="0" err="1">
                <a:effectLst/>
                <a:highlight>
                  <a:srgbClr val="FFFFFF"/>
                </a:highlight>
              </a:rPr>
              <a:t>PrintGCDetails</a:t>
            </a:r>
            <a:r>
              <a:rPr lang="en-US" sz="2000" i="0" dirty="0">
                <a:effectLst/>
                <a:highlight>
                  <a:srgbClr val="FFFFFF"/>
                </a:highlight>
              </a:rPr>
              <a:t>			to display the settings and log</a:t>
            </a:r>
          </a:p>
          <a:p>
            <a:pPr marL="0" indent="0">
              <a:buNone/>
            </a:pPr>
            <a:endParaRPr lang="en-US" sz="2000" i="0" dirty="0">
              <a:effectLst/>
              <a:highlight>
                <a:srgbClr val="FFFFFF"/>
              </a:highlight>
            </a:endParaRPr>
          </a:p>
          <a:p>
            <a:pPr marL="0" indent="0">
              <a:buNone/>
            </a:pPr>
            <a:r>
              <a:rPr lang="en-US" sz="2000" b="0" i="0" dirty="0">
                <a:solidFill>
                  <a:srgbClr val="000000"/>
                </a:solidFill>
                <a:effectLst/>
                <a:highlight>
                  <a:srgbClr val="FAFAFA"/>
                </a:highlight>
              </a:rPr>
              <a:t>-XX:+</a:t>
            </a:r>
            <a:r>
              <a:rPr lang="en-US" sz="2000" b="0" i="0" dirty="0" err="1">
                <a:solidFill>
                  <a:srgbClr val="000000"/>
                </a:solidFill>
                <a:effectLst/>
                <a:highlight>
                  <a:srgbClr val="FAFAFA"/>
                </a:highlight>
              </a:rPr>
              <a:t>PrintGCTimeStamps</a:t>
            </a:r>
            <a:r>
              <a:rPr lang="en-US" sz="2000" b="0" i="0" dirty="0">
                <a:solidFill>
                  <a:srgbClr val="000000"/>
                </a:solidFill>
                <a:effectLst/>
                <a:highlight>
                  <a:srgbClr val="FAFAFA"/>
                </a:highlight>
              </a:rPr>
              <a:t> </a:t>
            </a:r>
          </a:p>
          <a:p>
            <a:pPr marL="0" indent="0">
              <a:buNone/>
            </a:pPr>
            <a:r>
              <a:rPr lang="en-US" sz="2000" b="0" i="0" dirty="0">
                <a:solidFill>
                  <a:srgbClr val="000000"/>
                </a:solidFill>
                <a:effectLst/>
                <a:highlight>
                  <a:srgbClr val="FAFAFA"/>
                </a:highlight>
              </a:rPr>
              <a:t>-XX:+</a:t>
            </a:r>
            <a:r>
              <a:rPr lang="en-US" sz="2000" b="0" i="0" dirty="0" err="1">
                <a:solidFill>
                  <a:srgbClr val="000000"/>
                </a:solidFill>
                <a:effectLst/>
                <a:highlight>
                  <a:srgbClr val="FAFAFA"/>
                </a:highlight>
              </a:rPr>
              <a:t>PrintGCDateStamps</a:t>
            </a:r>
            <a:endParaRPr lang="en-US" sz="2000" i="0" dirty="0">
              <a:effectLst/>
              <a:highlight>
                <a:srgbClr val="FFFFFF"/>
              </a:highlight>
            </a:endParaRPr>
          </a:p>
          <a:p>
            <a:pPr marL="0" indent="0">
              <a:buNone/>
            </a:pPr>
            <a:endParaRPr lang="en-US" sz="2000" dirty="0">
              <a:highlight>
                <a:srgbClr val="FFFFFF"/>
              </a:highlight>
            </a:endParaRPr>
          </a:p>
          <a:p>
            <a:pPr marL="0" indent="0">
              <a:buNone/>
            </a:pPr>
            <a:r>
              <a:rPr lang="en-US" sz="2000" i="0" dirty="0">
                <a:solidFill>
                  <a:srgbClr val="000000"/>
                </a:solidFill>
                <a:effectLst/>
                <a:highlight>
                  <a:srgbClr val="EEEEEE"/>
                </a:highlight>
              </a:rPr>
              <a:t>-</a:t>
            </a:r>
            <a:r>
              <a:rPr lang="en-US" sz="2000" i="0" dirty="0" err="1">
                <a:solidFill>
                  <a:srgbClr val="000000"/>
                </a:solidFill>
                <a:effectLst/>
                <a:highlight>
                  <a:srgbClr val="EEEEEE"/>
                </a:highlight>
              </a:rPr>
              <a:t>Xloggc:file</a:t>
            </a:r>
            <a:r>
              <a:rPr lang="en-US" sz="2000" i="0" dirty="0">
                <a:solidFill>
                  <a:srgbClr val="000000"/>
                </a:solidFill>
                <a:effectLst/>
                <a:highlight>
                  <a:srgbClr val="FFFFFF"/>
                </a:highlight>
              </a:rPr>
              <a:t>								to save the logs to a file	</a:t>
            </a:r>
          </a:p>
          <a:p>
            <a:pPr marL="0" indent="0">
              <a:buNone/>
            </a:pPr>
            <a:endParaRPr lang="en-US" sz="2000" dirty="0">
              <a:solidFill>
                <a:srgbClr val="000000"/>
              </a:solidFill>
              <a:highlight>
                <a:srgbClr val="FFFFFF"/>
              </a:highlight>
            </a:endParaRPr>
          </a:p>
          <a:p>
            <a:pPr marL="0" indent="0">
              <a:buNone/>
            </a:pPr>
            <a:r>
              <a:rPr lang="en-US" sz="2000" i="0" dirty="0">
                <a:solidFill>
                  <a:srgbClr val="000000"/>
                </a:solidFill>
                <a:effectLst/>
                <a:highlight>
                  <a:srgbClr val="FFFFFF"/>
                </a:highlight>
              </a:rPr>
              <a:t>-</a:t>
            </a:r>
            <a:r>
              <a:rPr lang="en-US" sz="2000" i="0" dirty="0" err="1">
                <a:solidFill>
                  <a:srgbClr val="000000"/>
                </a:solidFill>
                <a:effectLst/>
                <a:highlight>
                  <a:srgbClr val="FFFFFF"/>
                </a:highlight>
              </a:rPr>
              <a:t>verbose:gc</a:t>
            </a:r>
            <a:r>
              <a:rPr lang="en-US" sz="2000" i="0" dirty="0">
                <a:solidFill>
                  <a:srgbClr val="000000"/>
                </a:solidFill>
                <a:effectLst/>
                <a:highlight>
                  <a:srgbClr val="FFFFFF"/>
                </a:highlight>
              </a:rPr>
              <a:t>				</a:t>
            </a:r>
            <a:endParaRPr lang="en-US" sz="2000" i="0" dirty="0">
              <a:effectLst/>
              <a:highlight>
                <a:srgbClr val="FFFFFF"/>
              </a:highlight>
            </a:endParaRPr>
          </a:p>
          <a:p>
            <a:pPr marL="0" indent="0" algn="l">
              <a:buNone/>
            </a:pPr>
            <a:endParaRPr lang="en-US" sz="2000" i="0" dirty="0">
              <a:effectLst/>
              <a:highlight>
                <a:srgbClr val="FFFFFF"/>
              </a:highlight>
            </a:endParaRPr>
          </a:p>
          <a:p>
            <a:pPr marL="0" indent="0" algn="l">
              <a:buNone/>
            </a:pPr>
            <a:endParaRPr lang="en-US" sz="2000" i="0" dirty="0">
              <a:effectLst/>
              <a:highlight>
                <a:srgbClr val="FFFFFF"/>
              </a:highlight>
            </a:endParaRPr>
          </a:p>
        </p:txBody>
      </p:sp>
    </p:spTree>
    <p:extLst>
      <p:ext uri="{BB962C8B-B14F-4D97-AF65-F5344CB8AC3E}">
        <p14:creationId xmlns:p14="http://schemas.microsoft.com/office/powerpoint/2010/main" val="2421701677"/>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JVM flags - example</a:t>
            </a:r>
            <a:endParaRPr lang="en-US" dirty="0"/>
          </a:p>
        </p:txBody>
      </p:sp>
      <p:sp>
        <p:nvSpPr>
          <p:cNvPr id="9221" name="Rectangle 5"/>
          <p:cNvSpPr>
            <a:spLocks noGrp="1" noChangeArrowheads="1"/>
          </p:cNvSpPr>
          <p:nvPr>
            <p:ph type="body" idx="1"/>
          </p:nvPr>
        </p:nvSpPr>
        <p:spPr>
          <a:xfrm>
            <a:off x="607741" y="1323473"/>
            <a:ext cx="7918450" cy="3657411"/>
          </a:xfrm>
        </p:spPr>
        <p:txBody>
          <a:bodyPr/>
          <a:lstStyle/>
          <a:p>
            <a:pPr marL="0" indent="0" algn="l">
              <a:buNone/>
            </a:pPr>
            <a:endParaRPr lang="en-US" sz="2000" i="0" dirty="0">
              <a:effectLst/>
              <a:highlight>
                <a:srgbClr val="FFFFFF"/>
              </a:highlight>
            </a:endParaRPr>
          </a:p>
          <a:p>
            <a:pPr marL="0" indent="0">
              <a:buNone/>
            </a:pPr>
            <a:r>
              <a:rPr lang="en-US" sz="2000" i="1" dirty="0">
                <a:highlight>
                  <a:srgbClr val="FFFFFF"/>
                </a:highlight>
              </a:rPr>
              <a:t>-Xms2560m</a:t>
            </a:r>
          </a:p>
          <a:p>
            <a:pPr marL="0" indent="0">
              <a:buNone/>
            </a:pPr>
            <a:r>
              <a:rPr lang="en-US" sz="2000" i="1" dirty="0">
                <a:highlight>
                  <a:srgbClr val="FFFFFF"/>
                </a:highlight>
              </a:rPr>
              <a:t>-Xmx2560m </a:t>
            </a:r>
          </a:p>
          <a:p>
            <a:pPr marL="0" indent="0">
              <a:buNone/>
            </a:pPr>
            <a:r>
              <a:rPr lang="en-US" sz="2000" i="1" dirty="0">
                <a:highlight>
                  <a:srgbClr val="FFFFFF"/>
                </a:highlight>
              </a:rPr>
              <a:t>-</a:t>
            </a:r>
            <a:r>
              <a:rPr lang="en-US" sz="2000" i="1" dirty="0" err="1">
                <a:highlight>
                  <a:srgbClr val="FFFFFF"/>
                </a:highlight>
              </a:rPr>
              <a:t>XX:NewSize</a:t>
            </a:r>
            <a:r>
              <a:rPr lang="en-US" sz="2000" i="1" dirty="0">
                <a:highlight>
                  <a:srgbClr val="FFFFFF"/>
                </a:highlight>
              </a:rPr>
              <a:t>=1536m </a:t>
            </a:r>
          </a:p>
          <a:p>
            <a:pPr marL="0" indent="0">
              <a:buNone/>
            </a:pPr>
            <a:r>
              <a:rPr lang="en-US" sz="2000" i="1" dirty="0">
                <a:highlight>
                  <a:srgbClr val="FFFFFF"/>
                </a:highlight>
              </a:rPr>
              <a:t>-</a:t>
            </a:r>
            <a:r>
              <a:rPr lang="en-US" sz="2000" i="1" dirty="0" err="1">
                <a:highlight>
                  <a:srgbClr val="FFFFFF"/>
                </a:highlight>
              </a:rPr>
              <a:t>XX:MaxNewSize</a:t>
            </a:r>
            <a:r>
              <a:rPr lang="en-US" sz="2000" i="1" dirty="0">
                <a:highlight>
                  <a:srgbClr val="FFFFFF"/>
                </a:highlight>
              </a:rPr>
              <a:t>=1536m </a:t>
            </a:r>
          </a:p>
          <a:p>
            <a:pPr marL="0" indent="0">
              <a:buNone/>
            </a:pPr>
            <a:r>
              <a:rPr lang="en-US" sz="2000" i="1" dirty="0">
                <a:highlight>
                  <a:srgbClr val="FFFFFF"/>
                </a:highlight>
              </a:rPr>
              <a:t>-</a:t>
            </a:r>
            <a:r>
              <a:rPr lang="en-US" sz="2000" i="1" dirty="0" err="1">
                <a:highlight>
                  <a:srgbClr val="FFFFFF"/>
                </a:highlight>
              </a:rPr>
              <a:t>XX:MetaspaceSize</a:t>
            </a:r>
            <a:r>
              <a:rPr lang="en-US" sz="2000" i="1" dirty="0">
                <a:highlight>
                  <a:srgbClr val="FFFFFF"/>
                </a:highlight>
              </a:rPr>
              <a:t>=768m </a:t>
            </a:r>
          </a:p>
          <a:p>
            <a:pPr marL="0" indent="0">
              <a:buNone/>
            </a:pPr>
            <a:r>
              <a:rPr lang="en-US" sz="2000" i="1" dirty="0">
                <a:highlight>
                  <a:srgbClr val="FFFFFF"/>
                </a:highlight>
              </a:rPr>
              <a:t>-</a:t>
            </a:r>
            <a:r>
              <a:rPr lang="en-US" sz="2000" i="1" dirty="0" err="1">
                <a:highlight>
                  <a:srgbClr val="FFFFFF"/>
                </a:highlight>
              </a:rPr>
              <a:t>XX:MaxMetaspaceSize</a:t>
            </a:r>
            <a:r>
              <a:rPr lang="en-US" sz="2000" i="1" dirty="0">
                <a:highlight>
                  <a:srgbClr val="FFFFFF"/>
                </a:highlight>
              </a:rPr>
              <a:t>=768m </a:t>
            </a:r>
          </a:p>
          <a:p>
            <a:pPr marL="0" indent="0">
              <a:buNone/>
            </a:pPr>
            <a:r>
              <a:rPr lang="en-US" sz="2000" i="1" dirty="0">
                <a:highlight>
                  <a:srgbClr val="FFFFFF"/>
                </a:highlight>
              </a:rPr>
              <a:t>-</a:t>
            </a:r>
            <a:r>
              <a:rPr lang="en-US" sz="2000" i="1" dirty="0" err="1">
                <a:highlight>
                  <a:srgbClr val="FFFFFF"/>
                </a:highlight>
              </a:rPr>
              <a:t>XX:MaxTenuringThreshold</a:t>
            </a:r>
            <a:r>
              <a:rPr lang="en-US" sz="2000" i="1" dirty="0">
                <a:highlight>
                  <a:srgbClr val="FFFFFF"/>
                </a:highlight>
              </a:rPr>
              <a:t>=5</a:t>
            </a:r>
          </a:p>
          <a:p>
            <a:pPr marL="0" indent="0">
              <a:buNone/>
            </a:pPr>
            <a:r>
              <a:rPr lang="en-US" sz="2000" b="0" i="1" dirty="0">
                <a:effectLst/>
                <a:highlight>
                  <a:srgbClr val="FFFFFF"/>
                </a:highlight>
              </a:rPr>
              <a:t>-</a:t>
            </a:r>
            <a:r>
              <a:rPr lang="en-US" sz="2000" b="0" i="1" dirty="0" err="1">
                <a:effectLst/>
                <a:highlight>
                  <a:srgbClr val="FFFFFF"/>
                </a:highlight>
              </a:rPr>
              <a:t>XX:SurvivorRatio</a:t>
            </a:r>
            <a:r>
              <a:rPr lang="en-US" sz="2000" b="0" i="1" dirty="0">
                <a:effectLst/>
                <a:highlight>
                  <a:srgbClr val="FFFFFF"/>
                </a:highlight>
              </a:rPr>
              <a:t>=2</a:t>
            </a:r>
            <a:endParaRPr lang="en-US" sz="2000" i="0" dirty="0">
              <a:effectLst/>
              <a:highlight>
                <a:srgbClr val="FFFFFF"/>
              </a:highlight>
            </a:endParaRPr>
          </a:p>
          <a:p>
            <a:pPr marL="0" indent="0" algn="l">
              <a:buNone/>
            </a:pPr>
            <a:endParaRPr lang="en-US" sz="2000" i="0" dirty="0">
              <a:effectLst/>
              <a:highlight>
                <a:srgbClr val="FFFFFF"/>
              </a:highlight>
            </a:endParaRPr>
          </a:p>
        </p:txBody>
      </p:sp>
    </p:spTree>
    <p:extLst>
      <p:ext uri="{BB962C8B-B14F-4D97-AF65-F5344CB8AC3E}">
        <p14:creationId xmlns:p14="http://schemas.microsoft.com/office/powerpoint/2010/main" val="2776332573"/>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381000" y="2552700"/>
            <a:ext cx="4648200" cy="876300"/>
          </a:xfrm>
        </p:spPr>
        <p:txBody>
          <a:bodyPr/>
          <a:lstStyle/>
          <a:p>
            <a:pPr algn="l"/>
            <a:r>
              <a:rPr lang="en-IN" dirty="0"/>
              <a:t>J</a:t>
            </a:r>
            <a:r>
              <a:rPr lang="en-US" dirty="0"/>
              <a:t>ava Runtime</a:t>
            </a:r>
            <a:br>
              <a:rPr lang="en-US" dirty="0"/>
            </a:br>
            <a:r>
              <a:rPr lang="en-US" dirty="0"/>
              <a:t> Environment</a:t>
            </a:r>
          </a:p>
        </p:txBody>
      </p:sp>
      <p:pic>
        <p:nvPicPr>
          <p:cNvPr id="4" name="Picture 3">
            <a:extLst>
              <a:ext uri="{FF2B5EF4-FFF2-40B4-BE49-F238E27FC236}">
                <a16:creationId xmlns:a16="http://schemas.microsoft.com/office/drawing/2014/main" id="{B4493A28-C9C8-A155-7FE9-B4D2D3209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76200"/>
            <a:ext cx="5715798" cy="6629400"/>
          </a:xfrm>
          <a:prstGeom prst="rect">
            <a:avLst/>
          </a:prstGeom>
        </p:spPr>
      </p:pic>
    </p:spTree>
    <p:extLst>
      <p:ext uri="{BB962C8B-B14F-4D97-AF65-F5344CB8AC3E}">
        <p14:creationId xmlns:p14="http://schemas.microsoft.com/office/powerpoint/2010/main" val="2406201096"/>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GC Logs</a:t>
            </a:r>
            <a:endParaRPr lang="en-US" dirty="0"/>
          </a:p>
        </p:txBody>
      </p:sp>
      <p:pic>
        <p:nvPicPr>
          <p:cNvPr id="1028" name="Picture 4" descr="Image title">
            <a:extLst>
              <a:ext uri="{FF2B5EF4-FFF2-40B4-BE49-F238E27FC236}">
                <a16:creationId xmlns:a16="http://schemas.microsoft.com/office/drawing/2014/main" id="{ED7DB266-719F-3C01-490A-8A6D9747E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1"/>
            <a:ext cx="9143999"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923439"/>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How Garbage Collector works</a:t>
            </a:r>
            <a:endParaRPr lang="en-US" dirty="0"/>
          </a:p>
        </p:txBody>
      </p:sp>
      <p:sp>
        <p:nvSpPr>
          <p:cNvPr id="9221" name="Rectangle 5"/>
          <p:cNvSpPr>
            <a:spLocks noGrp="1" noChangeArrowheads="1"/>
          </p:cNvSpPr>
          <p:nvPr>
            <p:ph type="body" idx="1"/>
          </p:nvPr>
        </p:nvSpPr>
        <p:spPr>
          <a:xfrm>
            <a:off x="607741" y="1323473"/>
            <a:ext cx="7918450" cy="4519186"/>
          </a:xfrm>
        </p:spPr>
        <p:txBody>
          <a:bodyPr/>
          <a:lstStyle/>
          <a:p>
            <a:pPr algn="l"/>
            <a:r>
              <a:rPr lang="en-US" sz="2000" b="0" i="0" dirty="0">
                <a:effectLst/>
              </a:rPr>
              <a:t>When an object is no longer used, the garbage collector reclaims the underlying memory and reuses it for future object allocation. </a:t>
            </a:r>
          </a:p>
          <a:p>
            <a:pPr algn="l"/>
            <a:r>
              <a:rPr lang="en-US" sz="2000" b="0" i="0" dirty="0">
                <a:effectLst/>
              </a:rPr>
              <a:t>This means there is no explicit deletion and no memory is given back to the operating system</a:t>
            </a:r>
          </a:p>
          <a:p>
            <a:pPr algn="l"/>
            <a:r>
              <a:rPr lang="en-US" sz="2000" b="0" i="0" dirty="0">
                <a:effectLst/>
              </a:rPr>
              <a:t>Special objects called garbage-collection roots (GC roots) are used to traverse the object graph to identify application-reachable objects</a:t>
            </a:r>
          </a:p>
          <a:p>
            <a:pPr algn="l"/>
            <a:r>
              <a:rPr lang="en-US" sz="2000" dirty="0"/>
              <a:t>There are 4 kinds of GC Roots</a:t>
            </a:r>
          </a:p>
          <a:p>
            <a:pPr lvl="2"/>
            <a:r>
              <a:rPr lang="en-US" b="0" i="0" dirty="0">
                <a:effectLst/>
              </a:rPr>
              <a:t>Local variables</a:t>
            </a:r>
          </a:p>
          <a:p>
            <a:pPr lvl="2"/>
            <a:r>
              <a:rPr lang="en-US" dirty="0"/>
              <a:t>Active java threads</a:t>
            </a:r>
          </a:p>
          <a:p>
            <a:pPr lvl="2"/>
            <a:r>
              <a:rPr lang="en-US" b="0" i="0" dirty="0">
                <a:effectLst/>
              </a:rPr>
              <a:t>Static variables</a:t>
            </a:r>
          </a:p>
          <a:p>
            <a:pPr lvl="2"/>
            <a:r>
              <a:rPr lang="en-US" dirty="0"/>
              <a:t>JNI references</a:t>
            </a:r>
            <a:endParaRPr lang="en-US" b="0" i="0" dirty="0">
              <a:effectLst/>
            </a:endParaRPr>
          </a:p>
          <a:p>
            <a:pPr algn="l"/>
            <a:endParaRPr lang="en-US" sz="2000" b="1" i="0" dirty="0">
              <a:solidFill>
                <a:srgbClr val="171717"/>
              </a:solidFill>
              <a:effectLst/>
              <a:highlight>
                <a:srgbClr val="FFFFFF"/>
              </a:highlight>
            </a:endParaRPr>
          </a:p>
        </p:txBody>
      </p:sp>
    </p:spTree>
    <p:extLst>
      <p:ext uri="{BB962C8B-B14F-4D97-AF65-F5344CB8AC3E}">
        <p14:creationId xmlns:p14="http://schemas.microsoft.com/office/powerpoint/2010/main" val="3425510544"/>
      </p:ext>
    </p:extLst>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How Garbage Collector works(</a:t>
            </a:r>
            <a:r>
              <a:rPr lang="en-IN" dirty="0" err="1"/>
              <a:t>contd</a:t>
            </a:r>
            <a:r>
              <a:rPr lang="en-IN" dirty="0"/>
              <a:t>)</a:t>
            </a:r>
            <a:endParaRPr lang="en-US" dirty="0"/>
          </a:p>
        </p:txBody>
      </p:sp>
      <p:sp>
        <p:nvSpPr>
          <p:cNvPr id="9221" name="Rectangle 5"/>
          <p:cNvSpPr>
            <a:spLocks noGrp="1" noChangeArrowheads="1"/>
          </p:cNvSpPr>
          <p:nvPr>
            <p:ph type="body" idx="1"/>
          </p:nvPr>
        </p:nvSpPr>
        <p:spPr>
          <a:xfrm>
            <a:off x="607741" y="1323473"/>
            <a:ext cx="7918450" cy="5251694"/>
          </a:xfrm>
        </p:spPr>
        <p:txBody>
          <a:bodyPr/>
          <a:lstStyle/>
          <a:p>
            <a:pPr marL="0" indent="0" algn="l" fontAlgn="base">
              <a:buNone/>
            </a:pPr>
            <a:r>
              <a:rPr lang="en-US" sz="2400" b="1" dirty="0">
                <a:solidFill>
                  <a:srgbClr val="000000"/>
                </a:solidFill>
                <a:highlight>
                  <a:srgbClr val="FFFFFF"/>
                </a:highlight>
              </a:rPr>
              <a:t>GC Roots</a:t>
            </a:r>
          </a:p>
          <a:p>
            <a:pPr algn="l" fontAlgn="base">
              <a:buFont typeface="Arial" panose="020B0604020202020204" pitchFamily="34" charset="0"/>
              <a:buChar char="•"/>
            </a:pPr>
            <a:r>
              <a:rPr lang="en-US" sz="1800" b="1" i="0" dirty="0">
                <a:solidFill>
                  <a:srgbClr val="000000"/>
                </a:solidFill>
                <a:effectLst/>
                <a:highlight>
                  <a:srgbClr val="FFFFFF"/>
                </a:highlight>
              </a:rPr>
              <a:t>Local variables</a:t>
            </a:r>
            <a:r>
              <a:rPr lang="en-US" sz="1800" b="0" i="0" dirty="0">
                <a:solidFill>
                  <a:srgbClr val="000000"/>
                </a:solidFill>
                <a:effectLst/>
                <a:highlight>
                  <a:srgbClr val="FFFFFF"/>
                </a:highlight>
              </a:rPr>
              <a:t> are kept alive by the stack of a thread. </a:t>
            </a:r>
          </a:p>
          <a:p>
            <a:pPr algn="l" fontAlgn="base">
              <a:buFont typeface="Arial" panose="020B0604020202020204" pitchFamily="34" charset="0"/>
              <a:buChar char="•"/>
            </a:pPr>
            <a:r>
              <a:rPr lang="en-US" sz="1800" b="0" i="0" dirty="0">
                <a:solidFill>
                  <a:srgbClr val="000000"/>
                </a:solidFill>
                <a:effectLst/>
                <a:highlight>
                  <a:srgbClr val="FFFFFF"/>
                </a:highlight>
              </a:rPr>
              <a:t>For all intents and purposes, local variables are GC roots.</a:t>
            </a:r>
          </a:p>
          <a:p>
            <a:pPr algn="l" fontAlgn="base">
              <a:buFont typeface="Arial" panose="020B0604020202020204" pitchFamily="34" charset="0"/>
              <a:buChar char="•"/>
            </a:pPr>
            <a:endParaRPr lang="en-US" sz="1800" b="0" i="0" dirty="0">
              <a:solidFill>
                <a:srgbClr val="000000"/>
              </a:solidFill>
              <a:effectLst/>
              <a:highlight>
                <a:srgbClr val="FFFFFF"/>
              </a:highlight>
            </a:endParaRPr>
          </a:p>
          <a:p>
            <a:pPr algn="l" fontAlgn="base">
              <a:buFont typeface="Arial" panose="020B0604020202020204" pitchFamily="34" charset="0"/>
              <a:buChar char="•"/>
            </a:pPr>
            <a:r>
              <a:rPr lang="en-US" sz="1800" b="1" i="0" dirty="0">
                <a:solidFill>
                  <a:srgbClr val="000000"/>
                </a:solidFill>
                <a:effectLst/>
                <a:highlight>
                  <a:srgbClr val="FFFFFF"/>
                </a:highlight>
              </a:rPr>
              <a:t>Active Java threads</a:t>
            </a:r>
            <a:r>
              <a:rPr lang="en-US" sz="1800" b="0" i="0" dirty="0">
                <a:solidFill>
                  <a:srgbClr val="000000"/>
                </a:solidFill>
                <a:effectLst/>
                <a:highlight>
                  <a:srgbClr val="FFFFFF"/>
                </a:highlight>
              </a:rPr>
              <a:t> are always considered live objects and are therefore GC roots. </a:t>
            </a:r>
          </a:p>
          <a:p>
            <a:pPr algn="l" fontAlgn="base">
              <a:buFont typeface="Arial" panose="020B0604020202020204" pitchFamily="34" charset="0"/>
              <a:buChar char="•"/>
            </a:pPr>
            <a:r>
              <a:rPr lang="en-US" sz="1800" b="0" i="0" dirty="0">
                <a:solidFill>
                  <a:srgbClr val="000000"/>
                </a:solidFill>
                <a:effectLst/>
                <a:highlight>
                  <a:srgbClr val="FFFFFF"/>
                </a:highlight>
              </a:rPr>
              <a:t>This is especially important for thread local variables.</a:t>
            </a:r>
          </a:p>
          <a:p>
            <a:pPr algn="l" fontAlgn="base">
              <a:buFont typeface="Arial" panose="020B0604020202020204" pitchFamily="34" charset="0"/>
              <a:buChar char="•"/>
            </a:pPr>
            <a:endParaRPr lang="en-US" sz="1800" b="0" i="0" dirty="0">
              <a:solidFill>
                <a:srgbClr val="000000"/>
              </a:solidFill>
              <a:effectLst/>
              <a:highlight>
                <a:srgbClr val="FFFFFF"/>
              </a:highlight>
            </a:endParaRPr>
          </a:p>
          <a:p>
            <a:pPr algn="l" fontAlgn="base">
              <a:buFont typeface="Arial" panose="020B0604020202020204" pitchFamily="34" charset="0"/>
              <a:buChar char="•"/>
            </a:pPr>
            <a:r>
              <a:rPr lang="en-US" sz="1800" b="1" i="0" dirty="0">
                <a:solidFill>
                  <a:srgbClr val="000000"/>
                </a:solidFill>
                <a:effectLst/>
                <a:highlight>
                  <a:srgbClr val="FFFFFF"/>
                </a:highlight>
              </a:rPr>
              <a:t>Static variables</a:t>
            </a:r>
            <a:r>
              <a:rPr lang="en-US" sz="1800" b="0" i="0" dirty="0">
                <a:solidFill>
                  <a:srgbClr val="000000"/>
                </a:solidFill>
                <a:effectLst/>
                <a:highlight>
                  <a:srgbClr val="FFFFFF"/>
                </a:highlight>
              </a:rPr>
              <a:t> are referenced by their classes and are GC Roots</a:t>
            </a:r>
          </a:p>
          <a:p>
            <a:pPr algn="l" fontAlgn="base">
              <a:buFont typeface="Arial" panose="020B0604020202020204" pitchFamily="34" charset="0"/>
              <a:buChar char="•"/>
            </a:pPr>
            <a:r>
              <a:rPr lang="en-US" sz="1800" b="0" i="0" dirty="0">
                <a:solidFill>
                  <a:srgbClr val="000000"/>
                </a:solidFill>
                <a:effectLst/>
                <a:highlight>
                  <a:srgbClr val="FFFFFF"/>
                </a:highlight>
              </a:rPr>
              <a:t>Classes themselves can be garbage-collected, which would remove all referenced static variables (App server scenario)</a:t>
            </a:r>
          </a:p>
          <a:p>
            <a:pPr algn="l" fontAlgn="base">
              <a:buFont typeface="Arial" panose="020B0604020202020204" pitchFamily="34" charset="0"/>
              <a:buChar char="•"/>
            </a:pPr>
            <a:endParaRPr lang="en-US" sz="1800" b="0" i="0" dirty="0">
              <a:solidFill>
                <a:srgbClr val="000000"/>
              </a:solidFill>
              <a:effectLst/>
              <a:highlight>
                <a:srgbClr val="FFFFFF"/>
              </a:highlight>
            </a:endParaRPr>
          </a:p>
          <a:p>
            <a:pPr algn="l" fontAlgn="base">
              <a:buFont typeface="Arial" panose="020B0604020202020204" pitchFamily="34" charset="0"/>
              <a:buChar char="•"/>
            </a:pPr>
            <a:r>
              <a:rPr lang="en-US" sz="1800" b="1" i="0" dirty="0">
                <a:solidFill>
                  <a:srgbClr val="000000"/>
                </a:solidFill>
                <a:effectLst/>
                <a:highlight>
                  <a:srgbClr val="FFFFFF"/>
                </a:highlight>
              </a:rPr>
              <a:t>JNI References</a:t>
            </a:r>
            <a:r>
              <a:rPr lang="en-US" sz="1800" b="0" i="0" dirty="0">
                <a:solidFill>
                  <a:srgbClr val="000000"/>
                </a:solidFill>
                <a:effectLst/>
                <a:highlight>
                  <a:srgbClr val="FFFFFF"/>
                </a:highlight>
              </a:rPr>
              <a:t> are Java objects that the native code has created as part of a JNI call</a:t>
            </a:r>
          </a:p>
          <a:p>
            <a:pPr algn="l" fontAlgn="base">
              <a:buFont typeface="Arial" panose="020B0604020202020204" pitchFamily="34" charset="0"/>
              <a:buChar char="•"/>
            </a:pPr>
            <a:r>
              <a:rPr lang="en-US" sz="1800" b="0" i="0" dirty="0">
                <a:solidFill>
                  <a:srgbClr val="000000"/>
                </a:solidFill>
                <a:effectLst/>
                <a:highlight>
                  <a:srgbClr val="FFFFFF"/>
                </a:highlight>
              </a:rPr>
              <a:t>Such objects represent a very special form of GC root</a:t>
            </a:r>
          </a:p>
          <a:p>
            <a:pPr algn="l"/>
            <a:endParaRPr lang="en-US" sz="2000" b="1" i="0" dirty="0">
              <a:solidFill>
                <a:srgbClr val="171717"/>
              </a:solidFill>
              <a:effectLst/>
              <a:highlight>
                <a:srgbClr val="FFFFFF"/>
              </a:highlight>
            </a:endParaRPr>
          </a:p>
        </p:txBody>
      </p:sp>
    </p:spTree>
    <p:extLst>
      <p:ext uri="{BB962C8B-B14F-4D97-AF65-F5344CB8AC3E}">
        <p14:creationId xmlns:p14="http://schemas.microsoft.com/office/powerpoint/2010/main" val="2740135756"/>
      </p:ext>
    </p:extLst>
  </p:cSld>
  <p:clrMapOvr>
    <a:masterClrMapping/>
  </p:clrMapOvr>
  <p:transition>
    <p:check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How Garbage Collector works (</a:t>
            </a:r>
            <a:r>
              <a:rPr lang="en-IN" dirty="0" err="1"/>
              <a:t>contd</a:t>
            </a:r>
            <a:r>
              <a:rPr lang="en-IN" dirty="0"/>
              <a:t>)</a:t>
            </a:r>
            <a:endParaRPr lang="en-US" dirty="0"/>
          </a:p>
        </p:txBody>
      </p:sp>
      <p:pic>
        <p:nvPicPr>
          <p:cNvPr id="2050" name="Picture 2" descr="zgc marking">
            <a:extLst>
              <a:ext uri="{FF2B5EF4-FFF2-40B4-BE49-F238E27FC236}">
                <a16:creationId xmlns:a16="http://schemas.microsoft.com/office/drawing/2014/main" id="{A6D14B0B-8864-176D-AB44-6CA9A503E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723" y="1676400"/>
            <a:ext cx="6929877" cy="3892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782521"/>
      </p:ext>
    </p:extLst>
  </p:cSld>
  <p:clrMapOvr>
    <a:masterClrMapping/>
  </p:clrMapOvr>
  <p:transition>
    <p:check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How Garbage Collector works (</a:t>
            </a:r>
            <a:r>
              <a:rPr lang="en-IN" dirty="0" err="1"/>
              <a:t>contd</a:t>
            </a:r>
            <a:r>
              <a:rPr lang="en-IN" dirty="0"/>
              <a:t>)</a:t>
            </a:r>
            <a:endParaRPr lang="en-US" dirty="0"/>
          </a:p>
        </p:txBody>
      </p:sp>
      <p:pic>
        <p:nvPicPr>
          <p:cNvPr id="1026" name="Picture 2" descr="No alt text provided for this image">
            <a:extLst>
              <a:ext uri="{FF2B5EF4-FFF2-40B4-BE49-F238E27FC236}">
                <a16:creationId xmlns:a16="http://schemas.microsoft.com/office/drawing/2014/main" id="{744FD7F0-5E20-B8D5-F6AB-5648DEC40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3397457"/>
            <a:ext cx="4114799" cy="28059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9066025-E211-8C23-7D62-490780DD2BA9}"/>
              </a:ext>
            </a:extLst>
          </p:cNvPr>
          <p:cNvSpPr txBox="1"/>
          <p:nvPr/>
        </p:nvSpPr>
        <p:spPr>
          <a:xfrm>
            <a:off x="533400" y="1287959"/>
            <a:ext cx="8153400" cy="2492990"/>
          </a:xfrm>
          <a:prstGeom prst="rect">
            <a:avLst/>
          </a:prstGeom>
          <a:noFill/>
        </p:spPr>
        <p:txBody>
          <a:bodyPr wrap="square">
            <a:spAutoFit/>
          </a:bodyPr>
          <a:lstStyle/>
          <a:p>
            <a:pPr marL="285750" indent="-285750" algn="l">
              <a:buFont typeface="Arial" panose="020B0604020202020204" pitchFamily="34" charset="0"/>
              <a:buChar char="•"/>
            </a:pPr>
            <a:r>
              <a:rPr lang="en-US" sz="2000" b="0" i="0" dirty="0">
                <a:effectLst/>
                <a:highlight>
                  <a:srgbClr val="FFFFFF"/>
                </a:highlight>
                <a:latin typeface="BerninaSans"/>
              </a:rPr>
              <a:t>To determine which objects are no longer in use, </a:t>
            </a:r>
          </a:p>
          <a:p>
            <a:pPr marL="285750" indent="-285750" algn="l">
              <a:buFont typeface="Arial" panose="020B0604020202020204" pitchFamily="34" charset="0"/>
              <a:buChar char="•"/>
            </a:pPr>
            <a:r>
              <a:rPr lang="en-US" sz="2000" b="0" i="0" dirty="0">
                <a:effectLst/>
                <a:highlight>
                  <a:srgbClr val="FFFFFF"/>
                </a:highlight>
                <a:latin typeface="BerninaSans"/>
              </a:rPr>
              <a:t>the JVM intermittently runs a </a:t>
            </a:r>
            <a:r>
              <a:rPr lang="en-US" sz="2000" b="0" i="0" u="none" strike="noStrike" dirty="0">
                <a:effectLst/>
                <a:highlight>
                  <a:srgbClr val="FFFFFF"/>
                </a:highlight>
                <a:latin typeface="BerninaSans"/>
              </a:rPr>
              <a:t>mark-and-sweep algorithm</a:t>
            </a:r>
          </a:p>
          <a:p>
            <a:pPr marL="1257300" lvl="2" indent="-342900" algn="l">
              <a:buFont typeface="Arial" panose="020B0604020202020204" pitchFamily="34" charset="0"/>
              <a:buChar char="•"/>
            </a:pPr>
            <a:r>
              <a:rPr lang="en-US" sz="2000" b="0" i="0" dirty="0">
                <a:effectLst/>
                <a:highlight>
                  <a:srgbClr val="FFFFFF"/>
                </a:highlight>
                <a:latin typeface="BerninaSans"/>
              </a:rPr>
              <a:t>The algorithm traverses all object references, starting with the GC roots, and marks every object found as alive</a:t>
            </a:r>
          </a:p>
          <a:p>
            <a:pPr marL="1257300" lvl="2" indent="-342900" algn="l">
              <a:buFont typeface="Arial" panose="020B0604020202020204" pitchFamily="34" charset="0"/>
              <a:buChar char="•"/>
            </a:pPr>
            <a:r>
              <a:rPr lang="en-US" sz="2000" b="0" i="0" dirty="0">
                <a:effectLst/>
                <a:highlight>
                  <a:srgbClr val="FFFFFF"/>
                </a:highlight>
                <a:latin typeface="BerninaSans"/>
              </a:rPr>
              <a:t>All of the heap memory that is not occupied by marked objects is marked as free</a:t>
            </a:r>
          </a:p>
          <a:p>
            <a:pPr marL="285750" indent="-28575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47290685"/>
      </p:ext>
    </p:extLst>
  </p:cSld>
  <p:clrMapOvr>
    <a:masterClrMapping/>
  </p:clrMapOvr>
  <p:transition>
    <p:check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How Garbage Collector works (</a:t>
            </a:r>
            <a:r>
              <a:rPr lang="en-IN" dirty="0" err="1"/>
              <a:t>contd</a:t>
            </a:r>
            <a:r>
              <a:rPr lang="en-IN" dirty="0"/>
              <a:t>)</a:t>
            </a:r>
            <a:endParaRPr lang="en-US" dirty="0"/>
          </a:p>
        </p:txBody>
      </p:sp>
      <p:sp>
        <p:nvSpPr>
          <p:cNvPr id="3" name="TextBox 2">
            <a:extLst>
              <a:ext uri="{FF2B5EF4-FFF2-40B4-BE49-F238E27FC236}">
                <a16:creationId xmlns:a16="http://schemas.microsoft.com/office/drawing/2014/main" id="{09066025-E211-8C23-7D62-490780DD2BA9}"/>
              </a:ext>
            </a:extLst>
          </p:cNvPr>
          <p:cNvSpPr txBox="1"/>
          <p:nvPr/>
        </p:nvSpPr>
        <p:spPr>
          <a:xfrm>
            <a:off x="533400" y="1287959"/>
            <a:ext cx="8153400" cy="1077218"/>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000000"/>
                </a:solidFill>
                <a:effectLst/>
                <a:highlight>
                  <a:srgbClr val="FFFFFF"/>
                </a:highlight>
                <a:latin typeface="BerninaSans"/>
              </a:rPr>
              <a:t> It's possible to have unused objects that are still reachable by an application because the developer simply forgot to dereference them</a:t>
            </a:r>
          </a:p>
          <a:p>
            <a:pPr marL="285750" indent="-285750" algn="l">
              <a:buFont typeface="Arial" panose="020B0604020202020204" pitchFamily="34" charset="0"/>
              <a:buChar char="•"/>
            </a:pPr>
            <a:r>
              <a:rPr lang="en-US" sz="2000" b="0" i="0" dirty="0">
                <a:solidFill>
                  <a:srgbClr val="000000"/>
                </a:solidFill>
                <a:effectLst/>
                <a:highlight>
                  <a:srgbClr val="FFFFFF"/>
                </a:highlight>
                <a:latin typeface="BerninaSans"/>
              </a:rPr>
              <a:t> Such objects cannot be garbage-collected</a:t>
            </a:r>
            <a:endParaRPr lang="en-US" sz="2000" dirty="0"/>
          </a:p>
        </p:txBody>
      </p:sp>
      <p:pic>
        <p:nvPicPr>
          <p:cNvPr id="2" name="Picture 2" descr="When objects are no longer referenced directly or indirectly by a Java Garbage Collection root, they will be removed. There are no classic memory leaks. Analysis cannot really identify memory leaks, it can only hint at suspicious objects">
            <a:extLst>
              <a:ext uri="{FF2B5EF4-FFF2-40B4-BE49-F238E27FC236}">
                <a16:creationId xmlns:a16="http://schemas.microsoft.com/office/drawing/2014/main" id="{73CB1D79-F1AB-DE89-8C0B-B93A8EDA3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463" y="2743200"/>
            <a:ext cx="4806137"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691718"/>
      </p:ext>
    </p:extLst>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Garbage Collection phases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990600"/>
            <a:ext cx="7918450" cy="523322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endParaRPr lang="en-US" sz="1800" i="0" dirty="0">
              <a:solidFill>
                <a:srgbClr val="212529"/>
              </a:solidFill>
              <a:effectLst/>
              <a:highlight>
                <a:srgbClr val="FFFFFF"/>
              </a:highlight>
            </a:endParaRPr>
          </a:p>
          <a:p>
            <a:pPr algn="l">
              <a:buFont typeface="Arial" panose="020B0604020202020204" pitchFamily="34" charset="0"/>
              <a:buChar char="•"/>
            </a:pPr>
            <a:r>
              <a:rPr lang="en-US" sz="1800" b="1" i="0" dirty="0">
                <a:solidFill>
                  <a:srgbClr val="171717"/>
                </a:solidFill>
                <a:effectLst/>
                <a:highlight>
                  <a:srgbClr val="FFFFFF"/>
                </a:highlight>
              </a:rPr>
              <a:t>Mark</a:t>
            </a:r>
            <a:r>
              <a:rPr lang="en-US" sz="1800" b="0" i="0" dirty="0">
                <a:solidFill>
                  <a:srgbClr val="171717"/>
                </a:solidFill>
                <a:effectLst/>
                <a:highlight>
                  <a:srgbClr val="FFFFFF"/>
                </a:highlight>
              </a:rPr>
              <a:t>: garbage collector identifies which objects are in use and which ones are not </a:t>
            </a:r>
          </a:p>
          <a:p>
            <a:pPr marL="0" indent="0" algn="l">
              <a:buNone/>
            </a:pPr>
            <a:endParaRPr lang="en-US" sz="1800" b="0" i="0" dirty="0">
              <a:solidFill>
                <a:srgbClr val="171717"/>
              </a:solidFill>
              <a:effectLst/>
              <a:highlight>
                <a:srgbClr val="FFFFFF"/>
              </a:highlight>
            </a:endParaRPr>
          </a:p>
          <a:p>
            <a:pPr algn="l">
              <a:buFont typeface="Arial" panose="020B0604020202020204" pitchFamily="34" charset="0"/>
              <a:buChar char="•"/>
            </a:pPr>
            <a:r>
              <a:rPr lang="en-US" sz="1800" dirty="0">
                <a:solidFill>
                  <a:srgbClr val="171717"/>
                </a:solidFill>
                <a:highlight>
                  <a:srgbClr val="FFFFFF"/>
                </a:highlight>
              </a:rPr>
              <a:t>Sweep</a:t>
            </a:r>
            <a:r>
              <a:rPr lang="en-US" sz="1800" b="0" i="0" dirty="0">
                <a:solidFill>
                  <a:srgbClr val="171717"/>
                </a:solidFill>
                <a:effectLst/>
                <a:highlight>
                  <a:srgbClr val="FFFFFF"/>
                </a:highlight>
              </a:rPr>
              <a:t>: </a:t>
            </a:r>
            <a:r>
              <a:rPr lang="en-US" sz="1800" b="0" i="0" dirty="0">
                <a:effectLst/>
              </a:rPr>
              <a:t>after the marking phase has completed all space occupied by unvisited objects is considered free and can thus be reused to allocate new objects</a:t>
            </a:r>
          </a:p>
          <a:p>
            <a:pPr algn="l">
              <a:buFont typeface="Arial" panose="020B0604020202020204" pitchFamily="34" charset="0"/>
              <a:buChar char="•"/>
            </a:pPr>
            <a:endParaRPr lang="en-US" sz="1800" b="0" i="0" dirty="0">
              <a:solidFill>
                <a:srgbClr val="171717"/>
              </a:solidFill>
              <a:effectLst/>
              <a:highlight>
                <a:srgbClr val="FFFFFF"/>
              </a:highlight>
            </a:endParaRPr>
          </a:p>
          <a:p>
            <a:pPr algn="l">
              <a:buFont typeface="Arial" panose="020B0604020202020204" pitchFamily="34" charset="0"/>
              <a:buChar char="•"/>
            </a:pPr>
            <a:r>
              <a:rPr lang="en-US" sz="1800" dirty="0">
                <a:solidFill>
                  <a:srgbClr val="171717"/>
                </a:solidFill>
                <a:highlight>
                  <a:srgbClr val="FFFFFF"/>
                </a:highlight>
              </a:rPr>
              <a:t>Compact</a:t>
            </a:r>
            <a:r>
              <a:rPr lang="en-US" sz="1800" b="0" i="0" dirty="0">
                <a:solidFill>
                  <a:srgbClr val="171717"/>
                </a:solidFill>
                <a:effectLst/>
                <a:highlight>
                  <a:srgbClr val="FFFFFF"/>
                </a:highlight>
              </a:rPr>
              <a:t>: after marking, </a:t>
            </a:r>
            <a:r>
              <a:rPr lang="en-US" sz="1800" b="0" i="0" dirty="0">
                <a:effectLst/>
              </a:rPr>
              <a:t>move all marked – and thus alive – objects to the beginning of the memory region</a:t>
            </a:r>
          </a:p>
          <a:p>
            <a:pPr algn="l">
              <a:buFont typeface="Arial" panose="020B0604020202020204" pitchFamily="34" charset="0"/>
              <a:buChar char="•"/>
            </a:pPr>
            <a:endParaRPr lang="en-US" sz="1800" b="0" dirty="0">
              <a:solidFill>
                <a:srgbClr val="171717"/>
              </a:solidFill>
              <a:highlight>
                <a:srgbClr val="FFFFFF"/>
              </a:highlight>
            </a:endParaRPr>
          </a:p>
          <a:p>
            <a:pPr algn="l">
              <a:buFont typeface="Arial" panose="020B0604020202020204" pitchFamily="34" charset="0"/>
              <a:buChar char="•"/>
            </a:pPr>
            <a:r>
              <a:rPr lang="en-US" sz="1800" i="0" dirty="0">
                <a:solidFill>
                  <a:srgbClr val="171717"/>
                </a:solidFill>
                <a:effectLst/>
                <a:highlight>
                  <a:srgbClr val="FFFFFF"/>
                </a:highlight>
              </a:rPr>
              <a:t>Copy: </a:t>
            </a:r>
            <a:r>
              <a:rPr lang="en-US" sz="1800" b="0" i="0" dirty="0">
                <a:effectLst/>
              </a:rPr>
              <a:t>similar to the Mark and Compact Here the marked objects are </a:t>
            </a:r>
            <a:r>
              <a:rPr lang="en-US" sz="1800" b="0" dirty="0"/>
              <a:t>c</a:t>
            </a:r>
            <a:r>
              <a:rPr lang="en-US" sz="1800" b="0" i="0" dirty="0">
                <a:effectLst/>
              </a:rPr>
              <a:t>opied to  different empty memory region. </a:t>
            </a:r>
          </a:p>
          <a:p>
            <a:pPr marL="677863" lvl="2" indent="0">
              <a:buNone/>
            </a:pPr>
            <a:r>
              <a:rPr lang="en-US" sz="1800" b="0" i="0" dirty="0">
                <a:effectLst/>
              </a:rPr>
              <a:t>Mark and Copy approach has some advantages as copying can occur simultaneously. </a:t>
            </a:r>
          </a:p>
          <a:p>
            <a:pPr marL="677863" lvl="2" indent="0">
              <a:buNone/>
            </a:pPr>
            <a:r>
              <a:rPr lang="en-US" sz="1800" b="0" i="0" dirty="0">
                <a:effectLst/>
              </a:rPr>
              <a:t>The disadvantage is the need for one more memory region, which should be large enough to accommodate survived objects</a:t>
            </a:r>
            <a:endParaRPr lang="en-US" sz="1800" b="1" kern="0" dirty="0">
              <a:solidFill>
                <a:srgbClr val="171717"/>
              </a:solidFill>
              <a:highlight>
                <a:srgbClr val="FFFFFF"/>
              </a:highlight>
            </a:endParaRPr>
          </a:p>
        </p:txBody>
      </p:sp>
    </p:spTree>
    <p:extLst>
      <p:ext uri="{BB962C8B-B14F-4D97-AF65-F5344CB8AC3E}">
        <p14:creationId xmlns:p14="http://schemas.microsoft.com/office/powerpoint/2010/main" val="2939020899"/>
      </p:ext>
    </p:extLst>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580741"/>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i="0" dirty="0">
                <a:solidFill>
                  <a:srgbClr val="171717"/>
                </a:solidFill>
                <a:effectLst/>
                <a:highlight>
                  <a:srgbClr val="FFFFFF"/>
                </a:highlight>
              </a:rPr>
              <a:t>Serial Garbag</a:t>
            </a:r>
            <a:r>
              <a:rPr lang="en-US" sz="2000" dirty="0">
                <a:solidFill>
                  <a:srgbClr val="171717"/>
                </a:solidFill>
                <a:highlight>
                  <a:srgbClr val="FFFFFF"/>
                </a:highlight>
              </a:rPr>
              <a:t>e Collector</a:t>
            </a:r>
          </a:p>
          <a:p>
            <a:pPr marL="0" indent="0" algn="l">
              <a:buNone/>
            </a:pPr>
            <a:endParaRPr lang="en-US" sz="2000" b="0" i="0" dirty="0">
              <a:solidFill>
                <a:srgbClr val="000000"/>
              </a:solidFill>
              <a:effectLst/>
              <a:highlight>
                <a:srgbClr val="FFFFFF"/>
              </a:highlight>
            </a:endParaRPr>
          </a:p>
          <a:p>
            <a:pPr algn="l">
              <a:buFont typeface="Arial" panose="020B0604020202020204" pitchFamily="34" charset="0"/>
              <a:buChar char="•"/>
            </a:pPr>
            <a:r>
              <a:rPr lang="en-US" sz="2000" b="0" i="0" dirty="0">
                <a:solidFill>
                  <a:srgbClr val="000000"/>
                </a:solidFill>
                <a:effectLst/>
                <a:highlight>
                  <a:srgbClr val="FFFFFF"/>
                </a:highlight>
              </a:rPr>
              <a:t>This is the simplest GC implementation</a:t>
            </a:r>
          </a:p>
          <a:p>
            <a:pPr algn="l">
              <a:buFont typeface="Arial" panose="020B0604020202020204" pitchFamily="34" charset="0"/>
              <a:buChar char="•"/>
            </a:pPr>
            <a:r>
              <a:rPr lang="en-US" sz="2000" b="0" i="0" dirty="0">
                <a:solidFill>
                  <a:srgbClr val="000000"/>
                </a:solidFill>
                <a:effectLst/>
                <a:highlight>
                  <a:srgbClr val="FFFFFF"/>
                </a:highlight>
              </a:rPr>
              <a:t>it basically works with a single thread</a:t>
            </a:r>
          </a:p>
          <a:p>
            <a:pPr algn="l">
              <a:buFont typeface="Arial" panose="020B0604020202020204" pitchFamily="34" charset="0"/>
              <a:buChar char="•"/>
            </a:pPr>
            <a:r>
              <a:rPr lang="en-US" sz="2000" b="0" i="0" dirty="0">
                <a:solidFill>
                  <a:srgbClr val="000000"/>
                </a:solidFill>
                <a:effectLst/>
                <a:highlight>
                  <a:srgbClr val="FFFFFF"/>
                </a:highlight>
              </a:rPr>
              <a:t>As a result, this </a:t>
            </a:r>
            <a:r>
              <a:rPr lang="en-US" sz="2000" b="0" i="1" dirty="0">
                <a:solidFill>
                  <a:srgbClr val="000000"/>
                </a:solidFill>
                <a:effectLst/>
                <a:highlight>
                  <a:srgbClr val="FFFFFF"/>
                </a:highlight>
              </a:rPr>
              <a:t>GC</a:t>
            </a:r>
            <a:r>
              <a:rPr lang="en-US" sz="2000" b="0" i="0" dirty="0">
                <a:solidFill>
                  <a:srgbClr val="000000"/>
                </a:solidFill>
                <a:effectLst/>
                <a:highlight>
                  <a:srgbClr val="FFFFFF"/>
                </a:highlight>
              </a:rPr>
              <a:t> implementation freezes all application threads when it runs (stop the world)</a:t>
            </a:r>
          </a:p>
          <a:p>
            <a:pPr algn="l">
              <a:buFont typeface="Arial" panose="020B0604020202020204" pitchFamily="34" charset="0"/>
              <a:buChar char="•"/>
            </a:pPr>
            <a:r>
              <a:rPr lang="en-US" sz="2000" b="0" dirty="0">
                <a:solidFill>
                  <a:srgbClr val="000000"/>
                </a:solidFill>
                <a:highlight>
                  <a:srgbClr val="FFFFFF"/>
                </a:highlight>
              </a:rPr>
              <a:t>I</a:t>
            </a:r>
            <a:r>
              <a:rPr lang="en-US" sz="2000" b="0" i="0" dirty="0">
                <a:solidFill>
                  <a:srgbClr val="000000"/>
                </a:solidFill>
                <a:effectLst/>
                <a:highlight>
                  <a:srgbClr val="FFFFFF"/>
                </a:highlight>
              </a:rPr>
              <a:t>t’s not a good idea to use it in multi-threaded applications, like server environments.</a:t>
            </a:r>
          </a:p>
          <a:p>
            <a:pPr algn="l">
              <a:buFont typeface="Arial" panose="020B0604020202020204" pitchFamily="34" charset="0"/>
              <a:buChar char="•"/>
            </a:pPr>
            <a:r>
              <a:rPr lang="en-US" sz="2000" b="0" dirty="0">
                <a:solidFill>
                  <a:srgbClr val="000000"/>
                </a:solidFill>
                <a:highlight>
                  <a:srgbClr val="FFFFFF"/>
                </a:highlight>
              </a:rPr>
              <a:t>It is best suited</a:t>
            </a:r>
            <a:r>
              <a:rPr lang="en-US" sz="2000" b="0" i="0" dirty="0">
                <a:solidFill>
                  <a:srgbClr val="000000"/>
                </a:solidFill>
                <a:effectLst/>
                <a:highlight>
                  <a:srgbClr val="FFFFFF"/>
                </a:highlight>
              </a:rPr>
              <a:t> for applications that don’t have small pause time requirements and run on client-style machines</a:t>
            </a:r>
          </a:p>
          <a:p>
            <a:pPr algn="l">
              <a:buFont typeface="Arial" panose="020B0604020202020204" pitchFamily="34" charset="0"/>
              <a:buChar char="•"/>
            </a:pPr>
            <a:endParaRPr lang="en-US" sz="2000" b="0" kern="0" dirty="0">
              <a:solidFill>
                <a:srgbClr val="000000"/>
              </a:solidFill>
              <a:highlight>
                <a:srgbClr val="FFFFFF"/>
              </a:highlight>
            </a:endParaRPr>
          </a:p>
          <a:p>
            <a:pPr algn="l">
              <a:buFont typeface="Arial" panose="020B0604020202020204" pitchFamily="34" charset="0"/>
              <a:buChar char="•"/>
            </a:pPr>
            <a:r>
              <a:rPr lang="en-US" sz="2000" b="0" kern="0" dirty="0">
                <a:solidFill>
                  <a:srgbClr val="000000"/>
                </a:solidFill>
                <a:highlight>
                  <a:srgbClr val="FFFFFF"/>
                </a:highlight>
              </a:rPr>
              <a:t>Flag to select:</a:t>
            </a:r>
          </a:p>
          <a:p>
            <a:pPr marL="0" indent="0" algn="l">
              <a:buNone/>
            </a:pPr>
            <a:r>
              <a:rPr lang="en-US" sz="2000" b="0" kern="0" dirty="0">
                <a:solidFill>
                  <a:srgbClr val="000000"/>
                </a:solidFill>
                <a:highlight>
                  <a:srgbClr val="FFFFFF"/>
                </a:highlight>
              </a:rPr>
              <a:t>			</a:t>
            </a:r>
            <a:r>
              <a:rPr lang="en-US" sz="2000" b="0" i="0" dirty="0">
                <a:solidFill>
                  <a:srgbClr val="FF0000"/>
                </a:solidFill>
                <a:effectLst/>
                <a:highlight>
                  <a:srgbClr val="FFFFFF"/>
                </a:highlight>
              </a:rPr>
              <a:t>-XX:+</a:t>
            </a:r>
            <a:r>
              <a:rPr lang="en-US" sz="2000" b="0" i="0" dirty="0" err="1">
                <a:solidFill>
                  <a:srgbClr val="FF0000"/>
                </a:solidFill>
                <a:effectLst/>
                <a:highlight>
                  <a:srgbClr val="FFFFFF"/>
                </a:highlight>
              </a:rPr>
              <a:t>UseSerialGC</a:t>
            </a:r>
            <a:endParaRPr lang="en-US" sz="2000" b="0" kern="0" dirty="0">
              <a:solidFill>
                <a:srgbClr val="FF0000"/>
              </a:solidFill>
              <a:highlight>
                <a:srgbClr val="FFFFFF"/>
              </a:highlight>
            </a:endParaRPr>
          </a:p>
        </p:txBody>
      </p:sp>
    </p:spTree>
    <p:extLst>
      <p:ext uri="{BB962C8B-B14F-4D97-AF65-F5344CB8AC3E}">
        <p14:creationId xmlns:p14="http://schemas.microsoft.com/office/powerpoint/2010/main" val="4237867605"/>
      </p:ext>
    </p:extLst>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33342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i="0" dirty="0">
                <a:solidFill>
                  <a:srgbClr val="171717"/>
                </a:solidFill>
                <a:effectLst/>
                <a:highlight>
                  <a:srgbClr val="FFFFFF"/>
                </a:highlight>
              </a:rPr>
              <a:t>Serial Garbag</a:t>
            </a:r>
            <a:r>
              <a:rPr lang="en-US" sz="2000" dirty="0">
                <a:solidFill>
                  <a:srgbClr val="171717"/>
                </a:solidFill>
                <a:highlight>
                  <a:srgbClr val="FFFFFF"/>
                </a:highlight>
              </a:rPr>
              <a:t>e Collector</a:t>
            </a:r>
          </a:p>
        </p:txBody>
      </p:sp>
      <p:pic>
        <p:nvPicPr>
          <p:cNvPr id="2050" name="Picture 2" descr="Types of Garbage Collector in Java">
            <a:extLst>
              <a:ext uri="{FF2B5EF4-FFF2-40B4-BE49-F238E27FC236}">
                <a16:creationId xmlns:a16="http://schemas.microsoft.com/office/drawing/2014/main" id="{5EA46C50-355A-DDCF-87A2-E784426DD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76475"/>
            <a:ext cx="474345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722671"/>
      </p:ext>
    </p:extLst>
  </p:cSld>
  <p:clrMapOvr>
    <a:masterClrMapping/>
  </p:clrMapOvr>
  <p:transition>
    <p:check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r>
              <a:rPr lang="en-IN" dirty="0" err="1"/>
              <a:t>contd</a:t>
            </a:r>
            <a:r>
              <a:rPr lang="en-IN" dirty="0"/>
              <a:t>)</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888518"/>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dirty="0">
                <a:solidFill>
                  <a:srgbClr val="171717"/>
                </a:solidFill>
                <a:highlight>
                  <a:srgbClr val="FFFFFF"/>
                </a:highlight>
              </a:rPr>
              <a:t>Parallel</a:t>
            </a:r>
            <a:r>
              <a:rPr lang="en-US" sz="2000" b="1" i="0" dirty="0">
                <a:solidFill>
                  <a:srgbClr val="171717"/>
                </a:solidFill>
                <a:effectLst/>
                <a:highlight>
                  <a:srgbClr val="FFFFFF"/>
                </a:highlight>
              </a:rPr>
              <a:t> Garbag</a:t>
            </a:r>
            <a:r>
              <a:rPr lang="en-US" sz="2000" dirty="0">
                <a:solidFill>
                  <a:srgbClr val="171717"/>
                </a:solidFill>
                <a:highlight>
                  <a:srgbClr val="FFFFFF"/>
                </a:highlight>
              </a:rPr>
              <a:t>e Collector</a:t>
            </a:r>
          </a:p>
          <a:p>
            <a:pPr marL="0" indent="0" algn="l">
              <a:buNone/>
            </a:pPr>
            <a:endParaRPr lang="en-US" sz="2000" dirty="0">
              <a:solidFill>
                <a:srgbClr val="171717"/>
              </a:solidFill>
              <a:highlight>
                <a:srgbClr val="FFFFFF"/>
              </a:highlight>
            </a:endParaRPr>
          </a:p>
          <a:p>
            <a:pPr algn="l"/>
            <a:r>
              <a:rPr lang="en-US" sz="2000" b="0" i="0" dirty="0">
                <a:solidFill>
                  <a:srgbClr val="333333"/>
                </a:solidFill>
                <a:effectLst/>
                <a:highlight>
                  <a:srgbClr val="FFFFFF"/>
                </a:highlight>
              </a:rPr>
              <a:t>Parallel Garbage Collector is the </a:t>
            </a:r>
            <a:r>
              <a:rPr lang="en-US" sz="2000" b="1" i="0" dirty="0">
                <a:solidFill>
                  <a:srgbClr val="333333"/>
                </a:solidFill>
                <a:effectLst/>
                <a:highlight>
                  <a:srgbClr val="FFFFFF"/>
                </a:highlight>
              </a:rPr>
              <a:t>default GC</a:t>
            </a:r>
            <a:r>
              <a:rPr lang="en-US" sz="2000" b="0" i="0" dirty="0">
                <a:solidFill>
                  <a:srgbClr val="333333"/>
                </a:solidFill>
                <a:effectLst/>
                <a:highlight>
                  <a:srgbClr val="FFFFFF"/>
                </a:highlight>
              </a:rPr>
              <a:t> used by the JVM. </a:t>
            </a:r>
          </a:p>
          <a:p>
            <a:pPr algn="l"/>
            <a:r>
              <a:rPr lang="en-US" sz="2000" b="0" i="0" dirty="0">
                <a:solidFill>
                  <a:srgbClr val="333333"/>
                </a:solidFill>
                <a:effectLst/>
                <a:highlight>
                  <a:srgbClr val="FFFFFF"/>
                </a:highlight>
              </a:rPr>
              <a:t>The working of the parallel garbage collector is the same as the serial garbage collector</a:t>
            </a:r>
          </a:p>
          <a:p>
            <a:pPr algn="l"/>
            <a:r>
              <a:rPr lang="en-US" sz="2000" b="0" i="0" dirty="0">
                <a:solidFill>
                  <a:srgbClr val="333333"/>
                </a:solidFill>
                <a:effectLst/>
                <a:highlight>
                  <a:srgbClr val="FFFFFF"/>
                </a:highlight>
              </a:rPr>
              <a:t>The only difference  is that serial garbage collector uses a </a:t>
            </a:r>
            <a:r>
              <a:rPr lang="en-US" sz="2000" b="1" i="0" dirty="0">
                <a:solidFill>
                  <a:srgbClr val="333333"/>
                </a:solidFill>
                <a:effectLst/>
                <a:highlight>
                  <a:srgbClr val="FFFFFF"/>
                </a:highlight>
              </a:rPr>
              <a:t>single</a:t>
            </a:r>
            <a:r>
              <a:rPr lang="en-US" sz="2000" b="0" i="0" dirty="0">
                <a:solidFill>
                  <a:srgbClr val="333333"/>
                </a:solidFill>
                <a:effectLst/>
                <a:highlight>
                  <a:srgbClr val="FFFFFF"/>
                </a:highlight>
              </a:rPr>
              <a:t> thread and the parallel garbage collector uses </a:t>
            </a:r>
            <a:r>
              <a:rPr lang="en-US" sz="2000" b="1" i="0" dirty="0">
                <a:solidFill>
                  <a:srgbClr val="333333"/>
                </a:solidFill>
                <a:effectLst/>
                <a:highlight>
                  <a:srgbClr val="FFFFFF"/>
                </a:highlight>
              </a:rPr>
              <a:t>multiple</a:t>
            </a:r>
            <a:r>
              <a:rPr lang="en-US" sz="2000" b="0" i="0" dirty="0">
                <a:solidFill>
                  <a:srgbClr val="333333"/>
                </a:solidFill>
                <a:effectLst/>
                <a:highlight>
                  <a:srgbClr val="FFFFFF"/>
                </a:highlight>
              </a:rPr>
              <a:t> threads</a:t>
            </a:r>
          </a:p>
          <a:p>
            <a:pPr marL="0" indent="0" algn="l">
              <a:buNone/>
            </a:pPr>
            <a:endParaRPr lang="en-US" sz="2000" b="0" i="0" dirty="0">
              <a:solidFill>
                <a:srgbClr val="333333"/>
              </a:solidFill>
              <a:effectLst/>
              <a:highlight>
                <a:srgbClr val="FFFFFF"/>
              </a:highlight>
            </a:endParaRPr>
          </a:p>
          <a:p>
            <a:pPr algn="l"/>
            <a:r>
              <a:rPr lang="en-US" sz="2000" b="0" i="0" dirty="0">
                <a:solidFill>
                  <a:srgbClr val="000000"/>
                </a:solidFill>
                <a:effectLst/>
                <a:highlight>
                  <a:srgbClr val="FFFFFF"/>
                </a:highlight>
              </a:rPr>
              <a:t>The numbers of garbage collector threads can be controlled with the </a:t>
            </a:r>
            <a:r>
              <a:rPr lang="en-US" sz="2000" b="0" dirty="0">
                <a:solidFill>
                  <a:srgbClr val="000000"/>
                </a:solidFill>
                <a:highlight>
                  <a:srgbClr val="FFFFFF"/>
                </a:highlight>
              </a:rPr>
              <a:t>JVM</a:t>
            </a:r>
            <a:r>
              <a:rPr lang="en-US" sz="2000" b="0" i="0" dirty="0">
                <a:solidFill>
                  <a:srgbClr val="000000"/>
                </a:solidFill>
                <a:effectLst/>
                <a:highlight>
                  <a:srgbClr val="FFFFFF"/>
                </a:highlight>
              </a:rPr>
              <a:t> option </a:t>
            </a:r>
            <a:r>
              <a:rPr lang="en-US" sz="2000" i="1" dirty="0">
                <a:solidFill>
                  <a:srgbClr val="000000"/>
                </a:solidFill>
                <a:effectLst/>
                <a:highlight>
                  <a:srgbClr val="FFFFFF"/>
                </a:highlight>
              </a:rPr>
              <a:t>-</a:t>
            </a:r>
            <a:r>
              <a:rPr lang="en-US" sz="2000" i="1" dirty="0" err="1">
                <a:solidFill>
                  <a:srgbClr val="000000"/>
                </a:solidFill>
                <a:effectLst/>
                <a:highlight>
                  <a:srgbClr val="FFFFFF"/>
                </a:highlight>
              </a:rPr>
              <a:t>XX:ParallelGCThreads</a:t>
            </a:r>
            <a:r>
              <a:rPr lang="en-US" sz="2000" i="1" dirty="0">
                <a:solidFill>
                  <a:srgbClr val="000000"/>
                </a:solidFill>
                <a:effectLst/>
                <a:highlight>
                  <a:srgbClr val="FFFFFF"/>
                </a:highlight>
              </a:rPr>
              <a:t>=&lt;N&gt;</a:t>
            </a:r>
            <a:endParaRPr lang="en-US" sz="2000" i="0" dirty="0">
              <a:solidFill>
                <a:srgbClr val="000000"/>
              </a:solidFill>
              <a:effectLst/>
              <a:highlight>
                <a:srgbClr val="FFFFFF"/>
              </a:highlight>
            </a:endParaRPr>
          </a:p>
          <a:p>
            <a:pPr marL="0" indent="0" algn="l">
              <a:buNone/>
            </a:pPr>
            <a:endParaRPr lang="en-US" sz="2000" b="0" kern="0" dirty="0">
              <a:solidFill>
                <a:srgbClr val="000000"/>
              </a:solidFill>
              <a:highlight>
                <a:srgbClr val="FFFFFF"/>
              </a:highlight>
            </a:endParaRPr>
          </a:p>
          <a:p>
            <a:pPr algn="l">
              <a:buFont typeface="Arial" panose="020B0604020202020204" pitchFamily="34" charset="0"/>
              <a:buChar char="•"/>
            </a:pPr>
            <a:r>
              <a:rPr lang="en-US" sz="2000" b="0" kern="0" dirty="0">
                <a:solidFill>
                  <a:srgbClr val="000000"/>
                </a:solidFill>
                <a:highlight>
                  <a:srgbClr val="FFFFFF"/>
                </a:highlight>
              </a:rPr>
              <a:t>Flag to select:</a:t>
            </a:r>
          </a:p>
          <a:p>
            <a:pPr marL="0" indent="0" algn="l">
              <a:buNone/>
            </a:pPr>
            <a:r>
              <a:rPr lang="en-US" sz="2000" b="0" kern="0" dirty="0">
                <a:solidFill>
                  <a:srgbClr val="000000"/>
                </a:solidFill>
                <a:highlight>
                  <a:srgbClr val="FFFFFF"/>
                </a:highlight>
              </a:rPr>
              <a:t>			</a:t>
            </a:r>
            <a:r>
              <a:rPr lang="en-US" sz="2000" b="1" i="0" dirty="0">
                <a:solidFill>
                  <a:srgbClr val="FF0000"/>
                </a:solidFill>
                <a:effectLst/>
                <a:highlight>
                  <a:srgbClr val="FFFFFF"/>
                </a:highlight>
              </a:rPr>
              <a:t>-XX:+</a:t>
            </a:r>
            <a:r>
              <a:rPr lang="en-US" sz="2000" b="1" i="0" dirty="0" err="1">
                <a:solidFill>
                  <a:srgbClr val="FF0000"/>
                </a:solidFill>
                <a:effectLst/>
                <a:highlight>
                  <a:srgbClr val="FFFFFF"/>
                </a:highlight>
              </a:rPr>
              <a:t>UseParallelGC</a:t>
            </a:r>
            <a:endParaRPr lang="en-US" sz="2000" b="0" kern="0" dirty="0">
              <a:solidFill>
                <a:srgbClr val="FF0000"/>
              </a:solidFill>
              <a:highlight>
                <a:srgbClr val="FFFFFF"/>
              </a:highlight>
            </a:endParaRPr>
          </a:p>
        </p:txBody>
      </p:sp>
    </p:spTree>
    <p:extLst>
      <p:ext uri="{BB962C8B-B14F-4D97-AF65-F5344CB8AC3E}">
        <p14:creationId xmlns:p14="http://schemas.microsoft.com/office/powerpoint/2010/main" val="1974428503"/>
      </p:ext>
    </p:extLst>
  </p:cSld>
  <p:clrMapOvr>
    <a:masterClrMapping/>
  </p:clrMapOvr>
  <p:transition>
    <p:check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a:t>
            </a:r>
          </a:p>
        </p:txBody>
      </p:sp>
      <p:sp>
        <p:nvSpPr>
          <p:cNvPr id="9221" name="Rectangle 5"/>
          <p:cNvSpPr>
            <a:spLocks noGrp="1" noChangeArrowheads="1"/>
          </p:cNvSpPr>
          <p:nvPr>
            <p:ph type="body" idx="1"/>
          </p:nvPr>
        </p:nvSpPr>
        <p:spPr>
          <a:xfrm>
            <a:off x="609600" y="1447800"/>
            <a:ext cx="7918450" cy="3903633"/>
          </a:xfrm>
        </p:spPr>
        <p:txBody>
          <a:bodyPr/>
          <a:lstStyle/>
          <a:p>
            <a:pPr marL="226695" indent="0" algn="ctr">
              <a:buNone/>
            </a:pPr>
            <a:endParaRPr lang="en-US" sz="2000" dirty="0">
              <a:effectLst/>
              <a:latin typeface="+mj-lt"/>
              <a:ea typeface="Calibri" panose="020F0502020204030204" pitchFamily="34" charset="0"/>
              <a:cs typeface="Times New Roman" panose="02020603050405020304" pitchFamily="18" charset="0"/>
            </a:endParaRPr>
          </a:p>
          <a:p>
            <a:r>
              <a:rPr lang="en-US" sz="2000" dirty="0">
                <a:solidFill>
                  <a:srgbClr val="000000"/>
                </a:solidFill>
                <a:effectLst/>
                <a:latin typeface="+mj-lt"/>
                <a:ea typeface="Times New Roman" panose="02020603050405020304" pitchFamily="18" charset="0"/>
              </a:rPr>
              <a:t>The Java memory model specifies how the JVM works with the computer's memory (RAM). </a:t>
            </a:r>
          </a:p>
          <a:p>
            <a:r>
              <a:rPr lang="en-US" sz="2000" dirty="0">
                <a:solidFill>
                  <a:srgbClr val="000000"/>
                </a:solidFill>
                <a:effectLst/>
                <a:latin typeface="+mj-lt"/>
                <a:ea typeface="Times New Roman" panose="02020603050405020304" pitchFamily="18" charset="0"/>
              </a:rPr>
              <a:t>The Java virtual machine is a model of a whole computer so this model naturally includes a memory model </a:t>
            </a:r>
          </a:p>
          <a:p>
            <a:r>
              <a:rPr lang="en-US" sz="2000" dirty="0">
                <a:solidFill>
                  <a:srgbClr val="000000"/>
                </a:solidFill>
                <a:latin typeface="+mj-lt"/>
              </a:rPr>
              <a:t>Divided into</a:t>
            </a:r>
          </a:p>
          <a:p>
            <a:pPr lvl="2"/>
            <a:r>
              <a:rPr lang="en-US" dirty="0">
                <a:solidFill>
                  <a:srgbClr val="000000"/>
                </a:solidFill>
                <a:latin typeface="+mj-lt"/>
              </a:rPr>
              <a:t>Heap</a:t>
            </a:r>
          </a:p>
          <a:p>
            <a:pPr lvl="2"/>
            <a:r>
              <a:rPr lang="en-US" dirty="0">
                <a:solidFill>
                  <a:srgbClr val="000000"/>
                </a:solidFill>
                <a:latin typeface="+mj-lt"/>
              </a:rPr>
              <a:t>Method area</a:t>
            </a:r>
          </a:p>
          <a:p>
            <a:pPr lvl="2"/>
            <a:r>
              <a:rPr lang="en-US" dirty="0">
                <a:solidFill>
                  <a:srgbClr val="000000"/>
                </a:solidFill>
                <a:latin typeface="+mj-lt"/>
              </a:rPr>
              <a:t>Stack area</a:t>
            </a:r>
          </a:p>
          <a:p>
            <a:pPr lvl="2"/>
            <a:r>
              <a:rPr lang="en-US" dirty="0">
                <a:solidFill>
                  <a:srgbClr val="000000"/>
                </a:solidFill>
                <a:latin typeface="+mj-lt"/>
              </a:rPr>
              <a:t>…..</a:t>
            </a:r>
            <a:r>
              <a:rPr lang="en-US" dirty="0" err="1">
                <a:solidFill>
                  <a:srgbClr val="000000"/>
                </a:solidFill>
                <a:latin typeface="+mj-lt"/>
              </a:rPr>
              <a:t>etc</a:t>
            </a:r>
            <a:endParaRPr lang="en-US" dirty="0">
              <a:latin typeface="+mj-lt"/>
            </a:endParaRPr>
          </a:p>
          <a:p>
            <a:pPr lvl="1"/>
            <a:endParaRPr lang="en-US" sz="2000" dirty="0">
              <a:latin typeface="+mj-lt"/>
            </a:endParaRPr>
          </a:p>
        </p:txBody>
      </p:sp>
    </p:spTree>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r>
              <a:rPr lang="en-IN" dirty="0" err="1"/>
              <a:t>contd</a:t>
            </a:r>
            <a:r>
              <a:rPr lang="en-IN" dirty="0"/>
              <a:t>)</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70275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dirty="0">
                <a:solidFill>
                  <a:srgbClr val="171717"/>
                </a:solidFill>
                <a:highlight>
                  <a:srgbClr val="FFFFFF"/>
                </a:highlight>
              </a:rPr>
              <a:t>Parallel</a:t>
            </a:r>
            <a:r>
              <a:rPr lang="en-US" sz="2000" b="1" i="0" dirty="0">
                <a:solidFill>
                  <a:srgbClr val="171717"/>
                </a:solidFill>
                <a:effectLst/>
                <a:highlight>
                  <a:srgbClr val="FFFFFF"/>
                </a:highlight>
              </a:rPr>
              <a:t> Garbag</a:t>
            </a:r>
            <a:r>
              <a:rPr lang="en-US" sz="2000" dirty="0">
                <a:solidFill>
                  <a:srgbClr val="171717"/>
                </a:solidFill>
                <a:highlight>
                  <a:srgbClr val="FFFFFF"/>
                </a:highlight>
              </a:rPr>
              <a:t>e Collector</a:t>
            </a:r>
          </a:p>
          <a:p>
            <a:pPr marL="0" indent="0" algn="l">
              <a:buNone/>
            </a:pPr>
            <a:endParaRPr lang="en-US" sz="2000" dirty="0">
              <a:solidFill>
                <a:srgbClr val="171717"/>
              </a:solidFill>
              <a:highlight>
                <a:srgbClr val="FFFFFF"/>
              </a:highlight>
            </a:endParaRPr>
          </a:p>
        </p:txBody>
      </p:sp>
      <p:pic>
        <p:nvPicPr>
          <p:cNvPr id="3074" name="Picture 2" descr="Types of Garbage Collector in Java">
            <a:extLst>
              <a:ext uri="{FF2B5EF4-FFF2-40B4-BE49-F238E27FC236}">
                <a16:creationId xmlns:a16="http://schemas.microsoft.com/office/drawing/2014/main" id="{2A04FAF8-1C60-F285-9A8E-BDE603DE8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247900"/>
            <a:ext cx="4933950"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62384"/>
      </p:ext>
    </p:extLst>
  </p:cSld>
  <p:clrMapOvr>
    <a:masterClrMapping/>
  </p:clrMapOvr>
  <p:transition>
    <p:check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r>
              <a:rPr lang="en-IN" dirty="0" err="1"/>
              <a:t>contd</a:t>
            </a:r>
            <a:r>
              <a:rPr lang="en-IN" dirty="0"/>
              <a:t>)</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2487861"/>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dirty="0">
                <a:solidFill>
                  <a:srgbClr val="171717"/>
                </a:solidFill>
                <a:highlight>
                  <a:srgbClr val="FFFFFF"/>
                </a:highlight>
              </a:rPr>
              <a:t>Parallel</a:t>
            </a:r>
            <a:r>
              <a:rPr lang="en-US" sz="2000" b="1" i="0" dirty="0">
                <a:solidFill>
                  <a:srgbClr val="171717"/>
                </a:solidFill>
                <a:effectLst/>
                <a:highlight>
                  <a:srgbClr val="FFFFFF"/>
                </a:highlight>
              </a:rPr>
              <a:t> Old </a:t>
            </a:r>
            <a:r>
              <a:rPr lang="en-US" sz="2000" dirty="0">
                <a:solidFill>
                  <a:srgbClr val="171717"/>
                </a:solidFill>
                <a:highlight>
                  <a:srgbClr val="FFFFFF"/>
                </a:highlight>
              </a:rPr>
              <a:t>G</a:t>
            </a:r>
            <a:r>
              <a:rPr lang="en-US" sz="2000" b="1" i="0" dirty="0">
                <a:solidFill>
                  <a:srgbClr val="171717"/>
                </a:solidFill>
                <a:effectLst/>
                <a:highlight>
                  <a:srgbClr val="FFFFFF"/>
                </a:highlight>
              </a:rPr>
              <a:t>arbag</a:t>
            </a:r>
            <a:r>
              <a:rPr lang="en-US" sz="2000" dirty="0">
                <a:solidFill>
                  <a:srgbClr val="171717"/>
                </a:solidFill>
                <a:highlight>
                  <a:srgbClr val="FFFFFF"/>
                </a:highlight>
              </a:rPr>
              <a:t>e Collector</a:t>
            </a:r>
          </a:p>
          <a:p>
            <a:pPr marL="0" indent="0" algn="l">
              <a:buNone/>
            </a:pPr>
            <a:endParaRPr lang="en-US" sz="2000" dirty="0">
              <a:solidFill>
                <a:srgbClr val="171717"/>
              </a:solidFill>
              <a:highlight>
                <a:srgbClr val="FFFFFF"/>
              </a:highlight>
            </a:endParaRPr>
          </a:p>
          <a:p>
            <a:pPr algn="l"/>
            <a:r>
              <a:rPr lang="en-US" sz="2000" b="0" i="0" dirty="0">
                <a:solidFill>
                  <a:srgbClr val="212529"/>
                </a:solidFill>
                <a:effectLst/>
                <a:highlight>
                  <a:srgbClr val="FFFFFF"/>
                </a:highlight>
              </a:rPr>
              <a:t>This is the same as Parallel GC except that it uses multiple threads for both young generation and old generation garbage collection</a:t>
            </a:r>
          </a:p>
          <a:p>
            <a:pPr algn="l"/>
            <a:endParaRPr lang="en-US" sz="2000" b="0" kern="0" dirty="0">
              <a:solidFill>
                <a:srgbClr val="000000"/>
              </a:solidFill>
              <a:highlight>
                <a:srgbClr val="FFFFFF"/>
              </a:highlight>
            </a:endParaRPr>
          </a:p>
          <a:p>
            <a:pPr algn="l">
              <a:buFont typeface="Arial" panose="020B0604020202020204" pitchFamily="34" charset="0"/>
              <a:buChar char="•"/>
            </a:pPr>
            <a:r>
              <a:rPr lang="en-US" sz="2000" b="0" kern="0" dirty="0">
                <a:solidFill>
                  <a:srgbClr val="000000"/>
                </a:solidFill>
                <a:highlight>
                  <a:srgbClr val="FFFFFF"/>
                </a:highlight>
              </a:rPr>
              <a:t>Flag to select:</a:t>
            </a:r>
          </a:p>
          <a:p>
            <a:pPr marL="0" indent="0" algn="l">
              <a:buNone/>
            </a:pPr>
            <a:r>
              <a:rPr lang="en-US" sz="2000" b="0" kern="0" dirty="0">
                <a:solidFill>
                  <a:srgbClr val="000000"/>
                </a:solidFill>
                <a:highlight>
                  <a:srgbClr val="FFFFFF"/>
                </a:highlight>
              </a:rPr>
              <a:t>			</a:t>
            </a:r>
            <a:r>
              <a:rPr lang="en-US" sz="2000" b="1" i="0" dirty="0">
                <a:solidFill>
                  <a:srgbClr val="FF0000"/>
                </a:solidFill>
                <a:effectLst/>
                <a:highlight>
                  <a:srgbClr val="FFFFFF"/>
                </a:highlight>
              </a:rPr>
              <a:t>-XX:+</a:t>
            </a:r>
            <a:r>
              <a:rPr lang="en-US" sz="2000" b="1" i="0" dirty="0" err="1">
                <a:solidFill>
                  <a:srgbClr val="FF0000"/>
                </a:solidFill>
                <a:effectLst/>
                <a:highlight>
                  <a:srgbClr val="FFFFFF"/>
                </a:highlight>
              </a:rPr>
              <a:t>UseParallelOldGC</a:t>
            </a:r>
            <a:endParaRPr lang="en-US" sz="2000" b="0" kern="0" dirty="0">
              <a:solidFill>
                <a:srgbClr val="FF0000"/>
              </a:solidFill>
              <a:highlight>
                <a:srgbClr val="FFFFFF"/>
              </a:highlight>
            </a:endParaRPr>
          </a:p>
        </p:txBody>
      </p:sp>
    </p:spTree>
    <p:extLst>
      <p:ext uri="{BB962C8B-B14F-4D97-AF65-F5344CB8AC3E}">
        <p14:creationId xmlns:p14="http://schemas.microsoft.com/office/powerpoint/2010/main" val="1110963321"/>
      </p:ext>
    </p:extLst>
  </p:cSld>
  <p:clrMapOvr>
    <a:masterClrMapping/>
  </p:clrMapOvr>
  <p:transition>
    <p:check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r>
              <a:rPr lang="en-IN" dirty="0" err="1"/>
              <a:t>contd</a:t>
            </a:r>
            <a:r>
              <a:rPr lang="en-IN" dirty="0"/>
              <a:t>)</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27296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b="1" i="0" dirty="0">
                <a:solidFill>
                  <a:srgbClr val="171717"/>
                </a:solidFill>
                <a:effectLst/>
                <a:highlight>
                  <a:srgbClr val="FFFFFF"/>
                </a:highlight>
              </a:rPr>
              <a:t>Concurrent mark sweep (CMS) </a:t>
            </a:r>
            <a:r>
              <a:rPr lang="en-US" sz="2000" dirty="0">
                <a:solidFill>
                  <a:srgbClr val="171717"/>
                </a:solidFill>
                <a:highlight>
                  <a:srgbClr val="FFFFFF"/>
                </a:highlight>
              </a:rPr>
              <a:t>G</a:t>
            </a:r>
            <a:r>
              <a:rPr lang="en-US" sz="2000" b="1" i="0" dirty="0">
                <a:solidFill>
                  <a:srgbClr val="171717"/>
                </a:solidFill>
                <a:effectLst/>
                <a:highlight>
                  <a:srgbClr val="FFFFFF"/>
                </a:highlight>
              </a:rPr>
              <a:t>arbag</a:t>
            </a:r>
            <a:r>
              <a:rPr lang="en-US" sz="2000" dirty="0">
                <a:solidFill>
                  <a:srgbClr val="171717"/>
                </a:solidFill>
                <a:highlight>
                  <a:srgbClr val="FFFFFF"/>
                </a:highlight>
              </a:rPr>
              <a:t>e Collector</a:t>
            </a:r>
          </a:p>
          <a:p>
            <a:pPr marL="0" indent="0" algn="l">
              <a:buNone/>
            </a:pPr>
            <a:endParaRPr lang="en-US" sz="2000" dirty="0">
              <a:solidFill>
                <a:srgbClr val="171717"/>
              </a:solidFill>
              <a:highlight>
                <a:srgbClr val="FFFFFF"/>
              </a:highlight>
            </a:endParaRPr>
          </a:p>
          <a:p>
            <a:pPr algn="l"/>
            <a:r>
              <a:rPr lang="en-US" sz="2000" b="0" i="0" dirty="0">
                <a:solidFill>
                  <a:srgbClr val="333333"/>
                </a:solidFill>
                <a:effectLst/>
                <a:highlight>
                  <a:srgbClr val="FFFFFF"/>
                </a:highlight>
              </a:rPr>
              <a:t>CMS </a:t>
            </a:r>
            <a:r>
              <a:rPr lang="en-US" sz="2000" b="0" i="0" dirty="0">
                <a:solidFill>
                  <a:srgbClr val="273239"/>
                </a:solidFill>
                <a:effectLst/>
                <a:highlight>
                  <a:srgbClr val="FFFFFF"/>
                </a:highlight>
              </a:rPr>
              <a:t> uses multiple threads to scan the heap memory consistently to the mark objects  and then sweep the marked objects</a:t>
            </a:r>
            <a:endParaRPr lang="en-US" sz="2000" b="0" i="0" dirty="0">
              <a:solidFill>
                <a:srgbClr val="333333"/>
              </a:solidFill>
              <a:effectLst/>
              <a:highlight>
                <a:srgbClr val="FFFFFF"/>
              </a:highlight>
            </a:endParaRPr>
          </a:p>
          <a:p>
            <a:pPr algn="l"/>
            <a:r>
              <a:rPr lang="en-US" sz="2000" b="0" i="0" dirty="0">
                <a:solidFill>
                  <a:srgbClr val="333333"/>
                </a:solidFill>
                <a:effectLst/>
                <a:highlight>
                  <a:srgbClr val="FFFFFF"/>
                </a:highlight>
              </a:rPr>
              <a:t>It does not freeze the application's threads during the garbage collection</a:t>
            </a:r>
          </a:p>
          <a:p>
            <a:pPr algn="l"/>
            <a:r>
              <a:rPr lang="en-US" sz="2000" b="0" i="0" dirty="0">
                <a:solidFill>
                  <a:srgbClr val="333333"/>
                </a:solidFill>
                <a:effectLst/>
                <a:highlight>
                  <a:srgbClr val="FFFFFF"/>
                </a:highlight>
              </a:rPr>
              <a:t>GC threads concurrently execute with the application's threads. </a:t>
            </a:r>
          </a:p>
          <a:p>
            <a:pPr algn="l"/>
            <a:r>
              <a:rPr lang="en-US" sz="2000" b="0" i="0" dirty="0">
                <a:solidFill>
                  <a:srgbClr val="333333"/>
                </a:solidFill>
                <a:effectLst/>
                <a:highlight>
                  <a:srgbClr val="FFFFFF"/>
                </a:highlight>
              </a:rPr>
              <a:t>For this reason, it uses more CPU in comparison to other GC</a:t>
            </a:r>
          </a:p>
          <a:p>
            <a:pPr marL="0" indent="0" algn="l">
              <a:buNone/>
            </a:pPr>
            <a:endParaRPr lang="en-US" sz="2000" b="0" i="0" dirty="0">
              <a:solidFill>
                <a:srgbClr val="333333"/>
              </a:solidFill>
              <a:effectLst/>
              <a:highlight>
                <a:srgbClr val="FFFFFF"/>
              </a:highlight>
            </a:endParaRPr>
          </a:p>
          <a:p>
            <a:pPr algn="l"/>
            <a:endParaRPr lang="en-US" sz="2000" b="0" i="0" dirty="0">
              <a:solidFill>
                <a:srgbClr val="333333"/>
              </a:solidFill>
              <a:effectLst/>
              <a:highlight>
                <a:srgbClr val="FFFFFF"/>
              </a:highlight>
            </a:endParaRPr>
          </a:p>
          <a:p>
            <a:pPr algn="l"/>
            <a:r>
              <a:rPr lang="en-US" sz="2000" b="0" kern="0" dirty="0">
                <a:solidFill>
                  <a:srgbClr val="000000"/>
                </a:solidFill>
                <a:highlight>
                  <a:srgbClr val="FFFFFF"/>
                </a:highlight>
              </a:rPr>
              <a:t>Flag to select:</a:t>
            </a:r>
          </a:p>
          <a:p>
            <a:pPr marL="0" indent="0" algn="l">
              <a:buNone/>
            </a:pPr>
            <a:r>
              <a:rPr lang="en-US" sz="2000" b="0" kern="0" dirty="0">
                <a:solidFill>
                  <a:srgbClr val="000000"/>
                </a:solidFill>
                <a:highlight>
                  <a:srgbClr val="FFFFFF"/>
                </a:highlight>
              </a:rPr>
              <a:t>			</a:t>
            </a:r>
            <a:r>
              <a:rPr lang="en-US" sz="2000" b="1" i="0" dirty="0">
                <a:solidFill>
                  <a:srgbClr val="FF0000"/>
                </a:solidFill>
                <a:effectLst/>
                <a:highlight>
                  <a:srgbClr val="FFFFFF"/>
                </a:highlight>
              </a:rPr>
              <a:t>-XX:+</a:t>
            </a:r>
            <a:r>
              <a:rPr lang="en-US" sz="2000" b="1" i="0" dirty="0" err="1">
                <a:solidFill>
                  <a:srgbClr val="FF0000"/>
                </a:solidFill>
                <a:effectLst/>
                <a:highlight>
                  <a:srgbClr val="FFFFFF"/>
                </a:highlight>
              </a:rPr>
              <a:t>UseConcMarkSweepGC</a:t>
            </a:r>
            <a:endParaRPr lang="en-US" sz="2000" b="0" kern="0" dirty="0">
              <a:solidFill>
                <a:srgbClr val="FF0000"/>
              </a:solidFill>
              <a:highlight>
                <a:srgbClr val="FFFFFF"/>
              </a:highlight>
            </a:endParaRPr>
          </a:p>
        </p:txBody>
      </p:sp>
    </p:spTree>
    <p:extLst>
      <p:ext uri="{BB962C8B-B14F-4D97-AF65-F5344CB8AC3E}">
        <p14:creationId xmlns:p14="http://schemas.microsoft.com/office/powerpoint/2010/main" val="836888694"/>
      </p:ext>
    </p:extLst>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Garbage Collectors(</a:t>
            </a:r>
            <a:r>
              <a:rPr lang="en-IN" dirty="0" err="1"/>
              <a:t>contd</a:t>
            </a:r>
            <a:r>
              <a:rPr lang="en-IN" dirty="0"/>
              <a:t>)</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219200"/>
            <a:ext cx="7918450" cy="4888518"/>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2000" dirty="0">
                <a:solidFill>
                  <a:srgbClr val="171717"/>
                </a:solidFill>
                <a:highlight>
                  <a:srgbClr val="FFFFFF"/>
                </a:highlight>
              </a:rPr>
              <a:t>G1 </a:t>
            </a:r>
            <a:r>
              <a:rPr lang="en-US" sz="2000" b="1" i="0" dirty="0">
                <a:solidFill>
                  <a:srgbClr val="171717"/>
                </a:solidFill>
                <a:effectLst/>
                <a:highlight>
                  <a:srgbClr val="FFFFFF"/>
                </a:highlight>
              </a:rPr>
              <a:t>(Garbage first) </a:t>
            </a:r>
            <a:r>
              <a:rPr lang="en-US" sz="2000" dirty="0">
                <a:solidFill>
                  <a:srgbClr val="171717"/>
                </a:solidFill>
                <a:highlight>
                  <a:srgbClr val="FFFFFF"/>
                </a:highlight>
              </a:rPr>
              <a:t>G</a:t>
            </a:r>
            <a:r>
              <a:rPr lang="en-US" sz="2000" b="1" i="0" dirty="0">
                <a:solidFill>
                  <a:srgbClr val="171717"/>
                </a:solidFill>
                <a:effectLst/>
                <a:highlight>
                  <a:srgbClr val="FFFFFF"/>
                </a:highlight>
              </a:rPr>
              <a:t>arbag</a:t>
            </a:r>
            <a:r>
              <a:rPr lang="en-US" sz="2000" dirty="0">
                <a:solidFill>
                  <a:srgbClr val="171717"/>
                </a:solidFill>
                <a:highlight>
                  <a:srgbClr val="FFFFFF"/>
                </a:highlight>
              </a:rPr>
              <a:t>e Collector</a:t>
            </a:r>
          </a:p>
          <a:p>
            <a:pPr marL="0" indent="0" algn="l">
              <a:buNone/>
            </a:pPr>
            <a:endParaRPr lang="en-US" sz="2000" dirty="0">
              <a:solidFill>
                <a:srgbClr val="171717"/>
              </a:solidFill>
              <a:highlight>
                <a:srgbClr val="FFFFFF"/>
              </a:highlight>
            </a:endParaRPr>
          </a:p>
          <a:p>
            <a:pPr algn="l"/>
            <a:r>
              <a:rPr lang="en-US" sz="2000" b="0" i="0" dirty="0">
                <a:solidFill>
                  <a:srgbClr val="000000"/>
                </a:solidFill>
                <a:effectLst/>
                <a:highlight>
                  <a:srgbClr val="FFFFFF"/>
                </a:highlight>
              </a:rPr>
              <a:t>designed for applications running on multi-processor machines with large memory space. </a:t>
            </a:r>
          </a:p>
          <a:p>
            <a:pPr algn="l"/>
            <a:r>
              <a:rPr lang="en-US" sz="2000" b="0" i="0" dirty="0">
                <a:solidFill>
                  <a:srgbClr val="000000"/>
                </a:solidFill>
                <a:effectLst/>
                <a:highlight>
                  <a:srgbClr val="FFFFFF"/>
                </a:highlight>
              </a:rPr>
              <a:t>It’s available from the </a:t>
            </a:r>
            <a:r>
              <a:rPr lang="en-US" sz="2000" b="0" i="1" dirty="0">
                <a:solidFill>
                  <a:srgbClr val="000000"/>
                </a:solidFill>
                <a:effectLst/>
                <a:highlight>
                  <a:srgbClr val="FFFFFF"/>
                </a:highlight>
              </a:rPr>
              <a:t>JDK7</a:t>
            </a:r>
            <a:r>
              <a:rPr lang="en-US" sz="2000" b="0" i="0" dirty="0">
                <a:solidFill>
                  <a:srgbClr val="000000"/>
                </a:solidFill>
                <a:effectLst/>
                <a:highlight>
                  <a:srgbClr val="FFFFFF"/>
                </a:highlight>
              </a:rPr>
              <a:t> and in later releases.</a:t>
            </a:r>
          </a:p>
          <a:p>
            <a:pPr algn="l"/>
            <a:r>
              <a:rPr lang="en-US" sz="2000" b="0" i="1" dirty="0">
                <a:solidFill>
                  <a:srgbClr val="000000"/>
                </a:solidFill>
                <a:effectLst/>
                <a:highlight>
                  <a:srgbClr val="FFFFFF"/>
                </a:highlight>
              </a:rPr>
              <a:t>G1</a:t>
            </a:r>
            <a:r>
              <a:rPr lang="en-US" sz="2000" b="0" i="0" dirty="0">
                <a:solidFill>
                  <a:srgbClr val="000000"/>
                </a:solidFill>
                <a:effectLst/>
                <a:highlight>
                  <a:srgbClr val="FFFFFF"/>
                </a:highlight>
              </a:rPr>
              <a:t> collector partitions the heap into a set of equal-sized heap regions, </a:t>
            </a:r>
          </a:p>
          <a:p>
            <a:pPr algn="l"/>
            <a:r>
              <a:rPr lang="en-US" sz="2000" b="0" i="0" dirty="0">
                <a:solidFill>
                  <a:srgbClr val="000000"/>
                </a:solidFill>
                <a:effectLst/>
                <a:highlight>
                  <a:srgbClr val="FFFFFF"/>
                </a:highlight>
              </a:rPr>
              <a:t>After the mark phase is complete, </a:t>
            </a:r>
            <a:r>
              <a:rPr lang="en-US" sz="2000" b="0" i="1" dirty="0">
                <a:solidFill>
                  <a:srgbClr val="000000"/>
                </a:solidFill>
                <a:effectLst/>
                <a:highlight>
                  <a:srgbClr val="FFFFFF"/>
                </a:highlight>
              </a:rPr>
              <a:t>G1</a:t>
            </a:r>
            <a:r>
              <a:rPr lang="en-US" sz="2000" b="0" i="0" dirty="0">
                <a:solidFill>
                  <a:srgbClr val="000000"/>
                </a:solidFill>
                <a:effectLst/>
                <a:highlight>
                  <a:srgbClr val="FFFFFF"/>
                </a:highlight>
              </a:rPr>
              <a:t> knows which regions are mostly empty</a:t>
            </a:r>
          </a:p>
          <a:p>
            <a:pPr algn="l"/>
            <a:r>
              <a:rPr lang="en-US" sz="2000" b="0" i="0" dirty="0">
                <a:solidFill>
                  <a:srgbClr val="000000"/>
                </a:solidFill>
                <a:effectLst/>
                <a:highlight>
                  <a:srgbClr val="FFFFFF"/>
                </a:highlight>
              </a:rPr>
              <a:t>It collects in these areas first, which usually yields a significant amount of free space </a:t>
            </a:r>
          </a:p>
          <a:p>
            <a:pPr algn="l"/>
            <a:endParaRPr lang="en-US" sz="2000" b="0" kern="0" dirty="0">
              <a:solidFill>
                <a:srgbClr val="212529"/>
              </a:solidFill>
              <a:highlight>
                <a:srgbClr val="FFFFFF"/>
              </a:highlight>
            </a:endParaRPr>
          </a:p>
          <a:p>
            <a:pPr algn="l"/>
            <a:r>
              <a:rPr lang="en-US" sz="2000" b="0" kern="0" dirty="0">
                <a:solidFill>
                  <a:srgbClr val="000000"/>
                </a:solidFill>
                <a:highlight>
                  <a:srgbClr val="FFFFFF"/>
                </a:highlight>
              </a:rPr>
              <a:t>Flag to select:</a:t>
            </a:r>
          </a:p>
          <a:p>
            <a:pPr marL="0" indent="0" algn="l">
              <a:buNone/>
            </a:pPr>
            <a:r>
              <a:rPr lang="en-US" sz="2000" b="0" kern="0" dirty="0">
                <a:solidFill>
                  <a:srgbClr val="000000"/>
                </a:solidFill>
                <a:highlight>
                  <a:srgbClr val="FFFFFF"/>
                </a:highlight>
              </a:rPr>
              <a:t>			</a:t>
            </a:r>
            <a:r>
              <a:rPr lang="en-US" sz="2000" b="1" i="0" dirty="0">
                <a:solidFill>
                  <a:srgbClr val="FF0000"/>
                </a:solidFill>
                <a:effectLst/>
                <a:highlight>
                  <a:srgbClr val="FFFFFF"/>
                </a:highlight>
              </a:rPr>
              <a:t>-XX:+UseG1GC</a:t>
            </a:r>
            <a:endParaRPr lang="en-US" sz="2000" b="0" kern="0" dirty="0">
              <a:solidFill>
                <a:srgbClr val="FF0000"/>
              </a:solidFill>
              <a:highlight>
                <a:srgbClr val="FFFFFF"/>
              </a:highlight>
            </a:endParaRPr>
          </a:p>
        </p:txBody>
      </p:sp>
    </p:spTree>
    <p:extLst>
      <p:ext uri="{BB962C8B-B14F-4D97-AF65-F5344CB8AC3E}">
        <p14:creationId xmlns:p14="http://schemas.microsoft.com/office/powerpoint/2010/main" val="438964191"/>
      </p:ext>
    </p:extLst>
  </p:cSld>
  <p:clrMapOvr>
    <a:masterClrMapping/>
  </p:clrMapOvr>
  <p:transition>
    <p:check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How to make the objects ready for GC</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76540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endParaRPr lang="en-US" sz="2000" dirty="0">
              <a:solidFill>
                <a:srgbClr val="171717"/>
              </a:solidFill>
              <a:highlight>
                <a:srgbClr val="FFFFFF"/>
              </a:highlight>
            </a:endParaRPr>
          </a:p>
          <a:p>
            <a:pPr algn="l">
              <a:buFont typeface="Arial" panose="020B0604020202020204" pitchFamily="34" charset="0"/>
              <a:buChar char="•"/>
            </a:pPr>
            <a:r>
              <a:rPr lang="en-US" sz="2000" b="1" i="0" dirty="0">
                <a:solidFill>
                  <a:srgbClr val="1D252C"/>
                </a:solidFill>
                <a:effectLst/>
                <a:highlight>
                  <a:srgbClr val="F9FAFA"/>
                </a:highlight>
              </a:rPr>
              <a:t>Create an object inside a method. </a:t>
            </a:r>
            <a:r>
              <a:rPr lang="en-US" sz="2000" b="0" i="0" dirty="0">
                <a:solidFill>
                  <a:srgbClr val="1D252C"/>
                </a:solidFill>
                <a:effectLst/>
                <a:highlight>
                  <a:srgbClr val="F9FAFA"/>
                </a:highlight>
              </a:rPr>
              <a:t>After methods are executed, all objects called within those methods become unreachable</a:t>
            </a:r>
          </a:p>
          <a:p>
            <a:pPr marL="0" indent="0" algn="l">
              <a:buNone/>
            </a:pPr>
            <a:endParaRPr lang="en-US" sz="2000" b="0" i="0" dirty="0">
              <a:solidFill>
                <a:srgbClr val="1D252C"/>
              </a:solidFill>
              <a:effectLst/>
              <a:highlight>
                <a:srgbClr val="F9FAFA"/>
              </a:highlight>
            </a:endParaRPr>
          </a:p>
          <a:p>
            <a:pPr algn="l">
              <a:buFont typeface="Arial" panose="020B0604020202020204" pitchFamily="34" charset="0"/>
              <a:buChar char="•"/>
            </a:pPr>
            <a:r>
              <a:rPr lang="en-US" sz="2000" b="1" i="0" dirty="0">
                <a:solidFill>
                  <a:srgbClr val="1D252C"/>
                </a:solidFill>
                <a:effectLst/>
                <a:highlight>
                  <a:srgbClr val="F9FAFA"/>
                </a:highlight>
              </a:rPr>
              <a:t>Nullify the reference variable. </a:t>
            </a:r>
            <a:r>
              <a:rPr lang="en-US" sz="2000" b="0" i="0" dirty="0">
                <a:solidFill>
                  <a:srgbClr val="1D252C"/>
                </a:solidFill>
                <a:effectLst/>
                <a:highlight>
                  <a:srgbClr val="F9FAFA"/>
                </a:highlight>
              </a:rPr>
              <a:t>You can change a reference variable to NULL</a:t>
            </a:r>
          </a:p>
          <a:p>
            <a:pPr algn="l">
              <a:buFont typeface="Arial" panose="020B0604020202020204" pitchFamily="34" charset="0"/>
              <a:buChar char="•"/>
            </a:pPr>
            <a:endParaRPr lang="en-US" sz="2000" b="0" i="0" dirty="0">
              <a:solidFill>
                <a:srgbClr val="1D252C"/>
              </a:solidFill>
              <a:effectLst/>
              <a:highlight>
                <a:srgbClr val="F9FAFA"/>
              </a:highlight>
            </a:endParaRPr>
          </a:p>
          <a:p>
            <a:pPr algn="l">
              <a:buFont typeface="Arial" panose="020B0604020202020204" pitchFamily="34" charset="0"/>
              <a:buChar char="•"/>
            </a:pPr>
            <a:r>
              <a:rPr lang="en-US" sz="2000" b="1" i="0" dirty="0">
                <a:solidFill>
                  <a:srgbClr val="1D252C"/>
                </a:solidFill>
                <a:effectLst/>
                <a:highlight>
                  <a:srgbClr val="F9FAFA"/>
                </a:highlight>
              </a:rPr>
              <a:t>Re-assign the reference variable. </a:t>
            </a:r>
            <a:r>
              <a:rPr lang="en-US" sz="2000" b="0" i="0" dirty="0">
                <a:solidFill>
                  <a:srgbClr val="1D252C"/>
                </a:solidFill>
                <a:effectLst/>
                <a:highlight>
                  <a:srgbClr val="F9FAFA"/>
                </a:highlight>
              </a:rPr>
              <a:t>Instead of nullifying the reference variable, you can also reassign the reference to another object. </a:t>
            </a:r>
          </a:p>
          <a:p>
            <a:pPr algn="l">
              <a:buFont typeface="Arial" panose="020B0604020202020204" pitchFamily="34" charset="0"/>
              <a:buChar char="•"/>
            </a:pPr>
            <a:endParaRPr lang="en-US" sz="2000" b="0" i="0" dirty="0">
              <a:solidFill>
                <a:srgbClr val="1D252C"/>
              </a:solidFill>
              <a:effectLst/>
              <a:highlight>
                <a:srgbClr val="F9FAFA"/>
              </a:highlight>
            </a:endParaRPr>
          </a:p>
          <a:p>
            <a:pPr algn="l">
              <a:buFont typeface="Arial" panose="020B0604020202020204" pitchFamily="34" charset="0"/>
              <a:buChar char="•"/>
            </a:pPr>
            <a:r>
              <a:rPr lang="en-US" sz="2000" b="1" i="0" dirty="0">
                <a:solidFill>
                  <a:srgbClr val="1D252C"/>
                </a:solidFill>
                <a:effectLst/>
                <a:highlight>
                  <a:srgbClr val="F9FAFA"/>
                </a:highlight>
              </a:rPr>
              <a:t>Create an anonymous object. </a:t>
            </a:r>
            <a:r>
              <a:rPr lang="en-US" sz="2000" b="0" i="0" dirty="0">
                <a:solidFill>
                  <a:srgbClr val="1D252C"/>
                </a:solidFill>
                <a:effectLst/>
                <a:highlight>
                  <a:srgbClr val="F9FAFA"/>
                </a:highlight>
              </a:rPr>
              <a:t>An anonymous object doesn’t have a reference, so the garbage collector will mark and remove it during the next garbage collection cycle.</a:t>
            </a:r>
          </a:p>
        </p:txBody>
      </p:sp>
    </p:spTree>
    <p:extLst>
      <p:ext uri="{BB962C8B-B14F-4D97-AF65-F5344CB8AC3E}">
        <p14:creationId xmlns:p14="http://schemas.microsoft.com/office/powerpoint/2010/main" val="873113631"/>
      </p:ext>
    </p:extLst>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Best practices for GC</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39607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1D252C"/>
                </a:solidFill>
                <a:effectLst/>
                <a:highlight>
                  <a:srgbClr val="F9FAFA"/>
                </a:highlight>
              </a:rPr>
              <a:t>Choose the right garbage collector:</a:t>
            </a:r>
          </a:p>
          <a:p>
            <a:endParaRPr lang="en-US" sz="2000" b="0" i="0" dirty="0">
              <a:solidFill>
                <a:srgbClr val="1D252C"/>
              </a:solidFill>
              <a:effectLst/>
              <a:highlight>
                <a:srgbClr val="F9FAFA"/>
              </a:highlight>
            </a:endParaRPr>
          </a:p>
          <a:p>
            <a:r>
              <a:rPr lang="en-US" sz="2000" b="0" i="0" dirty="0">
                <a:solidFill>
                  <a:srgbClr val="1D252C"/>
                </a:solidFill>
                <a:effectLst/>
                <a:highlight>
                  <a:srgbClr val="F9FAFA"/>
                </a:highlight>
              </a:rPr>
              <a:t>Monitor and analyze garbage collection logs:</a:t>
            </a:r>
          </a:p>
          <a:p>
            <a:endParaRPr lang="en-US" sz="2000" b="0" i="0" dirty="0">
              <a:solidFill>
                <a:srgbClr val="1D252C"/>
              </a:solidFill>
              <a:effectLst/>
              <a:highlight>
                <a:srgbClr val="F9FAFA"/>
              </a:highlight>
            </a:endParaRPr>
          </a:p>
          <a:p>
            <a:r>
              <a:rPr lang="en-US" sz="2000" b="0" i="0" dirty="0">
                <a:solidFill>
                  <a:srgbClr val="1D252C"/>
                </a:solidFill>
                <a:effectLst/>
                <a:highlight>
                  <a:srgbClr val="F9FAFA"/>
                </a:highlight>
              </a:rPr>
              <a:t>Optimize heap size:</a:t>
            </a:r>
          </a:p>
          <a:p>
            <a:endParaRPr lang="en-US" sz="2000" b="0" i="0" dirty="0">
              <a:solidFill>
                <a:srgbClr val="1D252C"/>
              </a:solidFill>
              <a:effectLst/>
              <a:highlight>
                <a:srgbClr val="F9FAFA"/>
              </a:highlight>
            </a:endParaRPr>
          </a:p>
          <a:p>
            <a:r>
              <a:rPr lang="en-US" sz="2000" b="0" i="0" dirty="0">
                <a:solidFill>
                  <a:srgbClr val="1D252C"/>
                </a:solidFill>
                <a:effectLst/>
                <a:highlight>
                  <a:srgbClr val="F9FAFA"/>
                </a:highlight>
              </a:rPr>
              <a:t>Tune garbage collection parameters:</a:t>
            </a:r>
          </a:p>
          <a:p>
            <a:endParaRPr lang="en-US" sz="2000" b="0" i="0" dirty="0">
              <a:solidFill>
                <a:srgbClr val="1D252C"/>
              </a:solidFill>
              <a:effectLst/>
              <a:highlight>
                <a:srgbClr val="F9FAFA"/>
              </a:highlight>
            </a:endParaRPr>
          </a:p>
          <a:p>
            <a:r>
              <a:rPr lang="en-US" sz="2000" b="0" i="0" dirty="0">
                <a:solidFill>
                  <a:srgbClr val="1D252C"/>
                </a:solidFill>
                <a:effectLst/>
                <a:highlight>
                  <a:srgbClr val="F9FAFA"/>
                </a:highlight>
              </a:rPr>
              <a:t>Minimize object creation:</a:t>
            </a:r>
          </a:p>
          <a:p>
            <a:endParaRPr lang="en-US" sz="2000" b="0" i="0" dirty="0">
              <a:solidFill>
                <a:srgbClr val="1D252C"/>
              </a:solidFill>
              <a:effectLst/>
              <a:highlight>
                <a:srgbClr val="F9FAFA"/>
              </a:highlight>
            </a:endParaRPr>
          </a:p>
          <a:p>
            <a:r>
              <a:rPr lang="en-US" sz="2000" b="0" i="0" dirty="0">
                <a:solidFill>
                  <a:srgbClr val="1D252C"/>
                </a:solidFill>
                <a:effectLst/>
                <a:highlight>
                  <a:srgbClr val="F9FAFA"/>
                </a:highlight>
              </a:rPr>
              <a:t>Use parallelism and concurrency:</a:t>
            </a:r>
          </a:p>
          <a:p>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4075911223"/>
      </p:ext>
    </p:extLst>
  </p:cSld>
  <p:clrMapOvr>
    <a:masterClrMapping/>
  </p:clrMapOvr>
  <p:transition>
    <p:check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Loading Activities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316496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FFFFF"/>
                </a:highlight>
              </a:rPr>
              <a:t>Java’s dynamic class loading functionality is handled by the Class Loader </a:t>
            </a:r>
            <a:r>
              <a:rPr lang="en-US" sz="2000" b="0" i="0" dirty="0" err="1">
                <a:effectLst/>
                <a:highlight>
                  <a:srgbClr val="FFFFFF"/>
                </a:highlight>
              </a:rPr>
              <a:t>SubSystem</a:t>
            </a:r>
            <a:r>
              <a:rPr lang="en-US" sz="2000" b="0" i="0" dirty="0">
                <a:effectLst/>
                <a:highlight>
                  <a:srgbClr val="FFFFFF"/>
                </a:highlight>
              </a:rPr>
              <a:t>. </a:t>
            </a:r>
          </a:p>
          <a:p>
            <a:r>
              <a:rPr lang="en-US" sz="2000" b="0" i="0" dirty="0">
                <a:effectLst/>
                <a:highlight>
                  <a:srgbClr val="FFFFFF"/>
                </a:highlight>
              </a:rPr>
              <a:t>It loads, links and initializes the class when it refers to a class for the first time</a:t>
            </a:r>
          </a:p>
          <a:p>
            <a:r>
              <a:rPr lang="en-US" sz="2000" b="0" i="0" dirty="0">
                <a:effectLst/>
                <a:highlight>
                  <a:srgbClr val="FFFFFF"/>
                </a:highlight>
              </a:rPr>
              <a:t>Class Loader </a:t>
            </a:r>
            <a:r>
              <a:rPr lang="en-US" sz="2000" b="0" i="0" dirty="0" err="1">
                <a:effectLst/>
                <a:highlight>
                  <a:srgbClr val="FFFFFF"/>
                </a:highlight>
              </a:rPr>
              <a:t>SubSystem</a:t>
            </a:r>
            <a:r>
              <a:rPr lang="en-US" sz="2000" b="0" i="0" dirty="0">
                <a:effectLst/>
                <a:highlight>
                  <a:srgbClr val="FFFFFF"/>
                </a:highlight>
              </a:rPr>
              <a:t> is responsible for following 3 activities</a:t>
            </a:r>
          </a:p>
          <a:p>
            <a:pPr lvl="2">
              <a:buFont typeface="+mj-lt"/>
              <a:buAutoNum type="arabicPeriod"/>
            </a:pPr>
            <a:r>
              <a:rPr lang="en-US" b="0" i="0" u="none" strike="noStrike" dirty="0">
                <a:effectLst/>
                <a:highlight>
                  <a:srgbClr val="FFFFFF"/>
                </a:highlight>
              </a:rPr>
              <a:t>Loading</a:t>
            </a:r>
            <a:r>
              <a:rPr lang="en-US" b="0" i="0" dirty="0">
                <a:effectLst/>
                <a:highlight>
                  <a:srgbClr val="FFFFFF"/>
                </a:highlight>
              </a:rPr>
              <a:t> </a:t>
            </a:r>
          </a:p>
          <a:p>
            <a:pPr lvl="2">
              <a:buFont typeface="+mj-lt"/>
              <a:buAutoNum type="arabicPeriod"/>
            </a:pPr>
            <a:r>
              <a:rPr lang="en-US" b="0" i="0" u="none" strike="noStrike" dirty="0">
                <a:effectLst/>
                <a:highlight>
                  <a:srgbClr val="FFFFFF"/>
                </a:highlight>
              </a:rPr>
              <a:t>Linking</a:t>
            </a:r>
            <a:endParaRPr lang="en-US" b="0" i="0" dirty="0">
              <a:effectLst/>
              <a:highlight>
                <a:srgbClr val="FFFFFF"/>
              </a:highlight>
            </a:endParaRPr>
          </a:p>
          <a:p>
            <a:pPr lvl="2">
              <a:buFont typeface="+mj-lt"/>
              <a:buAutoNum type="arabicPeriod"/>
            </a:pPr>
            <a:r>
              <a:rPr lang="en-US" b="0" i="0" u="none" strike="noStrike" dirty="0">
                <a:effectLst/>
                <a:highlight>
                  <a:srgbClr val="FFFFFF"/>
                </a:highlight>
              </a:rPr>
              <a:t>Initialization</a:t>
            </a:r>
            <a:endParaRPr lang="en-US" b="0" i="0" dirty="0">
              <a:effectLst/>
              <a:highlight>
                <a:srgbClr val="FFFFFF"/>
              </a:highlight>
            </a:endParaRPr>
          </a:p>
          <a:p>
            <a:endParaRPr lang="en-US" sz="2000" b="0" i="0" dirty="0">
              <a:effectLst/>
              <a:highlight>
                <a:srgbClr val="F9FAFA"/>
              </a:highlight>
            </a:endParaRPr>
          </a:p>
        </p:txBody>
      </p:sp>
      <p:pic>
        <p:nvPicPr>
          <p:cNvPr id="4" name="Picture 3">
            <a:extLst>
              <a:ext uri="{FF2B5EF4-FFF2-40B4-BE49-F238E27FC236}">
                <a16:creationId xmlns:a16="http://schemas.microsoft.com/office/drawing/2014/main" id="{B87E6EB2-9E24-5A8D-F879-83D589691A26}"/>
              </a:ext>
            </a:extLst>
          </p:cNvPr>
          <p:cNvPicPr>
            <a:picLocks noChangeAspect="1"/>
          </p:cNvPicPr>
          <p:nvPr/>
        </p:nvPicPr>
        <p:blipFill>
          <a:blip r:embed="rId3"/>
          <a:stretch>
            <a:fillRect/>
          </a:stretch>
        </p:blipFill>
        <p:spPr>
          <a:xfrm>
            <a:off x="3749628" y="3142628"/>
            <a:ext cx="4022772" cy="3069664"/>
          </a:xfrm>
          <a:prstGeom prst="rect">
            <a:avLst/>
          </a:prstGeom>
        </p:spPr>
      </p:pic>
      <p:sp>
        <p:nvSpPr>
          <p:cNvPr id="5" name="Rectangle 4">
            <a:extLst>
              <a:ext uri="{FF2B5EF4-FFF2-40B4-BE49-F238E27FC236}">
                <a16:creationId xmlns:a16="http://schemas.microsoft.com/office/drawing/2014/main" id="{9013E63C-B570-CC71-0694-93AE3270AC5E}"/>
              </a:ext>
            </a:extLst>
          </p:cNvPr>
          <p:cNvSpPr/>
          <p:nvPr/>
        </p:nvSpPr>
        <p:spPr bwMode="auto">
          <a:xfrm>
            <a:off x="3505200" y="5791200"/>
            <a:ext cx="4267200" cy="362572"/>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1" i="0" u="none" strike="noStrike" cap="none" normalizeH="0" baseline="0">
              <a:ln>
                <a:noFill/>
              </a:ln>
              <a:solidFill>
                <a:schemeClr val="bg1"/>
              </a:solidFill>
              <a:effectLst/>
              <a:latin typeface="Arial" pitchFamily="34" charset="0"/>
            </a:endParaRPr>
          </a:p>
        </p:txBody>
      </p:sp>
    </p:spTree>
    <p:extLst>
      <p:ext uri="{BB962C8B-B14F-4D97-AF65-F5344CB8AC3E}">
        <p14:creationId xmlns:p14="http://schemas.microsoft.com/office/powerpoint/2010/main" val="2226661480"/>
      </p:ext>
    </p:extLst>
  </p:cSld>
  <p:clrMapOvr>
    <a:masterClrMapping/>
  </p:clrMapOvr>
  <p:transition>
    <p:check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Loading</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219200"/>
            <a:ext cx="7918450" cy="479002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1800" b="0" i="0" dirty="0">
                <a:effectLst/>
                <a:highlight>
                  <a:srgbClr val="F9FAFA"/>
                </a:highlight>
              </a:rPr>
              <a:t>Loading means reading class files from hard disk and store corresponding binary data in method area. </a:t>
            </a:r>
          </a:p>
          <a:p>
            <a:r>
              <a:rPr lang="en-US" sz="1800" b="0" i="0" dirty="0">
                <a:effectLst/>
                <a:highlight>
                  <a:srgbClr val="F9FAFA"/>
                </a:highlight>
              </a:rPr>
              <a:t>For each class file JVM will store corresponding information in method area, such as</a:t>
            </a:r>
          </a:p>
          <a:p>
            <a:pPr marL="1031875" lvl="2" indent="-342900">
              <a:buFont typeface="+mj-lt"/>
              <a:buAutoNum type="arabicPeriod"/>
            </a:pPr>
            <a:r>
              <a:rPr lang="en-US" sz="1800" b="0" i="0" dirty="0">
                <a:effectLst/>
                <a:highlight>
                  <a:srgbClr val="F9FAFA"/>
                </a:highlight>
              </a:rPr>
              <a:t>Fully qualified name of class </a:t>
            </a:r>
          </a:p>
          <a:p>
            <a:pPr marL="1031875" lvl="2" indent="-342900">
              <a:buFont typeface="+mj-lt"/>
              <a:buAutoNum type="arabicPeriod"/>
            </a:pPr>
            <a:r>
              <a:rPr lang="en-US" sz="1800" b="0" i="0" dirty="0">
                <a:effectLst/>
                <a:highlight>
                  <a:srgbClr val="F9FAFA"/>
                </a:highlight>
              </a:rPr>
              <a:t>Fully qualified name of immediate parent class</a:t>
            </a:r>
          </a:p>
          <a:p>
            <a:pPr marL="1031875" lvl="2" indent="-342900">
              <a:buFont typeface="+mj-lt"/>
              <a:buAutoNum type="arabicPeriod"/>
            </a:pPr>
            <a:r>
              <a:rPr lang="en-US" sz="1800" b="0" i="0" dirty="0">
                <a:effectLst/>
                <a:highlight>
                  <a:srgbClr val="F9FAFA"/>
                </a:highlight>
              </a:rPr>
              <a:t>Methods info</a:t>
            </a:r>
          </a:p>
          <a:p>
            <a:pPr marL="1031875" lvl="2" indent="-342900">
              <a:buFont typeface="+mj-lt"/>
              <a:buAutoNum type="arabicPeriod"/>
            </a:pPr>
            <a:r>
              <a:rPr lang="en-US" sz="1800" b="0" i="0" dirty="0">
                <a:effectLst/>
                <a:highlight>
                  <a:srgbClr val="F9FAFA"/>
                </a:highlight>
              </a:rPr>
              <a:t>Variable info</a:t>
            </a:r>
          </a:p>
          <a:p>
            <a:pPr marL="1031875" lvl="2" indent="-342900">
              <a:buFont typeface="+mj-lt"/>
              <a:buAutoNum type="arabicPeriod"/>
            </a:pPr>
            <a:r>
              <a:rPr lang="en-US" sz="1800" b="0" i="0" dirty="0">
                <a:effectLst/>
                <a:highlight>
                  <a:srgbClr val="F9FAFA"/>
                </a:highlight>
              </a:rPr>
              <a:t>Constructor info</a:t>
            </a:r>
          </a:p>
          <a:p>
            <a:pPr marL="1031875" lvl="2" indent="-342900">
              <a:buFont typeface="+mj-lt"/>
              <a:buAutoNum type="arabicPeriod"/>
            </a:pPr>
            <a:r>
              <a:rPr lang="en-US" sz="1800" b="0" i="0" dirty="0">
                <a:effectLst/>
                <a:highlight>
                  <a:srgbClr val="F9FAFA"/>
                </a:highlight>
              </a:rPr>
              <a:t>Modifiers info</a:t>
            </a:r>
          </a:p>
          <a:p>
            <a:pPr marL="1031875" lvl="2" indent="-342900">
              <a:buFont typeface="+mj-lt"/>
              <a:buAutoNum type="arabicPeriod"/>
            </a:pPr>
            <a:r>
              <a:rPr lang="en-US" sz="1800" b="0" i="0" dirty="0">
                <a:effectLst/>
                <a:highlight>
                  <a:srgbClr val="F9FAFA"/>
                </a:highlight>
              </a:rPr>
              <a:t>Constant pool info</a:t>
            </a:r>
          </a:p>
          <a:p>
            <a:pPr marL="1031875" lvl="2" indent="-342900">
              <a:buFont typeface="+mj-lt"/>
              <a:buAutoNum type="arabicPeriod"/>
            </a:pPr>
            <a:r>
              <a:rPr lang="en-US" sz="1800" b="0" i="0" dirty="0">
                <a:effectLst/>
                <a:highlight>
                  <a:srgbClr val="F9FAFA"/>
                </a:highlight>
              </a:rPr>
              <a:t>whether .class file represents class or Interface or </a:t>
            </a:r>
            <a:r>
              <a:rPr lang="en-US" sz="1800" b="0" i="0" dirty="0" err="1">
                <a:effectLst/>
                <a:highlight>
                  <a:srgbClr val="F9FAFA"/>
                </a:highlight>
              </a:rPr>
              <a:t>enum</a:t>
            </a:r>
            <a:endParaRPr lang="en-US" sz="1800" b="0" i="0" dirty="0">
              <a:effectLst/>
              <a:highlight>
                <a:srgbClr val="F9FAFA"/>
              </a:highlight>
            </a:endParaRPr>
          </a:p>
          <a:p>
            <a:pPr marL="688975" lvl="2" indent="0">
              <a:buNone/>
            </a:pPr>
            <a:endParaRPr lang="en-US" sz="1800" b="0" i="0" dirty="0">
              <a:effectLst/>
              <a:highlight>
                <a:srgbClr val="F9FAFA"/>
              </a:highlight>
            </a:endParaRPr>
          </a:p>
          <a:p>
            <a:r>
              <a:rPr lang="en-US" sz="1800" b="0" i="0" dirty="0">
                <a:effectLst/>
                <a:highlight>
                  <a:srgbClr val="F9FAFA"/>
                </a:highlight>
              </a:rPr>
              <a:t>After  loading .class file </a:t>
            </a:r>
            <a:r>
              <a:rPr lang="en-US" sz="1800" b="0" dirty="0">
                <a:highlight>
                  <a:srgbClr val="F9FAFA"/>
                </a:highlight>
              </a:rPr>
              <a:t>JVM</a:t>
            </a:r>
            <a:r>
              <a:rPr lang="en-US" sz="1800" b="0" i="0" dirty="0">
                <a:effectLst/>
                <a:highlight>
                  <a:srgbClr val="F9FAFA"/>
                </a:highlight>
              </a:rPr>
              <a:t> creates an object for that loaded class on the Heap memory of type </a:t>
            </a:r>
            <a:r>
              <a:rPr lang="en-US" sz="1800" b="0" i="0" dirty="0" err="1">
                <a:effectLst/>
                <a:highlight>
                  <a:srgbClr val="F9FAFA"/>
                </a:highlight>
              </a:rPr>
              <a:t>java.lang.Class</a:t>
            </a:r>
            <a:r>
              <a:rPr lang="en-US" sz="1800" b="0" i="0" dirty="0">
                <a:effectLst/>
                <a:highlight>
                  <a:srgbClr val="F9FAFA"/>
                </a:highlight>
              </a:rPr>
              <a:t>.</a:t>
            </a:r>
          </a:p>
        </p:txBody>
      </p:sp>
    </p:spTree>
    <p:extLst>
      <p:ext uri="{BB962C8B-B14F-4D97-AF65-F5344CB8AC3E}">
        <p14:creationId xmlns:p14="http://schemas.microsoft.com/office/powerpoint/2010/main" val="2823595021"/>
      </p:ext>
    </p:extLst>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Linking</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219200"/>
            <a:ext cx="7918450" cy="451918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Linking consists of three activities</a:t>
            </a:r>
          </a:p>
          <a:p>
            <a:pPr marL="0" indent="0">
              <a:buNone/>
            </a:pPr>
            <a:endParaRPr lang="en-US" sz="2000" b="0" i="0" dirty="0">
              <a:effectLst/>
              <a:highlight>
                <a:srgbClr val="F9FAFA"/>
              </a:highlight>
            </a:endParaRPr>
          </a:p>
          <a:p>
            <a:pPr marL="231775" lvl="1" indent="0">
              <a:buNone/>
            </a:pPr>
            <a:r>
              <a:rPr lang="en-US" sz="2000" b="0" i="0" dirty="0">
                <a:effectLst/>
                <a:highlight>
                  <a:srgbClr val="F9FAFA"/>
                </a:highlight>
              </a:rPr>
              <a:t>    1. verify (verification)</a:t>
            </a:r>
          </a:p>
          <a:p>
            <a:pPr marL="1309688" lvl="3" indent="-285750"/>
            <a:r>
              <a:rPr lang="en-US" b="0" i="0" dirty="0">
                <a:effectLst/>
                <a:highlight>
                  <a:srgbClr val="F9FAFA"/>
                </a:highlight>
              </a:rPr>
              <a:t>Following points are checked in Verification process.    </a:t>
            </a:r>
          </a:p>
          <a:p>
            <a:pPr marL="1309688" lvl="3" indent="-285750"/>
            <a:r>
              <a:rPr lang="en-US" b="0" i="0" dirty="0">
                <a:effectLst/>
                <a:highlight>
                  <a:srgbClr val="F9FAFA"/>
                </a:highlight>
              </a:rPr>
              <a:t>It ensures that Binary representation of a class is a structurally correct or not.</a:t>
            </a:r>
          </a:p>
          <a:p>
            <a:pPr marL="1309688" lvl="3" indent="-285750"/>
            <a:r>
              <a:rPr lang="en-US" b="0" i="0" dirty="0">
                <a:effectLst/>
                <a:highlight>
                  <a:srgbClr val="F9FAFA"/>
                </a:highlight>
              </a:rPr>
              <a:t>JVM will check </a:t>
            </a:r>
          </a:p>
          <a:p>
            <a:pPr marL="1654175" lvl="4" indent="-285750"/>
            <a:r>
              <a:rPr lang="en-US" sz="2000" b="0" i="0" dirty="0">
                <a:effectLst/>
                <a:highlight>
                  <a:srgbClr val="F9FAFA"/>
                </a:highlight>
              </a:rPr>
              <a:t>whether the .class file is generated by valid compiler </a:t>
            </a:r>
          </a:p>
          <a:p>
            <a:pPr marL="1654175" lvl="4" indent="-285750"/>
            <a:r>
              <a:rPr lang="en-US" sz="2000" b="0" dirty="0">
                <a:highlight>
                  <a:srgbClr val="F9FAFA"/>
                </a:highlight>
              </a:rPr>
              <a:t>Whether </a:t>
            </a:r>
            <a:r>
              <a:rPr lang="en-US" sz="2000" b="0" i="0" dirty="0">
                <a:effectLst/>
                <a:highlight>
                  <a:srgbClr val="F9FAFA"/>
                </a:highlight>
              </a:rPr>
              <a:t>.class file is properly formatted or not. (bytecode verifier)</a:t>
            </a:r>
          </a:p>
          <a:p>
            <a:pPr marL="1309688" lvl="3" indent="-285750"/>
            <a:r>
              <a:rPr lang="en-US" b="0" i="0" dirty="0">
                <a:effectLst/>
                <a:highlight>
                  <a:srgbClr val="F9FAFA"/>
                </a:highlight>
              </a:rPr>
              <a:t>If the binary representation of a class or interface does not satisfy the static or structural constraints then a </a:t>
            </a:r>
            <a:r>
              <a:rPr lang="en-US" b="0" i="0" dirty="0" err="1">
                <a:effectLst/>
                <a:highlight>
                  <a:srgbClr val="F9FAFA"/>
                </a:highlight>
              </a:rPr>
              <a:t>VerifyError</a:t>
            </a:r>
            <a:r>
              <a:rPr lang="en-US" b="0" i="0" dirty="0">
                <a:effectLst/>
                <a:highlight>
                  <a:srgbClr val="F9FAFA"/>
                </a:highlight>
              </a:rPr>
              <a:t> is thrown</a:t>
            </a:r>
          </a:p>
        </p:txBody>
      </p:sp>
    </p:spTree>
    <p:extLst>
      <p:ext uri="{BB962C8B-B14F-4D97-AF65-F5344CB8AC3E}">
        <p14:creationId xmlns:p14="http://schemas.microsoft.com/office/powerpoint/2010/main" val="303636991"/>
      </p:ext>
    </p:extLst>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Linking</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219200"/>
            <a:ext cx="7918450" cy="347274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1023938" lvl="3" indent="0">
              <a:buNone/>
            </a:pPr>
            <a:endParaRPr lang="en-US" b="0" i="0" dirty="0">
              <a:effectLst/>
              <a:highlight>
                <a:srgbClr val="F9FAFA"/>
              </a:highlight>
            </a:endParaRPr>
          </a:p>
          <a:p>
            <a:pPr marL="231775" lvl="1" indent="0">
              <a:buNone/>
            </a:pPr>
            <a:r>
              <a:rPr lang="en-US" sz="2000" b="0" i="0" dirty="0">
                <a:effectLst/>
                <a:highlight>
                  <a:srgbClr val="F9FAFA"/>
                </a:highlight>
              </a:rPr>
              <a:t>    2. prepare (preparation)</a:t>
            </a:r>
          </a:p>
          <a:p>
            <a:pPr marL="963613" lvl="2" indent="-285750"/>
            <a:r>
              <a:rPr lang="en-US" b="0" i="0" dirty="0">
                <a:solidFill>
                  <a:srgbClr val="000000"/>
                </a:solidFill>
                <a:effectLst/>
                <a:highlight>
                  <a:srgbClr val="FFFFFF"/>
                </a:highlight>
              </a:rPr>
              <a:t>In this phase, JVM will allocate memory for class level or interface level static variables and assign default values.</a:t>
            </a:r>
            <a:endParaRPr lang="en-US" b="0" i="0" dirty="0">
              <a:effectLst/>
              <a:highlight>
                <a:srgbClr val="F9FAFA"/>
              </a:highlight>
            </a:endParaRPr>
          </a:p>
          <a:p>
            <a:pPr marL="231775" lvl="1" indent="0">
              <a:buNone/>
            </a:pPr>
            <a:r>
              <a:rPr lang="en-US" sz="2000" b="0" i="0" dirty="0">
                <a:effectLst/>
                <a:highlight>
                  <a:srgbClr val="F9FAFA"/>
                </a:highlight>
              </a:rPr>
              <a:t>    </a:t>
            </a:r>
          </a:p>
          <a:p>
            <a:pPr marL="231775" lvl="1" indent="0">
              <a:buNone/>
            </a:pPr>
            <a:r>
              <a:rPr lang="en-US" sz="2000" b="0" i="0" dirty="0">
                <a:effectLst/>
                <a:highlight>
                  <a:srgbClr val="F9FAFA"/>
                </a:highlight>
              </a:rPr>
              <a:t>    3. resolve (resolution)</a:t>
            </a:r>
            <a:endParaRPr lang="en-US" sz="2000" b="0" dirty="0">
              <a:highlight>
                <a:srgbClr val="F9FAFA"/>
              </a:highlight>
            </a:endParaRPr>
          </a:p>
          <a:p>
            <a:pPr marL="963613" lvl="2" indent="-285750"/>
            <a:r>
              <a:rPr lang="en-US" b="0" i="0" dirty="0">
                <a:effectLst/>
                <a:highlight>
                  <a:srgbClr val="F9FAFA"/>
                </a:highlight>
              </a:rPr>
              <a:t>Resolution is the process of dynamically determining concrete values from symbolic references </a:t>
            </a:r>
          </a:p>
          <a:p>
            <a:pPr marL="963613" lvl="2" indent="-285750"/>
            <a:r>
              <a:rPr lang="en-US" b="0" i="0" dirty="0">
                <a:effectLst/>
                <a:highlight>
                  <a:srgbClr val="F9FAFA"/>
                </a:highlight>
              </a:rPr>
              <a:t>it is the process of replacing symbolic names (variable names)  with original memory references from method area</a:t>
            </a:r>
          </a:p>
        </p:txBody>
      </p:sp>
    </p:spTree>
    <p:extLst>
      <p:ext uri="{BB962C8B-B14F-4D97-AF65-F5344CB8AC3E}">
        <p14:creationId xmlns:p14="http://schemas.microsoft.com/office/powerpoint/2010/main" val="1450480672"/>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a:t>
            </a:r>
          </a:p>
        </p:txBody>
      </p:sp>
      <p:pic>
        <p:nvPicPr>
          <p:cNvPr id="1026" name="Picture 2" descr="JVM Memory area parts">
            <a:extLst>
              <a:ext uri="{FF2B5EF4-FFF2-40B4-BE49-F238E27FC236}">
                <a16:creationId xmlns:a16="http://schemas.microsoft.com/office/drawing/2014/main" id="{A4F24BBE-04DD-AEE6-8EC7-44A7CBAE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647825"/>
            <a:ext cx="687705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70647"/>
      </p:ext>
    </p:extLst>
  </p:cSld>
  <p:clrMapOvr>
    <a:masterClrMapping/>
  </p:clrMapOvr>
  <p:transition>
    <p:check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Initialization</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533400" y="1981200"/>
            <a:ext cx="7918450" cy="131831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In Initialization phase, all static variables are assigned with original values </a:t>
            </a:r>
          </a:p>
          <a:p>
            <a:r>
              <a:rPr lang="en-US" sz="2000" b="0" i="0" dirty="0">
                <a:effectLst/>
                <a:highlight>
                  <a:srgbClr val="F9FAFA"/>
                </a:highlight>
              </a:rPr>
              <a:t>static blocks will be executed from parent to child and from top to bottom.</a:t>
            </a:r>
          </a:p>
        </p:txBody>
      </p:sp>
    </p:spTree>
    <p:extLst>
      <p:ext uri="{BB962C8B-B14F-4D97-AF65-F5344CB8AC3E}">
        <p14:creationId xmlns:p14="http://schemas.microsoft.com/office/powerpoint/2010/main" val="1178676527"/>
      </p:ext>
    </p:extLst>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Illustration</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583580" y="3868846"/>
            <a:ext cx="7918450" cy="243861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For the above class, class loader loads </a:t>
            </a:r>
          </a:p>
          <a:p>
            <a:endParaRPr lang="en-US" sz="2000" b="0" i="0" dirty="0">
              <a:effectLst/>
              <a:highlight>
                <a:srgbClr val="F9FAFA"/>
              </a:highlight>
            </a:endParaRPr>
          </a:p>
          <a:p>
            <a:pPr lvl="2"/>
            <a:r>
              <a:rPr lang="en-US" sz="1800" b="0" i="0" dirty="0">
                <a:effectLst/>
                <a:highlight>
                  <a:srgbClr val="F9FAFA"/>
                </a:highlight>
              </a:rPr>
              <a:t> </a:t>
            </a:r>
            <a:r>
              <a:rPr lang="en-US" sz="1800" b="0" i="0" dirty="0" err="1">
                <a:effectLst/>
                <a:highlight>
                  <a:srgbClr val="F9FAFA"/>
                </a:highlight>
              </a:rPr>
              <a:t>Test.class</a:t>
            </a:r>
            <a:endParaRPr lang="en-US" sz="1800" b="0" i="0" dirty="0">
              <a:effectLst/>
              <a:highlight>
                <a:srgbClr val="F9FAFA"/>
              </a:highlight>
            </a:endParaRPr>
          </a:p>
          <a:p>
            <a:pPr lvl="2"/>
            <a:r>
              <a:rPr lang="en-US" sz="1800" b="0" i="0" dirty="0">
                <a:effectLst/>
                <a:highlight>
                  <a:srgbClr val="F9FAFA"/>
                </a:highlight>
              </a:rPr>
              <a:t> </a:t>
            </a:r>
            <a:r>
              <a:rPr lang="en-US" sz="1800" b="0" i="0" dirty="0" err="1">
                <a:effectLst/>
                <a:highlight>
                  <a:srgbClr val="F9FAFA"/>
                </a:highlight>
              </a:rPr>
              <a:t>Object.class</a:t>
            </a:r>
            <a:r>
              <a:rPr lang="en-US" sz="1800" b="0" i="0" dirty="0">
                <a:effectLst/>
                <a:highlight>
                  <a:srgbClr val="F9FAFA"/>
                </a:highlight>
              </a:rPr>
              <a:t> – parent class</a:t>
            </a:r>
          </a:p>
          <a:p>
            <a:pPr lvl="2"/>
            <a:r>
              <a:rPr lang="en-US" sz="1800" b="0" i="0" dirty="0">
                <a:effectLst/>
                <a:highlight>
                  <a:srgbClr val="F9FAFA"/>
                </a:highlight>
              </a:rPr>
              <a:t> </a:t>
            </a:r>
            <a:r>
              <a:rPr lang="en-US" sz="1800" b="0" i="0" dirty="0" err="1">
                <a:effectLst/>
                <a:highlight>
                  <a:srgbClr val="F9FAFA"/>
                </a:highlight>
              </a:rPr>
              <a:t>String.class</a:t>
            </a:r>
            <a:endParaRPr lang="en-US" sz="1800" b="0" i="0" dirty="0">
              <a:effectLst/>
              <a:highlight>
                <a:srgbClr val="F9FAFA"/>
              </a:highlight>
            </a:endParaRPr>
          </a:p>
          <a:p>
            <a:pPr lvl="2"/>
            <a:r>
              <a:rPr lang="en-US" sz="1800" b="0" i="0" dirty="0">
                <a:effectLst/>
                <a:highlight>
                  <a:srgbClr val="F9FAFA"/>
                </a:highlight>
              </a:rPr>
              <a:t> </a:t>
            </a:r>
            <a:r>
              <a:rPr lang="en-US" sz="1800" b="0" i="0" dirty="0" err="1">
                <a:effectLst/>
                <a:highlight>
                  <a:srgbClr val="F9FAFA"/>
                </a:highlight>
              </a:rPr>
              <a:t>Student.class</a:t>
            </a:r>
            <a:endParaRPr lang="en-US" sz="1800" b="0" i="0" dirty="0">
              <a:effectLst/>
              <a:highlight>
                <a:srgbClr val="F9FAFA"/>
              </a:highlight>
            </a:endParaRPr>
          </a:p>
          <a:p>
            <a:pPr marL="0" indent="0">
              <a:buNone/>
            </a:pPr>
            <a:endParaRPr lang="en-US" sz="2000" b="0" i="0" dirty="0">
              <a:effectLst/>
              <a:highlight>
                <a:srgbClr val="F9FAFA"/>
              </a:highlight>
            </a:endParaRPr>
          </a:p>
        </p:txBody>
      </p:sp>
      <p:sp>
        <p:nvSpPr>
          <p:cNvPr id="4" name="TextBox 3">
            <a:extLst>
              <a:ext uri="{FF2B5EF4-FFF2-40B4-BE49-F238E27FC236}">
                <a16:creationId xmlns:a16="http://schemas.microsoft.com/office/drawing/2014/main" id="{132AC1C3-FCA9-37B5-71FC-3117FDFEC1F9}"/>
              </a:ext>
            </a:extLst>
          </p:cNvPr>
          <p:cNvSpPr txBox="1"/>
          <p:nvPr/>
        </p:nvSpPr>
        <p:spPr>
          <a:xfrm>
            <a:off x="609600" y="1219200"/>
            <a:ext cx="4583150" cy="2363724"/>
          </a:xfrm>
          <a:prstGeom prst="rect">
            <a:avLst/>
          </a:prstGeom>
          <a:noFill/>
        </p:spPr>
        <p:txBody>
          <a:bodyPr wrap="square">
            <a:spAutoFit/>
          </a:bodyPr>
          <a:lstStyle/>
          <a:p>
            <a:pPr algn="l"/>
            <a:r>
              <a:rPr lang="en-US" dirty="0"/>
              <a:t>public class Test {</a:t>
            </a:r>
          </a:p>
          <a:p>
            <a:pPr algn="l"/>
            <a:r>
              <a:rPr lang="en-US" dirty="0"/>
              <a:t> </a:t>
            </a:r>
          </a:p>
          <a:p>
            <a:pPr algn="l"/>
            <a:r>
              <a:rPr lang="en-US" dirty="0"/>
              <a:t>    public static void main(String[] </a:t>
            </a:r>
            <a:r>
              <a:rPr lang="en-US" dirty="0" err="1"/>
              <a:t>arg</a:t>
            </a:r>
            <a:r>
              <a:rPr lang="en-US" dirty="0"/>
              <a:t>) {</a:t>
            </a:r>
          </a:p>
          <a:p>
            <a:pPr algn="l"/>
            <a:r>
              <a:rPr lang="en-US" dirty="0"/>
              <a:t>        String s = new String("Pumpkin");</a:t>
            </a:r>
          </a:p>
          <a:p>
            <a:pPr algn="l"/>
            <a:r>
              <a:rPr lang="en-US" dirty="0"/>
              <a:t>        Student s1 = new Student();</a:t>
            </a:r>
          </a:p>
          <a:p>
            <a:pPr algn="l"/>
            <a:r>
              <a:rPr lang="en-US" dirty="0"/>
              <a:t>    }</a:t>
            </a:r>
          </a:p>
          <a:p>
            <a:pPr algn="l"/>
            <a:r>
              <a:rPr lang="en-US" dirty="0"/>
              <a:t>}</a:t>
            </a:r>
          </a:p>
        </p:txBody>
      </p:sp>
    </p:spTree>
    <p:extLst>
      <p:ext uri="{BB962C8B-B14F-4D97-AF65-F5344CB8AC3E}">
        <p14:creationId xmlns:p14="http://schemas.microsoft.com/office/powerpoint/2010/main" val="1171676198"/>
      </p:ext>
    </p:extLst>
  </p:cSld>
  <p:clrMapOvr>
    <a:masterClrMapping/>
  </p:clrMapOvr>
  <p:transition>
    <p:check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Types of Class Loaders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329056"/>
            <a:ext cx="8153400" cy="211852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Class Loader </a:t>
            </a:r>
            <a:r>
              <a:rPr lang="en-US" sz="2000" b="0" i="0" dirty="0" err="1">
                <a:effectLst/>
                <a:highlight>
                  <a:srgbClr val="F9FAFA"/>
                </a:highlight>
              </a:rPr>
              <a:t>Subsytem</a:t>
            </a:r>
            <a:r>
              <a:rPr lang="en-US" sz="2000" b="0" i="0" dirty="0">
                <a:effectLst/>
                <a:highlight>
                  <a:srgbClr val="F9FAFA"/>
                </a:highlight>
              </a:rPr>
              <a:t> contains following three types of class Loaders</a:t>
            </a:r>
          </a:p>
          <a:p>
            <a:endParaRPr lang="en-US" sz="2000" b="0" i="0" dirty="0">
              <a:effectLst/>
              <a:highlight>
                <a:srgbClr val="F9FAFA"/>
              </a:highlight>
            </a:endParaRPr>
          </a:p>
          <a:p>
            <a:pPr marL="457200" indent="-457200">
              <a:buFont typeface="+mj-lt"/>
              <a:buAutoNum type="arabicPeriod"/>
            </a:pPr>
            <a:r>
              <a:rPr lang="en-US" sz="2000" b="0" i="0" dirty="0">
                <a:effectLst/>
                <a:highlight>
                  <a:srgbClr val="F9FAFA"/>
                </a:highlight>
              </a:rPr>
              <a:t>Bootstrap Class Loader or primordial Class Loader</a:t>
            </a:r>
            <a:endParaRPr lang="en-US" sz="1800" b="0" i="0" dirty="0">
              <a:effectLst/>
              <a:highlight>
                <a:srgbClr val="F9FAFA"/>
              </a:highlight>
            </a:endParaRPr>
          </a:p>
          <a:p>
            <a:pPr marL="457200" indent="-457200">
              <a:buFont typeface="+mj-lt"/>
              <a:buAutoNum type="arabicPeriod"/>
            </a:pPr>
            <a:r>
              <a:rPr lang="en-US" sz="2000" b="0" i="0" dirty="0">
                <a:effectLst/>
                <a:highlight>
                  <a:srgbClr val="F9FAFA"/>
                </a:highlight>
              </a:rPr>
              <a:t>Extension Class Loader</a:t>
            </a:r>
          </a:p>
          <a:p>
            <a:pPr marL="457200" indent="-457200">
              <a:buFont typeface="+mj-lt"/>
              <a:buAutoNum type="arabicPeriod"/>
            </a:pPr>
            <a:r>
              <a:rPr lang="en-US" sz="2000" b="0" i="0" dirty="0">
                <a:effectLst/>
                <a:highlight>
                  <a:srgbClr val="F9FAFA"/>
                </a:highlight>
              </a:rPr>
              <a:t>Application Class Loader or System Class Loader</a:t>
            </a:r>
          </a:p>
        </p:txBody>
      </p:sp>
    </p:spTree>
    <p:extLst>
      <p:ext uri="{BB962C8B-B14F-4D97-AF65-F5344CB8AC3E}">
        <p14:creationId xmlns:p14="http://schemas.microsoft.com/office/powerpoint/2010/main" val="4064926471"/>
      </p:ext>
    </p:extLst>
  </p:cSld>
  <p:clrMapOvr>
    <a:masterClrMapping/>
  </p:clrMapOvr>
  <p:transition>
    <p:check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Bootstrap Class Loader</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329056"/>
            <a:ext cx="8153400" cy="3103414"/>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endParaRPr lang="en-US" sz="2000" b="0" i="0" dirty="0">
              <a:effectLst/>
              <a:highlight>
                <a:srgbClr val="F9FAFA"/>
              </a:highlight>
            </a:endParaRPr>
          </a:p>
          <a:p>
            <a:pPr lvl="1"/>
            <a:r>
              <a:rPr lang="en-US" sz="2000" b="0" i="0" dirty="0">
                <a:effectLst/>
                <a:highlight>
                  <a:srgbClr val="F9FAFA"/>
                </a:highlight>
              </a:rPr>
              <a:t>It is responsible to load core Java API classes i.e. the classes present in rt.jar</a:t>
            </a:r>
          </a:p>
          <a:p>
            <a:pPr lvl="1"/>
            <a:r>
              <a:rPr lang="en-US" sz="2000" b="0" i="0" dirty="0">
                <a:effectLst/>
                <a:highlight>
                  <a:srgbClr val="F9FAFA"/>
                </a:highlight>
              </a:rPr>
              <a:t>This location is called bootstrap class path i.e. Bootstrap Class Loader is responsible to load classes from bootstrap class path.</a:t>
            </a:r>
          </a:p>
          <a:p>
            <a:pPr lvl="1"/>
            <a:r>
              <a:rPr lang="en-US" sz="2000" b="0" i="0" dirty="0">
                <a:effectLst/>
                <a:highlight>
                  <a:srgbClr val="F9FAFA"/>
                </a:highlight>
              </a:rPr>
              <a:t>Bootstrap Class Loader is by default available with every JVM.</a:t>
            </a:r>
          </a:p>
          <a:p>
            <a:pPr lvl="1"/>
            <a:r>
              <a:rPr lang="en-US" sz="2000" b="0" i="0" dirty="0">
                <a:effectLst/>
                <a:highlight>
                  <a:srgbClr val="F9FAFA"/>
                </a:highlight>
              </a:rPr>
              <a:t>It is implemented in native languages like C / C++ and not implemented in java.</a:t>
            </a:r>
          </a:p>
          <a:p>
            <a:pPr marL="0" indent="0">
              <a:buNone/>
            </a:pPr>
            <a:endParaRPr lang="en-US" sz="2000" b="0" i="0" dirty="0">
              <a:effectLst/>
              <a:highlight>
                <a:srgbClr val="F9FAFA"/>
              </a:highlight>
            </a:endParaRPr>
          </a:p>
        </p:txBody>
      </p:sp>
    </p:spTree>
    <p:extLst>
      <p:ext uri="{BB962C8B-B14F-4D97-AF65-F5344CB8AC3E}">
        <p14:creationId xmlns:p14="http://schemas.microsoft.com/office/powerpoint/2010/main" val="335990176"/>
      </p:ext>
    </p:extLst>
  </p:cSld>
  <p:clrMapOvr>
    <a:masterClrMapping/>
  </p:clrMapOvr>
  <p:transition>
    <p:check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Extension Class Loader</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329056"/>
            <a:ext cx="8153400" cy="236475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endParaRPr lang="en-US" sz="2000" b="0" i="0" dirty="0">
              <a:effectLst/>
              <a:highlight>
                <a:srgbClr val="F9FAFA"/>
              </a:highlight>
            </a:endParaRPr>
          </a:p>
          <a:p>
            <a:pPr algn="l"/>
            <a:r>
              <a:rPr lang="en-US" sz="2000" b="0" i="0" dirty="0">
                <a:solidFill>
                  <a:srgbClr val="000000"/>
                </a:solidFill>
                <a:effectLst/>
                <a:highlight>
                  <a:srgbClr val="FFFFFF"/>
                </a:highlight>
              </a:rPr>
              <a:t>The extension class loader is a child of the bootstrap class loader, and takes care of loading the extensions of the standard core Java classes </a:t>
            </a:r>
          </a:p>
          <a:p>
            <a:pPr algn="l"/>
            <a:r>
              <a:rPr lang="en-US" sz="2000" b="0" i="0" dirty="0">
                <a:solidFill>
                  <a:srgbClr val="000000"/>
                </a:solidFill>
                <a:effectLst/>
                <a:highlight>
                  <a:srgbClr val="FFFFFF"/>
                </a:highlight>
              </a:rPr>
              <a:t>The extension class loader loads from the JDK extensions directory, usually the </a:t>
            </a:r>
            <a:r>
              <a:rPr lang="en-US" sz="2000" b="0" i="1" dirty="0">
                <a:solidFill>
                  <a:srgbClr val="000000"/>
                </a:solidFill>
                <a:effectLst/>
                <a:highlight>
                  <a:srgbClr val="FFFFFF"/>
                </a:highlight>
              </a:rPr>
              <a:t>$JAVA_HOME/lib/</a:t>
            </a:r>
            <a:r>
              <a:rPr lang="en-US" sz="2000" b="0" i="1" dirty="0" err="1">
                <a:solidFill>
                  <a:srgbClr val="000000"/>
                </a:solidFill>
                <a:effectLst/>
                <a:highlight>
                  <a:srgbClr val="FFFFFF"/>
                </a:highlight>
              </a:rPr>
              <a:t>ext</a:t>
            </a:r>
            <a:r>
              <a:rPr lang="en-US" sz="2000" b="0" i="0" dirty="0">
                <a:solidFill>
                  <a:srgbClr val="000000"/>
                </a:solidFill>
                <a:effectLst/>
                <a:highlight>
                  <a:srgbClr val="FFFFFF"/>
                </a:highlight>
              </a:rPr>
              <a:t> directory </a:t>
            </a:r>
          </a:p>
          <a:p>
            <a:pPr marL="0" indent="0">
              <a:buNone/>
            </a:pPr>
            <a:endParaRPr lang="en-US" sz="2000" b="0" i="0" dirty="0">
              <a:effectLst/>
              <a:highlight>
                <a:srgbClr val="F9FAFA"/>
              </a:highlight>
            </a:endParaRPr>
          </a:p>
        </p:txBody>
      </p:sp>
    </p:spTree>
    <p:extLst>
      <p:ext uri="{BB962C8B-B14F-4D97-AF65-F5344CB8AC3E}">
        <p14:creationId xmlns:p14="http://schemas.microsoft.com/office/powerpoint/2010/main" val="2180245748"/>
      </p:ext>
    </p:extLst>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System Class Loader</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329056"/>
            <a:ext cx="8153400" cy="316496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It is the child class of Extension Class Loader</a:t>
            </a:r>
          </a:p>
          <a:p>
            <a:endParaRPr lang="en-US" sz="2000" b="0" i="0" dirty="0">
              <a:effectLst/>
              <a:highlight>
                <a:srgbClr val="F9FAFA"/>
              </a:highlight>
            </a:endParaRPr>
          </a:p>
          <a:p>
            <a:r>
              <a:rPr lang="en-US" sz="2000" b="0" i="0" dirty="0">
                <a:effectLst/>
                <a:highlight>
                  <a:srgbClr val="F9FAFA"/>
                </a:highlight>
              </a:rPr>
              <a:t>This class loader is responsible to load classes from application class path</a:t>
            </a:r>
          </a:p>
          <a:p>
            <a:endParaRPr lang="en-US" sz="2000" b="0" i="0" dirty="0">
              <a:effectLst/>
              <a:highlight>
                <a:srgbClr val="F9FAFA"/>
              </a:highlight>
            </a:endParaRPr>
          </a:p>
          <a:p>
            <a:r>
              <a:rPr lang="en-US" sz="2000" b="0" i="0" dirty="0">
                <a:effectLst/>
                <a:highlight>
                  <a:srgbClr val="F9FAFA"/>
                </a:highlight>
              </a:rPr>
              <a:t>It internally uses environment variable </a:t>
            </a:r>
            <a:r>
              <a:rPr lang="en-US" sz="2000" b="0" i="0" dirty="0" err="1">
                <a:effectLst/>
                <a:highlight>
                  <a:srgbClr val="F9FAFA"/>
                </a:highlight>
              </a:rPr>
              <a:t>classpath</a:t>
            </a:r>
            <a:endParaRPr lang="en-US" sz="2000" b="0" dirty="0">
              <a:highlight>
                <a:srgbClr val="F9FAFA"/>
              </a:highlight>
            </a:endParaRPr>
          </a:p>
          <a:p>
            <a:endParaRPr lang="en-US" sz="2000" b="0" i="0" dirty="0">
              <a:effectLst/>
              <a:highlight>
                <a:srgbClr val="F9FAFA"/>
              </a:highlight>
            </a:endParaRPr>
          </a:p>
          <a:p>
            <a:r>
              <a:rPr lang="en-US" sz="2000" b="0" i="0" dirty="0">
                <a:effectLst/>
                <a:highlight>
                  <a:srgbClr val="F9FAFA"/>
                </a:highlight>
              </a:rPr>
              <a:t>It is implemented in java and the corresponding .class file name is </a:t>
            </a:r>
            <a:r>
              <a:rPr lang="en-US" sz="2000" b="0" i="0" dirty="0" err="1">
                <a:effectLst/>
                <a:highlight>
                  <a:srgbClr val="F9FAFA"/>
                </a:highlight>
              </a:rPr>
              <a:t>sun.misc.Launcher$AppClassLoader.class</a:t>
            </a:r>
            <a:endParaRPr lang="en-US" sz="2000" b="0" i="0" dirty="0">
              <a:effectLst/>
              <a:highlight>
                <a:srgbClr val="F9FAFA"/>
              </a:highlight>
            </a:endParaRPr>
          </a:p>
        </p:txBody>
      </p:sp>
    </p:spTree>
    <p:extLst>
      <p:ext uri="{BB962C8B-B14F-4D97-AF65-F5344CB8AC3E}">
        <p14:creationId xmlns:p14="http://schemas.microsoft.com/office/powerpoint/2010/main" val="1411324327"/>
      </p:ext>
    </p:extLst>
  </p:cSld>
  <p:clrMapOvr>
    <a:masterClrMapping/>
  </p:clrMapOvr>
  <p:transition>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Loading Mechanism</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08829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effectLst/>
                <a:highlight>
                  <a:srgbClr val="F9FAFA"/>
                </a:highlight>
              </a:rPr>
              <a:t>Whenever JVM come across  particular class, first it will check whether the corresponding .class file is loaded or not.</a:t>
            </a:r>
          </a:p>
          <a:p>
            <a:r>
              <a:rPr lang="en-US" sz="2000" b="0" i="0" dirty="0">
                <a:effectLst/>
                <a:highlight>
                  <a:srgbClr val="F9FAFA"/>
                </a:highlight>
              </a:rPr>
              <a:t>If it is already loaded in method area, then JVM will uses it</a:t>
            </a:r>
          </a:p>
          <a:p>
            <a:r>
              <a:rPr lang="en-US" sz="2000" b="0" i="0" dirty="0">
                <a:effectLst/>
                <a:highlight>
                  <a:srgbClr val="F9FAFA"/>
                </a:highlight>
              </a:rPr>
              <a:t>If it is not loaded then JVM request class loader sub system to load that particular class.</a:t>
            </a:r>
          </a:p>
          <a:p>
            <a:r>
              <a:rPr lang="en-US" sz="2000" b="0" i="0" dirty="0">
                <a:effectLst/>
                <a:highlight>
                  <a:srgbClr val="F9FAFA"/>
                </a:highlight>
              </a:rPr>
              <a:t>Then class loader subsystem hands over the request to Application class loader.</a:t>
            </a:r>
          </a:p>
          <a:p>
            <a:r>
              <a:rPr lang="en-US" sz="2000" b="0" i="0" dirty="0">
                <a:effectLst/>
                <a:highlight>
                  <a:srgbClr val="F9FAFA"/>
                </a:highlight>
              </a:rPr>
              <a:t>Application class loader delegates the request to Extension class loader </a:t>
            </a:r>
          </a:p>
          <a:p>
            <a:r>
              <a:rPr lang="en-US" sz="2000" b="0" dirty="0">
                <a:highlight>
                  <a:srgbClr val="F9FAFA"/>
                </a:highlight>
              </a:rPr>
              <a:t>Extension class loader </a:t>
            </a:r>
            <a:r>
              <a:rPr lang="en-US" sz="2000" b="0" i="0" dirty="0">
                <a:effectLst/>
                <a:highlight>
                  <a:srgbClr val="F9FAFA"/>
                </a:highlight>
              </a:rPr>
              <a:t>in turn delegates the request to Bootstrap class loader.</a:t>
            </a:r>
          </a:p>
          <a:p>
            <a:endParaRPr lang="en-US" sz="2000" b="0" i="0" dirty="0">
              <a:effectLst/>
              <a:highlight>
                <a:srgbClr val="F9FAFA"/>
              </a:highlight>
            </a:endParaRPr>
          </a:p>
        </p:txBody>
      </p:sp>
    </p:spTree>
    <p:extLst>
      <p:ext uri="{BB962C8B-B14F-4D97-AF65-F5344CB8AC3E}">
        <p14:creationId xmlns:p14="http://schemas.microsoft.com/office/powerpoint/2010/main" val="2335252771"/>
      </p:ext>
    </p:extLst>
  </p:cSld>
  <p:clrMapOvr>
    <a:masterClrMapping/>
  </p:clrMapOvr>
  <p:transition>
    <p:check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Loading Mechanism</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08829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endParaRPr lang="en-US" sz="2000" b="0" i="0" dirty="0">
              <a:effectLst/>
              <a:highlight>
                <a:srgbClr val="F9FAFA"/>
              </a:highlight>
            </a:endParaRPr>
          </a:p>
          <a:p>
            <a:r>
              <a:rPr lang="en-US" sz="2000" b="0" i="0" dirty="0">
                <a:effectLst/>
                <a:highlight>
                  <a:srgbClr val="F9FAFA"/>
                </a:highlight>
              </a:rPr>
              <a:t>Then Bootstrap class loader will search in Bootstrap class path and load it</a:t>
            </a:r>
          </a:p>
          <a:p>
            <a:r>
              <a:rPr lang="en-US" sz="2000" b="0" i="0" dirty="0">
                <a:effectLst/>
                <a:highlight>
                  <a:srgbClr val="F9FAFA"/>
                </a:highlight>
              </a:rPr>
              <a:t>If it is not available Bootstrap class loader delegates the request to Extension class loader.</a:t>
            </a:r>
          </a:p>
          <a:p>
            <a:r>
              <a:rPr lang="en-US" sz="2000" b="0" i="0" dirty="0">
                <a:effectLst/>
                <a:highlight>
                  <a:srgbClr val="F9FAFA"/>
                </a:highlight>
              </a:rPr>
              <a:t>Extension class loader will search in Extension class path</a:t>
            </a:r>
            <a:r>
              <a:rPr lang="en-US" sz="2000" b="0" dirty="0">
                <a:highlight>
                  <a:srgbClr val="F9FAFA"/>
                </a:highlight>
              </a:rPr>
              <a:t> a</a:t>
            </a:r>
            <a:r>
              <a:rPr lang="en-US" sz="2000" b="0" i="0" dirty="0">
                <a:effectLst/>
                <a:highlight>
                  <a:srgbClr val="F9FAFA"/>
                </a:highlight>
              </a:rPr>
              <a:t>nd load the class</a:t>
            </a:r>
          </a:p>
          <a:p>
            <a:r>
              <a:rPr lang="en-US" sz="2000" b="0" dirty="0">
                <a:highlight>
                  <a:srgbClr val="F9FAFA"/>
                </a:highlight>
              </a:rPr>
              <a:t>If not available, </a:t>
            </a:r>
            <a:r>
              <a:rPr lang="en-US" sz="2000" b="0" i="0" dirty="0">
                <a:effectLst/>
                <a:highlight>
                  <a:srgbClr val="F9FAFA"/>
                </a:highlight>
              </a:rPr>
              <a:t>extension class loader delegates the request to application class loader.</a:t>
            </a:r>
          </a:p>
          <a:p>
            <a:r>
              <a:rPr lang="en-US" sz="2000" b="0" i="0" dirty="0">
                <a:effectLst/>
                <a:highlight>
                  <a:srgbClr val="F9FAFA"/>
                </a:highlight>
              </a:rPr>
              <a:t>Application class loader will search in Application class path.</a:t>
            </a:r>
          </a:p>
          <a:p>
            <a:r>
              <a:rPr lang="en-US" sz="2000" b="0" i="0" dirty="0">
                <a:effectLst/>
                <a:highlight>
                  <a:srgbClr val="F9FAFA"/>
                </a:highlight>
              </a:rPr>
              <a:t>If it is available,  it will be loaded otherwise we will get runtime exception saying </a:t>
            </a:r>
            <a:r>
              <a:rPr lang="en-US" sz="2000" b="0" i="0" dirty="0" err="1">
                <a:effectLst/>
                <a:highlight>
                  <a:srgbClr val="F9FAFA"/>
                </a:highlight>
              </a:rPr>
              <a:t>ClassNotFoundException</a:t>
            </a:r>
            <a:r>
              <a:rPr lang="en-US" sz="2000" b="0" i="0" dirty="0">
                <a:effectLst/>
                <a:highlight>
                  <a:srgbClr val="F9FAFA"/>
                </a:highlight>
              </a:rPr>
              <a:t>.</a:t>
            </a:r>
          </a:p>
        </p:txBody>
      </p:sp>
    </p:spTree>
    <p:extLst>
      <p:ext uri="{BB962C8B-B14F-4D97-AF65-F5344CB8AC3E}">
        <p14:creationId xmlns:p14="http://schemas.microsoft.com/office/powerpoint/2010/main" val="1718558837"/>
      </p:ext>
    </p:extLst>
  </p:cSld>
  <p:clrMapOvr>
    <a:masterClrMapping/>
  </p:clrMapOvr>
  <p:transition>
    <p:check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Loading Mechanism (</a:t>
            </a:r>
            <a:r>
              <a:rPr lang="en-IN" dirty="0" err="1"/>
              <a:t>contd</a:t>
            </a:r>
            <a:r>
              <a:rPr lang="en-IN" dirty="0"/>
              <a:t>)</a:t>
            </a:r>
            <a:endParaRPr lang="en-US" dirty="0"/>
          </a:p>
        </p:txBody>
      </p:sp>
      <p:pic>
        <p:nvPicPr>
          <p:cNvPr id="4" name="Picture 3">
            <a:extLst>
              <a:ext uri="{FF2B5EF4-FFF2-40B4-BE49-F238E27FC236}">
                <a16:creationId xmlns:a16="http://schemas.microsoft.com/office/drawing/2014/main" id="{5BC19685-2965-7044-6771-91C16854C2C2}"/>
              </a:ext>
            </a:extLst>
          </p:cNvPr>
          <p:cNvPicPr>
            <a:picLocks noChangeAspect="1"/>
          </p:cNvPicPr>
          <p:nvPr/>
        </p:nvPicPr>
        <p:blipFill>
          <a:blip r:embed="rId2"/>
          <a:stretch>
            <a:fillRect/>
          </a:stretch>
        </p:blipFill>
        <p:spPr>
          <a:xfrm>
            <a:off x="1225550" y="1185862"/>
            <a:ext cx="6851650" cy="5138738"/>
          </a:xfrm>
          <a:prstGeom prst="rect">
            <a:avLst/>
          </a:prstGeom>
        </p:spPr>
      </p:pic>
      <p:sp>
        <p:nvSpPr>
          <p:cNvPr id="5" name="Rectangle 4">
            <a:extLst>
              <a:ext uri="{FF2B5EF4-FFF2-40B4-BE49-F238E27FC236}">
                <a16:creationId xmlns:a16="http://schemas.microsoft.com/office/drawing/2014/main" id="{CC94099B-1639-78D4-9D12-30BE6021829E}"/>
              </a:ext>
            </a:extLst>
          </p:cNvPr>
          <p:cNvSpPr/>
          <p:nvPr/>
        </p:nvSpPr>
        <p:spPr bwMode="auto">
          <a:xfrm>
            <a:off x="838200" y="5638800"/>
            <a:ext cx="7543800" cy="609600"/>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095477979"/>
      </p:ext>
    </p:extLst>
  </p:cSld>
  <p:clrMapOvr>
    <a:masterClrMapping/>
  </p:clrMapOvr>
  <p:transition>
    <p:check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Advantages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538096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solidFill>
                  <a:srgbClr val="000000"/>
                </a:solidFill>
                <a:effectLst/>
                <a:highlight>
                  <a:srgbClr val="FFFFFF"/>
                </a:highlight>
              </a:rPr>
              <a:t>As a consequence of the delegation model, it’s easy to ensure unique classes, as we always try to delegate upwards.</a:t>
            </a:r>
          </a:p>
          <a:p>
            <a:pPr algn="l"/>
            <a:r>
              <a:rPr lang="en-US" sz="2000" b="0" dirty="0">
                <a:solidFill>
                  <a:srgbClr val="000000"/>
                </a:solidFill>
                <a:highlight>
                  <a:srgbClr val="FFFFFF"/>
                </a:highlight>
              </a:rPr>
              <a:t>For example if we create </a:t>
            </a:r>
            <a:r>
              <a:rPr lang="en-US" sz="2000" b="0" dirty="0" err="1">
                <a:solidFill>
                  <a:srgbClr val="000000"/>
                </a:solidFill>
                <a:highlight>
                  <a:srgbClr val="FFFFFF"/>
                </a:highlight>
              </a:rPr>
              <a:t>java.lan.String</a:t>
            </a:r>
            <a:r>
              <a:rPr lang="en-US" sz="2000" b="0" dirty="0">
                <a:solidFill>
                  <a:srgbClr val="000000"/>
                </a:solidFill>
                <a:highlight>
                  <a:srgbClr val="FFFFFF"/>
                </a:highlight>
              </a:rPr>
              <a:t>, it is never loaded</a:t>
            </a:r>
          </a:p>
          <a:p>
            <a:pPr marL="0" indent="0" algn="l">
              <a:buNone/>
            </a:pPr>
            <a:endParaRPr lang="en-US" sz="2000" b="0" i="0" dirty="0">
              <a:solidFill>
                <a:srgbClr val="000000"/>
              </a:solidFill>
              <a:effectLst/>
              <a:highlight>
                <a:srgbClr val="FFFFFF"/>
              </a:highlight>
            </a:endParaRPr>
          </a:p>
          <a:p>
            <a:pPr algn="l"/>
            <a:r>
              <a:rPr lang="en-US" sz="2000" b="0" dirty="0">
                <a:solidFill>
                  <a:srgbClr val="000000"/>
                </a:solidFill>
                <a:highlight>
                  <a:srgbClr val="FFFFFF"/>
                </a:highlight>
              </a:rPr>
              <a:t>In addition, classes loaded by child class loader can use classes loaded by parent class loader</a:t>
            </a:r>
          </a:p>
          <a:p>
            <a:pPr algn="l"/>
            <a:r>
              <a:rPr lang="en-US" sz="2000" b="0" i="0" dirty="0">
                <a:solidFill>
                  <a:srgbClr val="000000"/>
                </a:solidFill>
                <a:effectLst/>
                <a:highlight>
                  <a:srgbClr val="FFFFFF"/>
                </a:highlight>
              </a:rPr>
              <a:t>For instance, classes loaded by the system class loader can use  classes loaded by the extension and bootstrap class loaders, but not vice-versa</a:t>
            </a:r>
          </a:p>
          <a:p>
            <a:pPr algn="l"/>
            <a:r>
              <a:rPr lang="en-US" sz="2000" b="0" i="0" dirty="0">
                <a:solidFill>
                  <a:srgbClr val="000000"/>
                </a:solidFill>
                <a:effectLst/>
                <a:highlight>
                  <a:srgbClr val="FFFFFF"/>
                </a:highlight>
              </a:rPr>
              <a:t>To illustrate this, if Class A is loaded by the application class loader, and class B is loaded by the extensions class loader, then both A and B classes are visible as far as other classes loaded by the application class loader are concerned.</a:t>
            </a:r>
          </a:p>
          <a:p>
            <a:pPr algn="l"/>
            <a:r>
              <a:rPr lang="en-US" sz="2000" b="0" i="0" dirty="0">
                <a:solidFill>
                  <a:srgbClr val="000000"/>
                </a:solidFill>
                <a:effectLst/>
                <a:highlight>
                  <a:srgbClr val="FFFFFF"/>
                </a:highlight>
              </a:rPr>
              <a:t>Class B, however, is the only class visible to other classes loaded by the extension class loader.</a:t>
            </a:r>
          </a:p>
          <a:p>
            <a:pPr algn="l"/>
            <a:endParaRPr lang="en-US" sz="2000" b="0" i="0" dirty="0">
              <a:solidFill>
                <a:srgbClr val="000000"/>
              </a:solidFill>
              <a:effectLst/>
              <a:highlight>
                <a:srgbClr val="FFFFFF"/>
              </a:highlight>
            </a:endParaRPr>
          </a:p>
        </p:txBody>
      </p:sp>
    </p:spTree>
    <p:extLst>
      <p:ext uri="{BB962C8B-B14F-4D97-AF65-F5344CB8AC3E}">
        <p14:creationId xmlns:p14="http://schemas.microsoft.com/office/powerpoint/2010/main" val="973730558"/>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a:t>
            </a:r>
          </a:p>
        </p:txBody>
      </p:sp>
      <p:sp>
        <p:nvSpPr>
          <p:cNvPr id="9221" name="Rectangle 5"/>
          <p:cNvSpPr>
            <a:spLocks noGrp="1" noChangeArrowheads="1"/>
          </p:cNvSpPr>
          <p:nvPr>
            <p:ph type="body" idx="1"/>
          </p:nvPr>
        </p:nvSpPr>
        <p:spPr>
          <a:xfrm>
            <a:off x="533400" y="1143000"/>
            <a:ext cx="8305800" cy="5196294"/>
          </a:xfrm>
        </p:spPr>
        <p:txBody>
          <a:bodyPr/>
          <a:lstStyle/>
          <a:p>
            <a:pPr marL="226695" indent="0" algn="ctr">
              <a:buNone/>
            </a:pPr>
            <a:endParaRPr lang="en-US" sz="2000" dirty="0">
              <a:effectLst/>
              <a:latin typeface="+mj-lt"/>
              <a:ea typeface="Calibri" panose="020F0502020204030204" pitchFamily="34" charset="0"/>
              <a:cs typeface="Times New Roman" panose="02020603050405020304" pitchFamily="18" charset="0"/>
            </a:endParaRPr>
          </a:p>
          <a:p>
            <a:pPr marL="0" indent="0">
              <a:buNone/>
            </a:pPr>
            <a:r>
              <a:rPr lang="en-US" sz="2000" dirty="0">
                <a:solidFill>
                  <a:srgbClr val="000000"/>
                </a:solidFill>
                <a:latin typeface="+mj-lt"/>
                <a:ea typeface="Times New Roman" panose="02020603050405020304" pitchFamily="18" charset="0"/>
              </a:rPr>
              <a:t>Heap: </a:t>
            </a:r>
          </a:p>
          <a:p>
            <a:pPr lvl="1"/>
            <a:r>
              <a:rPr lang="en-US" sz="2000" b="0" i="0" dirty="0">
                <a:solidFill>
                  <a:srgbClr val="273239"/>
                </a:solidFill>
                <a:effectLst/>
                <a:highlight>
                  <a:srgbClr val="FFFFFF"/>
                </a:highlight>
                <a:latin typeface="Nunito" pitchFamily="2" charset="0"/>
              </a:rPr>
              <a:t>shared runtime data area and stores the actual object in a memory</a:t>
            </a:r>
          </a:p>
          <a:p>
            <a:pPr lvl="1">
              <a:buFont typeface="Arial" panose="020B0604020202020204" pitchFamily="34" charset="0"/>
              <a:buChar char="•"/>
            </a:pPr>
            <a:r>
              <a:rPr lang="en-US" sz="2000" b="0" i="0" dirty="0">
                <a:solidFill>
                  <a:srgbClr val="273239"/>
                </a:solidFill>
                <a:effectLst/>
                <a:highlight>
                  <a:srgbClr val="FFFFFF"/>
                </a:highlight>
                <a:latin typeface="Nunito" pitchFamily="2" charset="0"/>
              </a:rPr>
              <a:t>JVM provides the user control to initialize or vary the size of heap as per the requirement. </a:t>
            </a:r>
          </a:p>
          <a:p>
            <a:pPr lvl="1">
              <a:buFont typeface="Arial" panose="020B0604020202020204" pitchFamily="34" charset="0"/>
              <a:buChar char="•"/>
            </a:pPr>
            <a:r>
              <a:rPr lang="en-US" sz="2000" b="0" i="0" dirty="0">
                <a:solidFill>
                  <a:srgbClr val="273239"/>
                </a:solidFill>
                <a:effectLst/>
                <a:highlight>
                  <a:srgbClr val="FFFFFF"/>
                </a:highlight>
                <a:latin typeface="Nunito" pitchFamily="2" charset="0"/>
              </a:rPr>
              <a:t>When a new keyword is used, object is assigned a space in heap, but the reference of the same exists onto the stack.</a:t>
            </a:r>
          </a:p>
          <a:p>
            <a:pPr marL="0" indent="0">
              <a:buNone/>
            </a:pPr>
            <a:endParaRPr lang="en-US" sz="2000" dirty="0">
              <a:solidFill>
                <a:srgbClr val="000000"/>
              </a:solidFill>
              <a:effectLst/>
              <a:latin typeface="+mj-lt"/>
              <a:ea typeface="Times New Roman" panose="02020603050405020304" pitchFamily="18" charset="0"/>
            </a:endParaRPr>
          </a:p>
          <a:p>
            <a:pPr marL="0" indent="0">
              <a:buNone/>
            </a:pPr>
            <a:r>
              <a:rPr lang="en-US" sz="2000" dirty="0">
                <a:solidFill>
                  <a:srgbClr val="000000"/>
                </a:solidFill>
                <a:effectLst/>
                <a:latin typeface="+mj-lt"/>
                <a:ea typeface="Times New Roman" panose="02020603050405020304" pitchFamily="18" charset="0"/>
              </a:rPr>
              <a:t>Stack: </a:t>
            </a:r>
          </a:p>
          <a:p>
            <a:pPr lvl="1">
              <a:buFont typeface="Arial" panose="020B0604020202020204" pitchFamily="34" charset="0"/>
              <a:buChar char="•"/>
            </a:pPr>
            <a:r>
              <a:rPr lang="en-US" sz="2000" b="0" i="0" dirty="0">
                <a:solidFill>
                  <a:srgbClr val="273239"/>
                </a:solidFill>
                <a:effectLst/>
                <a:highlight>
                  <a:srgbClr val="FFFFFF"/>
                </a:highlight>
                <a:latin typeface="Nunito" pitchFamily="2" charset="0"/>
              </a:rPr>
              <a:t>A stack is created at the same time when a thread is created and is used to store data and partial results which will be needed while returning value for method</a:t>
            </a:r>
          </a:p>
          <a:p>
            <a:pPr lvl="1">
              <a:buFont typeface="Arial" panose="020B0604020202020204" pitchFamily="34" charset="0"/>
              <a:buChar char="•"/>
            </a:pPr>
            <a:r>
              <a:rPr lang="en-US" sz="2000" b="0" i="0" dirty="0">
                <a:solidFill>
                  <a:srgbClr val="273239"/>
                </a:solidFill>
                <a:effectLst/>
                <a:highlight>
                  <a:srgbClr val="FFFFFF"/>
                </a:highlight>
                <a:latin typeface="Nunito" pitchFamily="2" charset="0"/>
              </a:rPr>
              <a:t>Stacks can either be of fixed or dynamic size. The size of a stack can be chosen independently when it is created</a:t>
            </a:r>
          </a:p>
          <a:p>
            <a:endParaRPr lang="en-US" sz="2000" dirty="0">
              <a:latin typeface="+mj-lt"/>
            </a:endParaRPr>
          </a:p>
        </p:txBody>
      </p:sp>
    </p:spTree>
    <p:extLst>
      <p:ext uri="{BB962C8B-B14F-4D97-AF65-F5344CB8AC3E}">
        <p14:creationId xmlns:p14="http://schemas.microsoft.com/office/powerpoint/2010/main" val="584720451"/>
      </p:ext>
    </p:extLst>
  </p:cSld>
  <p:clrMapOvr>
    <a:masterClrMapping/>
  </p:clrMapOvr>
  <p:transition>
    <p:check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CustomClassLoaders</a:t>
            </a:r>
            <a:r>
              <a:rPr lang="en-IN" dirty="0"/>
              <a:t>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494564"/>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0" i="0" dirty="0">
                <a:solidFill>
                  <a:srgbClr val="000000"/>
                </a:solidFill>
                <a:effectLst/>
                <a:highlight>
                  <a:srgbClr val="FFFFFF"/>
                </a:highlight>
              </a:rPr>
              <a:t>Custom class loaders are helpful for more than just loading the class during runtime. </a:t>
            </a:r>
          </a:p>
          <a:p>
            <a:pPr algn="l"/>
            <a:r>
              <a:rPr lang="en-US" b="0" i="0" dirty="0">
                <a:solidFill>
                  <a:srgbClr val="000000"/>
                </a:solidFill>
                <a:effectLst/>
                <a:highlight>
                  <a:srgbClr val="FFFFFF"/>
                </a:highlight>
              </a:rPr>
              <a:t>A few use cases might include:</a:t>
            </a:r>
          </a:p>
          <a:p>
            <a:pPr lvl="2">
              <a:buFont typeface="+mj-lt"/>
              <a:buAutoNum type="arabicPeriod"/>
            </a:pPr>
            <a:r>
              <a:rPr lang="en-US" sz="2200" b="0" i="0" dirty="0">
                <a:solidFill>
                  <a:srgbClr val="000000"/>
                </a:solidFill>
                <a:effectLst/>
                <a:highlight>
                  <a:srgbClr val="FFFFFF"/>
                </a:highlight>
              </a:rPr>
              <a:t>Helping to modify the existing bytecode</a:t>
            </a:r>
          </a:p>
          <a:p>
            <a:pPr lvl="2">
              <a:buFont typeface="+mj-lt"/>
              <a:buAutoNum type="arabicPeriod"/>
            </a:pPr>
            <a:r>
              <a:rPr lang="en-US" sz="2200" b="0" i="0" dirty="0">
                <a:solidFill>
                  <a:srgbClr val="000000"/>
                </a:solidFill>
                <a:effectLst/>
                <a:highlight>
                  <a:srgbClr val="FFFFFF"/>
                </a:highlight>
              </a:rPr>
              <a:t>Creating classes dynamically suited to the user’s needs, e.g. in JDBC, switching between different driver implementations is done through dynamic class loading.</a:t>
            </a:r>
          </a:p>
          <a:p>
            <a:pPr lvl="2">
              <a:buFont typeface="+mj-lt"/>
              <a:buAutoNum type="arabicPeriod"/>
            </a:pPr>
            <a:r>
              <a:rPr lang="en-US" sz="2200" b="0" i="0" dirty="0">
                <a:solidFill>
                  <a:srgbClr val="000000"/>
                </a:solidFill>
                <a:effectLst/>
                <a:highlight>
                  <a:srgbClr val="FFFFFF"/>
                </a:highlight>
              </a:rPr>
              <a:t>Implementing a class versioning mechanism while loading different bytecodes for classes with the same names and packages</a:t>
            </a:r>
          </a:p>
          <a:p>
            <a:pPr lvl="2">
              <a:buFont typeface="+mj-lt"/>
              <a:buAutoNum type="arabicPeriod"/>
            </a:pPr>
            <a:r>
              <a:rPr lang="en-US" sz="2200" b="0" dirty="0">
                <a:solidFill>
                  <a:srgbClr val="000000"/>
                </a:solidFill>
                <a:highlight>
                  <a:srgbClr val="FFFFFF"/>
                </a:highlight>
              </a:rPr>
              <a:t>Getting class code from network</a:t>
            </a:r>
            <a:endParaRPr lang="en-US" sz="2200" b="0" i="0" dirty="0">
              <a:solidFill>
                <a:srgbClr val="000000"/>
              </a:solidFill>
              <a:effectLst/>
              <a:highlight>
                <a:srgbClr val="FFFFFF"/>
              </a:highlight>
            </a:endParaRPr>
          </a:p>
          <a:p>
            <a:pPr algn="l"/>
            <a:endParaRPr lang="en-US" b="0" i="0" dirty="0">
              <a:solidFill>
                <a:srgbClr val="000000"/>
              </a:solidFill>
              <a:effectLst/>
              <a:highlight>
                <a:srgbClr val="FFFFFF"/>
              </a:highlight>
            </a:endParaRPr>
          </a:p>
        </p:txBody>
      </p:sp>
    </p:spTree>
    <p:extLst>
      <p:ext uri="{BB962C8B-B14F-4D97-AF65-F5344CB8AC3E}">
        <p14:creationId xmlns:p14="http://schemas.microsoft.com/office/powerpoint/2010/main" val="2032532157"/>
      </p:ext>
    </p:extLst>
  </p:cSld>
  <p:clrMapOvr>
    <a:masterClrMapping/>
  </p:clrMapOvr>
  <p:transition>
    <p:check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CustomClassLoaders</a:t>
            </a:r>
            <a:r>
              <a:rPr lang="en-IN" dirty="0"/>
              <a:t>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359142"/>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1" i="0" dirty="0">
                <a:solidFill>
                  <a:srgbClr val="242424"/>
                </a:solidFill>
                <a:effectLst/>
                <a:highlight>
                  <a:srgbClr val="FFFFFF"/>
                </a:highlight>
                <a:latin typeface="source-serif-pro"/>
              </a:rPr>
              <a:t>Isolation</a:t>
            </a:r>
            <a:r>
              <a:rPr lang="en-US" b="0" i="0" dirty="0">
                <a:solidFill>
                  <a:srgbClr val="242424"/>
                </a:solidFill>
                <a:effectLst/>
                <a:highlight>
                  <a:srgbClr val="FFFFFF"/>
                </a:highlight>
                <a:latin typeface="source-serif-pro"/>
              </a:rPr>
              <a:t>: You want to load and unload plugins dynamically without affecting the main application. Custom class loaders enable isolation by loading each plugin in its own class loader.</a:t>
            </a:r>
          </a:p>
          <a:p>
            <a:pPr algn="l"/>
            <a:endParaRPr lang="en-US" b="1" i="0" dirty="0">
              <a:solidFill>
                <a:srgbClr val="242424"/>
              </a:solidFill>
              <a:effectLst/>
              <a:highlight>
                <a:srgbClr val="FFFFFF"/>
              </a:highlight>
              <a:latin typeface="source-serif-pro"/>
            </a:endParaRPr>
          </a:p>
          <a:p>
            <a:pPr algn="l"/>
            <a:r>
              <a:rPr lang="en-US" b="1" i="0" dirty="0">
                <a:solidFill>
                  <a:srgbClr val="242424"/>
                </a:solidFill>
                <a:effectLst/>
                <a:highlight>
                  <a:srgbClr val="FFFFFF"/>
                </a:highlight>
                <a:latin typeface="source-serif-pro"/>
              </a:rPr>
              <a:t>Versioning</a:t>
            </a:r>
            <a:r>
              <a:rPr lang="en-US" b="0" i="0" dirty="0">
                <a:solidFill>
                  <a:srgbClr val="242424"/>
                </a:solidFill>
                <a:effectLst/>
                <a:highlight>
                  <a:srgbClr val="FFFFFF"/>
                </a:highlight>
                <a:latin typeface="source-serif-pro"/>
              </a:rPr>
              <a:t>: If you have different versions of a library in your application, custom class loaders can help you manage class versioning, ensuring that each component uses the appropriate version</a:t>
            </a:r>
          </a:p>
          <a:p>
            <a:pPr marL="0" indent="0" algn="l">
              <a:buNone/>
            </a:pPr>
            <a:endParaRPr lang="en-US" b="0" i="0" dirty="0">
              <a:solidFill>
                <a:srgbClr val="242424"/>
              </a:solidFill>
              <a:effectLst/>
              <a:highlight>
                <a:srgbClr val="FFFFFF"/>
              </a:highlight>
              <a:latin typeface="source-serif-pro"/>
            </a:endParaRPr>
          </a:p>
          <a:p>
            <a:pPr algn="l"/>
            <a:r>
              <a:rPr lang="en-US" b="1" i="0" dirty="0">
                <a:solidFill>
                  <a:srgbClr val="242424"/>
                </a:solidFill>
                <a:effectLst/>
                <a:highlight>
                  <a:srgbClr val="FFFFFF"/>
                </a:highlight>
                <a:latin typeface="source-serif-pro"/>
              </a:rPr>
              <a:t>Dynamic Loading</a:t>
            </a:r>
            <a:r>
              <a:rPr lang="en-US" b="0" i="0" dirty="0">
                <a:solidFill>
                  <a:srgbClr val="242424"/>
                </a:solidFill>
                <a:effectLst/>
                <a:highlight>
                  <a:srgbClr val="FFFFFF"/>
                </a:highlight>
                <a:latin typeface="source-serif-pro"/>
              </a:rPr>
              <a:t>: For situations where you want to load classes from sources other than JAR files, such as databases or remote services, custom class loaders are invaluable.</a:t>
            </a:r>
          </a:p>
        </p:txBody>
      </p:sp>
    </p:spTree>
    <p:extLst>
      <p:ext uri="{BB962C8B-B14F-4D97-AF65-F5344CB8AC3E}">
        <p14:creationId xmlns:p14="http://schemas.microsoft.com/office/powerpoint/2010/main" val="682947785"/>
      </p:ext>
    </p:extLst>
  </p:cSld>
  <p:clrMapOvr>
    <a:masterClrMapping/>
  </p:clrMapOvr>
  <p:transition>
    <p:check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CustomClassLoaders</a:t>
            </a:r>
            <a:r>
              <a:rPr lang="en-IN" dirty="0"/>
              <a:t>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352199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lgn="l">
              <a:buNone/>
            </a:pPr>
            <a:r>
              <a:rPr lang="en-US" sz="1600" b="0" i="0" dirty="0">
                <a:effectLst/>
                <a:latin typeface="Source Code Pro" panose="020B0509030403020204" pitchFamily="49" charset="0"/>
              </a:rPr>
              <a:t>public class </a:t>
            </a:r>
            <a:r>
              <a:rPr lang="en-US" sz="1600" b="0" i="0" dirty="0" err="1">
                <a:effectLst/>
                <a:latin typeface="Source Code Pro" panose="020B0509030403020204" pitchFamily="49" charset="0"/>
              </a:rPr>
              <a:t>CustomClassLoader</a:t>
            </a:r>
            <a:r>
              <a:rPr lang="en-US" sz="1600" b="0" i="0" dirty="0">
                <a:effectLst/>
                <a:latin typeface="Source Code Pro" panose="020B0509030403020204" pitchFamily="49" charset="0"/>
              </a:rPr>
              <a:t> extends </a:t>
            </a:r>
            <a:r>
              <a:rPr lang="en-US" sz="1600" b="0" i="0" dirty="0" err="1">
                <a:effectLst/>
                <a:latin typeface="Source Code Pro" panose="020B0509030403020204" pitchFamily="49" charset="0"/>
              </a:rPr>
              <a:t>ClassLoader</a:t>
            </a:r>
            <a:r>
              <a:rPr lang="en-US" sz="1600" b="0" i="0" dirty="0">
                <a:effectLst/>
                <a:latin typeface="Source Code Pro" panose="020B0509030403020204" pitchFamily="49" charset="0"/>
              </a:rPr>
              <a:t> {</a:t>
            </a:r>
          </a:p>
          <a:p>
            <a:pPr marL="0" indent="0" algn="l">
              <a:buNone/>
            </a:pPr>
            <a:endParaRPr lang="en-US" sz="1600" b="0" i="0" dirty="0">
              <a:effectLst/>
              <a:latin typeface="Source Code Pro" panose="020B0509030403020204" pitchFamily="49" charset="0"/>
            </a:endParaRPr>
          </a:p>
          <a:p>
            <a:pPr marL="0" indent="0" algn="l">
              <a:buNone/>
            </a:pPr>
            <a:r>
              <a:rPr lang="en-US" sz="1600" b="0" i="0" dirty="0">
                <a:effectLst/>
                <a:latin typeface="Source Code Pro" panose="020B0509030403020204" pitchFamily="49" charset="0"/>
              </a:rPr>
              <a:t>    @Override</a:t>
            </a:r>
          </a:p>
          <a:p>
            <a:pPr marL="0" indent="0" algn="l">
              <a:buNone/>
            </a:pPr>
            <a:r>
              <a:rPr lang="en-US" sz="1600" b="0" i="0" dirty="0">
                <a:effectLst/>
                <a:latin typeface="Source Code Pro" panose="020B0509030403020204" pitchFamily="49" charset="0"/>
              </a:rPr>
              <a:t>    public Class </a:t>
            </a:r>
            <a:r>
              <a:rPr lang="en-US" sz="1600" b="0" i="0" dirty="0" err="1">
                <a:effectLst/>
                <a:latin typeface="Source Code Pro" panose="020B0509030403020204" pitchFamily="49" charset="0"/>
              </a:rPr>
              <a:t>findClass</a:t>
            </a:r>
            <a:r>
              <a:rPr lang="en-US" sz="1600" b="0" i="0" dirty="0">
                <a:effectLst/>
                <a:latin typeface="Source Code Pro" panose="020B0509030403020204" pitchFamily="49" charset="0"/>
              </a:rPr>
              <a:t>(String name)  {</a:t>
            </a:r>
          </a:p>
          <a:p>
            <a:pPr marL="0" indent="0" algn="l">
              <a:buNone/>
            </a:pPr>
            <a:r>
              <a:rPr lang="en-US" sz="1600" b="0" i="0" dirty="0">
                <a:effectLst/>
                <a:latin typeface="Source Code Pro" panose="020B0509030403020204" pitchFamily="49" charset="0"/>
              </a:rPr>
              <a:t>        byte[] b = </a:t>
            </a:r>
            <a:r>
              <a:rPr lang="en-US" sz="1600" b="0" i="0" dirty="0" err="1">
                <a:effectLst/>
                <a:latin typeface="Source Code Pro" panose="020B0509030403020204" pitchFamily="49" charset="0"/>
              </a:rPr>
              <a:t>loadClassFromFile</a:t>
            </a:r>
            <a:r>
              <a:rPr lang="en-US" sz="1600" b="0" i="0" dirty="0">
                <a:effectLst/>
                <a:latin typeface="Source Code Pro" panose="020B0509030403020204" pitchFamily="49" charset="0"/>
              </a:rPr>
              <a:t>(name);</a:t>
            </a:r>
          </a:p>
          <a:p>
            <a:pPr marL="0" indent="0" algn="l">
              <a:buNone/>
            </a:pPr>
            <a:r>
              <a:rPr lang="en-US" sz="1600" b="0" i="0" dirty="0">
                <a:effectLst/>
                <a:latin typeface="Source Code Pro" panose="020B0509030403020204" pitchFamily="49" charset="0"/>
              </a:rPr>
              <a:t>        return </a:t>
            </a:r>
            <a:r>
              <a:rPr lang="en-US" sz="1600" b="0" i="0" dirty="0" err="1">
                <a:effectLst/>
                <a:latin typeface="Source Code Pro" panose="020B0509030403020204" pitchFamily="49" charset="0"/>
              </a:rPr>
              <a:t>defineClass</a:t>
            </a:r>
            <a:r>
              <a:rPr lang="en-US" sz="1600" b="0" i="0" dirty="0">
                <a:effectLst/>
                <a:latin typeface="Source Code Pro" panose="020B0509030403020204" pitchFamily="49" charset="0"/>
              </a:rPr>
              <a:t>(name, b, 0, </a:t>
            </a:r>
            <a:r>
              <a:rPr lang="en-US" sz="1600" b="0" i="0" dirty="0" err="1">
                <a:effectLst/>
                <a:latin typeface="Source Code Pro" panose="020B0509030403020204" pitchFamily="49" charset="0"/>
              </a:rPr>
              <a:t>b.length</a:t>
            </a:r>
            <a:r>
              <a:rPr lang="en-US" sz="1600" b="0" i="0" dirty="0">
                <a:effectLst/>
                <a:latin typeface="Source Code Pro" panose="020B0509030403020204" pitchFamily="49" charset="0"/>
              </a:rPr>
              <a:t>);</a:t>
            </a:r>
          </a:p>
          <a:p>
            <a:pPr marL="0" indent="0" algn="l">
              <a:buNone/>
            </a:pPr>
            <a:r>
              <a:rPr lang="en-US" sz="1600" b="0" i="0" dirty="0">
                <a:effectLst/>
                <a:latin typeface="Source Code Pro" panose="020B0509030403020204" pitchFamily="49" charset="0"/>
              </a:rPr>
              <a:t>    }</a:t>
            </a:r>
          </a:p>
          <a:p>
            <a:pPr marL="0" indent="0" algn="l">
              <a:buNone/>
            </a:pPr>
            <a:endParaRPr lang="en-US" sz="1600" b="0" i="0" dirty="0">
              <a:effectLst/>
              <a:latin typeface="Source Code Pro" panose="020B0509030403020204" pitchFamily="49" charset="0"/>
            </a:endParaRPr>
          </a:p>
          <a:p>
            <a:pPr marL="0" indent="0" algn="l">
              <a:buNone/>
            </a:pPr>
            <a:r>
              <a:rPr lang="en-US" sz="1600" b="0" i="0" dirty="0">
                <a:effectLst/>
                <a:latin typeface="Source Code Pro" panose="020B0509030403020204" pitchFamily="49" charset="0"/>
              </a:rPr>
              <a:t>    private byte[] </a:t>
            </a:r>
            <a:r>
              <a:rPr lang="en-US" sz="1600" b="0" i="0" dirty="0" err="1">
                <a:effectLst/>
                <a:latin typeface="Source Code Pro" panose="020B0509030403020204" pitchFamily="49" charset="0"/>
              </a:rPr>
              <a:t>loadClassFromFile</a:t>
            </a:r>
            <a:r>
              <a:rPr lang="en-US" sz="1600" b="0" i="0" dirty="0">
                <a:effectLst/>
                <a:latin typeface="Source Code Pro" panose="020B0509030403020204" pitchFamily="49" charset="0"/>
              </a:rPr>
              <a:t>(String </a:t>
            </a:r>
            <a:r>
              <a:rPr lang="en-US" sz="1600" b="0" i="0" dirty="0" err="1">
                <a:effectLst/>
                <a:latin typeface="Source Code Pro" panose="020B0509030403020204" pitchFamily="49" charset="0"/>
              </a:rPr>
              <a:t>fileName</a:t>
            </a:r>
            <a:r>
              <a:rPr lang="en-US" sz="1600" b="0" i="0" dirty="0">
                <a:effectLst/>
                <a:latin typeface="Source Code Pro" panose="020B0509030403020204" pitchFamily="49" charset="0"/>
              </a:rPr>
              <a:t>)  {</a:t>
            </a:r>
          </a:p>
          <a:p>
            <a:pPr marL="0" indent="0" algn="l">
              <a:buNone/>
            </a:pPr>
            <a:endParaRPr lang="en-US" sz="1600" b="0" i="0" dirty="0">
              <a:effectLst/>
              <a:latin typeface="Source Code Pro" panose="020B0509030403020204" pitchFamily="49" charset="0"/>
            </a:endParaRPr>
          </a:p>
          <a:p>
            <a:pPr marL="0" indent="0" algn="l">
              <a:buNone/>
            </a:pPr>
            <a:r>
              <a:rPr lang="en-US" sz="1600" b="0" i="0" dirty="0">
                <a:effectLst/>
                <a:latin typeface="Source Code Pro" panose="020B0509030403020204" pitchFamily="49" charset="0"/>
              </a:rPr>
              <a:t>    }</a:t>
            </a:r>
          </a:p>
          <a:p>
            <a:pPr marL="0" indent="0">
              <a:buNone/>
            </a:pPr>
            <a:r>
              <a:rPr lang="en-US" sz="1600" b="0" i="0" dirty="0">
                <a:effectLst/>
                <a:latin typeface="Source Code Pro" panose="020B0509030403020204" pitchFamily="49" charset="0"/>
              </a:rPr>
              <a:t>}</a:t>
            </a:r>
            <a:endParaRPr lang="en-US" sz="1600" b="0" i="0" dirty="0">
              <a:effectLst/>
              <a:highlight>
                <a:srgbClr val="FFFFFF"/>
              </a:highlight>
            </a:endParaRPr>
          </a:p>
        </p:txBody>
      </p:sp>
    </p:spTree>
    <p:extLst>
      <p:ext uri="{BB962C8B-B14F-4D97-AF65-F5344CB8AC3E}">
        <p14:creationId xmlns:p14="http://schemas.microsoft.com/office/powerpoint/2010/main" val="771954787"/>
      </p:ext>
    </p:extLst>
  </p:cSld>
  <p:clrMapOvr>
    <a:masterClrMapping/>
  </p:clrMapOvr>
  <p:transition>
    <p:check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Profilers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85800" y="1447800"/>
            <a:ext cx="8153400" cy="359585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effectLst/>
                <a:highlight>
                  <a:srgbClr val="FFFFFF"/>
                </a:highlight>
              </a:rPr>
              <a:t>A Java Profiler is a tool that monitors operations at the JVM level</a:t>
            </a:r>
          </a:p>
          <a:p>
            <a:pPr algn="l"/>
            <a:r>
              <a:rPr lang="en-US" sz="2000" b="0" i="0" dirty="0">
                <a:effectLst/>
                <a:highlight>
                  <a:srgbClr val="FFFFFF"/>
                </a:highlight>
              </a:rPr>
              <a:t>These code constructs and operations include object creation,  thread executions, memory usage and garbage collections</a:t>
            </a:r>
          </a:p>
          <a:p>
            <a:pPr marL="0" indent="0" algn="l">
              <a:buNone/>
            </a:pPr>
            <a:endParaRPr lang="en-US" sz="2000" b="0" i="0" dirty="0">
              <a:effectLst/>
              <a:highlight>
                <a:srgbClr val="FFFFFF"/>
              </a:highlight>
            </a:endParaRPr>
          </a:p>
          <a:p>
            <a:pPr algn="l"/>
            <a:r>
              <a:rPr lang="en-US" sz="2000" b="0" dirty="0">
                <a:highlight>
                  <a:srgbClr val="FFFFFF"/>
                </a:highlight>
              </a:rPr>
              <a:t>Some known profilers:</a:t>
            </a:r>
          </a:p>
          <a:p>
            <a:pPr lvl="2"/>
            <a:r>
              <a:rPr lang="en-US" b="0" strike="noStrike" dirty="0" err="1">
                <a:highlight>
                  <a:srgbClr val="FFFFFF"/>
                </a:highlight>
              </a:rPr>
              <a:t>Jprofiler</a:t>
            </a:r>
            <a:endParaRPr lang="en-US" b="0" strike="noStrike" dirty="0">
              <a:highlight>
                <a:srgbClr val="FFFFFF"/>
              </a:highlight>
            </a:endParaRPr>
          </a:p>
          <a:p>
            <a:pPr lvl="2"/>
            <a:r>
              <a:rPr lang="en-US" b="0" dirty="0" err="1">
                <a:highlight>
                  <a:srgbClr val="FFFFFF"/>
                </a:highlight>
              </a:rPr>
              <a:t>Yourkit</a:t>
            </a:r>
            <a:endParaRPr lang="en-US" b="0" strike="noStrike" dirty="0">
              <a:highlight>
                <a:srgbClr val="FFFFFF"/>
              </a:highlight>
            </a:endParaRPr>
          </a:p>
          <a:p>
            <a:pPr lvl="2"/>
            <a:r>
              <a:rPr lang="en-US" b="0" i="0" strike="noStrike" dirty="0">
                <a:effectLst/>
                <a:highlight>
                  <a:srgbClr val="FFFFFF"/>
                </a:highlight>
              </a:rPr>
              <a:t>Java </a:t>
            </a:r>
            <a:r>
              <a:rPr lang="en-US" b="0" i="0" strike="noStrike" dirty="0" err="1">
                <a:effectLst/>
                <a:highlight>
                  <a:srgbClr val="FFFFFF"/>
                </a:highlight>
              </a:rPr>
              <a:t>VisualVM</a:t>
            </a:r>
            <a:endParaRPr lang="en-US" b="0" strike="noStrike" dirty="0">
              <a:highlight>
                <a:srgbClr val="FFFFFF"/>
              </a:highlight>
            </a:endParaRPr>
          </a:p>
          <a:p>
            <a:pPr lvl="2"/>
            <a:r>
              <a:rPr lang="en-US" b="0" i="0" dirty="0">
                <a:effectLst/>
                <a:highlight>
                  <a:srgbClr val="FFFFFF"/>
                </a:highlight>
              </a:rPr>
              <a:t>the </a:t>
            </a:r>
            <a:r>
              <a:rPr lang="en-US" b="0" i="0" strike="noStrike" dirty="0">
                <a:effectLst/>
                <a:highlight>
                  <a:srgbClr val="FFFFFF"/>
                </a:highlight>
              </a:rPr>
              <a:t>NetBeans Profiler</a:t>
            </a:r>
            <a:endParaRPr lang="en-US" b="0" strike="noStrike" dirty="0">
              <a:highlight>
                <a:srgbClr val="FFFFFF"/>
              </a:highlight>
            </a:endParaRPr>
          </a:p>
          <a:p>
            <a:pPr lvl="2"/>
            <a:r>
              <a:rPr lang="en-US" b="0" i="0" dirty="0">
                <a:effectLst/>
                <a:highlight>
                  <a:srgbClr val="FFFFFF"/>
                </a:highlight>
              </a:rPr>
              <a:t>the </a:t>
            </a:r>
            <a:r>
              <a:rPr lang="en-US" b="0" i="0" strike="noStrike" dirty="0">
                <a:effectLst/>
                <a:highlight>
                  <a:srgbClr val="FFFFFF"/>
                </a:highlight>
              </a:rPr>
              <a:t>IntelliJ Profiler</a:t>
            </a:r>
            <a:r>
              <a:rPr lang="en-US" b="0" i="0" dirty="0">
                <a:effectLst/>
                <a:highlight>
                  <a:srgbClr val="FFFFFF"/>
                </a:highlight>
              </a:rPr>
              <a:t>.</a:t>
            </a:r>
          </a:p>
        </p:txBody>
      </p:sp>
    </p:spTree>
    <p:extLst>
      <p:ext uri="{BB962C8B-B14F-4D97-AF65-F5344CB8AC3E}">
        <p14:creationId xmlns:p14="http://schemas.microsoft.com/office/powerpoint/2010/main" val="3398092990"/>
      </p:ext>
    </p:extLst>
  </p:cSld>
  <p:clrMapOvr>
    <a:masterClrMapping/>
  </p:clrMapOvr>
  <p:transition>
    <p:check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IN" sz="4400" dirty="0"/>
              <a:t>M</a:t>
            </a:r>
            <a:r>
              <a:rPr lang="en-US" sz="4400" dirty="0" err="1"/>
              <a:t>emory</a:t>
            </a:r>
            <a:r>
              <a:rPr lang="en-US" sz="4400" dirty="0"/>
              <a:t> Leaks</a:t>
            </a:r>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2334743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loaded multiple times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3780522"/>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000000"/>
                </a:solidFill>
                <a:effectLst/>
                <a:highlight>
                  <a:srgbClr val="FFFFFF"/>
                </a:highlight>
              </a:rPr>
              <a:t>It is the very purpose of a </a:t>
            </a:r>
            <a:r>
              <a:rPr lang="en-US" sz="2000" b="0" i="0" dirty="0" err="1">
                <a:solidFill>
                  <a:srgbClr val="000000"/>
                </a:solidFill>
                <a:effectLst/>
                <a:highlight>
                  <a:srgbClr val="FFFFFF"/>
                </a:highlight>
              </a:rPr>
              <a:t>classloader</a:t>
            </a:r>
            <a:r>
              <a:rPr lang="en-US" sz="2000" b="0" i="0" dirty="0">
                <a:solidFill>
                  <a:srgbClr val="000000"/>
                </a:solidFill>
                <a:effectLst/>
                <a:highlight>
                  <a:srgbClr val="FFFFFF"/>
                </a:highlight>
              </a:rPr>
              <a:t> to load classes in isolation to each other</a:t>
            </a:r>
          </a:p>
          <a:p>
            <a:r>
              <a:rPr lang="en-US" sz="2000" b="0" i="0" dirty="0">
                <a:solidFill>
                  <a:srgbClr val="000000"/>
                </a:solidFill>
                <a:effectLst/>
                <a:highlight>
                  <a:srgbClr val="FFFFFF"/>
                </a:highlight>
              </a:rPr>
              <a:t>Application servers use this feature of </a:t>
            </a:r>
            <a:r>
              <a:rPr lang="en-US" sz="2000" b="0" i="0" dirty="0" err="1">
                <a:solidFill>
                  <a:srgbClr val="000000"/>
                </a:solidFill>
                <a:effectLst/>
                <a:highlight>
                  <a:srgbClr val="FFFFFF"/>
                </a:highlight>
              </a:rPr>
              <a:t>classloaders</a:t>
            </a:r>
            <a:r>
              <a:rPr lang="en-US" sz="2000" b="0" i="0" dirty="0">
                <a:solidFill>
                  <a:srgbClr val="000000"/>
                </a:solidFill>
                <a:effectLst/>
                <a:highlight>
                  <a:srgbClr val="FFFFFF"/>
                </a:highlight>
              </a:rPr>
              <a:t> to load different applications or parts of applications in isolation</a:t>
            </a:r>
          </a:p>
          <a:p>
            <a:r>
              <a:rPr lang="en-US" sz="2000" b="0" i="0" dirty="0">
                <a:solidFill>
                  <a:srgbClr val="000000"/>
                </a:solidFill>
                <a:effectLst/>
                <a:highlight>
                  <a:srgbClr val="FFFFFF"/>
                </a:highlight>
              </a:rPr>
              <a:t>This makes it possible to load multiple versions of the same library for different applications. </a:t>
            </a:r>
          </a:p>
          <a:p>
            <a:r>
              <a:rPr lang="en-US" sz="2000" b="0" i="0" dirty="0">
                <a:solidFill>
                  <a:srgbClr val="000000"/>
                </a:solidFill>
                <a:effectLst/>
                <a:highlight>
                  <a:srgbClr val="FFFFFF"/>
                </a:highlight>
              </a:rPr>
              <a:t>Due to configuration errors, we can easily load the same version of a library multiple times</a:t>
            </a:r>
          </a:p>
          <a:p>
            <a:endParaRPr lang="en-US" sz="2000" b="0" dirty="0">
              <a:solidFill>
                <a:srgbClr val="000000"/>
              </a:solidFill>
              <a:highlight>
                <a:srgbClr val="FFFFFF"/>
              </a:highlight>
            </a:endParaRPr>
          </a:p>
          <a:p>
            <a:r>
              <a:rPr lang="en-US" sz="2000" b="0" dirty="0">
                <a:solidFill>
                  <a:srgbClr val="000000"/>
                </a:solidFill>
                <a:highlight>
                  <a:srgbClr val="FFFFFF"/>
                </a:highlight>
              </a:rPr>
              <a:t>Make sure you do not have too many class loaders</a:t>
            </a:r>
            <a:endParaRPr lang="en-US" sz="2000" b="0" i="0" dirty="0">
              <a:solidFill>
                <a:srgbClr val="000000"/>
              </a:solidFill>
              <a:effectLst/>
              <a:highlight>
                <a:srgbClr val="FFFFFF"/>
              </a:highlight>
            </a:endParaRPr>
          </a:p>
          <a:p>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2283206970"/>
      </p:ext>
    </p:extLst>
  </p:cSld>
  <p:clrMapOvr>
    <a:masterClrMapping/>
  </p:clrMapOvr>
  <p:transition>
    <p:check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Class loader leaks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143000"/>
            <a:ext cx="7918450" cy="4826962"/>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000000"/>
                </a:solidFill>
                <a:effectLst/>
                <a:highlight>
                  <a:srgbClr val="FFFFFF"/>
                </a:highlight>
              </a:rPr>
              <a:t> As classes are referenced by their </a:t>
            </a:r>
            <a:r>
              <a:rPr lang="en-US" sz="2000" b="0" i="0" dirty="0" err="1">
                <a:solidFill>
                  <a:srgbClr val="000000"/>
                </a:solidFill>
                <a:effectLst/>
                <a:highlight>
                  <a:srgbClr val="FFFFFF"/>
                </a:highlight>
              </a:rPr>
              <a:t>classloaders</a:t>
            </a:r>
            <a:r>
              <a:rPr lang="en-US" sz="2000" b="0" i="0" dirty="0">
                <a:solidFill>
                  <a:srgbClr val="000000"/>
                </a:solidFill>
                <a:effectLst/>
                <a:highlight>
                  <a:srgbClr val="FFFFFF"/>
                </a:highlight>
              </a:rPr>
              <a:t>, </a:t>
            </a:r>
          </a:p>
          <a:p>
            <a:r>
              <a:rPr lang="en-US" sz="2000" b="0" i="0" dirty="0">
                <a:solidFill>
                  <a:srgbClr val="000000"/>
                </a:solidFill>
                <a:effectLst/>
                <a:highlight>
                  <a:srgbClr val="FFFFFF"/>
                </a:highlight>
              </a:rPr>
              <a:t>they get removed when the </a:t>
            </a:r>
            <a:r>
              <a:rPr lang="en-US" sz="2000" b="0" i="0" dirty="0" err="1">
                <a:solidFill>
                  <a:srgbClr val="000000"/>
                </a:solidFill>
                <a:effectLst/>
                <a:highlight>
                  <a:srgbClr val="FFFFFF"/>
                </a:highlight>
              </a:rPr>
              <a:t>classloader</a:t>
            </a:r>
            <a:r>
              <a:rPr lang="en-US" sz="2000" b="0" i="0" dirty="0">
                <a:solidFill>
                  <a:srgbClr val="000000"/>
                </a:solidFill>
                <a:effectLst/>
                <a:highlight>
                  <a:srgbClr val="FFFFFF"/>
                </a:highlight>
              </a:rPr>
              <a:t> is garbage-collected. </a:t>
            </a:r>
          </a:p>
          <a:p>
            <a:r>
              <a:rPr lang="en-US" sz="2000" b="0" i="0" dirty="0">
                <a:solidFill>
                  <a:srgbClr val="000000"/>
                </a:solidFill>
                <a:effectLst/>
                <a:highlight>
                  <a:srgbClr val="FFFFFF"/>
                </a:highlight>
              </a:rPr>
              <a:t>That will happen only when the application gets unloaded</a:t>
            </a:r>
          </a:p>
          <a:p>
            <a:r>
              <a:rPr lang="en-US" sz="2000" b="0" i="0" dirty="0">
                <a:solidFill>
                  <a:srgbClr val="000000"/>
                </a:solidFill>
                <a:effectLst/>
                <a:highlight>
                  <a:srgbClr val="FFFFFF"/>
                </a:highlight>
              </a:rPr>
              <a:t>A </a:t>
            </a:r>
            <a:r>
              <a:rPr lang="en-US" sz="2000" b="0" i="0" dirty="0" err="1">
                <a:solidFill>
                  <a:srgbClr val="000000"/>
                </a:solidFill>
                <a:effectLst/>
                <a:highlight>
                  <a:srgbClr val="FFFFFF"/>
                </a:highlight>
              </a:rPr>
              <a:t>classloader</a:t>
            </a:r>
            <a:r>
              <a:rPr lang="en-US" sz="2000" b="0" i="0" dirty="0">
                <a:solidFill>
                  <a:srgbClr val="000000"/>
                </a:solidFill>
                <a:effectLst/>
                <a:highlight>
                  <a:srgbClr val="FFFFFF"/>
                </a:highlight>
              </a:rPr>
              <a:t> will be removed by the garbage collector only if nothing else refers to it. </a:t>
            </a:r>
          </a:p>
          <a:p>
            <a:r>
              <a:rPr lang="en-US" sz="2000" b="0" i="0" dirty="0">
                <a:solidFill>
                  <a:srgbClr val="000000"/>
                </a:solidFill>
                <a:effectLst/>
                <a:highlight>
                  <a:srgbClr val="FFFFFF"/>
                </a:highlight>
              </a:rPr>
              <a:t>All classes hold a reference to their </a:t>
            </a:r>
            <a:r>
              <a:rPr lang="en-US" sz="2000" b="0" i="0" dirty="0" err="1">
                <a:solidFill>
                  <a:srgbClr val="000000"/>
                </a:solidFill>
                <a:effectLst/>
                <a:highlight>
                  <a:srgbClr val="FFFFFF"/>
                </a:highlight>
              </a:rPr>
              <a:t>classloader</a:t>
            </a:r>
            <a:r>
              <a:rPr lang="en-US" sz="2000" b="0" i="0" dirty="0">
                <a:solidFill>
                  <a:srgbClr val="000000"/>
                </a:solidFill>
                <a:effectLst/>
                <a:highlight>
                  <a:srgbClr val="FFFFFF"/>
                </a:highlight>
              </a:rPr>
              <a:t> and all objects hold references to their classes. </a:t>
            </a:r>
          </a:p>
          <a:p>
            <a:r>
              <a:rPr lang="en-US" sz="2000" b="0" i="0" dirty="0">
                <a:solidFill>
                  <a:srgbClr val="000000"/>
                </a:solidFill>
                <a:effectLst/>
                <a:highlight>
                  <a:srgbClr val="FFFFFF"/>
                </a:highlight>
              </a:rPr>
              <a:t>As a result, if an application gets unloaded but one of its objects is still being held (e.g., by a cache or a thread-local variable), the underlying </a:t>
            </a:r>
            <a:r>
              <a:rPr lang="en-US" sz="2000" b="0" i="0" dirty="0" err="1">
                <a:solidFill>
                  <a:srgbClr val="000000"/>
                </a:solidFill>
                <a:effectLst/>
                <a:highlight>
                  <a:srgbClr val="FFFFFF"/>
                </a:highlight>
              </a:rPr>
              <a:t>classloader</a:t>
            </a:r>
            <a:r>
              <a:rPr lang="en-US" sz="2000" b="0" i="0" dirty="0">
                <a:solidFill>
                  <a:srgbClr val="000000"/>
                </a:solidFill>
                <a:effectLst/>
                <a:highlight>
                  <a:srgbClr val="FFFFFF"/>
                </a:highlight>
              </a:rPr>
              <a:t> is not removed by the garbage collector</a:t>
            </a:r>
            <a:endParaRPr lang="en-US" sz="2000" b="0" dirty="0">
              <a:solidFill>
                <a:srgbClr val="000000"/>
              </a:solidFill>
              <a:highlight>
                <a:srgbClr val="FFFFFF"/>
              </a:highlight>
            </a:endParaRPr>
          </a:p>
          <a:p>
            <a:r>
              <a:rPr lang="en-US" sz="2000" b="0" i="0" dirty="0">
                <a:solidFill>
                  <a:srgbClr val="000000"/>
                </a:solidFill>
                <a:effectLst/>
                <a:highlight>
                  <a:srgbClr val="FFFFFF"/>
                </a:highlight>
              </a:rPr>
              <a:t>This will happen only if you redeploy your application without restarting the application server</a:t>
            </a:r>
          </a:p>
          <a:p>
            <a:pPr marL="0" indent="0">
              <a:buNone/>
            </a:pPr>
            <a:endParaRPr lang="en-US" sz="2000" b="0" dirty="0">
              <a:solidFill>
                <a:srgbClr val="000000"/>
              </a:solidFill>
              <a:highlight>
                <a:srgbClr val="FFFFFF"/>
              </a:highlight>
            </a:endParaRPr>
          </a:p>
          <a:p>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1075988892"/>
      </p:ext>
    </p:extLst>
  </p:cSld>
  <p:clrMapOvr>
    <a:masterClrMapping/>
  </p:clrMapOvr>
  <p:transition>
    <p:check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Mutable static fields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263323"/>
            <a:ext cx="7918450" cy="384207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000000"/>
                </a:solidFill>
                <a:effectLst/>
                <a:highlight>
                  <a:srgbClr val="FFFFFF"/>
                </a:highlight>
              </a:rPr>
              <a:t>Static fields are de facto GC roots, which means they are never garbage-collected! </a:t>
            </a:r>
          </a:p>
          <a:p>
            <a:r>
              <a:rPr lang="en-US" sz="2000" b="0" i="0" dirty="0">
                <a:solidFill>
                  <a:srgbClr val="000000"/>
                </a:solidFill>
                <a:effectLst/>
                <a:highlight>
                  <a:srgbClr val="FFFFFF"/>
                </a:highlight>
              </a:rPr>
              <a:t>For convenience alone, static fields and collections are often used to hold caches or share state across threads. </a:t>
            </a:r>
          </a:p>
          <a:p>
            <a:r>
              <a:rPr lang="en-US" sz="2000" b="0" i="0" dirty="0">
                <a:solidFill>
                  <a:srgbClr val="000000"/>
                </a:solidFill>
                <a:effectLst/>
                <a:highlight>
                  <a:srgbClr val="FFFFFF"/>
                </a:highlight>
              </a:rPr>
              <a:t>Mutable static fields need to be cleaned up explicitly. </a:t>
            </a:r>
          </a:p>
          <a:p>
            <a:r>
              <a:rPr lang="en-US" sz="2000" b="0" dirty="0">
                <a:solidFill>
                  <a:srgbClr val="000000"/>
                </a:solidFill>
                <a:highlight>
                  <a:srgbClr val="FFFFFF"/>
                </a:highlight>
              </a:rPr>
              <a:t>T</a:t>
            </a:r>
            <a:r>
              <a:rPr lang="en-US" sz="2000" b="0" i="0" dirty="0">
                <a:solidFill>
                  <a:srgbClr val="000000"/>
                </a:solidFill>
                <a:effectLst/>
                <a:highlight>
                  <a:srgbClr val="FFFFFF"/>
                </a:highlight>
              </a:rPr>
              <a:t>he cleanup will not take place, resulting in a memory leak. </a:t>
            </a:r>
          </a:p>
          <a:p>
            <a:endParaRPr lang="en-US" sz="2000" b="0" dirty="0">
              <a:solidFill>
                <a:srgbClr val="000000"/>
              </a:solidFill>
              <a:highlight>
                <a:srgbClr val="FFFFFF"/>
              </a:highlight>
            </a:endParaRPr>
          </a:p>
          <a:p>
            <a:endParaRPr lang="en-US" sz="2000" b="0" i="0" dirty="0">
              <a:solidFill>
                <a:srgbClr val="000000"/>
              </a:solidFill>
              <a:effectLst/>
              <a:highlight>
                <a:srgbClr val="FFFFFF"/>
              </a:highlight>
            </a:endParaRPr>
          </a:p>
          <a:p>
            <a:r>
              <a:rPr lang="en-US" sz="2000" b="0" dirty="0">
                <a:solidFill>
                  <a:srgbClr val="000000"/>
                </a:solidFill>
                <a:highlight>
                  <a:srgbClr val="FFFFFF"/>
                </a:highlight>
              </a:rPr>
              <a:t>N</a:t>
            </a:r>
            <a:r>
              <a:rPr lang="en-US" sz="2000" b="0" i="0" dirty="0">
                <a:solidFill>
                  <a:srgbClr val="000000"/>
                </a:solidFill>
                <a:effectLst/>
                <a:highlight>
                  <a:srgbClr val="FFFFFF"/>
                </a:highlight>
              </a:rPr>
              <a:t>ever use mutable static fields—use only constants. </a:t>
            </a:r>
          </a:p>
          <a:p>
            <a:r>
              <a:rPr lang="en-US" sz="2000" b="0" i="0" dirty="0">
                <a:solidFill>
                  <a:srgbClr val="000000"/>
                </a:solidFill>
                <a:effectLst/>
                <a:highlight>
                  <a:srgbClr val="FFFFFF"/>
                </a:highlight>
              </a:rPr>
              <a:t>If you need mutable static fields, make sure of tracking them  or try some other technique</a:t>
            </a:r>
          </a:p>
        </p:txBody>
      </p:sp>
    </p:spTree>
    <p:extLst>
      <p:ext uri="{BB962C8B-B14F-4D97-AF65-F5344CB8AC3E}">
        <p14:creationId xmlns:p14="http://schemas.microsoft.com/office/powerpoint/2010/main" val="1544167002"/>
      </p:ext>
    </p:extLst>
  </p:cSld>
  <p:clrMapOvr>
    <a:masterClrMapping/>
  </p:clrMapOvr>
  <p:transition>
    <p:check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JNI Memory Leaks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5073184"/>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1D252C"/>
                </a:solidFill>
                <a:effectLst/>
                <a:highlight>
                  <a:srgbClr val="F9FAFA"/>
                </a:highlight>
              </a:rPr>
              <a:t>Java Native Interface (JNI) memory leaks are hard to find. </a:t>
            </a:r>
          </a:p>
          <a:p>
            <a:r>
              <a:rPr lang="en-US" sz="2000" b="0" i="0" dirty="0">
                <a:solidFill>
                  <a:srgbClr val="1D252C"/>
                </a:solidFill>
                <a:effectLst/>
                <a:highlight>
                  <a:srgbClr val="F9FAFA"/>
                </a:highlight>
              </a:rPr>
              <a:t>Every Java object created in a native method begins its life as a local reference, </a:t>
            </a:r>
          </a:p>
          <a:p>
            <a:r>
              <a:rPr lang="en-US" sz="2000" b="0" i="0" dirty="0">
                <a:solidFill>
                  <a:srgbClr val="1D252C"/>
                </a:solidFill>
                <a:effectLst/>
                <a:highlight>
                  <a:srgbClr val="F9FAFA"/>
                </a:highlight>
              </a:rPr>
              <a:t>which means that the object is referenced until the native method returns. </a:t>
            </a:r>
          </a:p>
          <a:p>
            <a:r>
              <a:rPr lang="en-US" sz="2000" b="0" i="0" dirty="0">
                <a:solidFill>
                  <a:srgbClr val="1D252C"/>
                </a:solidFill>
                <a:effectLst/>
                <a:highlight>
                  <a:srgbClr val="F9FAFA"/>
                </a:highlight>
              </a:rPr>
              <a:t>In some cases you want to keep the created object even after the native call has ended. </a:t>
            </a:r>
          </a:p>
          <a:p>
            <a:r>
              <a:rPr lang="en-US" sz="2000" b="0" i="0" dirty="0">
                <a:solidFill>
                  <a:srgbClr val="1D252C"/>
                </a:solidFill>
                <a:effectLst/>
                <a:highlight>
                  <a:srgbClr val="F9FAFA"/>
                </a:highlight>
              </a:rPr>
              <a:t>To achieve this you can either ensure that it is referenced by some other Java object or you can change the local reference into a global reference</a:t>
            </a:r>
          </a:p>
          <a:p>
            <a:r>
              <a:rPr lang="en-US" sz="2000" b="0" i="0" dirty="0">
                <a:solidFill>
                  <a:srgbClr val="1D252C"/>
                </a:solidFill>
                <a:effectLst/>
                <a:highlight>
                  <a:srgbClr val="F9FAFA"/>
                </a:highlight>
              </a:rPr>
              <a:t>The only way to discover JNI memory leaks is to use a heap-dump tool that explicitly marks native references. </a:t>
            </a:r>
          </a:p>
          <a:p>
            <a:r>
              <a:rPr lang="en-US" sz="2000" b="0" i="0" dirty="0">
                <a:solidFill>
                  <a:srgbClr val="1D252C"/>
                </a:solidFill>
                <a:effectLst/>
                <a:highlight>
                  <a:srgbClr val="F9FAFA"/>
                </a:highlight>
              </a:rPr>
              <a:t>It's better to assign the desired object to the field of a normal Java class.</a:t>
            </a:r>
          </a:p>
          <a:p>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3814926731"/>
      </p:ext>
    </p:extLst>
  </p:cSld>
  <p:clrMapOvr>
    <a:masterClrMapping/>
  </p:clrMapOvr>
  <p:transition>
    <p:check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ThreadLocal</a:t>
            </a:r>
            <a:r>
              <a:rPr lang="en-IN" dirty="0"/>
              <a:t> Variables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02674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1" dirty="0" err="1">
                <a:solidFill>
                  <a:srgbClr val="343434"/>
                </a:solidFill>
                <a:effectLst/>
                <a:highlight>
                  <a:srgbClr val="FBFBFB"/>
                </a:highlight>
              </a:rPr>
              <a:t>ThreadLocal</a:t>
            </a:r>
            <a:r>
              <a:rPr lang="en-US" sz="2000" b="0" i="0" dirty="0">
                <a:solidFill>
                  <a:srgbClr val="242424"/>
                </a:solidFill>
                <a:effectLst/>
                <a:highlight>
                  <a:srgbClr val="FBFBFB"/>
                </a:highlight>
              </a:rPr>
              <a:t>  is a feature that enables the creation of thread-specific variables. </a:t>
            </a:r>
          </a:p>
          <a:p>
            <a:r>
              <a:rPr lang="en-US" sz="2000" b="0" i="0" dirty="0">
                <a:solidFill>
                  <a:srgbClr val="242424"/>
                </a:solidFill>
                <a:effectLst/>
                <a:highlight>
                  <a:srgbClr val="FBFBFB"/>
                </a:highlight>
              </a:rPr>
              <a:t>Unlike regular variables that are shared across threads, a </a:t>
            </a:r>
            <a:r>
              <a:rPr lang="en-US" sz="2000" b="0" i="1" dirty="0" err="1">
                <a:solidFill>
                  <a:srgbClr val="343434"/>
                </a:solidFill>
                <a:effectLst/>
                <a:highlight>
                  <a:srgbClr val="FBFBFB"/>
                </a:highlight>
              </a:rPr>
              <a:t>ThreadLocal</a:t>
            </a:r>
            <a:r>
              <a:rPr lang="en-US" sz="2000" b="0" i="0" dirty="0">
                <a:solidFill>
                  <a:srgbClr val="242424"/>
                </a:solidFill>
                <a:effectLst/>
                <a:highlight>
                  <a:srgbClr val="FBFBFB"/>
                </a:highlight>
              </a:rPr>
              <a:t> variable provides each thread with its own, independent copy. </a:t>
            </a:r>
          </a:p>
          <a:p>
            <a:r>
              <a:rPr lang="en-US" sz="2000" b="0" i="0" dirty="0">
                <a:solidFill>
                  <a:srgbClr val="242424"/>
                </a:solidFill>
                <a:effectLst/>
                <a:highlight>
                  <a:srgbClr val="FBFBFB"/>
                </a:highlight>
              </a:rPr>
              <a:t>This is particularly useful in multi-threading environments where data isolation per thread is required</a:t>
            </a:r>
          </a:p>
          <a:p>
            <a:endParaRPr lang="en-US" sz="2000" b="0" dirty="0">
              <a:solidFill>
                <a:srgbClr val="242424"/>
              </a:solidFill>
              <a:highlight>
                <a:srgbClr val="FBFBFB"/>
              </a:highlight>
            </a:endParaRPr>
          </a:p>
          <a:p>
            <a:r>
              <a:rPr lang="en-US" sz="2000" b="0" i="1" dirty="0" err="1">
                <a:solidFill>
                  <a:srgbClr val="242424"/>
                </a:solidFill>
                <a:effectLst/>
                <a:highlight>
                  <a:srgbClr val="FBFBFB"/>
                </a:highlight>
              </a:rPr>
              <a:t>ThreadLocal</a:t>
            </a:r>
            <a:r>
              <a:rPr lang="en-US" sz="2000" b="0" i="0" dirty="0">
                <a:solidFill>
                  <a:srgbClr val="242424"/>
                </a:solidFill>
                <a:effectLst/>
                <a:highlight>
                  <a:srgbClr val="FBFBFB"/>
                </a:highlight>
              </a:rPr>
              <a:t> initializes the variable the first time a thread accesses it, using an </a:t>
            </a:r>
            <a:r>
              <a:rPr lang="en-US" sz="2000" b="0" i="1" dirty="0" err="1">
                <a:solidFill>
                  <a:srgbClr val="242424"/>
                </a:solidFill>
                <a:effectLst/>
                <a:highlight>
                  <a:srgbClr val="FBFBFB"/>
                </a:highlight>
              </a:rPr>
              <a:t>initialValue</a:t>
            </a:r>
            <a:r>
              <a:rPr lang="en-US" sz="2000" b="0" i="0" dirty="0">
                <a:solidFill>
                  <a:srgbClr val="242424"/>
                </a:solidFill>
                <a:effectLst/>
                <a:highlight>
                  <a:srgbClr val="FBFBFB"/>
                </a:highlight>
              </a:rPr>
              <a:t> method. </a:t>
            </a:r>
          </a:p>
          <a:p>
            <a:r>
              <a:rPr lang="en-US" sz="2000" b="0" i="0" dirty="0">
                <a:solidFill>
                  <a:srgbClr val="242424"/>
                </a:solidFill>
                <a:effectLst/>
                <a:highlight>
                  <a:srgbClr val="FBFBFB"/>
                </a:highlight>
              </a:rPr>
              <a:t>The thread can then set or get this variable’s value throughout its execution</a:t>
            </a:r>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1728769740"/>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a:t>
            </a:r>
          </a:p>
        </p:txBody>
      </p:sp>
      <p:sp>
        <p:nvSpPr>
          <p:cNvPr id="9221" name="Rectangle 5"/>
          <p:cNvSpPr>
            <a:spLocks noGrp="1" noChangeArrowheads="1"/>
          </p:cNvSpPr>
          <p:nvPr>
            <p:ph type="body" idx="1"/>
          </p:nvPr>
        </p:nvSpPr>
        <p:spPr>
          <a:xfrm>
            <a:off x="609600" y="1143000"/>
            <a:ext cx="7918450" cy="4457631"/>
          </a:xfrm>
        </p:spPr>
        <p:txBody>
          <a:bodyPr/>
          <a:lstStyle/>
          <a:p>
            <a:pPr marL="226695" indent="0" algn="ctr">
              <a:buNone/>
            </a:pPr>
            <a:endParaRPr lang="en-US" sz="2000" dirty="0">
              <a:effectLst/>
              <a:ea typeface="Calibri" panose="020F0502020204030204" pitchFamily="34" charset="0"/>
              <a:cs typeface="Times New Roman" panose="02020603050405020304" pitchFamily="18" charset="0"/>
            </a:endParaRPr>
          </a:p>
          <a:p>
            <a:pPr marL="0" indent="0">
              <a:buNone/>
            </a:pPr>
            <a:r>
              <a:rPr lang="en-US" sz="2000" dirty="0">
                <a:solidFill>
                  <a:srgbClr val="000000"/>
                </a:solidFill>
                <a:ea typeface="Times New Roman" panose="02020603050405020304" pitchFamily="18" charset="0"/>
              </a:rPr>
              <a:t>Method area: </a:t>
            </a:r>
          </a:p>
          <a:p>
            <a:pPr lvl="1">
              <a:buFont typeface="Arial" panose="020B0604020202020204" pitchFamily="34" charset="0"/>
              <a:buChar char="•"/>
            </a:pPr>
            <a:r>
              <a:rPr lang="en-US" sz="2000" b="0" i="0" dirty="0">
                <a:solidFill>
                  <a:srgbClr val="273239"/>
                </a:solidFill>
                <a:effectLst/>
                <a:highlight>
                  <a:srgbClr val="FFFFFF"/>
                </a:highlight>
              </a:rPr>
              <a:t>memory block that stores the class code, variable code(static variable, runtime constant), method code, and the constructor of a Java program.</a:t>
            </a:r>
          </a:p>
          <a:p>
            <a:pPr lvl="1">
              <a:buFont typeface="Arial" panose="020B0604020202020204" pitchFamily="34" charset="0"/>
              <a:buChar char="•"/>
            </a:pPr>
            <a:r>
              <a:rPr lang="en-US" sz="2000" b="0" i="0" dirty="0">
                <a:solidFill>
                  <a:srgbClr val="273239"/>
                </a:solidFill>
                <a:effectLst/>
                <a:highlight>
                  <a:srgbClr val="FFFFFF"/>
                </a:highlight>
              </a:rPr>
              <a:t>It stores class-level data of every class such as the runtime constant pool, field and method data, the code for methods</a:t>
            </a:r>
          </a:p>
          <a:p>
            <a:endParaRPr lang="en-US" sz="2000" dirty="0">
              <a:solidFill>
                <a:srgbClr val="000000"/>
              </a:solidFill>
              <a:effectLst/>
              <a:ea typeface="Times New Roman" panose="02020603050405020304" pitchFamily="18" charset="0"/>
            </a:endParaRPr>
          </a:p>
          <a:p>
            <a:pPr marL="0" indent="0">
              <a:buNone/>
            </a:pPr>
            <a:r>
              <a:rPr lang="en-US" sz="2000" dirty="0">
                <a:solidFill>
                  <a:srgbClr val="000000"/>
                </a:solidFill>
                <a:ea typeface="Times New Roman" panose="02020603050405020304" pitchFamily="18" charset="0"/>
              </a:rPr>
              <a:t>Native Method stacks</a:t>
            </a:r>
            <a:r>
              <a:rPr lang="en-US" sz="2000" dirty="0">
                <a:solidFill>
                  <a:srgbClr val="000000"/>
                </a:solidFill>
                <a:effectLst/>
                <a:ea typeface="Times New Roman" panose="02020603050405020304" pitchFamily="18" charset="0"/>
              </a:rPr>
              <a:t>: </a:t>
            </a:r>
          </a:p>
          <a:p>
            <a:pPr lvl="1">
              <a:buFont typeface="Arial" panose="020B0604020202020204" pitchFamily="34" charset="0"/>
              <a:buChar char="•"/>
            </a:pPr>
            <a:r>
              <a:rPr lang="en-US" sz="2000" b="0" i="0" dirty="0">
                <a:solidFill>
                  <a:srgbClr val="273239"/>
                </a:solidFill>
                <a:effectLst/>
                <a:highlight>
                  <a:srgbClr val="FFFFFF"/>
                </a:highlight>
              </a:rPr>
              <a:t>Also called as C stacks, native method stacks are not written in Java language</a:t>
            </a:r>
          </a:p>
          <a:p>
            <a:pPr lvl="1">
              <a:buFont typeface="Arial" panose="020B0604020202020204" pitchFamily="34" charset="0"/>
              <a:buChar char="•"/>
            </a:pPr>
            <a:r>
              <a:rPr lang="en-US" sz="2000" b="0" i="0" dirty="0">
                <a:solidFill>
                  <a:srgbClr val="273239"/>
                </a:solidFill>
                <a:effectLst/>
                <a:highlight>
                  <a:srgbClr val="FFFFFF"/>
                </a:highlight>
              </a:rPr>
              <a:t>This memory is allocated for each thread when its created. And it can be of fixed or dynamic nature</a:t>
            </a:r>
            <a:endParaRPr lang="en-US" sz="2000" dirty="0"/>
          </a:p>
        </p:txBody>
      </p:sp>
    </p:spTree>
    <p:extLst>
      <p:ext uri="{BB962C8B-B14F-4D97-AF65-F5344CB8AC3E}">
        <p14:creationId xmlns:p14="http://schemas.microsoft.com/office/powerpoint/2010/main" val="2515156058"/>
      </p:ext>
    </p:extLst>
  </p:cSld>
  <p:clrMapOvr>
    <a:masterClrMapping/>
  </p:clrMapOvr>
  <p:transition>
    <p:check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Thread Pool</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2610971"/>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r>
              <a:rPr lang="en-US" sz="2000" b="0" i="0" dirty="0">
                <a:solidFill>
                  <a:srgbClr val="000000"/>
                </a:solidFill>
                <a:effectLst/>
                <a:highlight>
                  <a:srgbClr val="FFFFFF"/>
                </a:highlight>
              </a:rPr>
              <a:t>The Thread Pool pattern helps to save resources in a multithreaded application and to contain the parallelism in certain predefined limits</a:t>
            </a:r>
          </a:p>
          <a:p>
            <a:r>
              <a:rPr lang="en-US" sz="2000" b="0" i="0" dirty="0">
                <a:solidFill>
                  <a:srgbClr val="000000"/>
                </a:solidFill>
                <a:effectLst/>
                <a:highlight>
                  <a:srgbClr val="FFFFFF"/>
                </a:highlight>
              </a:rPr>
              <a:t>When we use a thread pool, we write our concurrent code in the form of tasks and submit them for execution to an instance of a thread pool. </a:t>
            </a:r>
          </a:p>
          <a:p>
            <a:r>
              <a:rPr lang="en-US" sz="2000" b="0" i="0" dirty="0">
                <a:solidFill>
                  <a:srgbClr val="000000"/>
                </a:solidFill>
                <a:effectLst/>
                <a:highlight>
                  <a:srgbClr val="FFFFFF"/>
                </a:highlight>
              </a:rPr>
              <a:t>This instance controls several re-used threads for executing these tasks</a:t>
            </a:r>
            <a:endParaRPr lang="en-US" sz="2000" b="0" i="0" dirty="0">
              <a:solidFill>
                <a:srgbClr val="1D252C"/>
              </a:solidFill>
              <a:effectLst/>
              <a:highlight>
                <a:srgbClr val="F9FAFA"/>
              </a:highlight>
            </a:endParaRPr>
          </a:p>
        </p:txBody>
      </p:sp>
    </p:spTree>
    <p:extLst>
      <p:ext uri="{BB962C8B-B14F-4D97-AF65-F5344CB8AC3E}">
        <p14:creationId xmlns:p14="http://schemas.microsoft.com/office/powerpoint/2010/main" val="3752550140"/>
      </p:ext>
    </p:extLst>
  </p:cSld>
  <p:clrMapOvr>
    <a:masterClrMapping/>
  </p:clrMapOvr>
  <p:transition>
    <p:check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Thread Pool</a:t>
            </a:r>
            <a:endParaRPr lang="en-US" dirty="0"/>
          </a:p>
        </p:txBody>
      </p:sp>
      <p:pic>
        <p:nvPicPr>
          <p:cNvPr id="1026" name="Picture 2" descr="2016-08-10_10-16-52-1024x572">
            <a:extLst>
              <a:ext uri="{FF2B5EF4-FFF2-40B4-BE49-F238E27FC236}">
                <a16:creationId xmlns:a16="http://schemas.microsoft.com/office/drawing/2014/main" id="{BA131EE2-BF2F-3D4C-CCF7-CFB8219E4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607976"/>
            <a:ext cx="7188592" cy="402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99740"/>
      </p:ext>
    </p:extLst>
  </p:cSld>
  <p:clrMapOvr>
    <a:masterClrMapping/>
  </p:clrMapOvr>
  <p:transition>
    <p:check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ThreadLocal</a:t>
            </a:r>
            <a:r>
              <a:rPr lang="en-IN" dirty="0"/>
              <a:t> in Thread Pool</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402674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1" dirty="0">
                <a:solidFill>
                  <a:srgbClr val="000000"/>
                </a:solidFill>
                <a:effectLst/>
                <a:highlight>
                  <a:srgbClr val="FFFFFF"/>
                </a:highlight>
              </a:rPr>
              <a:t>the application borrows a thread from the pool.</a:t>
            </a:r>
          </a:p>
          <a:p>
            <a:pPr algn="l"/>
            <a:r>
              <a:rPr lang="en-US" sz="2000" b="0" i="1" dirty="0">
                <a:solidFill>
                  <a:srgbClr val="000000"/>
                </a:solidFill>
                <a:effectLst/>
                <a:highlight>
                  <a:srgbClr val="FFFFFF"/>
                </a:highlight>
              </a:rPr>
              <a:t>Then it stores some thread-confined values into the current thread’s </a:t>
            </a:r>
            <a:r>
              <a:rPr lang="en-US" sz="2000" b="0" i="1" dirty="0" err="1">
                <a:solidFill>
                  <a:srgbClr val="000000"/>
                </a:solidFill>
                <a:effectLst/>
                <a:highlight>
                  <a:srgbClr val="FFFFFF"/>
                </a:highlight>
              </a:rPr>
              <a:t>ThreadLocal</a:t>
            </a:r>
            <a:r>
              <a:rPr lang="en-US" sz="2000" b="0" i="1" dirty="0">
                <a:solidFill>
                  <a:srgbClr val="000000"/>
                </a:solidFill>
                <a:effectLst/>
                <a:highlight>
                  <a:srgbClr val="FFFFFF"/>
                </a:highlight>
              </a:rPr>
              <a:t>.</a:t>
            </a:r>
          </a:p>
          <a:p>
            <a:pPr algn="l"/>
            <a:r>
              <a:rPr lang="en-US" sz="2000" b="0" i="1" dirty="0">
                <a:solidFill>
                  <a:srgbClr val="000000"/>
                </a:solidFill>
                <a:effectLst/>
                <a:highlight>
                  <a:srgbClr val="FFFFFF"/>
                </a:highlight>
              </a:rPr>
              <a:t>Once the current execution finishes, the application returns the borrowed thread to the pool.</a:t>
            </a:r>
          </a:p>
          <a:p>
            <a:pPr algn="l"/>
            <a:r>
              <a:rPr lang="en-US" sz="2000" b="0" i="1" dirty="0">
                <a:solidFill>
                  <a:srgbClr val="000000"/>
                </a:solidFill>
                <a:effectLst/>
                <a:highlight>
                  <a:srgbClr val="FFFFFF"/>
                </a:highlight>
              </a:rPr>
              <a:t>After a while, the application borrows the same thread to process another request.</a:t>
            </a:r>
          </a:p>
          <a:p>
            <a:pPr algn="l"/>
            <a:r>
              <a:rPr lang="en-US" sz="2000" b="0" i="1" dirty="0">
                <a:solidFill>
                  <a:srgbClr val="000000"/>
                </a:solidFill>
                <a:effectLst/>
                <a:highlight>
                  <a:srgbClr val="FFFFFF"/>
                </a:highlight>
              </a:rPr>
              <a:t>Since the application didn’t perform the necessary cleanups last time, it may re-use the same </a:t>
            </a:r>
            <a:r>
              <a:rPr lang="en-US" sz="2000" b="0" i="1" dirty="0" err="1">
                <a:solidFill>
                  <a:srgbClr val="000000"/>
                </a:solidFill>
                <a:effectLst/>
                <a:highlight>
                  <a:srgbClr val="FFFFFF"/>
                </a:highlight>
              </a:rPr>
              <a:t>ThreadLocal</a:t>
            </a:r>
            <a:r>
              <a:rPr lang="en-US" sz="2000" b="0" i="1" dirty="0">
                <a:solidFill>
                  <a:srgbClr val="000000"/>
                </a:solidFill>
                <a:effectLst/>
                <a:highlight>
                  <a:srgbClr val="FFFFFF"/>
                </a:highlight>
              </a:rPr>
              <a:t> data for the new request.</a:t>
            </a:r>
          </a:p>
          <a:p>
            <a:pPr algn="l"/>
            <a:r>
              <a:rPr lang="en-US" sz="2000" b="0" i="1" dirty="0">
                <a:solidFill>
                  <a:srgbClr val="000000"/>
                </a:solidFill>
                <a:effectLst/>
                <a:highlight>
                  <a:srgbClr val="FFFFFF"/>
                </a:highlight>
              </a:rPr>
              <a:t>This may cause surprising consequences in highly concurrent applications.</a:t>
            </a:r>
            <a:endParaRPr lang="en-US" sz="2000" b="0" i="0" dirty="0">
              <a:solidFill>
                <a:srgbClr val="000000"/>
              </a:solidFill>
              <a:effectLst/>
              <a:highlight>
                <a:srgbClr val="FFFFFF"/>
              </a:highlight>
            </a:endParaRPr>
          </a:p>
        </p:txBody>
      </p:sp>
    </p:spTree>
    <p:extLst>
      <p:ext uri="{BB962C8B-B14F-4D97-AF65-F5344CB8AC3E}">
        <p14:creationId xmlns:p14="http://schemas.microsoft.com/office/powerpoint/2010/main" val="3373314705"/>
      </p:ext>
    </p:extLst>
  </p:cSld>
  <p:clrMapOvr>
    <a:masterClrMapping/>
  </p:clrMapOvr>
  <p:transition>
    <p:check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err="1"/>
              <a:t>ThreadLocal</a:t>
            </a:r>
            <a:r>
              <a:rPr lang="en-IN" dirty="0"/>
              <a:t> </a:t>
            </a:r>
            <a:r>
              <a:rPr lang="en-IN" dirty="0" err="1"/>
              <a:t>Memoy</a:t>
            </a:r>
            <a:r>
              <a:rPr lang="en-IN" dirty="0"/>
              <a:t> Leaks</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7741" y="1323473"/>
            <a:ext cx="7918450" cy="371896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1" dirty="0" err="1">
                <a:solidFill>
                  <a:srgbClr val="000000"/>
                </a:solidFill>
                <a:effectLst/>
                <a:highlight>
                  <a:srgbClr val="FFFFFF"/>
                </a:highlight>
              </a:rPr>
              <a:t>ThreadLocals</a:t>
            </a:r>
            <a:r>
              <a:rPr lang="en-US" sz="2000" b="0" i="0" dirty="0">
                <a:solidFill>
                  <a:srgbClr val="000000"/>
                </a:solidFill>
                <a:effectLst/>
                <a:highlight>
                  <a:srgbClr val="FFFFFF"/>
                </a:highlight>
              </a:rPr>
              <a:t> are supposed to be garbage collected once the holding thread is no longer alive. </a:t>
            </a:r>
          </a:p>
          <a:p>
            <a:pPr algn="l"/>
            <a:r>
              <a:rPr lang="en-US" sz="2000" b="0" i="0" dirty="0">
                <a:solidFill>
                  <a:srgbClr val="000000"/>
                </a:solidFill>
                <a:effectLst/>
                <a:highlight>
                  <a:srgbClr val="FFFFFF"/>
                </a:highlight>
              </a:rPr>
              <a:t>But the problem arises when we use </a:t>
            </a:r>
            <a:r>
              <a:rPr lang="en-US" sz="2000" b="0" i="1" dirty="0" err="1">
                <a:solidFill>
                  <a:srgbClr val="000000"/>
                </a:solidFill>
                <a:effectLst/>
                <a:highlight>
                  <a:srgbClr val="FFFFFF"/>
                </a:highlight>
              </a:rPr>
              <a:t>ThreadLocals</a:t>
            </a:r>
            <a:r>
              <a:rPr lang="en-US" sz="2000" b="0" i="0" dirty="0">
                <a:solidFill>
                  <a:srgbClr val="000000"/>
                </a:solidFill>
                <a:effectLst/>
                <a:highlight>
                  <a:srgbClr val="FFFFFF"/>
                </a:highlight>
              </a:rPr>
              <a:t> in Thread pools</a:t>
            </a:r>
          </a:p>
          <a:p>
            <a:pPr algn="l"/>
            <a:r>
              <a:rPr lang="en-US" sz="2000" b="0" i="0" dirty="0">
                <a:solidFill>
                  <a:srgbClr val="000000"/>
                </a:solidFill>
                <a:effectLst/>
                <a:highlight>
                  <a:srgbClr val="FFFFFF"/>
                </a:highlight>
              </a:rPr>
              <a:t>Modern application servers use a pool of threads to process requests, instead of creating new ones </a:t>
            </a:r>
          </a:p>
          <a:p>
            <a:pPr algn="l"/>
            <a:r>
              <a:rPr lang="en-US" sz="2000" b="0" i="0" dirty="0">
                <a:solidFill>
                  <a:srgbClr val="000000"/>
                </a:solidFill>
                <a:effectLst/>
                <a:highlight>
                  <a:srgbClr val="FFFFFF"/>
                </a:highlight>
              </a:rPr>
              <a:t>If any class creates a </a:t>
            </a:r>
            <a:r>
              <a:rPr lang="en-US" sz="2000" b="0" i="1" dirty="0" err="1">
                <a:solidFill>
                  <a:srgbClr val="000000"/>
                </a:solidFill>
                <a:effectLst/>
                <a:highlight>
                  <a:srgbClr val="FFFFFF"/>
                </a:highlight>
              </a:rPr>
              <a:t>ThreadLocal</a:t>
            </a:r>
            <a:r>
              <a:rPr lang="en-US" sz="2000" b="0" i="1" dirty="0">
                <a:solidFill>
                  <a:srgbClr val="000000"/>
                </a:solidFill>
                <a:effectLst/>
                <a:highlight>
                  <a:srgbClr val="FFFFFF"/>
                </a:highlight>
              </a:rPr>
              <a:t> </a:t>
            </a:r>
            <a:r>
              <a:rPr lang="en-US" sz="2000" b="0" i="0" dirty="0">
                <a:solidFill>
                  <a:srgbClr val="000000"/>
                </a:solidFill>
                <a:effectLst/>
                <a:highlight>
                  <a:srgbClr val="FFFFFF"/>
                </a:highlight>
              </a:rPr>
              <a:t>variable, but doesn’t explicitly remove it, then a copy of that object will remain with the worker </a:t>
            </a:r>
            <a:r>
              <a:rPr lang="en-US" sz="2000" b="0" i="1" dirty="0">
                <a:solidFill>
                  <a:srgbClr val="000000"/>
                </a:solidFill>
                <a:effectLst/>
                <a:highlight>
                  <a:srgbClr val="FFFFFF"/>
                </a:highlight>
              </a:rPr>
              <a:t>Thread</a:t>
            </a:r>
          </a:p>
          <a:p>
            <a:pPr algn="l"/>
            <a:endParaRPr lang="en-US" sz="2000" b="0" i="1" dirty="0">
              <a:solidFill>
                <a:srgbClr val="000000"/>
              </a:solidFill>
              <a:highlight>
                <a:srgbClr val="FFFFFF"/>
              </a:highlight>
            </a:endParaRPr>
          </a:p>
          <a:p>
            <a:pPr algn="l"/>
            <a:r>
              <a:rPr lang="en-US" sz="2000" b="0" i="1" dirty="0" err="1">
                <a:solidFill>
                  <a:srgbClr val="000000"/>
                </a:solidFill>
                <a:effectLst/>
                <a:highlight>
                  <a:srgbClr val="FFFFFF"/>
                </a:highlight>
              </a:rPr>
              <a:t>ThreadLocals</a:t>
            </a:r>
            <a:r>
              <a:rPr lang="en-US" sz="2000" b="0" i="0" dirty="0">
                <a:solidFill>
                  <a:srgbClr val="000000"/>
                </a:solidFill>
                <a:effectLst/>
                <a:highlight>
                  <a:srgbClr val="FFFFFF"/>
                </a:highlight>
              </a:rPr>
              <a:t> provide the </a:t>
            </a:r>
            <a:r>
              <a:rPr lang="en-US" sz="2000" b="1" i="1" u="none" strike="noStrike" dirty="0">
                <a:solidFill>
                  <a:srgbClr val="267438"/>
                </a:solidFill>
                <a:effectLst/>
                <a:highlight>
                  <a:srgbClr val="FFFFFF"/>
                </a:highlight>
                <a:hlinkClick r:id="rId2"/>
              </a:rPr>
              <a:t>remove()</a:t>
            </a:r>
            <a:r>
              <a:rPr lang="en-US" sz="2000" b="0" i="0" dirty="0">
                <a:solidFill>
                  <a:srgbClr val="000000"/>
                </a:solidFill>
                <a:effectLst/>
                <a:highlight>
                  <a:srgbClr val="FFFFFF"/>
                </a:highlight>
              </a:rPr>
              <a:t> method, which removes the current thread’s value for this variable</a:t>
            </a:r>
          </a:p>
        </p:txBody>
      </p:sp>
    </p:spTree>
    <p:extLst>
      <p:ext uri="{BB962C8B-B14F-4D97-AF65-F5344CB8AC3E}">
        <p14:creationId xmlns:p14="http://schemas.microsoft.com/office/powerpoint/2010/main" val="3530583452"/>
      </p:ext>
    </p:extLst>
  </p:cSld>
  <p:clrMapOvr>
    <a:masterClrMapping/>
  </p:clrMapOvr>
  <p:transition>
    <p:check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Problem with large classes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219239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0" i="0" dirty="0">
                <a:solidFill>
                  <a:srgbClr val="000000"/>
                </a:solidFill>
                <a:effectLst/>
                <a:highlight>
                  <a:srgbClr val="FFFFFF"/>
                </a:highlight>
                <a:latin typeface="BerninaSans"/>
              </a:rPr>
              <a:t>At times it is possible to have a class with lot of static variables and methods</a:t>
            </a:r>
          </a:p>
          <a:p>
            <a:pPr algn="l"/>
            <a:r>
              <a:rPr lang="en-US" b="0" dirty="0">
                <a:solidFill>
                  <a:srgbClr val="000000"/>
                </a:solidFill>
                <a:highlight>
                  <a:srgbClr val="FFFFFF"/>
                </a:highlight>
                <a:latin typeface="BerninaSans"/>
              </a:rPr>
              <a:t>These classes occupy lot of memory</a:t>
            </a:r>
          </a:p>
          <a:p>
            <a:pPr algn="l"/>
            <a:r>
              <a:rPr lang="en-US" b="0" i="0" dirty="0">
                <a:solidFill>
                  <a:srgbClr val="000000"/>
                </a:solidFill>
                <a:effectLst/>
                <a:highlight>
                  <a:srgbClr val="FFFFFF"/>
                </a:highlight>
              </a:rPr>
              <a:t>Split these classes into smaller classes so that only those classes which are being used remain in the memory and the other classes are unloaded when not used</a:t>
            </a:r>
          </a:p>
        </p:txBody>
      </p:sp>
    </p:spTree>
    <p:extLst>
      <p:ext uri="{BB962C8B-B14F-4D97-AF65-F5344CB8AC3E}">
        <p14:creationId xmlns:p14="http://schemas.microsoft.com/office/powerpoint/2010/main" val="2926004837"/>
      </p:ext>
    </p:extLst>
  </p:cSld>
  <p:clrMapOvr>
    <a:masterClrMapping/>
  </p:clrMapOvr>
  <p:transition>
    <p:check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63"/>
          <p:cNvSpPr>
            <a:spLocks noGrp="1" noChangeArrowheads="1"/>
          </p:cNvSpPr>
          <p:nvPr>
            <p:ph type="ctrTitle"/>
          </p:nvPr>
        </p:nvSpPr>
        <p:spPr>
          <a:xfrm>
            <a:off x="914400" y="2667000"/>
            <a:ext cx="7315200" cy="1524000"/>
          </a:xfrm>
        </p:spPr>
        <p:txBody>
          <a:bodyPr/>
          <a:lstStyle/>
          <a:p>
            <a:pPr eaLnBrk="1" hangingPunct="1"/>
            <a:r>
              <a:rPr lang="en-IN" sz="4400" dirty="0"/>
              <a:t>Coding Techniques</a:t>
            </a:r>
            <a:endParaRPr lang="en-US" sz="4400" dirty="0"/>
          </a:p>
        </p:txBody>
      </p:sp>
      <p:sp>
        <p:nvSpPr>
          <p:cNvPr id="3075" name="Line 6"/>
          <p:cNvSpPr>
            <a:spLocks noChangeShapeType="1"/>
          </p:cNvSpPr>
          <p:nvPr/>
        </p:nvSpPr>
        <p:spPr bwMode="auto">
          <a:xfrm>
            <a:off x="1828800" y="4495800"/>
            <a:ext cx="990600" cy="0"/>
          </a:xfrm>
          <a:prstGeom prst="line">
            <a:avLst/>
          </a:prstGeom>
          <a:noFill/>
          <a:ln w="9525">
            <a:noFill/>
            <a:round/>
            <a:headEnd/>
            <a:tailEnd type="triangle" w="med" len="med"/>
          </a:ln>
        </p:spPr>
        <p:txBody>
          <a:bodyPr lIns="12700" tIns="12700" rIns="12700" bIns="12700">
            <a:spAutoFit/>
          </a:bodyPr>
          <a:lstStyle/>
          <a:p>
            <a:endParaRPr lang="en-IN"/>
          </a:p>
        </p:txBody>
      </p:sp>
      <p:sp>
        <p:nvSpPr>
          <p:cNvPr id="3076" name="Rectangle 3"/>
          <p:cNvSpPr>
            <a:spLocks noChangeArrowheads="1"/>
          </p:cNvSpPr>
          <p:nvPr/>
        </p:nvSpPr>
        <p:spPr bwMode="auto">
          <a:xfrm>
            <a:off x="533400" y="457200"/>
            <a:ext cx="8077200" cy="5943600"/>
          </a:xfrm>
          <a:prstGeom prst="rect">
            <a:avLst/>
          </a:prstGeom>
          <a:noFill/>
          <a:ln w="38100" algn="ctr">
            <a:solidFill>
              <a:srgbClr val="0066FF"/>
            </a:solidFill>
            <a:round/>
            <a:headEnd type="none" w="sm" len="sm"/>
            <a:tailEnd type="none" w="sm" len="sm"/>
          </a:ln>
        </p:spPr>
        <p:txBody>
          <a:bodyPr/>
          <a:lstStyle/>
          <a:p>
            <a:pPr defTabSz="228600"/>
            <a:endParaRPr lang="en-IN"/>
          </a:p>
        </p:txBody>
      </p:sp>
    </p:spTree>
    <p:extLst>
      <p:ext uri="{BB962C8B-B14F-4D97-AF65-F5344CB8AC3E}">
        <p14:creationId xmlns:p14="http://schemas.microsoft.com/office/powerpoint/2010/main" val="155050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Understanding Collections </a:t>
            </a:r>
            <a:endParaRPr lang="en-US" dirty="0"/>
          </a:p>
        </p:txBody>
      </p:sp>
      <p:graphicFrame>
        <p:nvGraphicFramePr>
          <p:cNvPr id="3" name="Table 2">
            <a:extLst>
              <a:ext uri="{FF2B5EF4-FFF2-40B4-BE49-F238E27FC236}">
                <a16:creationId xmlns:a16="http://schemas.microsoft.com/office/drawing/2014/main" id="{312DB0CE-EEFB-D588-633C-CBAC35B28004}"/>
              </a:ext>
            </a:extLst>
          </p:cNvPr>
          <p:cNvGraphicFramePr>
            <a:graphicFrameLocks noGrp="1"/>
          </p:cNvGraphicFramePr>
          <p:nvPr>
            <p:extLst>
              <p:ext uri="{D42A27DB-BD31-4B8C-83A1-F6EECF244321}">
                <p14:modId xmlns:p14="http://schemas.microsoft.com/office/powerpoint/2010/main" val="3720197347"/>
              </p:ext>
            </p:extLst>
          </p:nvPr>
        </p:nvGraphicFramePr>
        <p:xfrm>
          <a:off x="609600" y="1295400"/>
          <a:ext cx="8001000" cy="4806900"/>
        </p:xfrm>
        <a:graphic>
          <a:graphicData uri="http://schemas.openxmlformats.org/drawingml/2006/table">
            <a:tbl>
              <a:tblPr>
                <a:tableStyleId>{5940675A-B579-460E-94D1-54222C63F5DA}</a:tableStyleId>
              </a:tblPr>
              <a:tblGrid>
                <a:gridCol w="1143000">
                  <a:extLst>
                    <a:ext uri="{9D8B030D-6E8A-4147-A177-3AD203B41FA5}">
                      <a16:colId xmlns:a16="http://schemas.microsoft.com/office/drawing/2014/main" val="1730130549"/>
                    </a:ext>
                  </a:extLst>
                </a:gridCol>
                <a:gridCol w="1295400">
                  <a:extLst>
                    <a:ext uri="{9D8B030D-6E8A-4147-A177-3AD203B41FA5}">
                      <a16:colId xmlns:a16="http://schemas.microsoft.com/office/drawing/2014/main" val="1204571518"/>
                    </a:ext>
                  </a:extLst>
                </a:gridCol>
                <a:gridCol w="990600">
                  <a:extLst>
                    <a:ext uri="{9D8B030D-6E8A-4147-A177-3AD203B41FA5}">
                      <a16:colId xmlns:a16="http://schemas.microsoft.com/office/drawing/2014/main" val="1618394994"/>
                    </a:ext>
                  </a:extLst>
                </a:gridCol>
                <a:gridCol w="4572000">
                  <a:extLst>
                    <a:ext uri="{9D8B030D-6E8A-4147-A177-3AD203B41FA5}">
                      <a16:colId xmlns:a16="http://schemas.microsoft.com/office/drawing/2014/main" val="2334301896"/>
                    </a:ext>
                  </a:extLst>
                </a:gridCol>
              </a:tblGrid>
              <a:tr h="242152">
                <a:tc>
                  <a:txBody>
                    <a:bodyPr/>
                    <a:lstStyle/>
                    <a:p>
                      <a:pPr algn="l" fontAlgn="base"/>
                      <a:r>
                        <a:rPr lang="en-US" sz="1800" b="1" dirty="0">
                          <a:effectLst/>
                        </a:rPr>
                        <a:t>Interface</a:t>
                      </a:r>
                      <a:endParaRPr lang="en-US" sz="1800" b="1" dirty="0">
                        <a:effectLst/>
                        <a:latin typeface="+mn-lt"/>
                      </a:endParaRPr>
                    </a:p>
                  </a:txBody>
                  <a:tcPr marL="15446" marR="15446" marT="15446" marB="15446" anchor="ctr"/>
                </a:tc>
                <a:tc>
                  <a:txBody>
                    <a:bodyPr/>
                    <a:lstStyle/>
                    <a:p>
                      <a:pPr algn="l" fontAlgn="base"/>
                      <a:r>
                        <a:rPr lang="en-US" sz="1800" b="1">
                          <a:effectLst/>
                        </a:rPr>
                        <a:t>Class</a:t>
                      </a:r>
                      <a:endParaRPr lang="en-US" sz="1800" b="1">
                        <a:effectLst/>
                        <a:latin typeface="+mn-lt"/>
                      </a:endParaRPr>
                    </a:p>
                  </a:txBody>
                  <a:tcPr marL="15446" marR="15446" marT="15446" marB="15446" anchor="ctr"/>
                </a:tc>
                <a:tc>
                  <a:txBody>
                    <a:bodyPr/>
                    <a:lstStyle/>
                    <a:p>
                      <a:pPr algn="l" fontAlgn="base"/>
                      <a:r>
                        <a:rPr lang="en-US" sz="1800" b="1">
                          <a:effectLst/>
                        </a:rPr>
                        <a:t>Synchronized?</a:t>
                      </a:r>
                      <a:endParaRPr lang="en-US" sz="1800" b="1">
                        <a:effectLst/>
                        <a:latin typeface="+mn-lt"/>
                      </a:endParaRPr>
                    </a:p>
                  </a:txBody>
                  <a:tcPr marL="15446" marR="15446" marT="15446" marB="15446" anchor="ctr"/>
                </a:tc>
                <a:tc>
                  <a:txBody>
                    <a:bodyPr/>
                    <a:lstStyle/>
                    <a:p>
                      <a:pPr fontAlgn="base"/>
                      <a:r>
                        <a:rPr lang="en-US" sz="1800" b="1">
                          <a:effectLst/>
                        </a:rPr>
                        <a:t> </a:t>
                      </a:r>
                      <a:endParaRPr lang="en-US" sz="1800" b="1">
                        <a:effectLst/>
                        <a:latin typeface="+mn-lt"/>
                      </a:endParaRPr>
                    </a:p>
                  </a:txBody>
                  <a:tcPr marL="15446" marR="15446" marT="15446" marB="15446" anchor="ctr"/>
                </a:tc>
                <a:extLst>
                  <a:ext uri="{0D108BD9-81ED-4DB2-BD59-A6C34878D82A}">
                    <a16:rowId xmlns:a16="http://schemas.microsoft.com/office/drawing/2014/main" val="3952386181"/>
                  </a:ext>
                </a:extLst>
              </a:tr>
              <a:tr h="1069758">
                <a:tc>
                  <a:txBody>
                    <a:bodyPr/>
                    <a:lstStyle/>
                    <a:p>
                      <a:pPr algn="l" fontAlgn="base"/>
                      <a:r>
                        <a:rPr lang="en-US" sz="1800" dirty="0">
                          <a:effectLst/>
                        </a:rPr>
                        <a:t>Set</a:t>
                      </a:r>
                      <a:endParaRPr lang="en-US" sz="1800" dirty="0">
                        <a:effectLst/>
                        <a:latin typeface="+mn-lt"/>
                      </a:endParaRPr>
                    </a:p>
                  </a:txBody>
                  <a:tcPr marL="15446" marR="15446" marT="15446" marB="15446" anchor="ctr"/>
                </a:tc>
                <a:tc>
                  <a:txBody>
                    <a:bodyPr/>
                    <a:lstStyle/>
                    <a:p>
                      <a:pPr algn="l" fontAlgn="base"/>
                      <a:r>
                        <a:rPr lang="en-US" sz="1800">
                          <a:effectLst/>
                        </a:rPr>
                        <a:t>HashSet</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a:effectLst/>
                        </a:rPr>
                        <a:t>Fastest Set; slower than HashMap but implements the Set interface (HashMap does not)</a:t>
                      </a:r>
                      <a:endParaRPr lang="en-US" sz="1800">
                        <a:effectLst/>
                        <a:latin typeface="+mn-lt"/>
                      </a:endParaRPr>
                    </a:p>
                  </a:txBody>
                  <a:tcPr marL="15446" marR="15446" marT="15446" marB="15446" anchor="ctr"/>
                </a:tc>
                <a:extLst>
                  <a:ext uri="{0D108BD9-81ED-4DB2-BD59-A6C34878D82A}">
                    <a16:rowId xmlns:a16="http://schemas.microsoft.com/office/drawing/2014/main" val="113683421"/>
                  </a:ext>
                </a:extLst>
              </a:tr>
              <a:tr h="738714">
                <a:tc>
                  <a:txBody>
                    <a:bodyPr/>
                    <a:lstStyle/>
                    <a:p>
                      <a:pPr algn="l" fontAlgn="base"/>
                      <a:r>
                        <a:rPr lang="en-US" sz="1800">
                          <a:effectLst/>
                        </a:rPr>
                        <a:t> </a:t>
                      </a:r>
                      <a:endParaRPr lang="en-US" sz="1800">
                        <a:effectLst/>
                        <a:latin typeface="+mn-lt"/>
                      </a:endParaRPr>
                    </a:p>
                  </a:txBody>
                  <a:tcPr marL="15446" marR="15446" marT="15446" marB="15446" anchor="ctr"/>
                </a:tc>
                <a:tc>
                  <a:txBody>
                    <a:bodyPr/>
                    <a:lstStyle/>
                    <a:p>
                      <a:pPr algn="l" fontAlgn="base"/>
                      <a:r>
                        <a:rPr lang="en-US" sz="1800" dirty="0" err="1">
                          <a:effectLst/>
                        </a:rPr>
                        <a:t>TreeSet</a:t>
                      </a:r>
                      <a:endParaRPr lang="en-US" sz="1800" dirty="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dirty="0">
                          <a:effectLst/>
                        </a:rPr>
                        <a:t>Slower than HashSet; provides iteration of keys in order</a:t>
                      </a:r>
                      <a:endParaRPr lang="en-US" sz="1800" dirty="0">
                        <a:effectLst/>
                        <a:latin typeface="+mn-lt"/>
                      </a:endParaRPr>
                    </a:p>
                  </a:txBody>
                  <a:tcPr marL="15446" marR="15446" marT="15446" marB="15446" anchor="ctr"/>
                </a:tc>
                <a:extLst>
                  <a:ext uri="{0D108BD9-81ED-4DB2-BD59-A6C34878D82A}">
                    <a16:rowId xmlns:a16="http://schemas.microsoft.com/office/drawing/2014/main" val="1978807658"/>
                  </a:ext>
                </a:extLst>
              </a:tr>
              <a:tr h="242152">
                <a:tc>
                  <a:txBody>
                    <a:bodyPr/>
                    <a:lstStyle/>
                    <a:p>
                      <a:pPr algn="l" fontAlgn="base"/>
                      <a:r>
                        <a:rPr lang="en-US" sz="1800">
                          <a:effectLst/>
                        </a:rPr>
                        <a:t>Map</a:t>
                      </a:r>
                      <a:endParaRPr lang="en-US" sz="1800">
                        <a:effectLst/>
                        <a:latin typeface="+mn-lt"/>
                      </a:endParaRPr>
                    </a:p>
                  </a:txBody>
                  <a:tcPr marL="15446" marR="15446" marT="15446" marB="15446" anchor="ctr"/>
                </a:tc>
                <a:tc>
                  <a:txBody>
                    <a:bodyPr/>
                    <a:lstStyle/>
                    <a:p>
                      <a:pPr algn="l" fontAlgn="base"/>
                      <a:r>
                        <a:rPr lang="en-US" sz="1800">
                          <a:effectLst/>
                        </a:rPr>
                        <a:t>HashMap</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a:effectLst/>
                        </a:rPr>
                        <a:t>Fastest Map</a:t>
                      </a:r>
                      <a:endParaRPr lang="en-US" sz="1800">
                        <a:effectLst/>
                        <a:latin typeface="+mn-lt"/>
                      </a:endParaRPr>
                    </a:p>
                  </a:txBody>
                  <a:tcPr marL="15446" marR="15446" marT="15446" marB="15446" anchor="ctr"/>
                </a:tc>
                <a:extLst>
                  <a:ext uri="{0D108BD9-81ED-4DB2-BD59-A6C34878D82A}">
                    <a16:rowId xmlns:a16="http://schemas.microsoft.com/office/drawing/2014/main" val="2770274250"/>
                  </a:ext>
                </a:extLst>
              </a:tr>
              <a:tr h="904236">
                <a:tc>
                  <a:txBody>
                    <a:bodyPr/>
                    <a:lstStyle/>
                    <a:p>
                      <a:pPr algn="l" fontAlgn="base"/>
                      <a:r>
                        <a:rPr lang="en-US" sz="1800">
                          <a:effectLst/>
                        </a:rPr>
                        <a:t> </a:t>
                      </a:r>
                      <a:endParaRPr lang="en-US" sz="1800">
                        <a:effectLst/>
                        <a:latin typeface="+mn-lt"/>
                      </a:endParaRPr>
                    </a:p>
                  </a:txBody>
                  <a:tcPr marL="15446" marR="15446" marT="15446" marB="15446" anchor="ctr"/>
                </a:tc>
                <a:tc>
                  <a:txBody>
                    <a:bodyPr/>
                    <a:lstStyle/>
                    <a:p>
                      <a:pPr algn="l" fontAlgn="base"/>
                      <a:r>
                        <a:rPr lang="en-US" sz="1800">
                          <a:effectLst/>
                        </a:rPr>
                        <a:t>Hashtable</a:t>
                      </a:r>
                      <a:endParaRPr lang="en-US" sz="1800">
                        <a:effectLst/>
                        <a:latin typeface="+mn-lt"/>
                      </a:endParaRPr>
                    </a:p>
                  </a:txBody>
                  <a:tcPr marL="15446" marR="15446" marT="15446" marB="15446" anchor="ctr"/>
                </a:tc>
                <a:tc>
                  <a:txBody>
                    <a:bodyPr/>
                    <a:lstStyle/>
                    <a:p>
                      <a:pPr algn="l" fontAlgn="base"/>
                      <a:r>
                        <a:rPr lang="en-US" sz="1800">
                          <a:effectLst/>
                        </a:rPr>
                        <a:t>Yes</a:t>
                      </a:r>
                      <a:endParaRPr lang="en-US" sz="1800">
                        <a:effectLst/>
                        <a:latin typeface="+mn-lt"/>
                      </a:endParaRPr>
                    </a:p>
                  </a:txBody>
                  <a:tcPr marL="15446" marR="15446" marT="15446" marB="15446" anchor="ctr"/>
                </a:tc>
                <a:tc>
                  <a:txBody>
                    <a:bodyPr/>
                    <a:lstStyle/>
                    <a:p>
                      <a:pPr algn="l" fontAlgn="base"/>
                      <a:r>
                        <a:rPr lang="en-US" sz="1800">
                          <a:effectLst/>
                        </a:rPr>
                        <a:t>Slower than HashMap, but faster than synchronized HashMap</a:t>
                      </a:r>
                      <a:endParaRPr lang="en-US" sz="1800">
                        <a:effectLst/>
                        <a:latin typeface="+mn-lt"/>
                      </a:endParaRPr>
                    </a:p>
                  </a:txBody>
                  <a:tcPr marL="15446" marR="15446" marT="15446" marB="15446" anchor="ctr"/>
                </a:tc>
                <a:extLst>
                  <a:ext uri="{0D108BD9-81ED-4DB2-BD59-A6C34878D82A}">
                    <a16:rowId xmlns:a16="http://schemas.microsoft.com/office/drawing/2014/main" val="3746213223"/>
                  </a:ext>
                </a:extLst>
              </a:tr>
              <a:tr h="904236">
                <a:tc>
                  <a:txBody>
                    <a:bodyPr/>
                    <a:lstStyle/>
                    <a:p>
                      <a:pPr algn="l" fontAlgn="base"/>
                      <a:r>
                        <a:rPr lang="en-US" sz="1800">
                          <a:effectLst/>
                        </a:rPr>
                        <a:t> </a:t>
                      </a:r>
                      <a:endParaRPr lang="en-US" sz="1800">
                        <a:effectLst/>
                        <a:latin typeface="+mn-lt"/>
                      </a:endParaRPr>
                    </a:p>
                  </a:txBody>
                  <a:tcPr marL="15446" marR="15446" marT="15446" marB="15446" anchor="ctr"/>
                </a:tc>
                <a:tc>
                  <a:txBody>
                    <a:bodyPr/>
                    <a:lstStyle/>
                    <a:p>
                      <a:pPr algn="l" fontAlgn="base"/>
                      <a:r>
                        <a:rPr lang="en-US" sz="1800">
                          <a:effectLst/>
                        </a:rPr>
                        <a:t>TreeMap</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a:effectLst/>
                        </a:rPr>
                        <a:t>Slower than Hashtable and HashMap; provides iteration of keys in order</a:t>
                      </a:r>
                      <a:endParaRPr lang="en-US" sz="1800">
                        <a:effectLst/>
                        <a:latin typeface="+mn-lt"/>
                      </a:endParaRPr>
                    </a:p>
                  </a:txBody>
                  <a:tcPr marL="15446" marR="15446" marT="15446" marB="15446" anchor="ctr"/>
                </a:tc>
                <a:extLst>
                  <a:ext uri="{0D108BD9-81ED-4DB2-BD59-A6C34878D82A}">
                    <a16:rowId xmlns:a16="http://schemas.microsoft.com/office/drawing/2014/main" val="2446966319"/>
                  </a:ext>
                </a:extLst>
              </a:tr>
              <a:tr h="242152">
                <a:tc>
                  <a:txBody>
                    <a:bodyPr/>
                    <a:lstStyle/>
                    <a:p>
                      <a:pPr algn="l" fontAlgn="base"/>
                      <a:r>
                        <a:rPr lang="en-US" sz="1800">
                          <a:effectLst/>
                        </a:rPr>
                        <a:t>List</a:t>
                      </a:r>
                      <a:endParaRPr lang="en-US" sz="1800">
                        <a:effectLst/>
                        <a:latin typeface="+mn-lt"/>
                      </a:endParaRPr>
                    </a:p>
                  </a:txBody>
                  <a:tcPr marL="15446" marR="15446" marT="15446" marB="15446" anchor="ctr"/>
                </a:tc>
                <a:tc>
                  <a:txBody>
                    <a:bodyPr/>
                    <a:lstStyle/>
                    <a:p>
                      <a:pPr algn="l" fontAlgn="base"/>
                      <a:r>
                        <a:rPr lang="en-US" sz="1800">
                          <a:effectLst/>
                        </a:rPr>
                        <a:t>ArrayList</a:t>
                      </a:r>
                      <a:endParaRPr lang="en-US" sz="1800">
                        <a:effectLst/>
                        <a:latin typeface="+mn-lt"/>
                      </a:endParaRPr>
                    </a:p>
                  </a:txBody>
                  <a:tcPr marL="15446" marR="15446" marT="15446" marB="15446" anchor="ctr"/>
                </a:tc>
                <a:tc>
                  <a:txBody>
                    <a:bodyPr/>
                    <a:lstStyle/>
                    <a:p>
                      <a:pPr algn="l" fontAlgn="base"/>
                      <a:r>
                        <a:rPr lang="en-US" sz="1800">
                          <a:effectLst/>
                        </a:rPr>
                        <a:t>No</a:t>
                      </a:r>
                      <a:endParaRPr lang="en-US" sz="1800">
                        <a:effectLst/>
                        <a:latin typeface="+mn-lt"/>
                      </a:endParaRPr>
                    </a:p>
                  </a:txBody>
                  <a:tcPr marL="15446" marR="15446" marT="15446" marB="15446" anchor="ctr"/>
                </a:tc>
                <a:tc>
                  <a:txBody>
                    <a:bodyPr/>
                    <a:lstStyle/>
                    <a:p>
                      <a:pPr algn="l" fontAlgn="base"/>
                      <a:r>
                        <a:rPr lang="en-US" sz="1800" dirty="0">
                          <a:effectLst/>
                        </a:rPr>
                        <a:t>Fastest List</a:t>
                      </a:r>
                      <a:endParaRPr lang="en-US" sz="1800" dirty="0">
                        <a:effectLst/>
                        <a:latin typeface="+mn-lt"/>
                      </a:endParaRPr>
                    </a:p>
                  </a:txBody>
                  <a:tcPr marL="15446" marR="15446" marT="15446" marB="15446" anchor="ctr"/>
                </a:tc>
                <a:extLst>
                  <a:ext uri="{0D108BD9-81ED-4DB2-BD59-A6C34878D82A}">
                    <a16:rowId xmlns:a16="http://schemas.microsoft.com/office/drawing/2014/main" val="418240378"/>
                  </a:ext>
                </a:extLst>
              </a:tr>
            </a:tbl>
          </a:graphicData>
        </a:graphic>
      </p:graphicFrame>
    </p:spTree>
    <p:extLst>
      <p:ext uri="{BB962C8B-B14F-4D97-AF65-F5344CB8AC3E}">
        <p14:creationId xmlns:p14="http://schemas.microsoft.com/office/powerpoint/2010/main" val="2705323311"/>
      </p:ext>
    </p:extLst>
  </p:cSld>
  <p:clrMapOvr>
    <a:masterClrMapping/>
  </p:clrMapOvr>
  <p:transition>
    <p:check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Optimize the code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609600" y="1295400"/>
            <a:ext cx="8153400" cy="4020588"/>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b="0" dirty="0">
                <a:solidFill>
                  <a:srgbClr val="000000"/>
                </a:solidFill>
                <a:highlight>
                  <a:srgbClr val="FFFFFF"/>
                </a:highlight>
                <a:latin typeface="BerninaSans"/>
              </a:rPr>
              <a:t>Understand String class</a:t>
            </a:r>
            <a:endParaRPr lang="en-US" b="0" i="0" dirty="0">
              <a:solidFill>
                <a:srgbClr val="000000"/>
              </a:solidFill>
              <a:effectLst/>
              <a:highlight>
                <a:srgbClr val="FFFFFF"/>
              </a:highlight>
              <a:latin typeface="BerninaSans"/>
            </a:endParaRPr>
          </a:p>
          <a:p>
            <a:pPr algn="l"/>
            <a:r>
              <a:rPr lang="en-US" b="0" dirty="0">
                <a:solidFill>
                  <a:srgbClr val="000000"/>
                </a:solidFill>
                <a:highlight>
                  <a:srgbClr val="FFFFFF"/>
                </a:highlight>
                <a:latin typeface="BerninaSans"/>
              </a:rPr>
              <a:t>Understand StringBuilder and </a:t>
            </a:r>
            <a:r>
              <a:rPr lang="en-US" b="0" i="0" dirty="0" err="1">
                <a:solidFill>
                  <a:srgbClr val="000000"/>
                </a:solidFill>
                <a:effectLst/>
                <a:highlight>
                  <a:srgbClr val="FFFFFF"/>
                </a:highlight>
              </a:rPr>
              <a:t>StringBuffer</a:t>
            </a:r>
            <a:r>
              <a:rPr lang="en-US" b="0" i="0" dirty="0">
                <a:solidFill>
                  <a:srgbClr val="000000"/>
                </a:solidFill>
                <a:effectLst/>
                <a:highlight>
                  <a:srgbClr val="FFFFFF"/>
                </a:highlight>
              </a:rPr>
              <a:t> classes</a:t>
            </a:r>
          </a:p>
          <a:p>
            <a:pPr algn="l"/>
            <a:r>
              <a:rPr lang="en-US" b="0" dirty="0">
                <a:solidFill>
                  <a:srgbClr val="000000"/>
                </a:solidFill>
                <a:highlight>
                  <a:srgbClr val="FFFFFF"/>
                </a:highlight>
              </a:rPr>
              <a:t>Use regex for string complex comparisons</a:t>
            </a:r>
            <a:endParaRPr lang="en-US" b="0" i="0" dirty="0">
              <a:solidFill>
                <a:srgbClr val="000000"/>
              </a:solidFill>
              <a:effectLst/>
              <a:highlight>
                <a:srgbClr val="FFFFFF"/>
              </a:highlight>
            </a:endParaRPr>
          </a:p>
          <a:p>
            <a:pPr algn="l"/>
            <a:r>
              <a:rPr lang="en-US" b="0" dirty="0">
                <a:solidFill>
                  <a:srgbClr val="000000"/>
                </a:solidFill>
                <a:highlight>
                  <a:srgbClr val="FFFFFF"/>
                </a:highlight>
              </a:rPr>
              <a:t>Avoid </a:t>
            </a:r>
            <a:r>
              <a:rPr lang="en-US" b="0" dirty="0" err="1">
                <a:solidFill>
                  <a:srgbClr val="000000"/>
                </a:solidFill>
                <a:highlight>
                  <a:srgbClr val="FFFFFF"/>
                </a:highlight>
              </a:rPr>
              <a:t>BigInteger</a:t>
            </a:r>
            <a:r>
              <a:rPr lang="en-US" b="0" dirty="0">
                <a:solidFill>
                  <a:srgbClr val="000000"/>
                </a:solidFill>
                <a:highlight>
                  <a:srgbClr val="FFFFFF"/>
                </a:highlight>
              </a:rPr>
              <a:t> and </a:t>
            </a:r>
            <a:r>
              <a:rPr lang="en-US" b="0" dirty="0" err="1">
                <a:solidFill>
                  <a:srgbClr val="000000"/>
                </a:solidFill>
                <a:highlight>
                  <a:srgbClr val="FFFFFF"/>
                </a:highlight>
              </a:rPr>
              <a:t>BigDecimal</a:t>
            </a:r>
            <a:endParaRPr lang="en-US" b="0" i="0" dirty="0">
              <a:solidFill>
                <a:srgbClr val="000000"/>
              </a:solidFill>
              <a:effectLst/>
              <a:highlight>
                <a:srgbClr val="FFFFFF"/>
              </a:highlight>
            </a:endParaRPr>
          </a:p>
          <a:p>
            <a:pPr algn="l"/>
            <a:r>
              <a:rPr lang="en-US" b="0" dirty="0">
                <a:solidFill>
                  <a:srgbClr val="000000"/>
                </a:solidFill>
                <a:highlight>
                  <a:srgbClr val="FFFFFF"/>
                </a:highlight>
              </a:rPr>
              <a:t>Avoid large methods</a:t>
            </a:r>
          </a:p>
          <a:p>
            <a:pPr algn="l"/>
            <a:r>
              <a:rPr lang="en-US" b="0" i="0" dirty="0">
                <a:solidFill>
                  <a:srgbClr val="000000"/>
                </a:solidFill>
                <a:effectLst/>
                <a:highlight>
                  <a:srgbClr val="FFFFFF"/>
                </a:highlight>
              </a:rPr>
              <a:t>Avoid large classes (split them)</a:t>
            </a:r>
          </a:p>
          <a:p>
            <a:pPr algn="l"/>
            <a:r>
              <a:rPr lang="en-US" b="0" dirty="0">
                <a:solidFill>
                  <a:srgbClr val="000000"/>
                </a:solidFill>
                <a:highlight>
                  <a:srgbClr val="FFFFFF"/>
                </a:highlight>
              </a:rPr>
              <a:t>Understand primitives vs Wrappers</a:t>
            </a:r>
          </a:p>
          <a:p>
            <a:pPr algn="l"/>
            <a:r>
              <a:rPr lang="en-US" b="0" i="0" dirty="0">
                <a:solidFill>
                  <a:srgbClr val="000000"/>
                </a:solidFill>
                <a:effectLst/>
                <a:highlight>
                  <a:srgbClr val="FFFFFF"/>
                </a:highlight>
              </a:rPr>
              <a:t>Database connection pooling</a:t>
            </a:r>
          </a:p>
          <a:p>
            <a:pPr algn="l"/>
            <a:r>
              <a:rPr lang="en-US" b="0" dirty="0">
                <a:solidFill>
                  <a:srgbClr val="000000"/>
                </a:solidFill>
                <a:highlight>
                  <a:srgbClr val="FFFFFF"/>
                </a:highlight>
              </a:rPr>
              <a:t>Use </a:t>
            </a:r>
            <a:r>
              <a:rPr lang="en-US" b="0" dirty="0" err="1">
                <a:solidFill>
                  <a:srgbClr val="000000"/>
                </a:solidFill>
                <a:highlight>
                  <a:srgbClr val="FFFFFF"/>
                </a:highlight>
              </a:rPr>
              <a:t>PreparedStatement</a:t>
            </a:r>
            <a:r>
              <a:rPr lang="en-US" b="0" dirty="0">
                <a:solidFill>
                  <a:srgbClr val="000000"/>
                </a:solidFill>
                <a:highlight>
                  <a:srgbClr val="FFFFFF"/>
                </a:highlight>
              </a:rPr>
              <a:t> instead of Statement in JDBC</a:t>
            </a:r>
            <a:endParaRPr lang="en-US" b="0" i="0" dirty="0">
              <a:solidFill>
                <a:srgbClr val="000000"/>
              </a:solidFill>
              <a:effectLst/>
              <a:highlight>
                <a:srgbClr val="FFFFFF"/>
              </a:highlight>
            </a:endParaRPr>
          </a:p>
          <a:p>
            <a:pPr algn="l"/>
            <a:endParaRPr lang="en-US" b="0" dirty="0">
              <a:solidFill>
                <a:srgbClr val="000000"/>
              </a:solidFill>
              <a:highlight>
                <a:srgbClr val="FFFFFF"/>
              </a:highlight>
            </a:endParaRPr>
          </a:p>
        </p:txBody>
      </p:sp>
    </p:spTree>
    <p:extLst>
      <p:ext uri="{BB962C8B-B14F-4D97-AF65-F5344CB8AC3E}">
        <p14:creationId xmlns:p14="http://schemas.microsoft.com/office/powerpoint/2010/main" val="3900986678"/>
      </p:ext>
    </p:extLst>
  </p:cSld>
  <p:clrMapOvr>
    <a:masterClrMapping/>
  </p:clrMapOvr>
  <p:transition>
    <p:check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JDBC Statement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143000"/>
            <a:ext cx="8458200" cy="5177828"/>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1800" b="0" i="0" dirty="0">
                <a:solidFill>
                  <a:srgbClr val="3D4751"/>
                </a:solidFill>
                <a:effectLst/>
              </a:rPr>
              <a:t>The JDBC Statement class has a few flaws</a:t>
            </a:r>
          </a:p>
          <a:p>
            <a:pPr marL="0" indent="0" algn="l">
              <a:buNone/>
            </a:pPr>
            <a:endParaRPr lang="en-US" sz="1800" b="0" i="0" dirty="0">
              <a:solidFill>
                <a:srgbClr val="FF0000"/>
              </a:solidFill>
              <a:effectLst/>
              <a:highlight>
                <a:srgbClr val="FFFFFF"/>
              </a:highlight>
            </a:endParaRPr>
          </a:p>
          <a:p>
            <a:pPr marL="231775" lvl="1" indent="0">
              <a:buNone/>
            </a:pPr>
            <a:r>
              <a:rPr lang="en-US" sz="1800" b="0" i="0" dirty="0">
                <a:solidFill>
                  <a:srgbClr val="FF0000"/>
                </a:solidFill>
                <a:effectLst/>
                <a:highlight>
                  <a:srgbClr val="FFFFFF"/>
                </a:highlight>
              </a:rPr>
              <a:t>Statement </a:t>
            </a:r>
            <a:r>
              <a:rPr lang="en-US" sz="1800" b="0" i="0" dirty="0" err="1">
                <a:solidFill>
                  <a:srgbClr val="FF0000"/>
                </a:solidFill>
                <a:effectLst/>
                <a:highlight>
                  <a:srgbClr val="FFFFFF"/>
                </a:highlight>
              </a:rPr>
              <a:t>st</a:t>
            </a:r>
            <a:r>
              <a:rPr lang="en-US" sz="1800" b="0" i="0" dirty="0">
                <a:solidFill>
                  <a:srgbClr val="FF0000"/>
                </a:solidFill>
                <a:effectLst/>
                <a:highlight>
                  <a:srgbClr val="FFFFFF"/>
                </a:highlight>
              </a:rPr>
              <a:t> = </a:t>
            </a:r>
            <a:r>
              <a:rPr lang="en-US" sz="1800" b="0" i="0" dirty="0" err="1">
                <a:solidFill>
                  <a:srgbClr val="FF0000"/>
                </a:solidFill>
                <a:effectLst/>
                <a:highlight>
                  <a:srgbClr val="FFFFFF"/>
                </a:highlight>
              </a:rPr>
              <a:t>con.createStatement</a:t>
            </a:r>
            <a:r>
              <a:rPr lang="en-US" sz="1800" b="0" i="0" dirty="0">
                <a:solidFill>
                  <a:srgbClr val="FF0000"/>
                </a:solidFill>
                <a:effectLst/>
                <a:highlight>
                  <a:srgbClr val="FFFFFF"/>
                </a:highlight>
              </a:rPr>
              <a:t>();</a:t>
            </a:r>
          </a:p>
          <a:p>
            <a:pPr marL="231775" lvl="1" indent="0">
              <a:buNone/>
            </a:pPr>
            <a:r>
              <a:rPr lang="en-US" sz="1800" b="0" i="0" dirty="0">
                <a:solidFill>
                  <a:srgbClr val="FF0000"/>
                </a:solidFill>
                <a:effectLst/>
                <a:highlight>
                  <a:srgbClr val="FFFFFF"/>
                </a:highlight>
              </a:rPr>
              <a:t>String username = “</a:t>
            </a:r>
            <a:r>
              <a:rPr lang="en-US" sz="1800" b="0" i="0" dirty="0" err="1">
                <a:solidFill>
                  <a:srgbClr val="FF0000"/>
                </a:solidFill>
                <a:effectLst/>
                <a:highlight>
                  <a:srgbClr val="FFFFFF"/>
                </a:highlight>
              </a:rPr>
              <a:t>ramana</a:t>
            </a:r>
            <a:r>
              <a:rPr lang="en-US" sz="1800" b="0" i="0" dirty="0">
                <a:solidFill>
                  <a:srgbClr val="FF0000"/>
                </a:solidFill>
                <a:effectLst/>
                <a:highlight>
                  <a:srgbClr val="FFFFFF"/>
                </a:highlight>
              </a:rPr>
              <a:t>";  </a:t>
            </a:r>
            <a:r>
              <a:rPr lang="en-US" sz="1800" b="0" i="0" dirty="0">
                <a:effectLst/>
                <a:highlight>
                  <a:srgbClr val="FFFFFF"/>
                </a:highlight>
              </a:rPr>
              <a:t>// user input</a:t>
            </a:r>
          </a:p>
          <a:p>
            <a:pPr marL="231775" lvl="1" indent="0">
              <a:buNone/>
            </a:pPr>
            <a:r>
              <a:rPr lang="en-US" sz="1800" b="0" i="0" dirty="0">
                <a:solidFill>
                  <a:srgbClr val="FF0000"/>
                </a:solidFill>
                <a:effectLst/>
                <a:highlight>
                  <a:srgbClr val="FFFFFF"/>
                </a:highlight>
              </a:rPr>
              <a:t>String query = "SELECT user FROM users WHERE name = '" + username + "'";</a:t>
            </a:r>
          </a:p>
          <a:p>
            <a:pPr marL="231775" lvl="1" indent="0">
              <a:buNone/>
            </a:pPr>
            <a:r>
              <a:rPr lang="en-US" sz="1800" b="0" i="0" dirty="0" err="1">
                <a:solidFill>
                  <a:srgbClr val="FF0000"/>
                </a:solidFill>
                <a:effectLst/>
                <a:highlight>
                  <a:srgbClr val="FFFFFF"/>
                </a:highlight>
              </a:rPr>
              <a:t>ResultSet</a:t>
            </a:r>
            <a:r>
              <a:rPr lang="en-US" sz="1800" b="0" i="0" dirty="0">
                <a:solidFill>
                  <a:srgbClr val="FF0000"/>
                </a:solidFill>
                <a:effectLst/>
                <a:highlight>
                  <a:srgbClr val="FFFFFF"/>
                </a:highlight>
              </a:rPr>
              <a:t> result = </a:t>
            </a:r>
            <a:r>
              <a:rPr lang="en-US" sz="1800" b="0" i="0" dirty="0" err="1">
                <a:solidFill>
                  <a:srgbClr val="FF0000"/>
                </a:solidFill>
                <a:effectLst/>
                <a:highlight>
                  <a:srgbClr val="FFFFFF"/>
                </a:highlight>
              </a:rPr>
              <a:t>st.executeQuery</a:t>
            </a:r>
            <a:r>
              <a:rPr lang="en-US" sz="1800" b="0" i="0" dirty="0">
                <a:solidFill>
                  <a:srgbClr val="FF0000"/>
                </a:solidFill>
                <a:effectLst/>
                <a:highlight>
                  <a:srgbClr val="FFFFFF"/>
                </a:highlight>
              </a:rPr>
              <a:t>(query);</a:t>
            </a:r>
          </a:p>
          <a:p>
            <a:pPr algn="l"/>
            <a:endParaRPr lang="en-US" sz="1800" b="0" dirty="0">
              <a:highlight>
                <a:srgbClr val="FFFFFF"/>
              </a:highlight>
            </a:endParaRPr>
          </a:p>
          <a:p>
            <a:pPr algn="l"/>
            <a:r>
              <a:rPr lang="en-US" sz="1800" b="0" i="0" dirty="0">
                <a:effectLst/>
                <a:highlight>
                  <a:srgbClr val="FFFFFF"/>
                </a:highlight>
              </a:rPr>
              <a:t>If the user were to pass ‘ OR 1=1–  the resulting query would become:</a:t>
            </a:r>
          </a:p>
          <a:p>
            <a:pPr algn="l"/>
            <a:endParaRPr lang="en-US" sz="1800" b="0" i="0" dirty="0">
              <a:solidFill>
                <a:srgbClr val="FF0000"/>
              </a:solidFill>
              <a:effectLst/>
              <a:highlight>
                <a:srgbClr val="FFFFFF"/>
              </a:highlight>
            </a:endParaRPr>
          </a:p>
          <a:p>
            <a:pPr marL="231775" lvl="1" indent="0">
              <a:buNone/>
            </a:pPr>
            <a:r>
              <a:rPr lang="en-US" sz="1800" b="0" i="0" dirty="0">
                <a:solidFill>
                  <a:srgbClr val="FF0000"/>
                </a:solidFill>
                <a:effectLst/>
                <a:highlight>
                  <a:srgbClr val="FFFFFF"/>
                </a:highlight>
              </a:rPr>
              <a:t>SELECT user FROM users WHERE username = '' OR 1=1 -- ‘</a:t>
            </a:r>
          </a:p>
          <a:p>
            <a:pPr marL="231775" lvl="1" indent="0">
              <a:buNone/>
            </a:pPr>
            <a:endParaRPr lang="en-US" sz="1800" b="0" dirty="0">
              <a:solidFill>
                <a:srgbClr val="FF0000"/>
              </a:solidFill>
              <a:highlight>
                <a:srgbClr val="FFFFFF"/>
              </a:highlight>
            </a:endParaRPr>
          </a:p>
          <a:p>
            <a:r>
              <a:rPr lang="en-US" sz="1800" b="0" i="0" dirty="0">
                <a:effectLst/>
                <a:highlight>
                  <a:srgbClr val="FFFFFF"/>
                </a:highlight>
              </a:rPr>
              <a:t>This would cause the query to return all records since the OR 1=1 condition is always true. </a:t>
            </a:r>
          </a:p>
          <a:p>
            <a:r>
              <a:rPr lang="en-US" sz="1800" b="0" i="0" dirty="0">
                <a:effectLst/>
                <a:highlight>
                  <a:srgbClr val="FFFFFF"/>
                </a:highlight>
              </a:rPr>
              <a:t>The double dash — at the end is a comment in SQL, which causes the rest of the original query to be ignored. </a:t>
            </a:r>
          </a:p>
          <a:p>
            <a:r>
              <a:rPr lang="en-US" sz="1800" b="0" i="0" dirty="0">
                <a:effectLst/>
                <a:highlight>
                  <a:srgbClr val="FFFFFF"/>
                </a:highlight>
              </a:rPr>
              <a:t>This type of attack is called SQL Injection.</a:t>
            </a:r>
          </a:p>
        </p:txBody>
      </p:sp>
    </p:spTree>
    <p:extLst>
      <p:ext uri="{BB962C8B-B14F-4D97-AF65-F5344CB8AC3E}">
        <p14:creationId xmlns:p14="http://schemas.microsoft.com/office/powerpoint/2010/main" val="3877857487"/>
      </p:ext>
    </p:extLst>
  </p:cSld>
  <p:clrMapOvr>
    <a:masterClrMapping/>
  </p:clrMapOvr>
  <p:transition>
    <p:check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Logging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295400"/>
            <a:ext cx="8458200" cy="4703852"/>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effectLst/>
                <a:highlight>
                  <a:srgbClr val="FFFFFF"/>
                </a:highlight>
                <a:latin typeface="Rubik"/>
              </a:rPr>
              <a:t>Before you create a debug message, you should always check the current log level first.</a:t>
            </a:r>
          </a:p>
          <a:p>
            <a:pPr algn="l"/>
            <a:r>
              <a:rPr lang="en-US" sz="2000" b="0" i="0" dirty="0">
                <a:effectLst/>
                <a:highlight>
                  <a:srgbClr val="FFFFFF"/>
                </a:highlight>
                <a:latin typeface="Rubik"/>
              </a:rPr>
              <a:t>Otherwise, you might create a </a:t>
            </a:r>
            <a:r>
              <a:rPr lang="en-US" sz="2000" b="0" i="1" dirty="0">
                <a:effectLst/>
                <a:highlight>
                  <a:srgbClr val="FFFFFF"/>
                </a:highlight>
                <a:latin typeface="Rubik"/>
              </a:rPr>
              <a:t>String</a:t>
            </a:r>
            <a:r>
              <a:rPr lang="en-US" sz="2000" b="0" i="0" dirty="0">
                <a:effectLst/>
                <a:highlight>
                  <a:srgbClr val="FFFFFF"/>
                </a:highlight>
                <a:latin typeface="Rubik"/>
              </a:rPr>
              <a:t> with your</a:t>
            </a:r>
            <a:r>
              <a:rPr lang="en-US" sz="2000" b="0" i="0" u="none" strike="noStrike" dirty="0">
                <a:effectLst/>
                <a:highlight>
                  <a:srgbClr val="FFFFFF"/>
                </a:highlight>
                <a:latin typeface="Rubik"/>
                <a:hlinkClick r:id="rId3">
                  <a:extLst>
                    <a:ext uri="{A12FA001-AC4F-418D-AE19-62706E023703}">
                      <ahyp:hlinkClr xmlns:ahyp="http://schemas.microsoft.com/office/drawing/2018/hyperlinkcolor" val="tx"/>
                    </a:ext>
                  </a:extLst>
                </a:hlinkClick>
              </a:rPr>
              <a:t> log message</a:t>
            </a:r>
            <a:r>
              <a:rPr lang="en-US" sz="2000" b="0" i="0" dirty="0">
                <a:effectLst/>
                <a:highlight>
                  <a:srgbClr val="FFFFFF"/>
                </a:highlight>
                <a:latin typeface="Rubik"/>
              </a:rPr>
              <a:t> that will be ignored afterward</a:t>
            </a:r>
          </a:p>
          <a:p>
            <a:pPr marL="0" indent="0" algn="l">
              <a:buNone/>
            </a:pPr>
            <a:endParaRPr lang="en-US" sz="2000" b="0" i="0" dirty="0">
              <a:effectLst/>
              <a:highlight>
                <a:srgbClr val="FFFFFF"/>
              </a:highlight>
              <a:latin typeface="Rubik"/>
            </a:endParaRPr>
          </a:p>
          <a:p>
            <a:r>
              <a:rPr lang="en-US" sz="2000" b="0" i="0" dirty="0">
                <a:effectLst/>
                <a:highlight>
                  <a:srgbClr val="FFFFFF"/>
                </a:highlight>
                <a:latin typeface="Rubik"/>
              </a:rPr>
              <a:t>The following code builds a string which may not be used</a:t>
            </a:r>
            <a:br>
              <a:rPr lang="en-US" sz="2000" b="0" i="0" dirty="0">
                <a:effectLst/>
                <a:highlight>
                  <a:srgbClr val="FFFFFF"/>
                </a:highlight>
                <a:latin typeface="Rubik"/>
              </a:rPr>
            </a:br>
            <a:r>
              <a:rPr lang="en-US" sz="2000" b="0" i="0" dirty="0" err="1">
                <a:solidFill>
                  <a:srgbClr val="FF0000"/>
                </a:solidFill>
                <a:effectLst/>
                <a:highlight>
                  <a:srgbClr val="FFFFFF"/>
                </a:highlight>
                <a:latin typeface="Rubik"/>
              </a:rPr>
              <a:t>log.debug</a:t>
            </a:r>
            <a:r>
              <a:rPr lang="en-US" sz="2000" b="0" i="0" dirty="0">
                <a:solidFill>
                  <a:srgbClr val="FF0000"/>
                </a:solidFill>
                <a:effectLst/>
                <a:highlight>
                  <a:srgbClr val="FFFFFF"/>
                </a:highlight>
                <a:latin typeface="Rubik"/>
              </a:rPr>
              <a:t>(</a:t>
            </a:r>
            <a:r>
              <a:rPr lang="en-US" sz="2000" b="0" i="0" dirty="0" err="1">
                <a:solidFill>
                  <a:srgbClr val="FF0000"/>
                </a:solidFill>
                <a:effectLst/>
                <a:highlight>
                  <a:srgbClr val="FFFFFF"/>
                </a:highlight>
                <a:latin typeface="Rubik"/>
              </a:rPr>
              <a:t>String.format</a:t>
            </a:r>
            <a:r>
              <a:rPr lang="en-US" sz="2000" b="0" i="0" dirty="0">
                <a:solidFill>
                  <a:srgbClr val="FF0000"/>
                </a:solidFill>
                <a:effectLst/>
                <a:highlight>
                  <a:srgbClr val="FFFFFF"/>
                </a:highlight>
                <a:latin typeface="Rubik"/>
              </a:rPr>
              <a:t>(“User [%s] called method X with [%d]”, </a:t>
            </a:r>
            <a:r>
              <a:rPr lang="en-US" sz="2000" b="0" i="0" dirty="0" err="1">
                <a:solidFill>
                  <a:srgbClr val="FF0000"/>
                </a:solidFill>
                <a:effectLst/>
                <a:highlight>
                  <a:srgbClr val="FFFFFF"/>
                </a:highlight>
                <a:latin typeface="Rubik"/>
              </a:rPr>
              <a:t>userName</a:t>
            </a:r>
            <a:r>
              <a:rPr lang="en-US" sz="2000" b="0" i="0" dirty="0">
                <a:solidFill>
                  <a:srgbClr val="FF0000"/>
                </a:solidFill>
                <a:effectLst/>
                <a:highlight>
                  <a:srgbClr val="FFFFFF"/>
                </a:highlight>
                <a:latin typeface="Rubik"/>
              </a:rPr>
              <a:t>, </a:t>
            </a:r>
            <a:r>
              <a:rPr lang="en-US" sz="2000" b="0" i="0" dirty="0" err="1">
                <a:solidFill>
                  <a:srgbClr val="FF0000"/>
                </a:solidFill>
                <a:effectLst/>
                <a:highlight>
                  <a:srgbClr val="FFFFFF"/>
                </a:highlight>
                <a:latin typeface="Rubik"/>
              </a:rPr>
              <a:t>i</a:t>
            </a:r>
            <a:r>
              <a:rPr lang="en-US" sz="2000" b="0" i="0" dirty="0">
                <a:solidFill>
                  <a:srgbClr val="FF0000"/>
                </a:solidFill>
                <a:effectLst/>
                <a:highlight>
                  <a:srgbClr val="FFFFFF"/>
                </a:highlight>
                <a:latin typeface="Rubik"/>
              </a:rPr>
              <a:t>));</a:t>
            </a:r>
          </a:p>
          <a:p>
            <a:pPr algn="l"/>
            <a:endParaRPr lang="en-US" sz="2000" b="0" i="0" dirty="0">
              <a:effectLst/>
              <a:highlight>
                <a:srgbClr val="FFFFFF"/>
              </a:highlight>
              <a:latin typeface="Rubik"/>
            </a:endParaRPr>
          </a:p>
          <a:p>
            <a:pPr algn="l"/>
            <a:r>
              <a:rPr lang="en-US" sz="2000" b="0" i="0" dirty="0">
                <a:effectLst/>
                <a:highlight>
                  <a:srgbClr val="FFFFFF"/>
                </a:highlight>
                <a:latin typeface="Rubik"/>
              </a:rPr>
              <a:t>It’s better to check the current log level first before you create the debug message.</a:t>
            </a:r>
          </a:p>
          <a:p>
            <a:pPr marL="231775" lvl="1" indent="0">
              <a:buNone/>
            </a:pPr>
            <a:br>
              <a:rPr lang="en-US" sz="2000" b="0" i="0" dirty="0">
                <a:effectLst/>
                <a:highlight>
                  <a:srgbClr val="FFFFFF"/>
                </a:highlight>
                <a:latin typeface="Rubik"/>
              </a:rPr>
            </a:br>
            <a:r>
              <a:rPr lang="en-US" sz="2000" b="0" i="0" dirty="0">
                <a:solidFill>
                  <a:srgbClr val="FF0000"/>
                </a:solidFill>
                <a:effectLst/>
                <a:highlight>
                  <a:srgbClr val="FFFFFF"/>
                </a:highlight>
                <a:latin typeface="Rubik"/>
              </a:rPr>
              <a:t>if (</a:t>
            </a:r>
            <a:r>
              <a:rPr lang="en-US" sz="2000" b="0" i="0" dirty="0" err="1">
                <a:solidFill>
                  <a:srgbClr val="FF0000"/>
                </a:solidFill>
                <a:effectLst/>
                <a:highlight>
                  <a:srgbClr val="FFFFFF"/>
                </a:highlight>
                <a:latin typeface="Rubik"/>
              </a:rPr>
              <a:t>log.isDebugEnabled</a:t>
            </a:r>
            <a:r>
              <a:rPr lang="en-US" sz="2000" b="0" i="0" dirty="0">
                <a:solidFill>
                  <a:srgbClr val="FF0000"/>
                </a:solidFill>
                <a:effectLst/>
                <a:highlight>
                  <a:srgbClr val="FFFFFF"/>
                </a:highlight>
                <a:latin typeface="Rubik"/>
              </a:rPr>
              <a:t>()) {</a:t>
            </a:r>
            <a:br>
              <a:rPr lang="en-US" sz="2000" b="0" i="0" dirty="0">
                <a:solidFill>
                  <a:srgbClr val="FF0000"/>
                </a:solidFill>
                <a:effectLst/>
                <a:highlight>
                  <a:srgbClr val="FFFFFF"/>
                </a:highlight>
                <a:latin typeface="Rubik"/>
              </a:rPr>
            </a:br>
            <a:r>
              <a:rPr lang="en-US" sz="2000" b="0" i="0" dirty="0" err="1">
                <a:solidFill>
                  <a:srgbClr val="FF0000"/>
                </a:solidFill>
                <a:effectLst/>
                <a:highlight>
                  <a:srgbClr val="FFFFFF"/>
                </a:highlight>
                <a:latin typeface="Rubik"/>
              </a:rPr>
              <a:t>log.debug</a:t>
            </a:r>
            <a:r>
              <a:rPr lang="en-US" sz="2000" b="0" i="0" dirty="0">
                <a:solidFill>
                  <a:srgbClr val="FF0000"/>
                </a:solidFill>
                <a:effectLst/>
                <a:highlight>
                  <a:srgbClr val="FFFFFF"/>
                </a:highlight>
                <a:latin typeface="Rubik"/>
              </a:rPr>
              <a:t>(“User [” + </a:t>
            </a:r>
            <a:r>
              <a:rPr lang="en-US" sz="2000" b="0" i="0" dirty="0" err="1">
                <a:solidFill>
                  <a:srgbClr val="FF0000"/>
                </a:solidFill>
                <a:effectLst/>
                <a:highlight>
                  <a:srgbClr val="FFFFFF"/>
                </a:highlight>
                <a:latin typeface="Rubik"/>
              </a:rPr>
              <a:t>userName</a:t>
            </a:r>
            <a:r>
              <a:rPr lang="en-US" sz="2000" b="0" i="0" dirty="0">
                <a:solidFill>
                  <a:srgbClr val="FF0000"/>
                </a:solidFill>
                <a:effectLst/>
                <a:highlight>
                  <a:srgbClr val="FFFFFF"/>
                </a:highlight>
                <a:latin typeface="Rubik"/>
              </a:rPr>
              <a:t> + “] called method X with [” + </a:t>
            </a:r>
            <a:r>
              <a:rPr lang="en-US" sz="2000" b="0" i="0" dirty="0" err="1">
                <a:solidFill>
                  <a:srgbClr val="FF0000"/>
                </a:solidFill>
                <a:effectLst/>
                <a:highlight>
                  <a:srgbClr val="FFFFFF"/>
                </a:highlight>
                <a:latin typeface="Rubik"/>
              </a:rPr>
              <a:t>i</a:t>
            </a:r>
            <a:r>
              <a:rPr lang="en-US" sz="2000" b="0" i="0" dirty="0">
                <a:solidFill>
                  <a:srgbClr val="FF0000"/>
                </a:solidFill>
                <a:effectLst/>
                <a:highlight>
                  <a:srgbClr val="FFFFFF"/>
                </a:highlight>
                <a:latin typeface="Rubik"/>
              </a:rPr>
              <a:t> + “]”);</a:t>
            </a:r>
            <a:br>
              <a:rPr lang="en-US" sz="2000" b="0" i="0" dirty="0">
                <a:solidFill>
                  <a:srgbClr val="FF0000"/>
                </a:solidFill>
                <a:effectLst/>
                <a:highlight>
                  <a:srgbClr val="FFFFFF"/>
                </a:highlight>
                <a:latin typeface="Rubik"/>
              </a:rPr>
            </a:br>
            <a:r>
              <a:rPr lang="en-US" sz="2000" b="0" i="0" dirty="0">
                <a:solidFill>
                  <a:srgbClr val="FF0000"/>
                </a:solidFill>
                <a:effectLst/>
                <a:highlight>
                  <a:srgbClr val="FFFFFF"/>
                </a:highlight>
                <a:latin typeface="Rubik"/>
              </a:rPr>
              <a:t>}</a:t>
            </a:r>
          </a:p>
        </p:txBody>
      </p:sp>
    </p:spTree>
    <p:extLst>
      <p:ext uri="{BB962C8B-B14F-4D97-AF65-F5344CB8AC3E}">
        <p14:creationId xmlns:p14="http://schemas.microsoft.com/office/powerpoint/2010/main" val="1952341734"/>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a:t>
            </a:r>
          </a:p>
        </p:txBody>
      </p:sp>
      <p:sp>
        <p:nvSpPr>
          <p:cNvPr id="9221" name="Rectangle 5"/>
          <p:cNvSpPr>
            <a:spLocks noGrp="1" noChangeArrowheads="1"/>
          </p:cNvSpPr>
          <p:nvPr>
            <p:ph type="body" idx="1"/>
          </p:nvPr>
        </p:nvSpPr>
        <p:spPr>
          <a:xfrm>
            <a:off x="609600" y="1143000"/>
            <a:ext cx="7918450" cy="5750292"/>
          </a:xfrm>
        </p:spPr>
        <p:txBody>
          <a:bodyPr/>
          <a:lstStyle/>
          <a:p>
            <a:pPr marL="0" indent="0">
              <a:buNone/>
            </a:pPr>
            <a:endParaRPr lang="en-US" sz="2000" dirty="0">
              <a:ea typeface="Times New Roman" panose="02020603050405020304" pitchFamily="18" charset="0"/>
              <a:cs typeface="Times New Roman" panose="02020603050405020304" pitchFamily="18" charset="0"/>
            </a:endParaRPr>
          </a:p>
          <a:p>
            <a:pPr marL="0" indent="0">
              <a:buNone/>
            </a:pPr>
            <a:r>
              <a:rPr lang="en-US" sz="2000" dirty="0">
                <a:solidFill>
                  <a:srgbClr val="000000"/>
                </a:solidFill>
                <a:ea typeface="Times New Roman" panose="02020603050405020304" pitchFamily="18" charset="0"/>
                <a:cs typeface="Times New Roman" panose="02020603050405020304" pitchFamily="18" charset="0"/>
              </a:rPr>
              <a:t>Program Counter</a:t>
            </a:r>
            <a:r>
              <a:rPr lang="en-US" sz="2000" dirty="0">
                <a:solidFill>
                  <a:srgbClr val="000000"/>
                </a:solidFill>
                <a:ea typeface="Times New Roman" panose="02020603050405020304" pitchFamily="18" charset="0"/>
              </a:rPr>
              <a:t>: </a:t>
            </a:r>
          </a:p>
          <a:p>
            <a:pPr algn="l" fontAlgn="base">
              <a:buFont typeface="Arial" panose="020B0604020202020204" pitchFamily="34" charset="0"/>
              <a:buChar char="•"/>
            </a:pPr>
            <a:r>
              <a:rPr lang="en-US" sz="2000" b="0" i="0" dirty="0">
                <a:solidFill>
                  <a:srgbClr val="273239"/>
                </a:solidFill>
                <a:effectLst/>
                <a:highlight>
                  <a:srgbClr val="FFFFFF"/>
                </a:highlight>
              </a:rPr>
              <a:t>Each JVM thread which carries out the task of a specific method has a program counter register associated with it</a:t>
            </a:r>
          </a:p>
          <a:p>
            <a:pPr marL="0" indent="0" algn="l" fontAlgn="base">
              <a:buNone/>
            </a:pPr>
            <a:endParaRPr lang="en-US" sz="2000" b="0" i="0" dirty="0">
              <a:solidFill>
                <a:srgbClr val="273239"/>
              </a:solidFill>
              <a:effectLst/>
              <a:highlight>
                <a:srgbClr val="FFFFFF"/>
              </a:highlight>
            </a:endParaRPr>
          </a:p>
          <a:p>
            <a:pPr algn="l" fontAlgn="base">
              <a:buFont typeface="Arial" panose="020B0604020202020204" pitchFamily="34" charset="0"/>
              <a:buChar char="•"/>
            </a:pPr>
            <a:endParaRPr lang="en-US" sz="2000" dirty="0">
              <a:solidFill>
                <a:srgbClr val="273239"/>
              </a:solidFill>
              <a:highlight>
                <a:srgbClr val="FFFFFF"/>
              </a:highlight>
            </a:endParaRPr>
          </a:p>
          <a:p>
            <a:pPr marL="0" indent="0" algn="l" fontAlgn="auto">
              <a:buNone/>
            </a:pPr>
            <a:r>
              <a:rPr lang="en-US" sz="2000" i="0" dirty="0">
                <a:effectLst/>
              </a:rPr>
              <a:t>Cache Memory</a:t>
            </a:r>
          </a:p>
          <a:p>
            <a:pPr algn="l" fontAlgn="auto">
              <a:buFont typeface="Arial" panose="020B0604020202020204" pitchFamily="34" charset="0"/>
              <a:buChar char="•"/>
            </a:pPr>
            <a:r>
              <a:rPr lang="en-US" sz="2000" b="0" i="0" dirty="0">
                <a:effectLst/>
              </a:rPr>
              <a:t>This includes Code Cache</a:t>
            </a:r>
          </a:p>
          <a:p>
            <a:pPr algn="l" fontAlgn="auto">
              <a:buFont typeface="Arial" panose="020B0604020202020204" pitchFamily="34" charset="0"/>
              <a:buChar char="•"/>
            </a:pPr>
            <a:r>
              <a:rPr lang="en-US" sz="2000" b="0" i="0" dirty="0">
                <a:effectLst/>
              </a:rPr>
              <a:t>Stores compiled code (i.e. native code) generated by JIT compiler, JVM internal structures </a:t>
            </a:r>
            <a:r>
              <a:rPr lang="en-US" sz="2000" b="0" i="0" dirty="0" err="1">
                <a:effectLst/>
              </a:rPr>
              <a:t>etc</a:t>
            </a:r>
            <a:endParaRPr lang="en-US" sz="2000" b="0" i="0" dirty="0">
              <a:effectLst/>
            </a:endParaRPr>
          </a:p>
          <a:p>
            <a:pPr algn="l" fontAlgn="auto">
              <a:buFont typeface="Arial" panose="020B0604020202020204" pitchFamily="34" charset="0"/>
              <a:buChar char="•"/>
            </a:pPr>
            <a:r>
              <a:rPr lang="en-US" sz="2000" b="0" i="0" dirty="0">
                <a:effectLst/>
              </a:rPr>
              <a:t>When Code Cache exceeds a threshold, it gets flushed </a:t>
            </a:r>
          </a:p>
          <a:p>
            <a:pPr algn="l" fontAlgn="base">
              <a:buFont typeface="Arial" panose="020B0604020202020204" pitchFamily="34" charset="0"/>
              <a:buChar char="•"/>
            </a:pPr>
            <a:endParaRPr lang="en-US" sz="2000" b="0" i="0" dirty="0">
              <a:solidFill>
                <a:srgbClr val="273239"/>
              </a:solidFill>
              <a:effectLst/>
              <a:highlight>
                <a:srgbClr val="FFFFFF"/>
              </a:highlight>
            </a:endParaRPr>
          </a:p>
          <a:p>
            <a:pPr algn="l" fontAlgn="base">
              <a:buFont typeface="Arial" panose="020B0604020202020204" pitchFamily="34" charset="0"/>
              <a:buChar char="•"/>
            </a:pPr>
            <a:endParaRPr lang="en-US" sz="2000" b="0" i="0" dirty="0">
              <a:solidFill>
                <a:srgbClr val="273239"/>
              </a:solidFill>
              <a:effectLst/>
              <a:highlight>
                <a:srgbClr val="FFFFFF"/>
              </a:highlight>
            </a:endParaRPr>
          </a:p>
          <a:p>
            <a:pPr marL="0" indent="0" algn="l" fontAlgn="base">
              <a:buNone/>
            </a:pPr>
            <a:endParaRPr lang="en-US" sz="2000" b="0" i="0" dirty="0">
              <a:solidFill>
                <a:srgbClr val="273239"/>
              </a:solidFill>
              <a:effectLst/>
              <a:highlight>
                <a:srgbClr val="FFFFFF"/>
              </a:highlight>
            </a:endParaRPr>
          </a:p>
          <a:p>
            <a:endParaRPr lang="en-US" sz="2000" dirty="0">
              <a:solidFill>
                <a:srgbClr val="000000"/>
              </a:solidFill>
              <a:effectLst/>
              <a:ea typeface="Times New Roman" panose="02020603050405020304" pitchFamily="18" charset="0"/>
            </a:endParaRPr>
          </a:p>
          <a:p>
            <a:pPr marL="0" indent="0">
              <a:buNone/>
            </a:pPr>
            <a:endParaRPr lang="en-US" sz="200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676210950"/>
      </p:ext>
    </p:extLst>
  </p:cSld>
  <p:clrMapOvr>
    <a:masterClrMapping/>
  </p:clrMapOvr>
  <p:transition>
    <p:check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Recursion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559431"/>
            <a:ext cx="8458200" cy="3164969"/>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solidFill>
                  <a:srgbClr val="3D4751"/>
                </a:solidFill>
                <a:effectLst/>
              </a:rPr>
              <a:t>Recursion is </a:t>
            </a:r>
            <a:r>
              <a:rPr lang="en-US" sz="2000" b="0" dirty="0">
                <a:solidFill>
                  <a:srgbClr val="3D4751"/>
                </a:solidFill>
              </a:rPr>
              <a:t>good in </a:t>
            </a:r>
            <a:r>
              <a:rPr lang="en-US" sz="2000" b="0" i="0" dirty="0">
                <a:solidFill>
                  <a:srgbClr val="3D4751"/>
                </a:solidFill>
                <a:effectLst/>
              </a:rPr>
              <a:t>solving complex problems where loops cannot be used</a:t>
            </a:r>
          </a:p>
          <a:p>
            <a:pPr algn="l"/>
            <a:r>
              <a:rPr lang="en-US" sz="2000" b="0" i="0" dirty="0">
                <a:solidFill>
                  <a:srgbClr val="3D4751"/>
                </a:solidFill>
                <a:effectLst/>
              </a:rPr>
              <a:t>However, you should use recursion sparingly </a:t>
            </a:r>
          </a:p>
          <a:p>
            <a:pPr algn="l"/>
            <a:r>
              <a:rPr lang="en-US" sz="2000" b="0" i="0" dirty="0">
                <a:solidFill>
                  <a:srgbClr val="3D4751"/>
                </a:solidFill>
                <a:effectLst/>
              </a:rPr>
              <a:t>In the iterative approach, the local variables are created once. </a:t>
            </a:r>
          </a:p>
          <a:p>
            <a:pPr algn="l"/>
            <a:r>
              <a:rPr lang="en-US" sz="2000" b="0" i="0" dirty="0">
                <a:solidFill>
                  <a:srgbClr val="3D4751"/>
                </a:solidFill>
                <a:effectLst/>
              </a:rPr>
              <a:t>However, in the case of the recursion, for each method call a stack frame with local variables is created.</a:t>
            </a:r>
          </a:p>
          <a:p>
            <a:pPr algn="l"/>
            <a:endParaRPr lang="en-US" sz="2000" b="0" i="0" dirty="0">
              <a:solidFill>
                <a:srgbClr val="3D4751"/>
              </a:solidFill>
              <a:effectLst/>
            </a:endParaRPr>
          </a:p>
          <a:p>
            <a:pPr algn="l"/>
            <a:r>
              <a:rPr lang="en-US" sz="2000" b="0" dirty="0">
                <a:solidFill>
                  <a:srgbClr val="3D4751"/>
                </a:solidFill>
              </a:rPr>
              <a:t>The rule is – do not use recursion if loops can be used</a:t>
            </a:r>
          </a:p>
          <a:p>
            <a:pPr algn="l"/>
            <a:endParaRPr lang="en-US" sz="2000" b="0" i="0" dirty="0">
              <a:solidFill>
                <a:srgbClr val="3D4751"/>
              </a:solidFill>
              <a:effectLst/>
            </a:endParaRPr>
          </a:p>
        </p:txBody>
      </p:sp>
    </p:spTree>
    <p:extLst>
      <p:ext uri="{BB962C8B-B14F-4D97-AF65-F5344CB8AC3E}">
        <p14:creationId xmlns:p14="http://schemas.microsoft.com/office/powerpoint/2010/main" val="1614302131"/>
      </p:ext>
    </p:extLst>
  </p:cSld>
  <p:clrMapOvr>
    <a:masterClrMapping/>
  </p:clrMapOvr>
  <p:transition>
    <p:check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Is JPA preferable to JDBC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559431"/>
            <a:ext cx="8458200" cy="137986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2000" b="0" i="0" dirty="0">
                <a:solidFill>
                  <a:srgbClr val="242424"/>
                </a:solidFill>
                <a:effectLst/>
                <a:highlight>
                  <a:srgbClr val="FFFFFF"/>
                </a:highlight>
              </a:rPr>
              <a:t>JPA is a Java standard for binding Java objects to records in a relational database</a:t>
            </a:r>
          </a:p>
          <a:p>
            <a:pPr algn="l"/>
            <a:r>
              <a:rPr lang="en-US" sz="2000" b="0" dirty="0">
                <a:solidFill>
                  <a:srgbClr val="242424"/>
                </a:solidFill>
                <a:highlight>
                  <a:srgbClr val="FFFFFF"/>
                </a:highlight>
              </a:rPr>
              <a:t>Handling object persistence is breeze with JPA</a:t>
            </a:r>
          </a:p>
          <a:p>
            <a:pPr algn="l"/>
            <a:r>
              <a:rPr lang="en-US" sz="2000" b="0" i="0" dirty="0">
                <a:solidFill>
                  <a:srgbClr val="242424"/>
                </a:solidFill>
                <a:effectLst/>
                <a:highlight>
                  <a:srgbClr val="FFFFFF"/>
                </a:highlight>
              </a:rPr>
              <a:t>But for simple operations JPA has its own overhead</a:t>
            </a:r>
            <a:endParaRPr lang="en-US" sz="2000" b="0" i="0" dirty="0">
              <a:solidFill>
                <a:srgbClr val="3D4751"/>
              </a:solidFill>
              <a:effectLst/>
            </a:endParaRPr>
          </a:p>
        </p:txBody>
      </p:sp>
      <p:pic>
        <p:nvPicPr>
          <p:cNvPr id="2050" name="Picture 2">
            <a:extLst>
              <a:ext uri="{FF2B5EF4-FFF2-40B4-BE49-F238E27FC236}">
                <a16:creationId xmlns:a16="http://schemas.microsoft.com/office/drawing/2014/main" id="{534EFFF9-C45B-4D85-9167-2F96A8726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217518"/>
            <a:ext cx="3962400" cy="272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941364"/>
      </p:ext>
    </p:extLst>
  </p:cSld>
  <p:clrMapOvr>
    <a:masterClrMapping/>
  </p:clrMapOvr>
  <p:transition>
    <p:check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IN" dirty="0"/>
              <a:t>Optimize SQL queries </a:t>
            </a:r>
            <a:endParaRPr lang="en-US" dirty="0"/>
          </a:p>
        </p:txBody>
      </p:sp>
      <p:sp>
        <p:nvSpPr>
          <p:cNvPr id="2" name="Rectangle 5">
            <a:extLst>
              <a:ext uri="{FF2B5EF4-FFF2-40B4-BE49-F238E27FC236}">
                <a16:creationId xmlns:a16="http://schemas.microsoft.com/office/drawing/2014/main" id="{4D3E1B8A-B8DC-BE7B-6877-6FAE493A0119}"/>
              </a:ext>
            </a:extLst>
          </p:cNvPr>
          <p:cNvSpPr txBox="1">
            <a:spLocks noChangeArrowheads="1"/>
          </p:cNvSpPr>
          <p:nvPr/>
        </p:nvSpPr>
        <p:spPr bwMode="gray">
          <a:xfrm>
            <a:off x="304800" y="1395970"/>
            <a:ext cx="8458200" cy="4623830"/>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algn="l"/>
            <a:r>
              <a:rPr lang="en-US" sz="1800" b="0" i="0" dirty="0">
                <a:solidFill>
                  <a:srgbClr val="242424"/>
                </a:solidFill>
                <a:effectLst/>
                <a:highlight>
                  <a:srgbClr val="FFFFFF"/>
                </a:highlight>
              </a:rPr>
              <a:t> Add missing indexes</a:t>
            </a:r>
          </a:p>
          <a:p>
            <a:pPr algn="l"/>
            <a:r>
              <a:rPr lang="en-US" sz="1800" b="0" i="0" dirty="0">
                <a:solidFill>
                  <a:srgbClr val="242424"/>
                </a:solidFill>
                <a:effectLst/>
                <a:highlight>
                  <a:srgbClr val="FFFFFF"/>
                </a:highlight>
              </a:rPr>
              <a:t> Use indexes effectively</a:t>
            </a:r>
          </a:p>
          <a:p>
            <a:pPr algn="l"/>
            <a:r>
              <a:rPr lang="en-US" sz="1800" b="0" i="0" dirty="0">
                <a:solidFill>
                  <a:srgbClr val="242424"/>
                </a:solidFill>
                <a:effectLst/>
                <a:highlight>
                  <a:srgbClr val="FFFFFF"/>
                </a:highlight>
              </a:rPr>
              <a:t> Check for unused indexes</a:t>
            </a:r>
          </a:p>
          <a:p>
            <a:pPr algn="l"/>
            <a:r>
              <a:rPr lang="en-US" sz="1800" b="0" i="0" dirty="0">
                <a:solidFill>
                  <a:srgbClr val="242424"/>
                </a:solidFill>
                <a:effectLst/>
                <a:highlight>
                  <a:srgbClr val="FFFFFF"/>
                </a:highlight>
              </a:rPr>
              <a:t> Reduce the use of wildcard characters</a:t>
            </a:r>
          </a:p>
          <a:p>
            <a:pPr algn="l"/>
            <a:r>
              <a:rPr lang="en-US" sz="1800" b="0" i="0" dirty="0">
                <a:solidFill>
                  <a:srgbClr val="242424"/>
                </a:solidFill>
                <a:effectLst/>
                <a:highlight>
                  <a:srgbClr val="FFFFFF"/>
                </a:highlight>
              </a:rPr>
              <a:t> Use wildcards at the end of a phrase only</a:t>
            </a:r>
          </a:p>
          <a:p>
            <a:pPr algn="l"/>
            <a:r>
              <a:rPr lang="en-US" sz="1800" b="0" i="0" dirty="0">
                <a:solidFill>
                  <a:srgbClr val="242424"/>
                </a:solidFill>
                <a:effectLst/>
                <a:highlight>
                  <a:srgbClr val="FFFFFF"/>
                </a:highlight>
              </a:rPr>
              <a:t> Use appropriate data types and layouts</a:t>
            </a:r>
          </a:p>
          <a:p>
            <a:pPr algn="l"/>
            <a:r>
              <a:rPr lang="en-US" sz="1800" b="0" i="0" dirty="0">
                <a:solidFill>
                  <a:srgbClr val="242424"/>
                </a:solidFill>
                <a:effectLst/>
                <a:highlight>
                  <a:srgbClr val="FFFFFF"/>
                </a:highlight>
              </a:rPr>
              <a:t> Avoid redundant or unnecessary data retrieval</a:t>
            </a:r>
          </a:p>
          <a:p>
            <a:pPr algn="l"/>
            <a:r>
              <a:rPr lang="en-US" sz="1800" b="0" i="0" dirty="0">
                <a:solidFill>
                  <a:srgbClr val="242424"/>
                </a:solidFill>
                <a:effectLst/>
                <a:highlight>
                  <a:srgbClr val="FFFFFF"/>
                </a:highlight>
              </a:rPr>
              <a:t> use exists() instead of count()</a:t>
            </a:r>
          </a:p>
          <a:p>
            <a:pPr algn="l"/>
            <a:r>
              <a:rPr lang="en-US" sz="1800" b="0" i="0" dirty="0">
                <a:solidFill>
                  <a:srgbClr val="242424"/>
                </a:solidFill>
                <a:effectLst/>
                <a:highlight>
                  <a:srgbClr val="FFFFFF"/>
                </a:highlight>
              </a:rPr>
              <a:t> Avoid subqueries (join may be better)</a:t>
            </a:r>
          </a:p>
          <a:p>
            <a:pPr algn="l"/>
            <a:r>
              <a:rPr lang="en-US" sz="1800" b="0" i="0" dirty="0">
                <a:solidFill>
                  <a:srgbClr val="242424"/>
                </a:solidFill>
                <a:effectLst/>
                <a:highlight>
                  <a:srgbClr val="FFFFFF"/>
                </a:highlight>
              </a:rPr>
              <a:t> Avoid too many JOINs</a:t>
            </a:r>
          </a:p>
          <a:p>
            <a:pPr algn="l"/>
            <a:r>
              <a:rPr lang="en-US" sz="1800" b="0" i="0" dirty="0">
                <a:solidFill>
                  <a:srgbClr val="242424"/>
                </a:solidFill>
                <a:effectLst/>
                <a:highlight>
                  <a:srgbClr val="FFFFFF"/>
                </a:highlight>
              </a:rPr>
              <a:t> Avoid using SELECT DISTINCT</a:t>
            </a:r>
          </a:p>
          <a:p>
            <a:pPr algn="l"/>
            <a:r>
              <a:rPr lang="en-US" sz="1800" b="0" i="0" dirty="0">
                <a:solidFill>
                  <a:srgbClr val="242424"/>
                </a:solidFill>
                <a:effectLst/>
                <a:highlight>
                  <a:srgbClr val="FFFFFF"/>
                </a:highlight>
              </a:rPr>
              <a:t> Use SELECT fields instead of SELECT *</a:t>
            </a:r>
          </a:p>
          <a:p>
            <a:pPr algn="l"/>
            <a:r>
              <a:rPr lang="en-US" sz="1800" b="0" i="0" dirty="0">
                <a:solidFill>
                  <a:srgbClr val="242424"/>
                </a:solidFill>
                <a:effectLst/>
                <a:highlight>
                  <a:srgbClr val="FFFFFF"/>
                </a:highlight>
              </a:rPr>
              <a:t> Minimize large write operations</a:t>
            </a:r>
          </a:p>
          <a:p>
            <a:pPr algn="l"/>
            <a:r>
              <a:rPr lang="en-US" sz="1800" b="0" i="0" dirty="0">
                <a:solidFill>
                  <a:srgbClr val="242424"/>
                </a:solidFill>
                <a:effectLst/>
                <a:highlight>
                  <a:srgbClr val="FFFFFF"/>
                </a:highlight>
              </a:rPr>
              <a:t> Create joins with INNER JOIN (not WHERE)</a:t>
            </a:r>
            <a:endParaRPr lang="en-US" sz="1800" b="0" i="0" dirty="0">
              <a:solidFill>
                <a:srgbClr val="3D4751"/>
              </a:solidFill>
              <a:effectLst/>
            </a:endParaRPr>
          </a:p>
        </p:txBody>
      </p:sp>
    </p:spTree>
    <p:extLst>
      <p:ext uri="{BB962C8B-B14F-4D97-AF65-F5344CB8AC3E}">
        <p14:creationId xmlns:p14="http://schemas.microsoft.com/office/powerpoint/2010/main" val="2648490985"/>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Memory model - sample</a:t>
            </a:r>
          </a:p>
        </p:txBody>
      </p:sp>
      <p:sp>
        <p:nvSpPr>
          <p:cNvPr id="9221" name="Rectangle 5"/>
          <p:cNvSpPr>
            <a:spLocks noGrp="1" noChangeArrowheads="1"/>
          </p:cNvSpPr>
          <p:nvPr>
            <p:ph type="body" idx="1"/>
          </p:nvPr>
        </p:nvSpPr>
        <p:spPr>
          <a:xfrm>
            <a:off x="304800" y="1298327"/>
            <a:ext cx="4267200" cy="4950073"/>
          </a:xfrm>
          <a:ln>
            <a:solidFill>
              <a:schemeClr val="tx1"/>
            </a:solidFill>
          </a:ln>
        </p:spPr>
        <p:txBody>
          <a:bodyPr/>
          <a:lstStyle/>
          <a:p>
            <a:pPr marL="0" indent="0">
              <a:buNone/>
            </a:pPr>
            <a:r>
              <a:rPr lang="en-US" sz="1600" dirty="0">
                <a:ea typeface="Times New Roman" panose="02020603050405020304" pitchFamily="18" charset="0"/>
                <a:cs typeface="Times New Roman" panose="02020603050405020304" pitchFamily="18" charset="0"/>
              </a:rPr>
              <a:t>class Emp {</a:t>
            </a:r>
          </a:p>
          <a:p>
            <a:pPr marL="0" indent="0">
              <a:buNone/>
            </a:pPr>
            <a:r>
              <a:rPr lang="en-US" sz="1600" dirty="0">
                <a:ea typeface="Times New Roman" panose="02020603050405020304" pitchFamily="18" charset="0"/>
                <a:cs typeface="Times New Roman" panose="02020603050405020304" pitchFamily="18" charset="0"/>
              </a:rPr>
              <a:t>    int id;</a:t>
            </a:r>
          </a:p>
          <a:p>
            <a:pPr marL="0" indent="0">
              <a:buNone/>
            </a:pPr>
            <a:r>
              <a:rPr lang="en-US" sz="1600" dirty="0">
                <a:ea typeface="Times New Roman" panose="02020603050405020304" pitchFamily="18" charset="0"/>
                <a:cs typeface="Times New Roman" panose="02020603050405020304" pitchFamily="18" charset="0"/>
              </a:rPr>
              <a:t>    String </a:t>
            </a:r>
            <a:r>
              <a:rPr lang="en-US" sz="1600" dirty="0" err="1">
                <a:ea typeface="Times New Roman" panose="02020603050405020304" pitchFamily="18" charset="0"/>
                <a:cs typeface="Times New Roman" panose="02020603050405020304" pitchFamily="18" charset="0"/>
              </a:rPr>
              <a:t>emp_name</a:t>
            </a:r>
            <a:r>
              <a:rPr lang="en-US" sz="1600" dirty="0">
                <a:ea typeface="Times New Roman" panose="02020603050405020304" pitchFamily="18" charset="0"/>
                <a:cs typeface="Times New Roman" panose="02020603050405020304" pitchFamily="18" charset="0"/>
              </a:rPr>
              <a:t>;</a:t>
            </a:r>
          </a:p>
          <a:p>
            <a:pPr marL="0" indent="0">
              <a:buNone/>
            </a:pPr>
            <a:endParaRPr lang="en-US" sz="1600" dirty="0">
              <a:ea typeface="Times New Roman" panose="02020603050405020304" pitchFamily="18" charset="0"/>
              <a:cs typeface="Times New Roman" panose="02020603050405020304" pitchFamily="18" charset="0"/>
            </a:endParaRPr>
          </a:p>
          <a:p>
            <a:pPr marL="0" indent="0">
              <a:buNone/>
            </a:pPr>
            <a:r>
              <a:rPr lang="en-US" sz="1600" dirty="0">
                <a:ea typeface="Times New Roman" panose="02020603050405020304" pitchFamily="18" charset="0"/>
                <a:cs typeface="Times New Roman" panose="02020603050405020304" pitchFamily="18" charset="0"/>
              </a:rPr>
              <a:t>    public Emp(int id, String </a:t>
            </a:r>
            <a:r>
              <a:rPr lang="en-US" sz="1600" dirty="0" err="1">
                <a:ea typeface="Times New Roman" panose="02020603050405020304" pitchFamily="18" charset="0"/>
                <a:cs typeface="Times New Roman" panose="02020603050405020304" pitchFamily="18" charset="0"/>
              </a:rPr>
              <a:t>emp_name</a:t>
            </a:r>
            <a:r>
              <a:rPr lang="en-US" sz="1600" dirty="0">
                <a:ea typeface="Times New Roman" panose="02020603050405020304" pitchFamily="18" charset="0"/>
                <a:cs typeface="Times New Roman" panose="02020603050405020304" pitchFamily="18" charset="0"/>
              </a:rPr>
              <a:t>) {</a:t>
            </a:r>
          </a:p>
          <a:p>
            <a:pPr marL="0" indent="0">
              <a:buNone/>
            </a:pPr>
            <a:r>
              <a:rPr lang="en-US" sz="1600" dirty="0">
                <a:ea typeface="Times New Roman" panose="02020603050405020304" pitchFamily="18" charset="0"/>
                <a:cs typeface="Times New Roman" panose="02020603050405020304" pitchFamily="18" charset="0"/>
              </a:rPr>
              <a:t>        this.id = id;</a:t>
            </a:r>
          </a:p>
          <a:p>
            <a:pPr marL="0" indent="0">
              <a:buNone/>
            </a:pPr>
            <a:r>
              <a:rPr lang="en-US" sz="1600" dirty="0">
                <a:ea typeface="Times New Roman" panose="02020603050405020304" pitchFamily="18" charset="0"/>
                <a:cs typeface="Times New Roman" panose="02020603050405020304" pitchFamily="18" charset="0"/>
              </a:rPr>
              <a:t>        </a:t>
            </a:r>
            <a:r>
              <a:rPr lang="en-US" sz="1600" dirty="0" err="1">
                <a:ea typeface="Times New Roman" panose="02020603050405020304" pitchFamily="18" charset="0"/>
                <a:cs typeface="Times New Roman" panose="02020603050405020304" pitchFamily="18" charset="0"/>
              </a:rPr>
              <a:t>this.emp_name</a:t>
            </a:r>
            <a:r>
              <a:rPr lang="en-US" sz="1600" dirty="0">
                <a:ea typeface="Times New Roman" panose="02020603050405020304" pitchFamily="18" charset="0"/>
                <a:cs typeface="Times New Roman" panose="02020603050405020304" pitchFamily="18" charset="0"/>
              </a:rPr>
              <a:t> = </a:t>
            </a:r>
            <a:r>
              <a:rPr lang="en-US" sz="1600" dirty="0" err="1">
                <a:ea typeface="Times New Roman" panose="02020603050405020304" pitchFamily="18" charset="0"/>
                <a:cs typeface="Times New Roman" panose="02020603050405020304" pitchFamily="18" charset="0"/>
              </a:rPr>
              <a:t>emp_name</a:t>
            </a:r>
            <a:r>
              <a:rPr lang="en-US" sz="1600" dirty="0">
                <a:ea typeface="Times New Roman" panose="02020603050405020304" pitchFamily="18" charset="0"/>
                <a:cs typeface="Times New Roman" panose="02020603050405020304" pitchFamily="18" charset="0"/>
              </a:rPr>
              <a:t>;</a:t>
            </a:r>
          </a:p>
          <a:p>
            <a:pPr marL="0" indent="0">
              <a:buNone/>
            </a:pPr>
            <a:r>
              <a:rPr lang="en-US" sz="1600" dirty="0">
                <a:ea typeface="Times New Roman" panose="02020603050405020304" pitchFamily="18" charset="0"/>
                <a:cs typeface="Times New Roman" panose="02020603050405020304" pitchFamily="18" charset="0"/>
              </a:rPr>
              <a:t>    }</a:t>
            </a:r>
          </a:p>
          <a:p>
            <a:pPr marL="0" indent="0">
              <a:buNone/>
            </a:pPr>
            <a:r>
              <a:rPr lang="en-US" sz="1600" dirty="0">
                <a:ea typeface="Times New Roman" panose="02020603050405020304" pitchFamily="18" charset="0"/>
                <a:cs typeface="Times New Roman" panose="02020603050405020304" pitchFamily="18" charset="0"/>
              </a:rPr>
              <a:t>}</a:t>
            </a:r>
          </a:p>
          <a:p>
            <a:pPr marL="0" indent="0">
              <a:buNone/>
            </a:pPr>
            <a:endParaRPr lang="en-US" sz="1600" dirty="0">
              <a:ea typeface="Times New Roman" panose="02020603050405020304" pitchFamily="18" charset="0"/>
              <a:cs typeface="Times New Roman" panose="02020603050405020304" pitchFamily="18" charset="0"/>
            </a:endParaRPr>
          </a:p>
          <a:p>
            <a:pPr marL="0" indent="0">
              <a:buNone/>
            </a:pPr>
            <a:r>
              <a:rPr lang="en-US" sz="1600" dirty="0">
                <a:ea typeface="Times New Roman" panose="02020603050405020304" pitchFamily="18" charset="0"/>
                <a:cs typeface="Times New Roman" panose="02020603050405020304" pitchFamily="18" charset="0"/>
              </a:rPr>
              <a:t>public class </a:t>
            </a:r>
            <a:r>
              <a:rPr lang="en-US" sz="1600" dirty="0" err="1">
                <a:ea typeface="Times New Roman" panose="02020603050405020304" pitchFamily="18" charset="0"/>
                <a:cs typeface="Times New Roman" panose="02020603050405020304" pitchFamily="18" charset="0"/>
              </a:rPr>
              <a:t>Emp_detail</a:t>
            </a:r>
            <a:r>
              <a:rPr lang="en-US" sz="1600" dirty="0">
                <a:ea typeface="Times New Roman" panose="02020603050405020304" pitchFamily="18" charset="0"/>
                <a:cs typeface="Times New Roman" panose="02020603050405020304" pitchFamily="18" charset="0"/>
              </a:rPr>
              <a:t> {</a:t>
            </a:r>
          </a:p>
          <a:p>
            <a:pPr marL="0" indent="0">
              <a:buNone/>
            </a:pPr>
            <a:r>
              <a:rPr lang="en-US" sz="1600" dirty="0">
                <a:ea typeface="Times New Roman" panose="02020603050405020304" pitchFamily="18" charset="0"/>
                <a:cs typeface="Times New Roman" panose="02020603050405020304" pitchFamily="18" charset="0"/>
              </a:rPr>
              <a:t>    private static Emp </a:t>
            </a:r>
            <a:r>
              <a:rPr lang="en-US" sz="1600" dirty="0" err="1">
                <a:ea typeface="Times New Roman" panose="02020603050405020304" pitchFamily="18" charset="0"/>
                <a:cs typeface="Times New Roman" panose="02020603050405020304" pitchFamily="18" charset="0"/>
              </a:rPr>
              <a:t>Emp_detail</a:t>
            </a:r>
            <a:r>
              <a:rPr lang="en-US" sz="1600" dirty="0">
                <a:ea typeface="Times New Roman" panose="02020603050405020304" pitchFamily="18" charset="0"/>
                <a:cs typeface="Times New Roman" panose="02020603050405020304" pitchFamily="18" charset="0"/>
              </a:rPr>
              <a:t>(int id, String </a:t>
            </a:r>
            <a:r>
              <a:rPr lang="en-US" sz="1600" dirty="0" err="1">
                <a:ea typeface="Times New Roman" panose="02020603050405020304" pitchFamily="18" charset="0"/>
                <a:cs typeface="Times New Roman" panose="02020603050405020304" pitchFamily="18" charset="0"/>
              </a:rPr>
              <a:t>emp_name</a:t>
            </a:r>
            <a:r>
              <a:rPr lang="en-US" sz="1600" dirty="0">
                <a:ea typeface="Times New Roman" panose="02020603050405020304" pitchFamily="18" charset="0"/>
                <a:cs typeface="Times New Roman" panose="02020603050405020304" pitchFamily="18" charset="0"/>
              </a:rPr>
              <a:t>) {</a:t>
            </a:r>
          </a:p>
          <a:p>
            <a:pPr marL="0" indent="0">
              <a:buNone/>
            </a:pPr>
            <a:r>
              <a:rPr lang="en-US" sz="1600" dirty="0">
                <a:ea typeface="Times New Roman" panose="02020603050405020304" pitchFamily="18" charset="0"/>
                <a:cs typeface="Times New Roman" panose="02020603050405020304" pitchFamily="18" charset="0"/>
              </a:rPr>
              <a:t>        return new Emp(id, </a:t>
            </a:r>
            <a:r>
              <a:rPr lang="en-US" sz="1600" dirty="0" err="1">
                <a:ea typeface="Times New Roman" panose="02020603050405020304" pitchFamily="18" charset="0"/>
                <a:cs typeface="Times New Roman" panose="02020603050405020304" pitchFamily="18" charset="0"/>
              </a:rPr>
              <a:t>emp_name</a:t>
            </a:r>
            <a:r>
              <a:rPr lang="en-US" sz="1600" dirty="0">
                <a:ea typeface="Times New Roman" panose="02020603050405020304" pitchFamily="18" charset="0"/>
                <a:cs typeface="Times New Roman" panose="02020603050405020304" pitchFamily="18" charset="0"/>
              </a:rPr>
              <a:t>);</a:t>
            </a:r>
          </a:p>
          <a:p>
            <a:pPr marL="0" indent="0">
              <a:buNone/>
            </a:pPr>
            <a:r>
              <a:rPr lang="en-US" sz="1600" dirty="0">
                <a:ea typeface="Times New Roman" panose="02020603050405020304" pitchFamily="18" charset="0"/>
                <a:cs typeface="Times New Roman" panose="02020603050405020304" pitchFamily="18" charset="0"/>
              </a:rPr>
              <a:t>    }</a:t>
            </a:r>
          </a:p>
          <a:p>
            <a:pPr marL="0" indent="0">
              <a:buNone/>
            </a:pPr>
            <a:endParaRPr lang="en-US" sz="1600" dirty="0">
              <a:ea typeface="Times New Roman" panose="02020603050405020304" pitchFamily="18" charset="0"/>
              <a:cs typeface="Times New Roman" panose="02020603050405020304" pitchFamily="18" charset="0"/>
            </a:endParaRPr>
          </a:p>
          <a:p>
            <a:pPr marL="0" indent="0">
              <a:buNone/>
            </a:pPr>
            <a:endParaRPr lang="en-US" sz="1600" dirty="0">
              <a:ea typeface="Times New Roman" panose="02020603050405020304" pitchFamily="18" charset="0"/>
              <a:cs typeface="Times New Roman" panose="02020603050405020304" pitchFamily="18" charset="0"/>
            </a:endParaRPr>
          </a:p>
        </p:txBody>
      </p:sp>
      <p:sp>
        <p:nvSpPr>
          <p:cNvPr id="3" name="Rectangle 5">
            <a:extLst>
              <a:ext uri="{FF2B5EF4-FFF2-40B4-BE49-F238E27FC236}">
                <a16:creationId xmlns:a16="http://schemas.microsoft.com/office/drawing/2014/main" id="{EBD21347-A14A-62B4-1C45-40926D4949F6}"/>
              </a:ext>
            </a:extLst>
          </p:cNvPr>
          <p:cNvSpPr txBox="1">
            <a:spLocks noChangeArrowheads="1"/>
          </p:cNvSpPr>
          <p:nvPr/>
        </p:nvSpPr>
        <p:spPr bwMode="gray">
          <a:xfrm>
            <a:off x="4800600" y="1326807"/>
            <a:ext cx="4108450" cy="2635593"/>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charset="0"/>
              <a:buChar char="•"/>
              <a:defRPr sz="2200">
                <a:solidFill>
                  <a:schemeClr val="tx1"/>
                </a:solidFill>
                <a:latin typeface="+mn-lt"/>
                <a:ea typeface="+mn-ea"/>
                <a:cs typeface="+mn-cs"/>
              </a:defRPr>
            </a:lvl1pPr>
            <a:lvl2pPr marL="574675" indent="-460375" algn="l" defTabSz="228600" rtl="0" eaLnBrk="0" fontAlgn="base" hangingPunct="0">
              <a:spcBef>
                <a:spcPct val="20000"/>
              </a:spcBef>
              <a:spcAft>
                <a:spcPct val="0"/>
              </a:spcAft>
              <a:buClr>
                <a:srgbClr val="FF0000"/>
              </a:buClr>
              <a:buFont typeface="Arial" charset="0"/>
              <a:buChar char="•"/>
              <a:defRPr sz="2200">
                <a:solidFill>
                  <a:schemeClr val="tx1"/>
                </a:solidFill>
                <a:latin typeface="+mn-lt"/>
              </a:defRPr>
            </a:lvl2pPr>
            <a:lvl3pPr marL="1020763" indent="-331788" algn="l" defTabSz="228600" rtl="0" eaLnBrk="0" fontAlgn="base" hangingPunct="0">
              <a:spcBef>
                <a:spcPct val="20000"/>
              </a:spcBef>
              <a:spcAft>
                <a:spcPct val="0"/>
              </a:spcAft>
              <a:buClr>
                <a:srgbClr val="FF0000"/>
              </a:buClr>
              <a:buFont typeface="Arial" charset="0"/>
              <a:buChar char="–"/>
              <a:defRPr sz="2000">
                <a:solidFill>
                  <a:schemeClr val="tx1"/>
                </a:solidFill>
                <a:latin typeface="+mn-lt"/>
              </a:defRPr>
            </a:lvl3pPr>
            <a:lvl4pPr marL="1366838" indent="-231775" algn="l" defTabSz="228600" rtl="0" eaLnBrk="0" fontAlgn="base" hangingPunct="0">
              <a:spcBef>
                <a:spcPct val="20000"/>
              </a:spcBef>
              <a:spcAft>
                <a:spcPct val="0"/>
              </a:spcAft>
              <a:buClr>
                <a:schemeClr val="accent2"/>
              </a:buClr>
              <a:buSzPct val="45000"/>
              <a:buFont typeface="Arial" charset="0"/>
              <a:buChar char="—"/>
              <a:defRPr sz="2000">
                <a:solidFill>
                  <a:schemeClr val="tx1"/>
                </a:solidFill>
                <a:latin typeface="+mn-lt"/>
              </a:defRPr>
            </a:lvl4pPr>
            <a:lvl5pPr marL="1711325" indent="-230188" algn="l" defTabSz="228600" rtl="0" eaLnBrk="0" fontAlgn="base" hangingPunct="0">
              <a:spcBef>
                <a:spcPct val="20000"/>
              </a:spcBef>
              <a:spcAft>
                <a:spcPct val="0"/>
              </a:spcAft>
              <a:buClr>
                <a:schemeClr val="accent2"/>
              </a:buClr>
              <a:buSzPct val="55000"/>
              <a:buFont typeface="Arial" charset="0"/>
              <a:buChar char="—"/>
              <a:defRPr sz="1600">
                <a:solidFill>
                  <a:schemeClr val="tx1"/>
                </a:solidFill>
                <a:latin typeface="+mn-lt"/>
              </a:defRPr>
            </a:lvl5pPr>
            <a:lvl6pPr marL="21685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fontAlgn="base">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marL="0" indent="0">
              <a:buFont typeface="Arial" charset="0"/>
              <a:buNone/>
            </a:pPr>
            <a:endParaRPr lang="en-US" sz="1600" b="0" kern="0" dirty="0">
              <a:ea typeface="Times New Roman" panose="02020603050405020304" pitchFamily="18" charset="0"/>
              <a:cs typeface="Times New Roman" panose="02020603050405020304" pitchFamily="18" charset="0"/>
            </a:endParaRPr>
          </a:p>
          <a:p>
            <a:pPr marL="0" indent="0">
              <a:buFont typeface="Arial" charset="0"/>
              <a:buNone/>
            </a:pPr>
            <a:endParaRPr lang="en-US" sz="1600" b="0" kern="0" dirty="0">
              <a:ea typeface="Times New Roman" panose="02020603050405020304" pitchFamily="18" charset="0"/>
              <a:cs typeface="Times New Roman" panose="02020603050405020304" pitchFamily="18" charset="0"/>
            </a:endParaRPr>
          </a:p>
          <a:p>
            <a:pPr marL="0" indent="0">
              <a:buFont typeface="Arial" charset="0"/>
              <a:buNone/>
            </a:pPr>
            <a:r>
              <a:rPr lang="en-US" sz="1600" b="0" kern="0" dirty="0">
                <a:ea typeface="Times New Roman" panose="02020603050405020304" pitchFamily="18" charset="0"/>
                <a:cs typeface="Times New Roman" panose="02020603050405020304" pitchFamily="18" charset="0"/>
              </a:rPr>
              <a:t>    public static void main(String[] </a:t>
            </a:r>
            <a:r>
              <a:rPr lang="en-US" sz="1600" b="0" kern="0" dirty="0" err="1">
                <a:ea typeface="Times New Roman" panose="02020603050405020304" pitchFamily="18" charset="0"/>
                <a:cs typeface="Times New Roman" panose="02020603050405020304" pitchFamily="18" charset="0"/>
              </a:rPr>
              <a:t>args</a:t>
            </a:r>
            <a:r>
              <a:rPr lang="en-US" sz="1600" b="0" kern="0" dirty="0">
                <a:ea typeface="Times New Roman" panose="02020603050405020304" pitchFamily="18" charset="0"/>
                <a:cs typeface="Times New Roman" panose="02020603050405020304" pitchFamily="18" charset="0"/>
              </a:rPr>
              <a:t>) {</a:t>
            </a:r>
          </a:p>
          <a:p>
            <a:pPr marL="0" indent="0">
              <a:buFont typeface="Arial" charset="0"/>
              <a:buNone/>
            </a:pPr>
            <a:r>
              <a:rPr lang="en-US" sz="1600" b="0" kern="0" dirty="0">
                <a:ea typeface="Times New Roman" panose="02020603050405020304" pitchFamily="18" charset="0"/>
                <a:cs typeface="Times New Roman" panose="02020603050405020304" pitchFamily="18" charset="0"/>
              </a:rPr>
              <a:t>        int id = 21;</a:t>
            </a:r>
          </a:p>
          <a:p>
            <a:pPr marL="0" indent="0">
              <a:buFont typeface="Arial" charset="0"/>
              <a:buNone/>
            </a:pPr>
            <a:r>
              <a:rPr lang="en-US" sz="1600" b="0" kern="0" dirty="0">
                <a:ea typeface="Times New Roman" panose="02020603050405020304" pitchFamily="18" charset="0"/>
                <a:cs typeface="Times New Roman" panose="02020603050405020304" pitchFamily="18" charset="0"/>
              </a:rPr>
              <a:t>        String name = "Maddy";</a:t>
            </a:r>
          </a:p>
          <a:p>
            <a:pPr marL="0" indent="0">
              <a:buFont typeface="Arial" charset="0"/>
              <a:buNone/>
            </a:pPr>
            <a:r>
              <a:rPr lang="en-US" sz="1600" b="0" kern="0" dirty="0">
                <a:ea typeface="Times New Roman" panose="02020603050405020304" pitchFamily="18" charset="0"/>
                <a:cs typeface="Times New Roman" panose="02020603050405020304" pitchFamily="18" charset="0"/>
              </a:rPr>
              <a:t>        Emp person = null;</a:t>
            </a:r>
          </a:p>
          <a:p>
            <a:pPr marL="0" indent="0">
              <a:buFont typeface="Arial" charset="0"/>
              <a:buNone/>
            </a:pPr>
            <a:r>
              <a:rPr lang="en-US" sz="1600" b="0" kern="0" dirty="0">
                <a:ea typeface="Times New Roman" panose="02020603050405020304" pitchFamily="18" charset="0"/>
                <a:cs typeface="Times New Roman" panose="02020603050405020304" pitchFamily="18" charset="0"/>
              </a:rPr>
              <a:t>        person  = </a:t>
            </a:r>
            <a:r>
              <a:rPr lang="en-US" sz="1600" b="0" kern="0" dirty="0" err="1">
                <a:ea typeface="Times New Roman" panose="02020603050405020304" pitchFamily="18" charset="0"/>
                <a:cs typeface="Times New Roman" panose="02020603050405020304" pitchFamily="18" charset="0"/>
              </a:rPr>
              <a:t>Emp_detail</a:t>
            </a:r>
            <a:r>
              <a:rPr lang="en-US" sz="1600" b="0" kern="0" dirty="0">
                <a:ea typeface="Times New Roman" panose="02020603050405020304" pitchFamily="18" charset="0"/>
                <a:cs typeface="Times New Roman" panose="02020603050405020304" pitchFamily="18" charset="0"/>
              </a:rPr>
              <a:t>(id, name);</a:t>
            </a:r>
          </a:p>
          <a:p>
            <a:pPr marL="0" indent="0">
              <a:buFont typeface="Arial" charset="0"/>
              <a:buNone/>
            </a:pPr>
            <a:r>
              <a:rPr lang="en-US" sz="1600" b="0" kern="0" dirty="0">
                <a:ea typeface="Times New Roman" panose="02020603050405020304" pitchFamily="18" charset="0"/>
                <a:cs typeface="Times New Roman" panose="02020603050405020304" pitchFamily="18" charset="0"/>
              </a:rPr>
              <a:t>    }</a:t>
            </a:r>
          </a:p>
          <a:p>
            <a:pPr marL="0" indent="0">
              <a:buFont typeface="Arial" charset="0"/>
              <a:buNone/>
            </a:pPr>
            <a:r>
              <a:rPr lang="en-US" sz="1600" b="0" kern="0" dirty="0">
                <a:ea typeface="Times New Roman" panose="02020603050405020304" pitchFamily="18" charset="0"/>
                <a:cs typeface="Times New Roman" panose="02020603050405020304" pitchFamily="18" charset="0"/>
              </a:rPr>
              <a:t>}</a:t>
            </a:r>
            <a:endParaRPr lang="en-US" sz="1600" b="0" kern="0" dirty="0">
              <a:solidFill>
                <a:srgbClr val="000000"/>
              </a:solidFill>
              <a:ea typeface="Times New Roman" panose="02020603050405020304" pitchFamily="18" charset="0"/>
            </a:endParaRPr>
          </a:p>
        </p:txBody>
      </p:sp>
    </p:spTree>
    <p:extLst>
      <p:ext uri="{BB962C8B-B14F-4D97-AF65-F5344CB8AC3E}">
        <p14:creationId xmlns:p14="http://schemas.microsoft.com/office/powerpoint/2010/main" val="2975139289"/>
      </p:ext>
    </p:extLst>
  </p:cSld>
  <p:clrMapOvr>
    <a:masterClrMapping/>
  </p:clrMapOvr>
  <p:transition>
    <p:checker/>
  </p:transition>
</p:sld>
</file>

<file path=ppt/theme/theme1.xml><?xml version="1.0" encoding="utf-8"?>
<a:theme xmlns:a="http://schemas.openxmlformats.org/drawingml/2006/main" name="OU6_Jan08">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6_Jan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6_Jan08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Settings\bchoudhu\Application Data\Microsoft\Templates\OU Design Template\OU6_Jan08.pot</Template>
  <TotalTime>4123</TotalTime>
  <Words>5303</Words>
  <Application>Microsoft Office PowerPoint</Application>
  <PresentationFormat>On-screen Show (4:3)</PresentationFormat>
  <Paragraphs>598</Paragraphs>
  <Slides>82</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Arial</vt:lpstr>
      <vt:lpstr>BerninaSans</vt:lpstr>
      <vt:lpstr>Calibri</vt:lpstr>
      <vt:lpstr>Courier New</vt:lpstr>
      <vt:lpstr>Nunito</vt:lpstr>
      <vt:lpstr>Rubik</vt:lpstr>
      <vt:lpstr>Source Code Pro</vt:lpstr>
      <vt:lpstr>source-serif-pro</vt:lpstr>
      <vt:lpstr>Times New Roman</vt:lpstr>
      <vt:lpstr>OU6_Jan08</vt:lpstr>
      <vt:lpstr>Java PerformanceTuning</vt:lpstr>
      <vt:lpstr>Java Memory Model</vt:lpstr>
      <vt:lpstr>Java Runtime  Environment</vt:lpstr>
      <vt:lpstr>Memory model</vt:lpstr>
      <vt:lpstr>Memory model</vt:lpstr>
      <vt:lpstr>Memory model</vt:lpstr>
      <vt:lpstr>Memory model</vt:lpstr>
      <vt:lpstr>Memory model</vt:lpstr>
      <vt:lpstr>Memory model - sample</vt:lpstr>
      <vt:lpstr>Memory model - sample</vt:lpstr>
      <vt:lpstr>Heap Memory</vt:lpstr>
      <vt:lpstr>Garbage Collection</vt:lpstr>
      <vt:lpstr>Garbage Collection</vt:lpstr>
      <vt:lpstr>SurvivorRatio</vt:lpstr>
      <vt:lpstr>Garbage Collection</vt:lpstr>
      <vt:lpstr>Garbage Collection</vt:lpstr>
      <vt:lpstr>Garbage Collection</vt:lpstr>
      <vt:lpstr>Garbage Collection</vt:lpstr>
      <vt:lpstr>Garbage Collection</vt:lpstr>
      <vt:lpstr>Garbage Collection</vt:lpstr>
      <vt:lpstr>Garbage Collection</vt:lpstr>
      <vt:lpstr>MaxTenuringThreshold</vt:lpstr>
      <vt:lpstr>PermGen / Metaspace</vt:lpstr>
      <vt:lpstr>PermGen / Metaspace (contd)</vt:lpstr>
      <vt:lpstr>Other structures</vt:lpstr>
      <vt:lpstr>Other structures</vt:lpstr>
      <vt:lpstr>Setting memory sizes</vt:lpstr>
      <vt:lpstr>Other JVM flags</vt:lpstr>
      <vt:lpstr>JVM flags - example</vt:lpstr>
      <vt:lpstr>GC Logs</vt:lpstr>
      <vt:lpstr>How Garbage Collector works</vt:lpstr>
      <vt:lpstr>How Garbage Collector works(contd)</vt:lpstr>
      <vt:lpstr>How Garbage Collector works (contd)</vt:lpstr>
      <vt:lpstr>How Garbage Collector works (contd)</vt:lpstr>
      <vt:lpstr>How Garbage Collector works (contd)</vt:lpstr>
      <vt:lpstr>Garbage Collection phases</vt:lpstr>
      <vt:lpstr>Types of Garbage Collectors</vt:lpstr>
      <vt:lpstr>Types of Garbage Collectors</vt:lpstr>
      <vt:lpstr>Types of Garbage Collectors(contd)</vt:lpstr>
      <vt:lpstr>Types of Garbage Collectors(contd)</vt:lpstr>
      <vt:lpstr>Types of Garbage Collectors(contd)</vt:lpstr>
      <vt:lpstr>Types of Garbage Collectors(contd)</vt:lpstr>
      <vt:lpstr>Types of Garbage Collectors(contd)</vt:lpstr>
      <vt:lpstr>How to make the objects ready for GC</vt:lpstr>
      <vt:lpstr>Best practices for GC</vt:lpstr>
      <vt:lpstr>Class Loading Activities</vt:lpstr>
      <vt:lpstr>Loading</vt:lpstr>
      <vt:lpstr>Linking</vt:lpstr>
      <vt:lpstr>Linking</vt:lpstr>
      <vt:lpstr>Initialization</vt:lpstr>
      <vt:lpstr>Illustration</vt:lpstr>
      <vt:lpstr>Types of Class Loaders</vt:lpstr>
      <vt:lpstr>Bootstrap Class Loader</vt:lpstr>
      <vt:lpstr>Extension Class Loader</vt:lpstr>
      <vt:lpstr>System Class Loader</vt:lpstr>
      <vt:lpstr>Class Loading Mechanism</vt:lpstr>
      <vt:lpstr>Class Loading Mechanism</vt:lpstr>
      <vt:lpstr>Class Loading Mechanism (contd)</vt:lpstr>
      <vt:lpstr>Advantages </vt:lpstr>
      <vt:lpstr>CustomClassLoaders </vt:lpstr>
      <vt:lpstr>CustomClassLoaders </vt:lpstr>
      <vt:lpstr>CustomClassLoaders </vt:lpstr>
      <vt:lpstr>Profilers </vt:lpstr>
      <vt:lpstr>Memory Leaks</vt:lpstr>
      <vt:lpstr>Class loaded multiple times</vt:lpstr>
      <vt:lpstr>Class loader leaks</vt:lpstr>
      <vt:lpstr>Mutable static fields</vt:lpstr>
      <vt:lpstr>JNI Memory Leaks</vt:lpstr>
      <vt:lpstr>ThreadLocal Variables</vt:lpstr>
      <vt:lpstr>Thread Pool</vt:lpstr>
      <vt:lpstr>Thread Pool</vt:lpstr>
      <vt:lpstr>ThreadLocal in Thread Pool</vt:lpstr>
      <vt:lpstr>ThreadLocal Memoy Leaks</vt:lpstr>
      <vt:lpstr>Problem with large classes </vt:lpstr>
      <vt:lpstr>Coding Techniques</vt:lpstr>
      <vt:lpstr>Understanding Collections </vt:lpstr>
      <vt:lpstr>Optimize the code </vt:lpstr>
      <vt:lpstr>JDBC Statement </vt:lpstr>
      <vt:lpstr>Logging </vt:lpstr>
      <vt:lpstr>Recursion </vt:lpstr>
      <vt:lpstr>Is JPA preferable to JDBC </vt:lpstr>
      <vt:lpstr>Optimize SQL 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Persistence with JPA Entities</dc:title>
  <dc:subject>OU6</dc:subject>
  <dc:creator>Bijoy Choudhury</dc:creator>
  <dc:description>Oracle University Production Services: Graphics Team</dc:description>
  <cp:lastModifiedBy>Ramana Reddy</cp:lastModifiedBy>
  <cp:revision>189</cp:revision>
  <cp:lastPrinted>2002-03-28T23:57:22Z</cp:lastPrinted>
  <dcterms:created xsi:type="dcterms:W3CDTF">2008-04-17T11:31:06Z</dcterms:created>
  <dcterms:modified xsi:type="dcterms:W3CDTF">2024-10-08T06:01:23Z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