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26"/>
  </p:notesMasterIdLst>
  <p:handoutMasterIdLst>
    <p:handoutMasterId r:id="rId27"/>
  </p:handoutMasterIdLst>
  <p:sldIdLst>
    <p:sldId id="315" r:id="rId2"/>
    <p:sldId id="385" r:id="rId3"/>
    <p:sldId id="405" r:id="rId4"/>
    <p:sldId id="501" r:id="rId5"/>
    <p:sldId id="530" r:id="rId6"/>
    <p:sldId id="502" r:id="rId7"/>
    <p:sldId id="504" r:id="rId8"/>
    <p:sldId id="532" r:id="rId9"/>
    <p:sldId id="505" r:id="rId10"/>
    <p:sldId id="533" r:id="rId11"/>
    <p:sldId id="506" r:id="rId12"/>
    <p:sldId id="597" r:id="rId13"/>
    <p:sldId id="573" r:id="rId14"/>
    <p:sldId id="574" r:id="rId15"/>
    <p:sldId id="590" r:id="rId16"/>
    <p:sldId id="580" r:id="rId17"/>
    <p:sldId id="583" r:id="rId18"/>
    <p:sldId id="584" r:id="rId19"/>
    <p:sldId id="586" r:id="rId20"/>
    <p:sldId id="587" r:id="rId21"/>
    <p:sldId id="517" r:id="rId22"/>
    <p:sldId id="556" r:id="rId23"/>
    <p:sldId id="557" r:id="rId24"/>
    <p:sldId id="610" r:id="rId25"/>
  </p:sldIdLst>
  <p:sldSz cx="9144000" cy="6858000" type="screen4x3"/>
  <p:notesSz cx="7099300" cy="10234613"/>
  <p:defaultTextStyle>
    <a:defPPr>
      <a:defRPr lang="en-US"/>
    </a:defPPr>
    <a:lvl1pPr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1pPr>
    <a:lvl2pPr marL="4572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2pPr>
    <a:lvl3pPr marL="9144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3pPr>
    <a:lvl4pPr marL="13716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4pPr>
    <a:lvl5pPr marL="18288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960">
          <p15:clr>
            <a:srgbClr val="A4A3A4"/>
          </p15:clr>
        </p15:guide>
        <p15:guide id="2" orient="horz" pos="480">
          <p15:clr>
            <a:srgbClr val="A4A3A4"/>
          </p15:clr>
        </p15:guide>
        <p15:guide id="3" orient="horz" pos="336">
          <p15:clr>
            <a:srgbClr val="A4A3A4"/>
          </p15:clr>
        </p15:guide>
        <p15:guide id="4" pos="768">
          <p15:clr>
            <a:srgbClr val="A4A3A4"/>
          </p15:clr>
        </p15:guide>
        <p15:guide id="5" pos="480">
          <p15:clr>
            <a:srgbClr val="A4A3A4"/>
          </p15:clr>
        </p15:guide>
        <p15:guide id="6" pos="384">
          <p15:clr>
            <a:srgbClr val="A4A3A4"/>
          </p15:clr>
        </p15:guide>
      </p15:sldGuideLst>
    </p:ext>
    <p:ext uri="{2D200454-40CA-4A62-9FC3-DE9A4176ACB9}">
      <p15:notesGuideLst xmlns:p15="http://schemas.microsoft.com/office/powerpoint/2012/main">
        <p15:guide id="1" orient="horz" pos="318">
          <p15:clr>
            <a:srgbClr val="A4A3A4"/>
          </p15:clr>
        </p15:guide>
        <p15:guide id="2" orient="horz" pos="3652">
          <p15:clr>
            <a:srgbClr val="A4A3A4"/>
          </p15:clr>
        </p15:guide>
        <p15:guide id="3" orient="horz" pos="3811">
          <p15:clr>
            <a:srgbClr val="A4A3A4"/>
          </p15:clr>
        </p15:guide>
        <p15:guide id="4" pos="292">
          <p15:clr>
            <a:srgbClr val="A4A3A4"/>
          </p15:clr>
        </p15:guide>
        <p15:guide id="5" pos="390">
          <p15:clr>
            <a:srgbClr val="A4A3A4"/>
          </p15:clr>
        </p15:guide>
        <p15:guide id="6" pos="439">
          <p15:clr>
            <a:srgbClr val="A4A3A4"/>
          </p15:clr>
        </p15:guide>
        <p15:guide id="7" pos="58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66CCFF"/>
    <a:srgbClr val="CC6600"/>
    <a:srgbClr val="FFCC66"/>
    <a:srgbClr val="CC9900"/>
    <a:srgbClr val="006699"/>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77219" autoAdjust="0"/>
  </p:normalViewPr>
  <p:slideViewPr>
    <p:cSldViewPr>
      <p:cViewPr varScale="1">
        <p:scale>
          <a:sx n="73" d="100"/>
          <a:sy n="73" d="100"/>
        </p:scale>
        <p:origin x="1104" y="16"/>
      </p:cViewPr>
      <p:guideLst>
        <p:guide orient="horz" pos="960"/>
        <p:guide orient="horz" pos="480"/>
        <p:guide orient="horz" pos="336"/>
        <p:guide pos="768"/>
        <p:guide pos="480"/>
        <p:guide pos="384"/>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Lst>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986" y="1842"/>
      </p:cViewPr>
      <p:guideLst>
        <p:guide orient="horz" pos="318"/>
        <p:guide orient="horz" pos="3652"/>
        <p:guide orient="horz" pos="3811"/>
        <p:guide pos="292"/>
        <p:guide pos="390"/>
        <p:guide pos="439"/>
        <p:guide pos="58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10.xml"/><Relationship Id="rId13" Type="http://schemas.openxmlformats.org/officeDocument/2006/relationships/slide" Target="slides/slide15.xml"/><Relationship Id="rId18" Type="http://schemas.openxmlformats.org/officeDocument/2006/relationships/slide" Target="slides/slide20.xml"/><Relationship Id="rId3" Type="http://schemas.openxmlformats.org/officeDocument/2006/relationships/slide" Target="slides/slide5.xml"/><Relationship Id="rId21" Type="http://schemas.openxmlformats.org/officeDocument/2006/relationships/slide" Target="slides/slide23.xml"/><Relationship Id="rId7" Type="http://schemas.openxmlformats.org/officeDocument/2006/relationships/slide" Target="slides/slide9.xml"/><Relationship Id="rId12" Type="http://schemas.openxmlformats.org/officeDocument/2006/relationships/slide" Target="slides/slide14.xml"/><Relationship Id="rId17" Type="http://schemas.openxmlformats.org/officeDocument/2006/relationships/slide" Target="slides/slide19.xml"/><Relationship Id="rId2" Type="http://schemas.openxmlformats.org/officeDocument/2006/relationships/slide" Target="slides/slide4.xml"/><Relationship Id="rId16" Type="http://schemas.openxmlformats.org/officeDocument/2006/relationships/slide" Target="slides/slide18.xml"/><Relationship Id="rId20" Type="http://schemas.openxmlformats.org/officeDocument/2006/relationships/slide" Target="slides/slide22.xml"/><Relationship Id="rId1" Type="http://schemas.openxmlformats.org/officeDocument/2006/relationships/slide" Target="slides/slide1.xml"/><Relationship Id="rId6" Type="http://schemas.openxmlformats.org/officeDocument/2006/relationships/slide" Target="slides/slide8.xml"/><Relationship Id="rId11" Type="http://schemas.openxmlformats.org/officeDocument/2006/relationships/slide" Target="slides/slide13.xml"/><Relationship Id="rId5" Type="http://schemas.openxmlformats.org/officeDocument/2006/relationships/slide" Target="slides/slide7.xml"/><Relationship Id="rId15" Type="http://schemas.openxmlformats.org/officeDocument/2006/relationships/slide" Target="slides/slide17.xml"/><Relationship Id="rId10" Type="http://schemas.openxmlformats.org/officeDocument/2006/relationships/slide" Target="slides/slide12.xml"/><Relationship Id="rId19" Type="http://schemas.openxmlformats.org/officeDocument/2006/relationships/slide" Target="slides/slide21.xml"/><Relationship Id="rId4" Type="http://schemas.openxmlformats.org/officeDocument/2006/relationships/slide" Target="slides/slide6.xml"/><Relationship Id="rId9" Type="http://schemas.openxmlformats.org/officeDocument/2006/relationships/slide" Target="slides/slide11.xml"/><Relationship Id="rId14" Type="http://schemas.openxmlformats.org/officeDocument/2006/relationships/slide" Target="slides/slide16.xml"/><Relationship Id="rId22" Type="http://schemas.openxmlformats.org/officeDocument/2006/relationships/slide" Target="slides/slide2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74988" cy="511175"/>
          </a:xfrm>
          <a:prstGeom prst="rect">
            <a:avLst/>
          </a:prstGeom>
          <a:noFill/>
          <a:ln w="9525">
            <a:noFill/>
            <a:miter lim="800000"/>
            <a:headEnd/>
            <a:tailEnd/>
          </a:ln>
          <a:effectLst/>
        </p:spPr>
        <p:txBody>
          <a:bodyPr vert="horz" wrap="square" lIns="99038" tIns="49520" rIns="99038" bIns="49520" numCol="1" anchor="t" anchorCtr="0" compatLnSpc="1">
            <a:prstTxWarp prst="textNoShape">
              <a:avLst/>
            </a:prstTxWarp>
          </a:bodyPr>
          <a:lstStyle>
            <a:lvl1pPr algn="l" defTabSz="990836">
              <a:spcBef>
                <a:spcPct val="0"/>
              </a:spcBef>
              <a:buClr>
                <a:srgbClr val="000000"/>
              </a:buClr>
              <a:buFont typeface="Arial" pitchFamily="34" charset="0"/>
              <a:buNone/>
              <a:defRPr sz="1300">
                <a:latin typeface="Arial" pitchFamily="34" charset="0"/>
              </a:defRPr>
            </a:lvl1pPr>
          </a:lstStyle>
          <a:p>
            <a:pPr>
              <a:defRPr/>
            </a:pPr>
            <a:endParaRPr lang="en-US"/>
          </a:p>
        </p:txBody>
      </p:sp>
      <p:sp>
        <p:nvSpPr>
          <p:cNvPr id="115715" name="Rectangle 3"/>
          <p:cNvSpPr>
            <a:spLocks noGrp="1" noChangeArrowheads="1"/>
          </p:cNvSpPr>
          <p:nvPr>
            <p:ph type="dt" sz="quarter" idx="1"/>
          </p:nvPr>
        </p:nvSpPr>
        <p:spPr bwMode="auto">
          <a:xfrm>
            <a:off x="4024313" y="0"/>
            <a:ext cx="3074987" cy="511175"/>
          </a:xfrm>
          <a:prstGeom prst="rect">
            <a:avLst/>
          </a:prstGeom>
          <a:noFill/>
          <a:ln w="9525">
            <a:noFill/>
            <a:miter lim="800000"/>
            <a:headEnd/>
            <a:tailEnd/>
          </a:ln>
          <a:effectLst/>
        </p:spPr>
        <p:txBody>
          <a:bodyPr vert="horz" wrap="square" lIns="99038" tIns="49520" rIns="99038" bIns="49520" numCol="1" anchor="t" anchorCtr="0" compatLnSpc="1">
            <a:prstTxWarp prst="textNoShape">
              <a:avLst/>
            </a:prstTxWarp>
          </a:bodyPr>
          <a:lstStyle>
            <a:lvl1pPr algn="r" defTabSz="990836">
              <a:spcBef>
                <a:spcPct val="0"/>
              </a:spcBef>
              <a:buClr>
                <a:srgbClr val="000000"/>
              </a:buClr>
              <a:buFont typeface="Arial" pitchFamily="34" charset="0"/>
              <a:buNone/>
              <a:defRPr sz="1300">
                <a:latin typeface="Arial" pitchFamily="34" charset="0"/>
              </a:defRPr>
            </a:lvl1pPr>
          </a:lstStyle>
          <a:p>
            <a:pPr>
              <a:defRPr/>
            </a:pPr>
            <a:endParaRPr lang="en-US"/>
          </a:p>
        </p:txBody>
      </p:sp>
      <p:sp>
        <p:nvSpPr>
          <p:cNvPr id="115716" name="Rectangle 4"/>
          <p:cNvSpPr>
            <a:spLocks noGrp="1" noChangeArrowheads="1"/>
          </p:cNvSpPr>
          <p:nvPr>
            <p:ph type="ftr" sz="quarter" idx="2"/>
          </p:nvPr>
        </p:nvSpPr>
        <p:spPr bwMode="auto">
          <a:xfrm>
            <a:off x="0" y="9723438"/>
            <a:ext cx="3074988" cy="511175"/>
          </a:xfrm>
          <a:prstGeom prst="rect">
            <a:avLst/>
          </a:prstGeom>
          <a:noFill/>
          <a:ln w="9525">
            <a:noFill/>
            <a:miter lim="800000"/>
            <a:headEnd/>
            <a:tailEnd/>
          </a:ln>
          <a:effectLst/>
        </p:spPr>
        <p:txBody>
          <a:bodyPr vert="horz" wrap="square" lIns="99038" tIns="49520" rIns="99038" bIns="49520" numCol="1" anchor="b" anchorCtr="0" compatLnSpc="1">
            <a:prstTxWarp prst="textNoShape">
              <a:avLst/>
            </a:prstTxWarp>
          </a:bodyPr>
          <a:lstStyle>
            <a:lvl1pPr algn="l" defTabSz="990836">
              <a:spcBef>
                <a:spcPct val="0"/>
              </a:spcBef>
              <a:buClr>
                <a:srgbClr val="000000"/>
              </a:buClr>
              <a:buFont typeface="Arial" pitchFamily="34" charset="0"/>
              <a:buNone/>
              <a:defRPr sz="1300">
                <a:latin typeface="Arial" pitchFamily="34" charset="0"/>
              </a:defRPr>
            </a:lvl1pPr>
          </a:lstStyle>
          <a:p>
            <a:pPr>
              <a:defRPr/>
            </a:pPr>
            <a:endParaRPr lang="en-US"/>
          </a:p>
        </p:txBody>
      </p:sp>
      <p:sp>
        <p:nvSpPr>
          <p:cNvPr id="115717" name="Rectangle 5"/>
          <p:cNvSpPr>
            <a:spLocks noGrp="1" noChangeArrowheads="1"/>
          </p:cNvSpPr>
          <p:nvPr>
            <p:ph type="sldNum" sz="quarter" idx="3"/>
          </p:nvPr>
        </p:nvSpPr>
        <p:spPr bwMode="auto">
          <a:xfrm>
            <a:off x="4024313" y="9723438"/>
            <a:ext cx="3074987" cy="511175"/>
          </a:xfrm>
          <a:prstGeom prst="rect">
            <a:avLst/>
          </a:prstGeom>
          <a:noFill/>
          <a:ln w="9525">
            <a:noFill/>
            <a:miter lim="800000"/>
            <a:headEnd/>
            <a:tailEnd/>
          </a:ln>
          <a:effectLst/>
        </p:spPr>
        <p:txBody>
          <a:bodyPr vert="horz" wrap="square" lIns="99038" tIns="49520" rIns="99038" bIns="49520" numCol="1" anchor="b" anchorCtr="0" compatLnSpc="1">
            <a:prstTxWarp prst="textNoShape">
              <a:avLst/>
            </a:prstTxWarp>
          </a:bodyPr>
          <a:lstStyle>
            <a:lvl1pPr algn="r" defTabSz="990836">
              <a:spcBef>
                <a:spcPct val="0"/>
              </a:spcBef>
              <a:buClr>
                <a:srgbClr val="000000"/>
              </a:buClr>
              <a:buFont typeface="Arial" pitchFamily="34" charset="0"/>
              <a:buNone/>
              <a:defRPr sz="1300">
                <a:latin typeface="Arial" pitchFamily="34" charset="0"/>
              </a:defRPr>
            </a:lvl1pPr>
          </a:lstStyle>
          <a:p>
            <a:pPr>
              <a:defRPr/>
            </a:pPr>
            <a:fld id="{904213F2-359D-499A-9066-F63DD6BCDB9E}"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Slide_Image_Placeholder"/>
          <p:cNvSpPr>
            <a:spLocks noGrp="1" noRot="1" noChangeAspect="1" noChangeArrowheads="1" noTextEdit="1"/>
          </p:cNvSpPr>
          <p:nvPr>
            <p:ph type="sldImg" idx="2"/>
          </p:nvPr>
        </p:nvSpPr>
        <p:spPr bwMode="auto">
          <a:xfrm>
            <a:off x="222250" y="511175"/>
            <a:ext cx="6654800" cy="4991100"/>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63550" y="5757863"/>
            <a:ext cx="6172200" cy="4030662"/>
          </a:xfrm>
          <a:prstGeom prst="rect">
            <a:avLst/>
          </a:prstGeom>
          <a:noFill/>
          <a:ln w="9525">
            <a:noFill/>
            <a:miter lim="800000"/>
            <a:headEnd/>
            <a:tailEnd/>
          </a:ln>
          <a:effectLst/>
        </p:spPr>
        <p:txBody>
          <a:bodyPr vert="horz" wrap="square" lIns="13756" tIns="13756" rIns="13756" bIns="1375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6" name="Rectangle 10"/>
          <p:cNvSpPr>
            <a:spLocks noGrp="1" noChangeArrowheads="1"/>
          </p:cNvSpPr>
          <p:nvPr>
            <p:ph type="ftr" sz="quarter" idx="4"/>
          </p:nvPr>
        </p:nvSpPr>
        <p:spPr bwMode="auto">
          <a:xfrm>
            <a:off x="463550" y="9925050"/>
            <a:ext cx="6172200" cy="252413"/>
          </a:xfrm>
          <a:prstGeom prst="rect">
            <a:avLst/>
          </a:prstGeom>
          <a:noFill/>
          <a:ln w="9525">
            <a:noFill/>
            <a:miter lim="800000"/>
            <a:headEnd/>
            <a:tailEnd/>
          </a:ln>
          <a:effectLst/>
        </p:spPr>
        <p:txBody>
          <a:bodyPr vert="horz" wrap="square" lIns="97393" tIns="48696" rIns="97393" bIns="48696" numCol="1" anchor="b" anchorCtr="0" compatLnSpc="1">
            <a:prstTxWarp prst="textNoShape">
              <a:avLst/>
            </a:prstTxWarp>
          </a:bodyPr>
          <a:lstStyle>
            <a:lvl1pPr>
              <a:spcBef>
                <a:spcPct val="0"/>
              </a:spcBef>
              <a:buClrTx/>
              <a:buFontTx/>
              <a:buNone/>
              <a:defRPr sz="1200">
                <a:solidFill>
                  <a:srgbClr val="000000"/>
                </a:solidFill>
                <a:latin typeface="Arial" pitchFamily="34" charset="0"/>
                <a:cs typeface="Arial" pitchFamily="34" charset="0"/>
              </a:defRPr>
            </a:lvl1pPr>
          </a:lstStyle>
          <a:p>
            <a:pPr>
              <a:defRPr/>
            </a:pPr>
            <a:r>
              <a:rPr lang="en-US"/>
              <a:t>Oracle Fusion Middleware 11</a:t>
            </a:r>
            <a:r>
              <a:rPr lang="en-US" i="1"/>
              <a:t>g</a:t>
            </a:r>
            <a:r>
              <a:rPr lang="en-US"/>
              <a:t>: Build Java EE Applications   8 - </a:t>
            </a:r>
            <a:fld id="{95E9C4C0-CD8C-4F90-A4E3-3EC97FA9DF38}" type="slidenum">
              <a:rPr lang="en-US"/>
              <a:pPr>
                <a:defRPr/>
              </a:pPr>
              <a:t>‹#›</a:t>
            </a:fld>
            <a:endParaRPr lang="en-US"/>
          </a:p>
        </p:txBody>
      </p:sp>
    </p:spTree>
  </p:cSld>
  <p:clrMap bg1="lt1" tx1="dk1" bg2="lt2" tx2="dk2" accent1="accent1" accent2="accent2" accent3="accent3" accent4="accent4" accent5="accent5" accent6="accent6" hlink="hlink" folHlink="folHlink"/>
  <p:hf hdr="0" dt="0"/>
  <p:notesStyle>
    <a:lvl1pPr algn="l" defTabSz="457200" rtl="0" eaLnBrk="0" fontAlgn="base" hangingPunct="0">
      <a:spcBef>
        <a:spcPct val="50000"/>
      </a:spcBef>
      <a:spcAft>
        <a:spcPct val="0"/>
      </a:spcAft>
      <a:buSzPct val="100000"/>
      <a:buFont typeface="Arial" charset="0"/>
      <a:defRPr sz="1200" b="1" kern="1200">
        <a:solidFill>
          <a:schemeClr val="tx1"/>
        </a:solidFill>
        <a:latin typeface="Arial" pitchFamily="34" charset="0"/>
        <a:ea typeface="+mn-ea"/>
        <a:cs typeface="+mn-cs"/>
      </a:defRPr>
    </a:lvl1pPr>
    <a:lvl2pPr marL="114300" algn="l" defTabSz="457200" rtl="0" eaLnBrk="0" fontAlgn="base" hangingPunct="0">
      <a:spcBef>
        <a:spcPct val="25000"/>
      </a:spcBef>
      <a:spcAft>
        <a:spcPct val="0"/>
      </a:spcAft>
      <a:buSzPct val="100000"/>
      <a:buFont typeface="Times New Roman" charset="0"/>
      <a:defRPr sz="1200" kern="1200">
        <a:solidFill>
          <a:srgbClr val="000000"/>
        </a:solidFill>
        <a:latin typeface="Times New Roman" pitchFamily="18" charset="0"/>
        <a:ea typeface="+mn-ea"/>
        <a:cs typeface="+mn-cs"/>
      </a:defRPr>
    </a:lvl2pPr>
    <a:lvl3pPr marL="457200" indent="-228600" algn="l" defTabSz="457200" rtl="0" eaLnBrk="0" fontAlgn="base" hangingPunct="0">
      <a:spcBef>
        <a:spcPct val="0"/>
      </a:spcBef>
      <a:spcAft>
        <a:spcPct val="0"/>
      </a:spcAft>
      <a:buSzPct val="100000"/>
      <a:buFont typeface="Times New Roman" charset="0"/>
      <a:buChar char="•"/>
      <a:defRPr sz="1200" kern="1200">
        <a:solidFill>
          <a:srgbClr val="000000"/>
        </a:solidFill>
        <a:latin typeface="Times New Roman" pitchFamily="18" charset="0"/>
        <a:ea typeface="+mn-ea"/>
        <a:cs typeface="+mn-cs"/>
      </a:defRPr>
    </a:lvl3pPr>
    <a:lvl4pPr marL="800100" indent="-228600" algn="l" defTabSz="457200" rtl="0" eaLnBrk="0" fontAlgn="base" hangingPunct="0">
      <a:spcBef>
        <a:spcPct val="0"/>
      </a:spcBef>
      <a:spcAft>
        <a:spcPct val="0"/>
      </a:spcAft>
      <a:buSzPct val="100000"/>
      <a:buFont typeface="Times New Roman" charset="0"/>
      <a:buChar char="-"/>
      <a:defRPr sz="1200" kern="1200">
        <a:solidFill>
          <a:srgbClr val="000000"/>
        </a:solidFill>
        <a:latin typeface="Times New Roman" pitchFamily="18" charset="0"/>
        <a:ea typeface="+mn-ea"/>
        <a:cs typeface="+mn-cs"/>
      </a:defRPr>
    </a:lvl4pPr>
    <a:lvl5pPr marL="914400" algn="l" defTabSz="457200" rtl="0" eaLnBrk="0" fontAlgn="base" hangingPunct="0">
      <a:spcBef>
        <a:spcPct val="0"/>
      </a:spcBef>
      <a:spcAft>
        <a:spcPct val="0"/>
      </a:spcAft>
      <a:buSzPct val="100000"/>
      <a:buFont typeface="Times New Roman" charset="0"/>
      <a:defRPr sz="1100" kern="1200">
        <a:solidFill>
          <a:srgbClr val="000000"/>
        </a:solidFill>
        <a:latin typeface="Courier New" pitchFamily="49"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13"/>
          <p:cNvSpPr>
            <a:spLocks noGrp="1" noRot="1" noChangeAspect="1" noChangeArrowheads="1" noTextEdit="1"/>
          </p:cNvSpPr>
          <p:nvPr>
            <p:ph type="sldImg"/>
          </p:nvPr>
        </p:nvSpPr>
        <p:spPr>
          <a:ln/>
        </p:spPr>
      </p:sp>
      <p:sp>
        <p:nvSpPr>
          <p:cNvPr id="8195" name="Rectangle 14"/>
          <p:cNvSpPr>
            <a:spLocks noGrp="1" noChangeArrowheads="1"/>
          </p:cNvSpPr>
          <p:nvPr>
            <p:ph type="body" idx="1"/>
          </p:nvPr>
        </p:nvSpPr>
        <p:spPr>
          <a:noFill/>
          <a:ln/>
        </p:spPr>
        <p:txBody>
          <a:bodyPr/>
          <a:lstStyle/>
          <a:p>
            <a:pPr eaLnBrk="1" hangingPunct="1"/>
            <a:endParaRPr lang="en-US">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Fusion Middleware 11</a:t>
            </a:r>
            <a:r>
              <a:rPr lang="en-US" i="1"/>
              <a:t>g</a:t>
            </a:r>
            <a:r>
              <a:rPr lang="en-US"/>
              <a:t>: Build Java EE Applications  </a:t>
            </a:r>
            <a:r>
              <a:rPr lang="en-US">
                <a:solidFill>
                  <a:schemeClr val="tx1"/>
                </a:solidFill>
              </a:rPr>
              <a:t> 8 - </a:t>
            </a:r>
            <a:fld id="{3B4853C9-6965-46F2-8E3A-DDC5E4093D9C}" type="slidenum">
              <a:rPr lang="en-US">
                <a:solidFill>
                  <a:schemeClr val="tx1"/>
                </a:solidFill>
              </a:rPr>
              <a:pPr/>
              <a:t>10</a:t>
            </a:fld>
            <a:endParaRPr lang="en-US">
              <a:solidFill>
                <a:schemeClr val="tx1"/>
              </a:solidFill>
            </a:endParaRPr>
          </a:p>
        </p:txBody>
      </p:sp>
      <p:sp>
        <p:nvSpPr>
          <p:cNvPr id="317442" name="Rectangle 1026"/>
          <p:cNvSpPr>
            <a:spLocks noGrp="1" noRot="1" noChangeAspect="1" noChangeArrowheads="1" noTextEdit="1"/>
          </p:cNvSpPr>
          <p:nvPr>
            <p:ph type="sldImg"/>
          </p:nvPr>
        </p:nvSpPr>
        <p:spPr>
          <a:ln/>
        </p:spPr>
      </p:sp>
      <p:sp>
        <p:nvSpPr>
          <p:cNvPr id="317443" name="Rectangle 1027"/>
          <p:cNvSpPr>
            <a:spLocks noGrp="1" noChangeArrowheads="1"/>
          </p:cNvSpPr>
          <p:nvPr>
            <p:ph type="body" idx="1"/>
          </p:nvPr>
        </p:nvSpPr>
        <p:spPr>
          <a:xfrm>
            <a:off x="464260" y="5757079"/>
            <a:ext cx="6170781" cy="3905151"/>
          </a:xfrm>
        </p:spPr>
        <p:txBody>
          <a:bodyPr/>
          <a:lstStyle/>
          <a:p>
            <a:r>
              <a:rPr lang="en-US" dirty="0">
                <a:cs typeface="Times New Roman" charset="0"/>
              </a:rPr>
              <a:t>Declaring an Entity</a:t>
            </a:r>
          </a:p>
          <a:p>
            <a:pPr lvl="1"/>
            <a:r>
              <a:rPr lang="en-US" dirty="0">
                <a:cs typeface="Times New Roman" charset="0"/>
              </a:rPr>
              <a:t>As discussed earlier, an entity is a POJO marked with the </a:t>
            </a:r>
            <a:r>
              <a:rPr lang="en-US" dirty="0">
                <a:latin typeface="Courier New" pitchFamily="49" charset="0"/>
                <a:cs typeface="Times New Roman" charset="0"/>
              </a:rPr>
              <a:t>Entity</a:t>
            </a:r>
            <a:r>
              <a:rPr lang="en-US" dirty="0">
                <a:cs typeface="Times New Roman" charset="0"/>
              </a:rPr>
              <a:t> annotation.</a:t>
            </a:r>
          </a:p>
          <a:p>
            <a:pPr lvl="1"/>
            <a:r>
              <a:rPr lang="en-US" dirty="0">
                <a:cs typeface="Times New Roman" charset="0"/>
              </a:rPr>
              <a:t>The POJO generally follows JavaBeans naming conventions. To create an entity, perform the following steps:</a:t>
            </a:r>
          </a:p>
          <a:p>
            <a:pPr lvl="2">
              <a:buFont typeface="Times New Roman" charset="0"/>
              <a:buNone/>
            </a:pPr>
            <a:r>
              <a:rPr lang="en-US" dirty="0">
                <a:cs typeface="Times New Roman" charset="0"/>
              </a:rPr>
              <a:t>1.	Declare a standard Java class. The class must have a no-</a:t>
            </a:r>
            <a:r>
              <a:rPr lang="en-US" dirty="0" err="1">
                <a:cs typeface="Times New Roman" charset="0"/>
              </a:rPr>
              <a:t>arg</a:t>
            </a:r>
            <a:r>
              <a:rPr lang="en-US" dirty="0">
                <a:cs typeface="Times New Roman" charset="0"/>
              </a:rPr>
              <a:t> constructor, as required by the EJB 3.0 specifications. It may have additional constructors if desired.</a:t>
            </a:r>
          </a:p>
          <a:p>
            <a:pPr lvl="2">
              <a:buFont typeface="Times New Roman" charset="0"/>
              <a:buNone/>
            </a:pPr>
            <a:r>
              <a:rPr lang="en-US" dirty="0">
                <a:cs typeface="Times New Roman" charset="0"/>
              </a:rPr>
              <a:t>2.	Insert the </a:t>
            </a:r>
            <a:r>
              <a:rPr lang="en-US" dirty="0">
                <a:latin typeface="Courier New" pitchFamily="49" charset="0"/>
                <a:cs typeface="Times New Roman" charset="0"/>
              </a:rPr>
              <a:t>@Entity</a:t>
            </a:r>
            <a:r>
              <a:rPr lang="en-US" dirty="0">
                <a:cs typeface="Times New Roman" charset="0"/>
              </a:rPr>
              <a:t> annotation before the </a:t>
            </a:r>
            <a:r>
              <a:rPr lang="en-US" dirty="0">
                <a:latin typeface="Courier New" pitchFamily="49" charset="0"/>
                <a:cs typeface="Times New Roman" charset="0"/>
              </a:rPr>
              <a:t>public</a:t>
            </a:r>
            <a:r>
              <a:rPr lang="en-US" dirty="0">
                <a:cs typeface="Times New Roman" charset="0"/>
              </a:rPr>
              <a:t> modifier of the </a:t>
            </a:r>
            <a:r>
              <a:rPr lang="en-US" dirty="0">
                <a:latin typeface="Courier New" pitchFamily="49" charset="0"/>
                <a:cs typeface="Times New Roman" charset="0"/>
              </a:rPr>
              <a:t>class</a:t>
            </a:r>
            <a:r>
              <a:rPr lang="en-US" dirty="0">
                <a:cs typeface="Times New Roman" charset="0"/>
              </a:rPr>
              <a:t> definition.</a:t>
            </a:r>
          </a:p>
          <a:p>
            <a:pPr lvl="2">
              <a:buFont typeface="Times New Roman" charset="0"/>
              <a:buNone/>
            </a:pPr>
            <a:r>
              <a:rPr lang="en-US" dirty="0">
                <a:cs typeface="Times New Roman" charset="0"/>
              </a:rPr>
              <a:t>3.	Add the entity fields that represent the persistent state of the bean, where each field is associated with a column in the database table.</a:t>
            </a:r>
          </a:p>
          <a:p>
            <a:pPr lvl="2">
              <a:buFont typeface="Times New Roman" charset="0"/>
              <a:buNone/>
            </a:pPr>
            <a:r>
              <a:rPr lang="en-US" dirty="0">
                <a:cs typeface="Times New Roman" charset="0"/>
              </a:rPr>
              <a:t>4.	Define the public getter and setter methods for fields in the class.</a:t>
            </a:r>
          </a:p>
          <a:p>
            <a:pPr lvl="2">
              <a:buFont typeface="Times New Roman" charset="0"/>
              <a:buNone/>
            </a:pPr>
            <a:r>
              <a:rPr lang="en-US" dirty="0">
                <a:cs typeface="Times New Roman" charset="0"/>
              </a:rPr>
              <a:t>5.	Insert the </a:t>
            </a:r>
            <a:r>
              <a:rPr lang="en-US" dirty="0">
                <a:latin typeface="Courier New" pitchFamily="49" charset="0"/>
                <a:cs typeface="Times New Roman" charset="0"/>
              </a:rPr>
              <a:t>@Id</a:t>
            </a:r>
            <a:r>
              <a:rPr lang="en-US" dirty="0">
                <a:cs typeface="Times New Roman" charset="0"/>
              </a:rPr>
              <a:t> annotation before at least one getter method whose field is used as a way to uniquely identify the instance. This becomes the primary key field.</a:t>
            </a:r>
            <a:br>
              <a:rPr lang="en-US" dirty="0">
                <a:cs typeface="Times New Roman" charset="0"/>
              </a:rPr>
            </a:br>
            <a:r>
              <a:rPr lang="en-US" b="1" dirty="0">
                <a:cs typeface="Times New Roman" charset="0"/>
              </a:rPr>
              <a:t>Note:</a:t>
            </a:r>
            <a:r>
              <a:rPr lang="en-US" dirty="0">
                <a:cs typeface="Times New Roman" charset="0"/>
              </a:rPr>
              <a:t> The EJB 3.0 specification requires that an entity have a primary key.</a:t>
            </a:r>
          </a:p>
          <a:p>
            <a:pPr lvl="1"/>
            <a:r>
              <a:rPr lang="en-US" dirty="0">
                <a:cs typeface="Times New Roman" charset="0"/>
              </a:rPr>
              <a:t>Without </a:t>
            </a:r>
            <a:r>
              <a:rPr lang="en-US" dirty="0">
                <a:latin typeface="Courier New" pitchFamily="49" charset="0"/>
                <a:cs typeface="Times New Roman" charset="0"/>
              </a:rPr>
              <a:t>@Table</a:t>
            </a:r>
            <a:r>
              <a:rPr lang="en-US" dirty="0">
                <a:cs typeface="Times New Roman" charset="0"/>
              </a:rPr>
              <a:t> and </a:t>
            </a:r>
            <a:r>
              <a:rPr lang="en-US" dirty="0">
                <a:latin typeface="Courier New" pitchFamily="49" charset="0"/>
                <a:cs typeface="Times New Roman" charset="0"/>
              </a:rPr>
              <a:t>@Column</a:t>
            </a:r>
            <a:r>
              <a:rPr lang="en-US" dirty="0">
                <a:cs typeface="Times New Roman" charset="0"/>
              </a:rPr>
              <a:t> annotations being specified, the following default entity mappings are applied:</a:t>
            </a:r>
          </a:p>
          <a:p>
            <a:pPr lvl="2"/>
            <a:r>
              <a:rPr lang="en-US" dirty="0">
                <a:cs typeface="Times New Roman" charset="0"/>
              </a:rPr>
              <a:t>The class name is mapped (as is) to the database table name. It is case-sensitive.</a:t>
            </a:r>
          </a:p>
          <a:p>
            <a:pPr lvl="2"/>
            <a:r>
              <a:rPr lang="en-US" dirty="0">
                <a:cs typeface="Times New Roman" charset="0"/>
              </a:rPr>
              <a:t>The field names are mapped (as is) to the column names.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Fusion Middleware 11</a:t>
            </a:r>
            <a:r>
              <a:rPr lang="en-US" i="1"/>
              <a:t>g</a:t>
            </a:r>
            <a:r>
              <a:rPr lang="en-US"/>
              <a:t>: Build Java EE Applications  </a:t>
            </a:r>
            <a:r>
              <a:rPr lang="en-US">
                <a:solidFill>
                  <a:schemeClr val="tx1"/>
                </a:solidFill>
              </a:rPr>
              <a:t> 8 - </a:t>
            </a:r>
            <a:fld id="{0C2C7634-A3FB-4D90-80DB-7A869C74FADC}" type="slidenum">
              <a:rPr lang="en-US">
                <a:solidFill>
                  <a:schemeClr val="tx1"/>
                </a:solidFill>
              </a:rPr>
              <a:pPr/>
              <a:t>11</a:t>
            </a:fld>
            <a:endParaRPr lang="en-US">
              <a:solidFill>
                <a:schemeClr val="tx1"/>
              </a:solidFill>
            </a:endParaRPr>
          </a:p>
        </p:txBody>
      </p:sp>
      <p:sp>
        <p:nvSpPr>
          <p:cNvPr id="319490" name="Rectangle 2"/>
          <p:cNvSpPr>
            <a:spLocks noGrp="1" noRot="1" noChangeAspect="1" noChangeArrowheads="1" noTextEdit="1"/>
          </p:cNvSpPr>
          <p:nvPr>
            <p:ph type="sldImg"/>
          </p:nvPr>
        </p:nvSpPr>
        <p:spPr>
          <a:xfrm>
            <a:off x="203200" y="504825"/>
            <a:ext cx="6650038" cy="4989513"/>
          </a:xfrm>
          <a:ln/>
        </p:spPr>
      </p:sp>
      <p:sp>
        <p:nvSpPr>
          <p:cNvPr id="319491" name="Rectangle 3"/>
          <p:cNvSpPr>
            <a:spLocks noGrp="1" noChangeArrowheads="1"/>
          </p:cNvSpPr>
          <p:nvPr>
            <p:ph type="body" idx="1"/>
          </p:nvPr>
        </p:nvSpPr>
        <p:spPr>
          <a:xfrm>
            <a:off x="464260" y="5757079"/>
            <a:ext cx="6170781" cy="3905151"/>
          </a:xfrm>
        </p:spPr>
        <p:txBody>
          <a:bodyPr/>
          <a:lstStyle/>
          <a:p>
            <a:r>
              <a:rPr lang="en-US" dirty="0">
                <a:cs typeface="Times New Roman" charset="0"/>
              </a:rPr>
              <a:t>Mapping Entities</a:t>
            </a:r>
            <a:endParaRPr lang="en-US" dirty="0"/>
          </a:p>
          <a:p>
            <a:pPr lvl="1"/>
            <a:r>
              <a:rPr lang="en-US" dirty="0"/>
              <a:t>Mapping an entity to a database table is performed:</a:t>
            </a:r>
          </a:p>
          <a:p>
            <a:pPr lvl="2"/>
            <a:r>
              <a:rPr lang="en-US" dirty="0"/>
              <a:t>By default:</a:t>
            </a:r>
          </a:p>
          <a:p>
            <a:pPr lvl="3">
              <a:lnSpc>
                <a:spcPct val="90000"/>
              </a:lnSpc>
            </a:pPr>
            <a:r>
              <a:rPr lang="en-US" dirty="0"/>
              <a:t>The class name is mapped as the table name.</a:t>
            </a:r>
          </a:p>
          <a:p>
            <a:pPr lvl="3">
              <a:lnSpc>
                <a:spcPct val="90000"/>
              </a:lnSpc>
            </a:pPr>
            <a:r>
              <a:rPr lang="en-US" dirty="0"/>
              <a:t>The field names are mapped as the column names.</a:t>
            </a:r>
          </a:p>
          <a:p>
            <a:pPr lvl="2"/>
            <a:r>
              <a:rPr lang="en-US" dirty="0"/>
              <a:t>Explicitly (overriding default mapping) by using:</a:t>
            </a:r>
          </a:p>
          <a:p>
            <a:pPr lvl="3">
              <a:lnSpc>
                <a:spcPct val="90000"/>
              </a:lnSpc>
            </a:pPr>
            <a:r>
              <a:rPr lang="en-US" dirty="0"/>
              <a:t>The </a:t>
            </a:r>
            <a:r>
              <a:rPr lang="en-US" dirty="0">
                <a:latin typeface="Courier New" pitchFamily="49" charset="0"/>
              </a:rPr>
              <a:t>@Table</a:t>
            </a:r>
            <a:r>
              <a:rPr lang="en-US" dirty="0"/>
              <a:t> annotation to specify the corresponding database table name</a:t>
            </a:r>
          </a:p>
          <a:p>
            <a:pPr lvl="3">
              <a:lnSpc>
                <a:spcPct val="90000"/>
              </a:lnSpc>
            </a:pPr>
            <a:r>
              <a:rPr lang="en-US" dirty="0"/>
              <a:t>The </a:t>
            </a:r>
            <a:r>
              <a:rPr lang="en-US" dirty="0">
                <a:latin typeface="Courier New" pitchFamily="49" charset="0"/>
              </a:rPr>
              <a:t>@Id</a:t>
            </a:r>
            <a:r>
              <a:rPr lang="en-US" dirty="0"/>
              <a:t> annotation to specify the entity’s primary key, or identifier</a:t>
            </a:r>
          </a:p>
          <a:p>
            <a:pPr lvl="3">
              <a:lnSpc>
                <a:spcPct val="90000"/>
              </a:lnSpc>
            </a:pPr>
            <a:r>
              <a:rPr lang="en-US" dirty="0"/>
              <a:t>The </a:t>
            </a:r>
            <a:r>
              <a:rPr lang="en-US" dirty="0">
                <a:latin typeface="Courier New" pitchFamily="49" charset="0"/>
              </a:rPr>
              <a:t>@Column</a:t>
            </a:r>
            <a:r>
              <a:rPr lang="en-US" dirty="0"/>
              <a:t> annotation to specify the corresponding column name</a:t>
            </a:r>
          </a:p>
          <a:p>
            <a:pPr lvl="1">
              <a:spcBef>
                <a:spcPct val="0"/>
              </a:spcBef>
            </a:pPr>
            <a:r>
              <a:rPr lang="en-US" dirty="0"/>
              <a:t>The example shows the </a:t>
            </a:r>
            <a:r>
              <a:rPr lang="en-US" dirty="0">
                <a:latin typeface="Courier New" pitchFamily="49" charset="0"/>
              </a:rPr>
              <a:t>Customer</a:t>
            </a:r>
            <a:r>
              <a:rPr lang="en-US" dirty="0"/>
              <a:t> class being mapped to the </a:t>
            </a:r>
            <a:r>
              <a:rPr lang="en-US" dirty="0">
                <a:latin typeface="Courier New" pitchFamily="49" charset="0"/>
              </a:rPr>
              <a:t>CUSTOMERS</a:t>
            </a:r>
            <a:r>
              <a:rPr lang="en-US" dirty="0"/>
              <a:t> table by setting the </a:t>
            </a:r>
            <a:r>
              <a:rPr lang="en-US" dirty="0">
                <a:latin typeface="Courier New" pitchFamily="49" charset="0"/>
              </a:rPr>
              <a:t>name</a:t>
            </a:r>
            <a:r>
              <a:rPr lang="en-US" dirty="0"/>
              <a:t> parameter in the </a:t>
            </a:r>
            <a:r>
              <a:rPr lang="en-US" dirty="0">
                <a:latin typeface="Courier New" pitchFamily="49" charset="0"/>
              </a:rPr>
              <a:t>@Table</a:t>
            </a:r>
            <a:r>
              <a:rPr lang="en-US" dirty="0"/>
              <a:t> annotation. The </a:t>
            </a:r>
            <a:r>
              <a:rPr lang="en-US" dirty="0" err="1">
                <a:latin typeface="Courier New" pitchFamily="49" charset="0"/>
              </a:rPr>
              <a:t>customerID</a:t>
            </a:r>
            <a:r>
              <a:rPr lang="en-US" dirty="0"/>
              <a:t> field is mapped to the </a:t>
            </a:r>
            <a:r>
              <a:rPr lang="en-US" dirty="0">
                <a:latin typeface="Courier New" pitchFamily="49" charset="0"/>
              </a:rPr>
              <a:t>CUSTID</a:t>
            </a:r>
            <a:r>
              <a:rPr lang="en-US" dirty="0"/>
              <a:t> column through the use of the </a:t>
            </a:r>
            <a:r>
              <a:rPr lang="en-US" dirty="0">
                <a:latin typeface="Courier New" pitchFamily="49" charset="0"/>
              </a:rPr>
              <a:t>@Column</a:t>
            </a:r>
            <a:r>
              <a:rPr lang="en-US" dirty="0"/>
              <a:t> annotation that appears before the </a:t>
            </a:r>
            <a:r>
              <a:rPr lang="en-US" dirty="0" err="1">
                <a:latin typeface="Courier New" pitchFamily="49" charset="0"/>
              </a:rPr>
              <a:t>getCustomerID</a:t>
            </a:r>
            <a:r>
              <a:rPr lang="en-US" dirty="0">
                <a:latin typeface="Courier New" pitchFamily="49" charset="0"/>
              </a:rPr>
              <a:t>()</a:t>
            </a:r>
            <a:r>
              <a:rPr lang="en-US" dirty="0"/>
              <a:t> method declaration. The </a:t>
            </a:r>
            <a:r>
              <a:rPr lang="en-US" dirty="0">
                <a:latin typeface="Courier New" pitchFamily="49" charset="0"/>
              </a:rPr>
              <a:t>name</a:t>
            </a:r>
            <a:r>
              <a:rPr lang="en-US" dirty="0"/>
              <a:t> parameter of the </a:t>
            </a:r>
            <a:r>
              <a:rPr lang="en-US" dirty="0">
                <a:latin typeface="Courier New" pitchFamily="49" charset="0"/>
              </a:rPr>
              <a:t>@Column</a:t>
            </a:r>
            <a:r>
              <a:rPr lang="en-US" dirty="0"/>
              <a:t> annotation specifies the column name. The </a:t>
            </a:r>
            <a:r>
              <a:rPr lang="en-US" dirty="0">
                <a:latin typeface="Courier New" pitchFamily="49" charset="0"/>
              </a:rPr>
              <a:t>@Id</a:t>
            </a:r>
            <a:r>
              <a:rPr lang="en-US" dirty="0"/>
              <a:t> annotation indicates that it is a primary key field.</a:t>
            </a:r>
          </a:p>
          <a:p>
            <a:pPr lvl="1">
              <a:spcBef>
                <a:spcPct val="15000"/>
              </a:spcBef>
            </a:pPr>
            <a:r>
              <a:rPr lang="en-US" dirty="0"/>
              <a:t>An entity can be mapped to more than one table sharing a relationship. The primary table is mapped using the </a:t>
            </a:r>
            <a:r>
              <a:rPr lang="en-US" dirty="0">
                <a:latin typeface="Courier New" pitchFamily="49" charset="0"/>
              </a:rPr>
              <a:t>@Table</a:t>
            </a:r>
            <a:r>
              <a:rPr lang="en-US" dirty="0"/>
              <a:t> annotation and the secondary table is mapped using the </a:t>
            </a:r>
            <a:r>
              <a:rPr lang="en-US" dirty="0">
                <a:latin typeface="Courier New" pitchFamily="49" charset="0"/>
              </a:rPr>
              <a:t>@</a:t>
            </a:r>
            <a:r>
              <a:rPr lang="en-US" dirty="0" err="1">
                <a:latin typeface="Courier New" pitchFamily="49" charset="0"/>
              </a:rPr>
              <a:t>SecondaryTable</a:t>
            </a:r>
            <a:r>
              <a:rPr lang="en-US" dirty="0"/>
              <a:t> annotation. The primary and the secondary tables must have the same primary key.</a:t>
            </a:r>
          </a:p>
          <a:p>
            <a:pPr lvl="1">
              <a:spcBef>
                <a:spcPct val="15000"/>
              </a:spcBef>
            </a:pPr>
            <a:r>
              <a:rPr lang="en-US" b="1" dirty="0"/>
              <a:t>Note:</a:t>
            </a:r>
            <a:r>
              <a:rPr lang="en-US" dirty="0"/>
              <a:t> The </a:t>
            </a:r>
            <a:r>
              <a:rPr lang="en-US" dirty="0">
                <a:latin typeface="Courier New" pitchFamily="49" charset="0"/>
              </a:rPr>
              <a:t>Transient</a:t>
            </a:r>
            <a:r>
              <a:rPr lang="en-US" dirty="0"/>
              <a:t> annotation can be used for a property or field of the entity bean class that is not persistent.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Fusion Middleware 11</a:t>
            </a:r>
            <a:r>
              <a:rPr lang="en-US" i="1"/>
              <a:t>g</a:t>
            </a:r>
            <a:r>
              <a:rPr lang="en-US"/>
              <a:t>: Build Java EE Applications  </a:t>
            </a:r>
            <a:r>
              <a:rPr lang="en-US">
                <a:solidFill>
                  <a:schemeClr val="tx1"/>
                </a:solidFill>
              </a:rPr>
              <a:t> 8 - </a:t>
            </a:r>
            <a:fld id="{3B6A7C56-695F-4158-87EC-0D4D60A4C008}" type="slidenum">
              <a:rPr lang="en-US">
                <a:solidFill>
                  <a:schemeClr val="tx1"/>
                </a:solidFill>
              </a:rPr>
              <a:pPr/>
              <a:t>12</a:t>
            </a:fld>
            <a:endParaRPr lang="en-US">
              <a:solidFill>
                <a:schemeClr val="tx1"/>
              </a:solidFill>
            </a:endParaRPr>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r>
              <a:rPr lang="en-US" dirty="0"/>
              <a:t>Specifying Entity Identity</a:t>
            </a:r>
          </a:p>
          <a:p>
            <a:pPr lvl="1"/>
            <a:r>
              <a:rPr lang="en-US" dirty="0"/>
              <a:t>Every entity in a domain model should be uniquely identifiable and, therefore, must have a primary key. The identity of an entity can be specified by using the following annotations:</a:t>
            </a:r>
          </a:p>
          <a:p>
            <a:pPr lvl="2">
              <a:buSzPct val="70000"/>
              <a:buFont typeface="Courier New" pitchFamily="49" charset="0"/>
              <a:buChar char="•"/>
            </a:pPr>
            <a:r>
              <a:rPr lang="en-US" b="1" dirty="0">
                <a:latin typeface="Courier New" pitchFamily="49" charset="0"/>
              </a:rPr>
              <a:t>@Id</a:t>
            </a:r>
            <a:r>
              <a:rPr lang="en-US" b="1" dirty="0"/>
              <a:t> annotation:</a:t>
            </a:r>
            <a:r>
              <a:rPr lang="en-US" dirty="0"/>
              <a:t> The </a:t>
            </a:r>
            <a:r>
              <a:rPr lang="en-US" dirty="0">
                <a:latin typeface="Courier New" pitchFamily="49" charset="0"/>
              </a:rPr>
              <a:t>@Id</a:t>
            </a:r>
            <a:r>
              <a:rPr lang="en-US" dirty="0"/>
              <a:t> annotation can be used to mark a field or property as identity for an entity. The only consideration in this case is that it works only for identities with just one field or property. If you have to use more than one property or field (also known as a composite key) to uniquely identify an entity, you can do it by implementing either the </a:t>
            </a:r>
            <a:r>
              <a:rPr lang="en-US" dirty="0">
                <a:latin typeface="Courier New" pitchFamily="49" charset="0"/>
              </a:rPr>
              <a:t>@</a:t>
            </a:r>
            <a:r>
              <a:rPr lang="en-US" dirty="0" err="1">
                <a:latin typeface="Courier New" pitchFamily="49" charset="0"/>
              </a:rPr>
              <a:t>IdClass</a:t>
            </a:r>
            <a:r>
              <a:rPr lang="en-US" dirty="0"/>
              <a:t> or the </a:t>
            </a:r>
            <a:r>
              <a:rPr lang="en-US" dirty="0">
                <a:latin typeface="Courier New" pitchFamily="49" charset="0"/>
              </a:rPr>
              <a:t>@</a:t>
            </a:r>
            <a:r>
              <a:rPr lang="en-US" dirty="0" err="1">
                <a:latin typeface="Courier New" pitchFamily="49" charset="0"/>
              </a:rPr>
              <a:t>EmbeddedId</a:t>
            </a:r>
            <a:r>
              <a:rPr lang="en-US" dirty="0"/>
              <a:t> annotation.</a:t>
            </a:r>
          </a:p>
          <a:p>
            <a:pPr lvl="2">
              <a:buSzPct val="70000"/>
              <a:buFont typeface="Courier New" pitchFamily="49" charset="0"/>
              <a:buChar char="•"/>
            </a:pPr>
            <a:r>
              <a:rPr lang="en-US" b="1" dirty="0">
                <a:latin typeface="Courier New" pitchFamily="49" charset="0"/>
              </a:rPr>
              <a:t>@</a:t>
            </a:r>
            <a:r>
              <a:rPr lang="en-US" b="1" dirty="0" err="1">
                <a:latin typeface="Courier New" pitchFamily="49" charset="0"/>
              </a:rPr>
              <a:t>IdClass</a:t>
            </a:r>
            <a:r>
              <a:rPr lang="en-US" b="1" dirty="0"/>
              <a:t> annotation:</a:t>
            </a:r>
            <a:r>
              <a:rPr lang="en-US" dirty="0"/>
              <a:t> The </a:t>
            </a:r>
            <a:r>
              <a:rPr lang="en-US" dirty="0">
                <a:latin typeface="Courier New" pitchFamily="49" charset="0"/>
              </a:rPr>
              <a:t>@</a:t>
            </a:r>
            <a:r>
              <a:rPr lang="en-US" dirty="0" err="1">
                <a:latin typeface="Courier New" pitchFamily="49" charset="0"/>
              </a:rPr>
              <a:t>IdClass</a:t>
            </a:r>
            <a:r>
              <a:rPr lang="en-US" dirty="0"/>
              <a:t> annotation enables you to specify a composite primary key class that is mapped to multiple fields or properties of the entity. The names of the fields or properties in the primary key class must correspond to the primary key fields or properties of the entity, and their types must also be the same.</a:t>
            </a:r>
          </a:p>
          <a:p>
            <a:pPr lvl="2">
              <a:buSzPct val="70000"/>
              <a:buFont typeface="Courier New" pitchFamily="49" charset="0"/>
              <a:buChar char="•"/>
            </a:pPr>
            <a:r>
              <a:rPr lang="en-US" b="1" dirty="0">
                <a:latin typeface="Courier New" pitchFamily="49" charset="0"/>
              </a:rPr>
              <a:t>@</a:t>
            </a:r>
            <a:r>
              <a:rPr lang="en-US" b="1" dirty="0" err="1">
                <a:latin typeface="Courier New" pitchFamily="49" charset="0"/>
              </a:rPr>
              <a:t>EmbeddedID</a:t>
            </a:r>
            <a:r>
              <a:rPr lang="en-US" b="1" dirty="0"/>
              <a:t> annotation:</a:t>
            </a:r>
            <a:r>
              <a:rPr lang="en-US" dirty="0"/>
              <a:t> The </a:t>
            </a:r>
            <a:r>
              <a:rPr lang="en-US" dirty="0">
                <a:latin typeface="Courier New" pitchFamily="49" charset="0"/>
              </a:rPr>
              <a:t>@</a:t>
            </a:r>
            <a:r>
              <a:rPr lang="en-US" dirty="0" err="1">
                <a:latin typeface="Courier New" pitchFamily="49" charset="0"/>
              </a:rPr>
              <a:t>EmbeddedID</a:t>
            </a:r>
            <a:r>
              <a:rPr lang="en-US" dirty="0"/>
              <a:t> annotation is applied to a persistent field or property of an entity class or mapped </a:t>
            </a:r>
            <a:r>
              <a:rPr lang="en-US" dirty="0" err="1"/>
              <a:t>superclass</a:t>
            </a:r>
            <a:r>
              <a:rPr lang="en-US" dirty="0"/>
              <a:t> to denote a composite primary key. The composite primary key is defined in an embeddable class in the entity class. The embeddable class must be annotated as </a:t>
            </a:r>
            <a:r>
              <a:rPr lang="en-US" dirty="0">
                <a:latin typeface="Courier New" pitchFamily="49" charset="0"/>
              </a:rPr>
              <a:t>@Embeddable</a:t>
            </a:r>
            <a:r>
              <a:rPr lang="en-US" dirty="0"/>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Fusion Middleware 11</a:t>
            </a:r>
            <a:r>
              <a:rPr lang="en-US" i="1"/>
              <a:t>g</a:t>
            </a:r>
            <a:r>
              <a:rPr lang="en-US"/>
              <a:t>: Build Java EE Applications  </a:t>
            </a:r>
            <a:r>
              <a:rPr lang="en-US">
                <a:solidFill>
                  <a:schemeClr val="tx1"/>
                </a:solidFill>
              </a:rPr>
              <a:t> 9 - </a:t>
            </a:r>
            <a:fld id="{863978F5-B833-4DF0-8291-241AA726C3EC}" type="slidenum">
              <a:rPr lang="en-US">
                <a:solidFill>
                  <a:schemeClr val="tx1"/>
                </a:solidFill>
              </a:rPr>
              <a:pPr/>
              <a:t>13</a:t>
            </a:fld>
            <a:endParaRPr lang="en-US">
              <a:solidFill>
                <a:schemeClr val="tx1"/>
              </a:solidFill>
            </a:endParaRPr>
          </a:p>
        </p:txBody>
      </p:sp>
      <p:sp>
        <p:nvSpPr>
          <p:cNvPr id="360452" name="Rectangle 4"/>
          <p:cNvSpPr>
            <a:spLocks noGrp="1" noRot="1" noChangeAspect="1" noChangeArrowheads="1" noTextEdit="1"/>
          </p:cNvSpPr>
          <p:nvPr>
            <p:ph type="sldImg"/>
          </p:nvPr>
        </p:nvSpPr>
        <p:spPr>
          <a:ln/>
        </p:spPr>
      </p:sp>
      <p:sp>
        <p:nvSpPr>
          <p:cNvPr id="360453" name="Rectangle 5"/>
          <p:cNvSpPr>
            <a:spLocks noGrp="1" noChangeArrowheads="1"/>
          </p:cNvSpPr>
          <p:nvPr>
            <p:ph type="body" idx="1"/>
          </p:nvPr>
        </p:nvSpPr>
        <p:spPr/>
        <p:txBody>
          <a:bodyPr/>
          <a:lstStyle/>
          <a:p>
            <a:r>
              <a:rPr lang="en-US"/>
              <a:t>What Is </a:t>
            </a:r>
            <a:r>
              <a:rPr lang="en-US">
                <a:latin typeface="Courier New" pitchFamily="49" charset="0"/>
              </a:rPr>
              <a:t>EntityManager</a:t>
            </a:r>
            <a:r>
              <a:rPr lang="en-US"/>
              <a:t>?</a:t>
            </a:r>
          </a:p>
          <a:p>
            <a:pPr lvl="1"/>
            <a:r>
              <a:rPr lang="en-US">
                <a:latin typeface="Courier New" pitchFamily="49" charset="0"/>
              </a:rPr>
              <a:t>EntityManager</a:t>
            </a:r>
            <a:r>
              <a:rPr lang="en-US"/>
              <a:t> is an interface that is defined as a part of the EJB 3.0 Java Persistence API (JPA) specification. It specifies standard APIs for managing the life cycle of the entities, and also for performing a create, read, update, and delete (CRUD) operation on the entities. The </a:t>
            </a:r>
            <a:r>
              <a:rPr lang="en-US">
                <a:latin typeface="Courier New" pitchFamily="49" charset="0"/>
              </a:rPr>
              <a:t>EntityManager</a:t>
            </a:r>
            <a:r>
              <a:rPr lang="en-US"/>
              <a:t> acts as a bridge between the object-oriented and the relational worlds. It interprets the object-relational mapping (ORM) specified for an entity and saves the entity in the database.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Fusion Middleware 11</a:t>
            </a:r>
            <a:r>
              <a:rPr lang="en-US" i="1"/>
              <a:t>g</a:t>
            </a:r>
            <a:r>
              <a:rPr lang="en-US"/>
              <a:t>: Build Java EE Applications  </a:t>
            </a:r>
            <a:r>
              <a:rPr lang="en-US">
                <a:solidFill>
                  <a:schemeClr val="tx1"/>
                </a:solidFill>
              </a:rPr>
              <a:t> 9 - </a:t>
            </a:r>
            <a:fld id="{7B2C6300-92AD-4DAA-A651-35C78DDB44E4}" type="slidenum">
              <a:rPr lang="en-US">
                <a:solidFill>
                  <a:schemeClr val="tx1"/>
                </a:solidFill>
              </a:rPr>
              <a:pPr/>
              <a:t>14</a:t>
            </a:fld>
            <a:endParaRPr lang="en-US">
              <a:solidFill>
                <a:schemeClr val="tx1"/>
              </a:solidFill>
            </a:endParaRPr>
          </a:p>
        </p:txBody>
      </p:sp>
      <p:sp>
        <p:nvSpPr>
          <p:cNvPr id="362500" name="Rectangle 4"/>
          <p:cNvSpPr>
            <a:spLocks noGrp="1" noRot="1" noChangeAspect="1" noChangeArrowheads="1" noTextEdit="1"/>
          </p:cNvSpPr>
          <p:nvPr>
            <p:ph type="sldImg"/>
          </p:nvPr>
        </p:nvSpPr>
        <p:spPr>
          <a:ln/>
        </p:spPr>
      </p:sp>
      <p:sp>
        <p:nvSpPr>
          <p:cNvPr id="362501" name="Rectangle 5"/>
          <p:cNvSpPr>
            <a:spLocks noGrp="1" noChangeArrowheads="1"/>
          </p:cNvSpPr>
          <p:nvPr>
            <p:ph type="body" idx="1"/>
          </p:nvPr>
        </p:nvSpPr>
        <p:spPr/>
        <p:txBody>
          <a:bodyPr/>
          <a:lstStyle/>
          <a:p>
            <a:r>
              <a:rPr lang="en-US"/>
              <a:t>What Is </a:t>
            </a:r>
            <a:r>
              <a:rPr lang="en-US">
                <a:latin typeface="Courier New" pitchFamily="49" charset="0"/>
              </a:rPr>
              <a:t>EntityManager</a:t>
            </a:r>
            <a:r>
              <a:rPr lang="en-US"/>
              <a:t>? (continued)</a:t>
            </a:r>
          </a:p>
          <a:p>
            <a:pPr lvl="1"/>
            <a:r>
              <a:rPr lang="en-US">
                <a:latin typeface="Courier New" pitchFamily="49" charset="0"/>
              </a:rPr>
              <a:t>EntityManager</a:t>
            </a:r>
            <a:r>
              <a:rPr lang="en-US"/>
              <a:t> is also an instance that is associated with a persistence context. A persistence context is defined as a set of managed entity instances, each of which has a unique persistent identity. The persistence context shown in the diagram is the set of entity instances associated with a row in a database. The </a:t>
            </a:r>
            <a:r>
              <a:rPr lang="en-US">
                <a:latin typeface="Courier New" pitchFamily="49" charset="0"/>
              </a:rPr>
              <a:t>EntityManager</a:t>
            </a:r>
            <a:r>
              <a:rPr lang="en-US"/>
              <a:t> interface provides methods that manage entity instances and their life cycles within the persistence context. The </a:t>
            </a:r>
            <a:r>
              <a:rPr lang="en-US">
                <a:latin typeface="Courier New" pitchFamily="49" charset="0"/>
              </a:rPr>
              <a:t>EntityManager</a:t>
            </a:r>
            <a:r>
              <a:rPr lang="en-US"/>
              <a:t> API is used to create and remove persistent entity instances to find entities by their primary key and to query entities.</a:t>
            </a:r>
          </a:p>
          <a:p>
            <a:pPr lvl="1"/>
            <a:r>
              <a:rPr lang="en-US"/>
              <a:t>By default, the lifetime of the persistence context corresponds to the life of a transaction. An extended persistence context can be extended beyond that of a single transaction. The </a:t>
            </a:r>
            <a:r>
              <a:rPr lang="en-US">
                <a:latin typeface="Courier New" pitchFamily="49" charset="0"/>
              </a:rPr>
              <a:t>EntityManager</a:t>
            </a:r>
            <a:r>
              <a:rPr lang="en-US"/>
              <a:t> API assumes that the mapped database is accessed using read-committed isolation—that is, it uses an optimistic locking strategy.</a:t>
            </a:r>
          </a:p>
          <a:p>
            <a:pPr lvl="1"/>
            <a:r>
              <a:rPr lang="en-US"/>
              <a:t>A persistence unit defines a set of:</a:t>
            </a:r>
          </a:p>
          <a:p>
            <a:pPr lvl="2"/>
            <a:r>
              <a:rPr lang="en-US"/>
              <a:t>Entities that can be managed by a specific </a:t>
            </a:r>
            <a:r>
              <a:rPr lang="en-US">
                <a:latin typeface="Courier New" pitchFamily="49" charset="0"/>
              </a:rPr>
              <a:t>EntityManager</a:t>
            </a:r>
            <a:r>
              <a:rPr lang="en-US"/>
              <a:t> instance</a:t>
            </a:r>
          </a:p>
          <a:p>
            <a:pPr lvl="2"/>
            <a:r>
              <a:rPr lang="en-US"/>
              <a:t>Related and grouped application classes that are mapped to a single database</a:t>
            </a:r>
          </a:p>
          <a:p>
            <a:pPr lvl="1"/>
            <a:r>
              <a:rPr lang="en-US"/>
              <a:t>An entity has a persistence identity when it has been assigned a unique identifier value, such as the primary key. The persistence identity is used to ensure that an entity is unique.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Fusion Middleware 11</a:t>
            </a:r>
            <a:r>
              <a:rPr lang="en-US" i="1"/>
              <a:t>g</a:t>
            </a:r>
            <a:r>
              <a:rPr lang="en-US"/>
              <a:t>: Build Java EE Applications  </a:t>
            </a:r>
            <a:r>
              <a:rPr lang="en-US">
                <a:solidFill>
                  <a:schemeClr val="tx1"/>
                </a:solidFill>
              </a:rPr>
              <a:t> 9 - </a:t>
            </a:r>
            <a:fld id="{E1331811-4047-470A-A06A-CE72BDA40DDE}" type="slidenum">
              <a:rPr lang="en-US">
                <a:solidFill>
                  <a:schemeClr val="tx1"/>
                </a:solidFill>
              </a:rPr>
              <a:pPr/>
              <a:t>15</a:t>
            </a:fld>
            <a:endParaRPr lang="en-US">
              <a:solidFill>
                <a:schemeClr val="tx1"/>
              </a:solidFill>
            </a:endParaRPr>
          </a:p>
        </p:txBody>
      </p:sp>
      <p:sp>
        <p:nvSpPr>
          <p:cNvPr id="368644" name="Rectangle 4"/>
          <p:cNvSpPr>
            <a:spLocks noGrp="1" noRot="1" noChangeAspect="1" noChangeArrowheads="1" noTextEdit="1"/>
          </p:cNvSpPr>
          <p:nvPr>
            <p:ph type="sldImg"/>
          </p:nvPr>
        </p:nvSpPr>
        <p:spPr>
          <a:ln/>
        </p:spPr>
      </p:sp>
      <p:sp>
        <p:nvSpPr>
          <p:cNvPr id="368645" name="Rectangle 5"/>
          <p:cNvSpPr>
            <a:spLocks noGrp="1" noChangeArrowheads="1"/>
          </p:cNvSpPr>
          <p:nvPr>
            <p:ph type="body" idx="1"/>
          </p:nvPr>
        </p:nvSpPr>
        <p:spPr/>
        <p:txBody>
          <a:bodyPr/>
          <a:lstStyle/>
          <a:p>
            <a:r>
              <a:rPr lang="en-US" dirty="0"/>
              <a:t>Accessing an </a:t>
            </a:r>
            <a:r>
              <a:rPr lang="en-US" dirty="0" err="1">
                <a:latin typeface="Courier New" pitchFamily="49" charset="0"/>
              </a:rPr>
              <a:t>EntityManager</a:t>
            </a:r>
            <a:r>
              <a:rPr lang="en-US" dirty="0"/>
              <a:t> Instance in an Application</a:t>
            </a:r>
          </a:p>
          <a:p>
            <a:pPr lvl="1"/>
            <a:r>
              <a:rPr lang="en-US" dirty="0"/>
              <a:t>The most common and widely used </a:t>
            </a:r>
            <a:r>
              <a:rPr lang="en-US" dirty="0" err="1">
                <a:latin typeface="Courier New" pitchFamily="49" charset="0"/>
              </a:rPr>
              <a:t>EntityManager</a:t>
            </a:r>
            <a:r>
              <a:rPr lang="en-US" dirty="0"/>
              <a:t> in a Java EE environment is the container-managed </a:t>
            </a:r>
            <a:r>
              <a:rPr lang="en-US" dirty="0" err="1">
                <a:latin typeface="Courier New" pitchFamily="49" charset="0"/>
              </a:rPr>
              <a:t>EntityManager</a:t>
            </a:r>
            <a:r>
              <a:rPr lang="en-US" dirty="0"/>
              <a:t>. In this mode, all the </a:t>
            </a:r>
            <a:r>
              <a:rPr lang="en-US" dirty="0" err="1">
                <a:latin typeface="Courier New" pitchFamily="49" charset="0"/>
              </a:rPr>
              <a:t>EntityManager</a:t>
            </a:r>
            <a:r>
              <a:rPr lang="en-US" dirty="0"/>
              <a:t> instances are injected into the applications by using the </a:t>
            </a:r>
            <a:r>
              <a:rPr lang="en-US" dirty="0">
                <a:latin typeface="Courier New" pitchFamily="49" charset="0"/>
              </a:rPr>
              <a:t>@</a:t>
            </a:r>
            <a:r>
              <a:rPr lang="en-US" dirty="0" err="1">
                <a:latin typeface="Courier New" pitchFamily="49" charset="0"/>
              </a:rPr>
              <a:t>PersistenceContext</a:t>
            </a:r>
            <a:r>
              <a:rPr lang="en-US" dirty="0"/>
              <a:t> annotation. The Java EE container manages the task of looking up, opening, and closing the </a:t>
            </a:r>
            <a:r>
              <a:rPr lang="en-US" dirty="0" err="1">
                <a:latin typeface="Courier New" pitchFamily="49" charset="0"/>
              </a:rPr>
              <a:t>EntityManager</a:t>
            </a:r>
            <a:r>
              <a:rPr lang="en-US" dirty="0"/>
              <a:t>, and is also responsible for managing the transaction boundaries. Therefore, a container-managed </a:t>
            </a:r>
            <a:r>
              <a:rPr lang="en-US" dirty="0" err="1">
                <a:latin typeface="Courier New" pitchFamily="49" charset="0"/>
              </a:rPr>
              <a:t>EntityManager</a:t>
            </a:r>
            <a:r>
              <a:rPr lang="en-US" dirty="0"/>
              <a:t> must implement the Java Transaction API (JTA) transactions. You can obtain a container-managed </a:t>
            </a:r>
            <a:r>
              <a:rPr lang="en-US" dirty="0" err="1">
                <a:latin typeface="Courier New" pitchFamily="49" charset="0"/>
              </a:rPr>
              <a:t>EntityManager</a:t>
            </a:r>
            <a:r>
              <a:rPr lang="en-US" dirty="0"/>
              <a:t> in an application through dependency injection or through JNDI lookup.</a:t>
            </a:r>
          </a:p>
          <a:p>
            <a:pPr lvl="1"/>
            <a:r>
              <a:rPr lang="en-US" dirty="0"/>
              <a:t>The application-managed </a:t>
            </a:r>
            <a:r>
              <a:rPr lang="en-US" dirty="0" err="1">
                <a:latin typeface="Courier New" pitchFamily="49" charset="0"/>
              </a:rPr>
              <a:t>EntityManager</a:t>
            </a:r>
            <a:r>
              <a:rPr lang="en-US" dirty="0"/>
              <a:t> enables you to control every aspect of </a:t>
            </a:r>
            <a:r>
              <a:rPr lang="en-US" dirty="0" err="1">
                <a:latin typeface="Courier New" pitchFamily="49" charset="0"/>
              </a:rPr>
              <a:t>EntityManager</a:t>
            </a:r>
            <a:r>
              <a:rPr lang="en-US" dirty="0" err="1"/>
              <a:t>’s</a:t>
            </a:r>
            <a:r>
              <a:rPr lang="en-US" dirty="0"/>
              <a:t> life cycle in the application code. In this mode, the </a:t>
            </a:r>
            <a:r>
              <a:rPr lang="en-US" dirty="0" err="1">
                <a:latin typeface="Courier New" pitchFamily="49" charset="0"/>
              </a:rPr>
              <a:t>EntityManager</a:t>
            </a:r>
            <a:r>
              <a:rPr lang="en-US" dirty="0"/>
              <a:t> is retrieved through the </a:t>
            </a:r>
            <a:r>
              <a:rPr lang="en-US" dirty="0" err="1">
                <a:latin typeface="Courier New" pitchFamily="49" charset="0"/>
              </a:rPr>
              <a:t>EntityManagerFactory</a:t>
            </a:r>
            <a:r>
              <a:rPr lang="en-US" dirty="0"/>
              <a:t> API. Because application-managed </a:t>
            </a:r>
            <a:r>
              <a:rPr lang="en-US" dirty="0" err="1">
                <a:latin typeface="Courier New" pitchFamily="49" charset="0"/>
              </a:rPr>
              <a:t>EntityManager</a:t>
            </a:r>
            <a:r>
              <a:rPr lang="en-US" dirty="0"/>
              <a:t> is implemented outside a Java EE container, the transactions in application-managed </a:t>
            </a:r>
            <a:r>
              <a:rPr lang="en-US" dirty="0" err="1">
                <a:latin typeface="Courier New" pitchFamily="49" charset="0"/>
              </a:rPr>
              <a:t>EntityManager</a:t>
            </a:r>
            <a:r>
              <a:rPr lang="en-US" dirty="0"/>
              <a:t> is controlled through the </a:t>
            </a:r>
            <a:r>
              <a:rPr lang="en-US" dirty="0" err="1">
                <a:latin typeface="Courier New" pitchFamily="49" charset="0"/>
              </a:rPr>
              <a:t>EntityTransaction</a:t>
            </a:r>
            <a:r>
              <a:rPr lang="en-US" dirty="0"/>
              <a:t> API.</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Fusion Middleware 11</a:t>
            </a:r>
            <a:r>
              <a:rPr lang="en-US" i="1"/>
              <a:t>g</a:t>
            </a:r>
            <a:r>
              <a:rPr lang="en-US"/>
              <a:t>: Build Java EE Applications  </a:t>
            </a:r>
            <a:r>
              <a:rPr lang="en-US">
                <a:solidFill>
                  <a:schemeClr val="tx1"/>
                </a:solidFill>
              </a:rPr>
              <a:t> 9 - </a:t>
            </a:r>
            <a:fld id="{3D9D8BC5-478B-42D0-ABE8-C109CCAE40F2}" type="slidenum">
              <a:rPr lang="en-US">
                <a:solidFill>
                  <a:schemeClr val="tx1"/>
                </a:solidFill>
              </a:rPr>
              <a:pPr/>
              <a:t>16</a:t>
            </a:fld>
            <a:endParaRPr lang="en-US">
              <a:solidFill>
                <a:schemeClr val="tx1"/>
              </a:solidFill>
            </a:endParaRPr>
          </a:p>
        </p:txBody>
      </p:sp>
      <p:sp>
        <p:nvSpPr>
          <p:cNvPr id="374786" name="Rectangle 2"/>
          <p:cNvSpPr>
            <a:spLocks noGrp="1" noRot="1" noChangeAspect="1" noChangeArrowheads="1" noTextEdit="1"/>
          </p:cNvSpPr>
          <p:nvPr>
            <p:ph type="sldImg"/>
          </p:nvPr>
        </p:nvSpPr>
        <p:spPr>
          <a:ln/>
        </p:spPr>
      </p:sp>
      <p:sp>
        <p:nvSpPr>
          <p:cNvPr id="374787" name="Rectangle 3"/>
          <p:cNvSpPr>
            <a:spLocks noGrp="1" noChangeArrowheads="1"/>
          </p:cNvSpPr>
          <p:nvPr>
            <p:ph type="body" idx="1"/>
          </p:nvPr>
        </p:nvSpPr>
        <p:spPr>
          <a:xfrm>
            <a:off x="464260" y="5757079"/>
            <a:ext cx="6170781" cy="3905151"/>
          </a:xfrm>
        </p:spPr>
        <p:txBody>
          <a:bodyPr/>
          <a:lstStyle/>
          <a:p>
            <a:pPr>
              <a:lnSpc>
                <a:spcPct val="90000"/>
              </a:lnSpc>
            </a:pPr>
            <a:r>
              <a:rPr lang="en-US"/>
              <a:t>Specifying Database Operations with the </a:t>
            </a:r>
            <a:r>
              <a:rPr lang="en-US">
                <a:latin typeface="Courier New" pitchFamily="49" charset="0"/>
              </a:rPr>
              <a:t>EntityManager</a:t>
            </a:r>
            <a:r>
              <a:rPr lang="en-US"/>
              <a:t> API</a:t>
            </a:r>
          </a:p>
          <a:p>
            <a:pPr lvl="1">
              <a:lnSpc>
                <a:spcPct val="90000"/>
              </a:lnSpc>
            </a:pPr>
            <a:r>
              <a:rPr lang="en-US"/>
              <a:t>The </a:t>
            </a:r>
            <a:r>
              <a:rPr lang="en-US">
                <a:latin typeface="Courier New" pitchFamily="49" charset="0"/>
              </a:rPr>
              <a:t>EntityManager</a:t>
            </a:r>
            <a:r>
              <a:rPr lang="en-US"/>
              <a:t> API provides the following methods that map to CRUD database operations:</a:t>
            </a:r>
          </a:p>
          <a:p>
            <a:pPr lvl="2">
              <a:lnSpc>
                <a:spcPct val="90000"/>
              </a:lnSpc>
              <a:buSzPct val="70000"/>
              <a:buFont typeface="Courier New" pitchFamily="49" charset="0"/>
              <a:buChar char="•"/>
            </a:pPr>
            <a:r>
              <a:rPr lang="en-US">
                <a:latin typeface="Courier New" pitchFamily="49" charset="0"/>
              </a:rPr>
              <a:t>persist()</a:t>
            </a:r>
            <a:r>
              <a:rPr lang="en-US"/>
              <a:t> maps to an </a:t>
            </a:r>
            <a:r>
              <a:rPr lang="en-US">
                <a:latin typeface="Courier New" pitchFamily="49" charset="0"/>
              </a:rPr>
              <a:t>INSERT</a:t>
            </a:r>
            <a:r>
              <a:rPr lang="en-US"/>
              <a:t> (create) operation.</a:t>
            </a:r>
          </a:p>
          <a:p>
            <a:pPr lvl="2">
              <a:lnSpc>
                <a:spcPct val="90000"/>
              </a:lnSpc>
              <a:buSzPct val="70000"/>
              <a:buFont typeface="Courier New" pitchFamily="49" charset="0"/>
              <a:buChar char="•"/>
            </a:pPr>
            <a:r>
              <a:rPr lang="en-US">
                <a:latin typeface="Courier New" pitchFamily="49" charset="0"/>
              </a:rPr>
              <a:t>find()</a:t>
            </a:r>
            <a:r>
              <a:rPr lang="en-US"/>
              <a:t> maps to a </a:t>
            </a:r>
            <a:r>
              <a:rPr lang="en-US">
                <a:latin typeface="Courier New" pitchFamily="49" charset="0"/>
              </a:rPr>
              <a:t>SELECT</a:t>
            </a:r>
            <a:r>
              <a:rPr lang="en-US"/>
              <a:t> (read) operation.</a:t>
            </a:r>
          </a:p>
          <a:p>
            <a:pPr lvl="2">
              <a:lnSpc>
                <a:spcPct val="90000"/>
              </a:lnSpc>
              <a:buSzPct val="70000"/>
              <a:buFont typeface="Courier New" pitchFamily="49" charset="0"/>
              <a:buChar char="•"/>
            </a:pPr>
            <a:r>
              <a:rPr lang="en-US">
                <a:latin typeface="Courier New" pitchFamily="49" charset="0"/>
              </a:rPr>
              <a:t>remove()</a:t>
            </a:r>
            <a:r>
              <a:rPr lang="en-US"/>
              <a:t> maps to the </a:t>
            </a:r>
            <a:r>
              <a:rPr lang="en-US">
                <a:latin typeface="Courier New" pitchFamily="49" charset="0"/>
              </a:rPr>
              <a:t>DELETE</a:t>
            </a:r>
            <a:r>
              <a:rPr lang="en-US"/>
              <a:t> operation.</a:t>
            </a:r>
          </a:p>
          <a:p>
            <a:pPr lvl="2">
              <a:lnSpc>
                <a:spcPct val="90000"/>
              </a:lnSpc>
              <a:buSzPct val="70000"/>
              <a:buFont typeface="Courier New" pitchFamily="49" charset="0"/>
              <a:buChar char="•"/>
            </a:pPr>
            <a:r>
              <a:rPr lang="en-US">
                <a:latin typeface="Courier New" pitchFamily="49" charset="0"/>
              </a:rPr>
              <a:t>merge()</a:t>
            </a:r>
            <a:r>
              <a:rPr lang="en-US"/>
              <a:t> attaches an entity instance to the </a:t>
            </a:r>
            <a:r>
              <a:rPr lang="en-US">
                <a:latin typeface="Courier New" pitchFamily="49" charset="0"/>
              </a:rPr>
              <a:t>EntityManager</a:t>
            </a:r>
            <a:r>
              <a:rPr lang="en-US"/>
              <a:t>’s persistence context, making the instance managed. You can update an entity by using the entity’s public API to modify its persistent state, or by using an update query. In both the cases, the actual database update happens when the current transaction context commits. Alternatively, you can call the </a:t>
            </a:r>
            <a:r>
              <a:rPr lang="en-US">
                <a:latin typeface="Courier New" pitchFamily="49" charset="0"/>
              </a:rPr>
              <a:t>flush()</a:t>
            </a:r>
            <a:r>
              <a:rPr lang="en-US"/>
              <a:t> method to persist entity state before the current transaction context commits.</a:t>
            </a:r>
          </a:p>
          <a:p>
            <a:pPr lvl="1">
              <a:lnSpc>
                <a:spcPct val="90000"/>
              </a:lnSpc>
              <a:spcBef>
                <a:spcPct val="0"/>
              </a:spcBef>
            </a:pPr>
            <a:r>
              <a:rPr lang="en-US" b="1"/>
              <a:t>Note:</a:t>
            </a:r>
            <a:r>
              <a:rPr lang="en-US"/>
              <a:t> The Java Persistence API specification assumes the use of optimistic locking, where the databases to which persistence components are mapped are accessed by implementations using read-committed isolation. The specification does not define database isolation levels.</a:t>
            </a:r>
            <a:endParaRPr lang="en-US" b="1"/>
          </a:p>
          <a:p>
            <a:pPr lvl="1">
              <a:lnSpc>
                <a:spcPct val="90000"/>
              </a:lnSpc>
              <a:spcBef>
                <a:spcPct val="0"/>
              </a:spcBef>
            </a:pPr>
            <a:r>
              <a:rPr lang="en-US" b="1"/>
              <a:t>Note:</a:t>
            </a:r>
            <a:r>
              <a:rPr lang="en-US"/>
              <a:t> The </a:t>
            </a:r>
            <a:r>
              <a:rPr lang="en-US">
                <a:latin typeface="Courier New" pitchFamily="49" charset="0"/>
              </a:rPr>
              <a:t>EntityManager</a:t>
            </a:r>
            <a:r>
              <a:rPr lang="en-US"/>
              <a:t> interface provides additional methods, known as the </a:t>
            </a:r>
            <a:r>
              <a:rPr lang="en-US">
                <a:latin typeface="Courier New" pitchFamily="49" charset="0"/>
              </a:rPr>
              <a:t>Query</a:t>
            </a:r>
            <a:r>
              <a:rPr lang="en-US"/>
              <a:t> API, for finding entities:</a:t>
            </a:r>
          </a:p>
          <a:p>
            <a:pPr lvl="2">
              <a:lnSpc>
                <a:spcPct val="90000"/>
              </a:lnSpc>
              <a:buSzPct val="70000"/>
              <a:buFont typeface="Courier New" pitchFamily="49" charset="0"/>
              <a:buChar char="•"/>
            </a:pPr>
            <a:r>
              <a:rPr lang="en-US">
                <a:latin typeface="Courier New" pitchFamily="49" charset="0"/>
              </a:rPr>
              <a:t>createQuery()</a:t>
            </a:r>
            <a:r>
              <a:rPr lang="en-US"/>
              <a:t> creates a </a:t>
            </a:r>
            <a:r>
              <a:rPr lang="en-US">
                <a:latin typeface="Courier New" pitchFamily="49" charset="0"/>
              </a:rPr>
              <a:t>Query</a:t>
            </a:r>
            <a:r>
              <a:rPr lang="en-US"/>
              <a:t> object for executing a Java Persistence Query Language (JPQL) statement.</a:t>
            </a:r>
          </a:p>
          <a:p>
            <a:pPr lvl="2">
              <a:lnSpc>
                <a:spcPct val="90000"/>
              </a:lnSpc>
              <a:buSzPct val="70000"/>
              <a:buFont typeface="Courier New" pitchFamily="49" charset="0"/>
              <a:buChar char="•"/>
            </a:pPr>
            <a:r>
              <a:rPr lang="en-US">
                <a:latin typeface="Courier New" pitchFamily="49" charset="0"/>
              </a:rPr>
              <a:t>createNamedQuery()</a:t>
            </a:r>
            <a:r>
              <a:rPr lang="en-US"/>
              <a:t> creates a </a:t>
            </a:r>
            <a:r>
              <a:rPr lang="en-US">
                <a:latin typeface="Courier New" pitchFamily="49" charset="0"/>
              </a:rPr>
              <a:t>Query</a:t>
            </a:r>
            <a:r>
              <a:rPr lang="en-US"/>
              <a:t> object for executing a named JPQL or native query.</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Fusion Middleware 11</a:t>
            </a:r>
            <a:r>
              <a:rPr lang="en-US" i="1"/>
              <a:t>g</a:t>
            </a:r>
            <a:r>
              <a:rPr lang="en-US"/>
              <a:t>: Build Java EE Applications  </a:t>
            </a:r>
            <a:r>
              <a:rPr lang="en-US">
                <a:solidFill>
                  <a:schemeClr val="tx1"/>
                </a:solidFill>
              </a:rPr>
              <a:t> 9 - </a:t>
            </a:r>
            <a:fld id="{A403929C-E3FA-4254-B99F-67FD87CDA76D}" type="slidenum">
              <a:rPr lang="en-US">
                <a:solidFill>
                  <a:schemeClr val="tx1"/>
                </a:solidFill>
              </a:rPr>
              <a:pPr/>
              <a:t>17</a:t>
            </a:fld>
            <a:endParaRPr lang="en-US">
              <a:solidFill>
                <a:schemeClr val="tx1"/>
              </a:solidFill>
            </a:endParaRPr>
          </a:p>
        </p:txBody>
      </p:sp>
      <p:sp>
        <p:nvSpPr>
          <p:cNvPr id="378882" name="Rectangle 2"/>
          <p:cNvSpPr>
            <a:spLocks noGrp="1" noRot="1" noChangeAspect="1" noChangeArrowheads="1" noTextEdit="1"/>
          </p:cNvSpPr>
          <p:nvPr>
            <p:ph type="sldImg"/>
          </p:nvPr>
        </p:nvSpPr>
        <p:spPr>
          <a:ln/>
        </p:spPr>
      </p:sp>
      <p:sp>
        <p:nvSpPr>
          <p:cNvPr id="378883" name="Rectangle 3"/>
          <p:cNvSpPr>
            <a:spLocks noGrp="1" noChangeArrowheads="1"/>
          </p:cNvSpPr>
          <p:nvPr>
            <p:ph type="body" idx="1"/>
          </p:nvPr>
        </p:nvSpPr>
        <p:spPr>
          <a:xfrm>
            <a:off x="464260" y="5757079"/>
            <a:ext cx="6170781" cy="3905151"/>
          </a:xfrm>
        </p:spPr>
        <p:txBody>
          <a:bodyPr/>
          <a:lstStyle/>
          <a:p>
            <a:r>
              <a:rPr lang="en-US"/>
              <a:t>Inserting New Data</a:t>
            </a:r>
          </a:p>
          <a:p>
            <a:pPr lvl="1"/>
            <a:r>
              <a:rPr lang="en-US"/>
              <a:t>The process of creating new data rows requires two steps, provided that you have created an instance of </a:t>
            </a:r>
            <a:r>
              <a:rPr lang="en-US">
                <a:latin typeface="Courier New" pitchFamily="49" charset="0"/>
              </a:rPr>
              <a:t>EntityManager</a:t>
            </a:r>
            <a:r>
              <a:rPr lang="en-US"/>
              <a:t>:</a:t>
            </a:r>
          </a:p>
          <a:p>
            <a:pPr lvl="2">
              <a:buFont typeface="Times New Roman" charset="0"/>
              <a:buNone/>
            </a:pPr>
            <a:r>
              <a:rPr lang="en-US"/>
              <a:t>1.	Create an instance of the entity by using the </a:t>
            </a:r>
            <a:r>
              <a:rPr lang="en-US">
                <a:latin typeface="Courier New" pitchFamily="49" charset="0"/>
              </a:rPr>
              <a:t>new</a:t>
            </a:r>
            <a:r>
              <a:rPr lang="en-US"/>
              <a:t> operator and a constructor of the entity class. Optionally, call the setter methods of the new object to set the state (except for the generated or calculated values, such as primary key fields).</a:t>
            </a:r>
          </a:p>
          <a:p>
            <a:pPr lvl="2">
              <a:buFont typeface="Times New Roman" charset="0"/>
              <a:buNone/>
            </a:pPr>
            <a:r>
              <a:rPr lang="en-US"/>
              <a:t>2.	Call the </a:t>
            </a:r>
            <a:r>
              <a:rPr lang="en-US">
                <a:latin typeface="Courier New" pitchFamily="49" charset="0"/>
              </a:rPr>
              <a:t>persist()</a:t>
            </a:r>
            <a:r>
              <a:rPr lang="en-US"/>
              <a:t> method of the </a:t>
            </a:r>
            <a:r>
              <a:rPr lang="en-US">
                <a:latin typeface="Courier New" pitchFamily="49" charset="0"/>
              </a:rPr>
              <a:t>EntityManager</a:t>
            </a:r>
            <a:r>
              <a:rPr lang="en-US"/>
              <a:t> object with the entity instance to be persisted.</a:t>
            </a:r>
          </a:p>
          <a:p>
            <a:pPr lvl="1"/>
            <a:r>
              <a:rPr lang="en-US" b="1"/>
              <a:t>Note:</a:t>
            </a:r>
            <a:r>
              <a:rPr lang="en-US"/>
              <a:t> If the assigned or generated primary key value is not unique, an exception is thrown.</a:t>
            </a:r>
          </a:p>
          <a:p>
            <a:pPr lvl="1"/>
            <a:r>
              <a:rPr lang="en-US"/>
              <a:t>On return, the object supplied as the parameter is updated with the persistent state of the object. This means that the generated primary key and calculated fields of the entity are updated to be consistent with the state of the associated data row in the database table. For this reason, you are able to determine the value of generated primary key fields after the </a:t>
            </a:r>
            <a:r>
              <a:rPr lang="en-US">
                <a:latin typeface="Courier New" pitchFamily="49" charset="0"/>
              </a:rPr>
              <a:t>persist()</a:t>
            </a:r>
            <a:r>
              <a:rPr lang="en-US"/>
              <a:t> operation is successfully executed.</a:t>
            </a:r>
          </a:p>
          <a:p>
            <a:pPr lvl="1"/>
            <a:r>
              <a:rPr lang="en-US" b="1"/>
              <a:t>Note:</a:t>
            </a:r>
            <a:r>
              <a:rPr lang="en-US"/>
              <a:t> If the entity being persisted has relationships with other entities, the related entity objects are also inserted in the same persistence context. The related entities can be created in the same way or can be located by using a </a:t>
            </a:r>
            <a:r>
              <a:rPr lang="en-US">
                <a:latin typeface="Courier New" pitchFamily="49" charset="0"/>
              </a:rPr>
              <a:t>find()</a:t>
            </a:r>
            <a:r>
              <a:rPr lang="en-US"/>
              <a:t> or </a:t>
            </a:r>
            <a:r>
              <a:rPr lang="en-US">
                <a:latin typeface="Courier New" pitchFamily="49" charset="0"/>
              </a:rPr>
              <a:t>Query</a:t>
            </a:r>
            <a:r>
              <a:rPr lang="en-US"/>
              <a:t> API method.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Fusion Middleware 11</a:t>
            </a:r>
            <a:r>
              <a:rPr lang="en-US" i="1"/>
              <a:t>g</a:t>
            </a:r>
            <a:r>
              <a:rPr lang="en-US"/>
              <a:t>: Build Java EE Applications  </a:t>
            </a:r>
            <a:r>
              <a:rPr lang="en-US">
                <a:solidFill>
                  <a:schemeClr val="tx1"/>
                </a:solidFill>
              </a:rPr>
              <a:t> 9 - </a:t>
            </a:r>
            <a:fld id="{3DB8D652-616D-4CC0-9A34-A31A330FB6E6}" type="slidenum">
              <a:rPr lang="en-US">
                <a:solidFill>
                  <a:schemeClr val="tx1"/>
                </a:solidFill>
              </a:rPr>
              <a:pPr/>
              <a:t>18</a:t>
            </a:fld>
            <a:endParaRPr lang="en-US">
              <a:solidFill>
                <a:schemeClr val="tx1"/>
              </a:solidFill>
            </a:endParaRPr>
          </a:p>
        </p:txBody>
      </p:sp>
      <p:sp>
        <p:nvSpPr>
          <p:cNvPr id="380930" name="Rectangle 2"/>
          <p:cNvSpPr>
            <a:spLocks noGrp="1" noRot="1" noChangeAspect="1" noChangeArrowheads="1" noTextEdit="1"/>
          </p:cNvSpPr>
          <p:nvPr>
            <p:ph type="sldImg"/>
          </p:nvPr>
        </p:nvSpPr>
        <p:spPr>
          <a:ln/>
        </p:spPr>
      </p:sp>
      <p:sp>
        <p:nvSpPr>
          <p:cNvPr id="380931" name="Rectangle 3"/>
          <p:cNvSpPr>
            <a:spLocks noGrp="1" noChangeArrowheads="1"/>
          </p:cNvSpPr>
          <p:nvPr>
            <p:ph type="body" idx="1"/>
          </p:nvPr>
        </p:nvSpPr>
        <p:spPr>
          <a:xfrm>
            <a:off x="464260" y="5757079"/>
            <a:ext cx="6170781" cy="3905151"/>
          </a:xfrm>
        </p:spPr>
        <p:txBody>
          <a:bodyPr/>
          <a:lstStyle/>
          <a:p>
            <a:r>
              <a:rPr lang="en-US"/>
              <a:t>Deleting Data</a:t>
            </a:r>
          </a:p>
          <a:p>
            <a:pPr lvl="1"/>
            <a:r>
              <a:rPr lang="en-US"/>
              <a:t>To delete an entity instance, perform the following steps:</a:t>
            </a:r>
          </a:p>
          <a:p>
            <a:pPr lvl="2">
              <a:buFont typeface="Times New Roman" charset="0"/>
              <a:buNone/>
            </a:pPr>
            <a:r>
              <a:rPr lang="en-US"/>
              <a:t>1.	Either query, refresh, or create the entity with its state containing the primary-key value.</a:t>
            </a:r>
          </a:p>
          <a:p>
            <a:pPr lvl="2">
              <a:buFont typeface="Times New Roman" charset="0"/>
              <a:buNone/>
            </a:pPr>
            <a:r>
              <a:rPr lang="en-US"/>
              <a:t>2.	Execute the </a:t>
            </a:r>
            <a:r>
              <a:rPr lang="en-US">
                <a:latin typeface="Courier New" pitchFamily="49" charset="0"/>
              </a:rPr>
              <a:t>remove()</a:t>
            </a:r>
            <a:r>
              <a:rPr lang="en-US"/>
              <a:t> method of the </a:t>
            </a:r>
            <a:r>
              <a:rPr lang="en-US">
                <a:latin typeface="Courier New" pitchFamily="49" charset="0"/>
              </a:rPr>
              <a:t>EntityManager</a:t>
            </a:r>
            <a:r>
              <a:rPr lang="en-US"/>
              <a:t> object.</a:t>
            </a:r>
          </a:p>
          <a:p>
            <a:pPr lvl="1"/>
            <a:r>
              <a:rPr lang="en-US" b="1"/>
              <a:t>Note:</a:t>
            </a:r>
            <a:r>
              <a:rPr lang="en-US"/>
              <a:t> A removed entity becomes detached, and the state of the deleted entity is available in memory after the call is made. If the deleted entity is related to other entity objects, the related entities may be deleted if the relationship mapping or annotation is specified as </a:t>
            </a:r>
            <a:r>
              <a:rPr lang="en-AU">
                <a:latin typeface="Courier New" pitchFamily="49" charset="0"/>
              </a:rPr>
              <a:t>cascade=CascadeType.REMOVE</a:t>
            </a:r>
            <a:r>
              <a:rPr lang="en-AU"/>
              <a:t>. Otherwise, an exception is thrown if dependent entities exist.</a:t>
            </a: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Fusion Middleware 11</a:t>
            </a:r>
            <a:r>
              <a:rPr lang="en-US" i="1"/>
              <a:t>g</a:t>
            </a:r>
            <a:r>
              <a:rPr lang="en-US"/>
              <a:t>: Build Java EE Applications  </a:t>
            </a:r>
            <a:r>
              <a:rPr lang="en-US">
                <a:solidFill>
                  <a:schemeClr val="tx1"/>
                </a:solidFill>
              </a:rPr>
              <a:t> 9 - </a:t>
            </a:r>
            <a:fld id="{5F87094A-9C4D-4C10-AE2B-4C9F77E31C9E}" type="slidenum">
              <a:rPr lang="en-US">
                <a:solidFill>
                  <a:schemeClr val="tx1"/>
                </a:solidFill>
              </a:rPr>
              <a:pPr/>
              <a:t>19</a:t>
            </a:fld>
            <a:endParaRPr lang="en-US">
              <a:solidFill>
                <a:schemeClr val="tx1"/>
              </a:solidFill>
            </a:endParaRPr>
          </a:p>
        </p:txBody>
      </p:sp>
      <p:sp>
        <p:nvSpPr>
          <p:cNvPr id="405508" name="Rectangle 4"/>
          <p:cNvSpPr>
            <a:spLocks noGrp="1" noRot="1" noChangeAspect="1" noChangeArrowheads="1" noTextEdit="1"/>
          </p:cNvSpPr>
          <p:nvPr>
            <p:ph type="sldImg"/>
          </p:nvPr>
        </p:nvSpPr>
        <p:spPr>
          <a:ln/>
        </p:spPr>
      </p:sp>
      <p:sp>
        <p:nvSpPr>
          <p:cNvPr id="405509" name="Rectangle 5"/>
          <p:cNvSpPr>
            <a:spLocks noGrp="1" noChangeArrowheads="1"/>
          </p:cNvSpPr>
          <p:nvPr>
            <p:ph type="body" idx="1"/>
          </p:nvPr>
        </p:nvSpPr>
        <p:spPr/>
        <p:txBody>
          <a:bodyPr/>
          <a:lstStyle/>
          <a:p>
            <a:r>
              <a:rPr lang="en-US" dirty="0"/>
              <a:t>Updating Data</a:t>
            </a:r>
          </a:p>
          <a:p>
            <a:pPr lvl="1"/>
            <a:r>
              <a:rPr lang="en-US" dirty="0"/>
              <a:t>To update an entity instance, perform the following steps:</a:t>
            </a:r>
          </a:p>
          <a:p>
            <a:pPr lvl="2">
              <a:buFont typeface="Times New Roman" charset="0"/>
              <a:buNone/>
            </a:pPr>
            <a:r>
              <a:rPr lang="en-US" dirty="0"/>
              <a:t>1.	Either query, refresh, or create the entity with its state containing the primary-key value.</a:t>
            </a:r>
          </a:p>
          <a:p>
            <a:pPr lvl="2">
              <a:buFont typeface="Times New Roman" charset="0"/>
              <a:buNone/>
            </a:pPr>
            <a:r>
              <a:rPr lang="en-US" dirty="0"/>
              <a:t>2.	Update the entity attributes with new values.</a:t>
            </a:r>
          </a:p>
          <a:p>
            <a:pPr lvl="2">
              <a:buFont typeface="Times New Roman" charset="0"/>
              <a:buNone/>
            </a:pPr>
            <a:r>
              <a:rPr lang="en-US" dirty="0"/>
              <a:t>3.	Execute the </a:t>
            </a:r>
            <a:r>
              <a:rPr lang="en-US" dirty="0">
                <a:latin typeface="Courier New" pitchFamily="49" charset="0"/>
              </a:rPr>
              <a:t>merge()</a:t>
            </a:r>
            <a:r>
              <a:rPr lang="en-US" dirty="0"/>
              <a:t> method of the </a:t>
            </a:r>
            <a:r>
              <a:rPr lang="en-US" dirty="0" err="1">
                <a:latin typeface="Courier New" pitchFamily="49" charset="0"/>
              </a:rPr>
              <a:t>EntityManager</a:t>
            </a:r>
            <a:r>
              <a:rPr lang="en-US" dirty="0"/>
              <a:t> object.</a:t>
            </a:r>
          </a:p>
          <a:p>
            <a:pPr lvl="2">
              <a:buFont typeface="Times New Roman" charset="0"/>
              <a:buNone/>
            </a:pPr>
            <a:r>
              <a:rPr lang="en-US" dirty="0"/>
              <a:t>	</a:t>
            </a:r>
            <a:r>
              <a:rPr lang="en-US" b="1" dirty="0"/>
              <a:t>Note:</a:t>
            </a:r>
            <a:r>
              <a:rPr lang="en-US" dirty="0"/>
              <a:t> </a:t>
            </a:r>
            <a:r>
              <a:rPr lang="en-US" dirty="0">
                <a:latin typeface="Courier New" pitchFamily="49" charset="0"/>
              </a:rPr>
              <a:t>merge()</a:t>
            </a:r>
            <a:r>
              <a:rPr lang="en-US" dirty="0"/>
              <a:t> will insert the object if it does not exist. Therefore, if you want an update, ensure that the object exists.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6D992A63-B802-47F2-90A2-206FA7F712A5}"/>
              </a:ext>
            </a:extLst>
          </p:cNvPr>
          <p:cNvSpPr>
            <a:spLocks noGrp="1" noRot="1" noChangeAspect="1" noTextEdit="1"/>
          </p:cNvSpPr>
          <p:nvPr>
            <p:ph type="sldImg"/>
          </p:nvPr>
        </p:nvSpPr>
        <p:spPr>
          <a:ln/>
        </p:spPr>
      </p:sp>
      <p:sp>
        <p:nvSpPr>
          <p:cNvPr id="48131" name="Notes Placeholder 2">
            <a:extLst>
              <a:ext uri="{FF2B5EF4-FFF2-40B4-BE49-F238E27FC236}">
                <a16:creationId xmlns:a16="http://schemas.microsoft.com/office/drawing/2014/main" id="{4E4D1E77-8830-4ABB-9670-8E0D8916B44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a:t>The Java Persistence API (1.0) began as a part of the Enterprise JavaBeans 3.0 specification (JSR-220) to standardize a model from object-relational mapping.</a:t>
            </a:r>
          </a:p>
          <a:p>
            <a:pPr lvl="1"/>
            <a:r>
              <a:rPr lang="en-US" altLang="en-US"/>
              <a:t>JPA 2.0 (JSR-317) set out to improve on the original JPA specification and was defined in its own JSR. </a:t>
            </a:r>
          </a:p>
          <a:p>
            <a:pPr lvl="1"/>
            <a:r>
              <a:rPr lang="en-US" altLang="en-US"/>
              <a:t>JDBC was the first mechanism that Java developers used for persistent storage of data. However, working with JDBC requires that you understand how to map a Java object to a database table and maintain the set of SQL queries used to transform relational data into Java objects. JPA provides a framework for this object-relational mapping while preserving the ability to manipulate databases directly.</a:t>
            </a:r>
          </a:p>
          <a:p>
            <a:pPr lvl="1"/>
            <a:r>
              <a:rPr lang="en-US" altLang="en-US"/>
              <a:t>The key JPA concepts in this lesson are the starting point for writing JPA applications:</a:t>
            </a:r>
          </a:p>
          <a:p>
            <a:pPr lvl="2">
              <a:spcBef>
                <a:spcPts val="400"/>
              </a:spcBef>
            </a:pPr>
            <a:r>
              <a:rPr lang="en-US" altLang="en-US"/>
              <a:t>An Entity can be used to represent a relational table by a Java object. (This is a one-to-one mapping.)</a:t>
            </a:r>
          </a:p>
          <a:p>
            <a:pPr lvl="2">
              <a:spcBef>
                <a:spcPts val="400"/>
              </a:spcBef>
            </a:pPr>
            <a:r>
              <a:rPr lang="en-US" altLang="en-US"/>
              <a:t>A persistence unit defines the set of all classes that are related or grouped by the application, and that must be collocated in their mapping to a single database.</a:t>
            </a:r>
          </a:p>
          <a:p>
            <a:pPr lvl="2">
              <a:spcBef>
                <a:spcPts val="400"/>
              </a:spcBef>
            </a:pPr>
            <a:r>
              <a:rPr lang="en-US" altLang="en-US"/>
              <a:t>A persistence context is a set of entity instances in which there is a unique entity instance for any persistent entity identity.</a:t>
            </a:r>
          </a:p>
          <a:p>
            <a:pPr lvl="1"/>
            <a:endParaRPr lang="en-US" altLang="en-US"/>
          </a:p>
          <a:p>
            <a:pPr lvl="1"/>
            <a:endParaRPr lang="en-US" altLang="en-US"/>
          </a:p>
          <a:p>
            <a:pPr lvl="1"/>
            <a:endParaRPr lang="en-US" altLang="en-US"/>
          </a:p>
        </p:txBody>
      </p:sp>
      <p:sp>
        <p:nvSpPr>
          <p:cNvPr id="48132" name="Footer Placeholder 3">
            <a:extLst>
              <a:ext uri="{FF2B5EF4-FFF2-40B4-BE49-F238E27FC236}">
                <a16:creationId xmlns:a16="http://schemas.microsoft.com/office/drawing/2014/main" id="{AE2E82B5-EBAD-4B64-B03E-E628C4501D2F}"/>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a:t>Java EE 6: Develop Database Applications with JPA   2 - </a:t>
            </a:r>
            <a:fld id="{DA87500F-EE1E-4508-B8D9-0C15E9A98C96}" type="slidenum">
              <a:rPr lang="en-US" altLang="en-US" smtClean="0"/>
              <a:pPr eaLnBrk="1" hangingPunct="1"/>
              <a:t>2</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Fusion Middleware 11</a:t>
            </a:r>
            <a:r>
              <a:rPr lang="en-US" i="1"/>
              <a:t>g</a:t>
            </a:r>
            <a:r>
              <a:rPr lang="en-US"/>
              <a:t>: Build Java EE Applications  </a:t>
            </a:r>
            <a:r>
              <a:rPr lang="en-US">
                <a:solidFill>
                  <a:schemeClr val="tx1"/>
                </a:solidFill>
              </a:rPr>
              <a:t> 9 - </a:t>
            </a:r>
            <a:fld id="{9687D26D-FF55-4579-A8C4-3D02D0E76B38}" type="slidenum">
              <a:rPr lang="en-US">
                <a:solidFill>
                  <a:schemeClr val="tx1"/>
                </a:solidFill>
              </a:rPr>
              <a:pPr/>
              <a:t>20</a:t>
            </a:fld>
            <a:endParaRPr lang="en-US">
              <a:solidFill>
                <a:schemeClr val="tx1"/>
              </a:solidFill>
            </a:endParaRPr>
          </a:p>
        </p:txBody>
      </p:sp>
      <p:sp>
        <p:nvSpPr>
          <p:cNvPr id="385026" name="Rectangle 2"/>
          <p:cNvSpPr>
            <a:spLocks noGrp="1" noRot="1" noChangeAspect="1" noChangeArrowheads="1" noTextEdit="1"/>
          </p:cNvSpPr>
          <p:nvPr>
            <p:ph type="sldImg"/>
          </p:nvPr>
        </p:nvSpPr>
        <p:spPr>
          <a:ln/>
        </p:spPr>
      </p:sp>
      <p:sp>
        <p:nvSpPr>
          <p:cNvPr id="385027" name="Rectangle 3"/>
          <p:cNvSpPr>
            <a:spLocks noGrp="1" noChangeArrowheads="1"/>
          </p:cNvSpPr>
          <p:nvPr>
            <p:ph type="body" idx="1"/>
          </p:nvPr>
        </p:nvSpPr>
        <p:spPr>
          <a:xfrm>
            <a:off x="464260" y="5757079"/>
            <a:ext cx="6170781" cy="3905151"/>
          </a:xfrm>
        </p:spPr>
        <p:txBody>
          <a:bodyPr/>
          <a:lstStyle/>
          <a:p>
            <a:r>
              <a:rPr lang="en-US"/>
              <a:t>Finding an Entity by Primary Key</a:t>
            </a:r>
          </a:p>
          <a:p>
            <a:pPr lvl="1"/>
            <a:r>
              <a:rPr lang="en-US"/>
              <a:t>The </a:t>
            </a:r>
            <a:r>
              <a:rPr lang="en-US">
                <a:latin typeface="Courier New" pitchFamily="49" charset="0"/>
              </a:rPr>
              <a:t>find()</a:t>
            </a:r>
            <a:r>
              <a:rPr lang="en-US"/>
              <a:t> method of the </a:t>
            </a:r>
            <a:r>
              <a:rPr lang="en-US">
                <a:latin typeface="Courier New" pitchFamily="49" charset="0"/>
              </a:rPr>
              <a:t>EntityManager</a:t>
            </a:r>
            <a:r>
              <a:rPr lang="en-US"/>
              <a:t> API performs a “search by primary key” operation. To use the </a:t>
            </a:r>
            <a:r>
              <a:rPr lang="en-US">
                <a:latin typeface="Courier New" pitchFamily="49" charset="0"/>
              </a:rPr>
              <a:t>find()</a:t>
            </a:r>
            <a:r>
              <a:rPr lang="en-US"/>
              <a:t> method, perform the following steps:</a:t>
            </a:r>
          </a:p>
          <a:p>
            <a:pPr lvl="2">
              <a:buFont typeface="Times New Roman" charset="0"/>
              <a:buNone/>
            </a:pPr>
            <a:r>
              <a:rPr lang="en-US"/>
              <a:t>1.	Obtain and set the value of the primary key object.</a:t>
            </a:r>
          </a:p>
          <a:p>
            <a:pPr lvl="2">
              <a:buFont typeface="Times New Roman" charset="0"/>
              <a:buNone/>
            </a:pPr>
            <a:r>
              <a:rPr lang="en-US"/>
              <a:t>2.	Call the </a:t>
            </a:r>
            <a:r>
              <a:rPr lang="en-US">
                <a:latin typeface="Courier New" pitchFamily="49" charset="0"/>
              </a:rPr>
              <a:t>find()</a:t>
            </a:r>
            <a:r>
              <a:rPr lang="en-US"/>
              <a:t> method with the first parameter specifying the Java type of the entity to be retrieved, and the second parameter specifying the identity value for the entity instance to retrieve. </a:t>
            </a:r>
          </a:p>
          <a:p>
            <a:pPr lvl="1"/>
            <a:r>
              <a:rPr lang="en-US"/>
              <a:t>The </a:t>
            </a:r>
            <a:r>
              <a:rPr lang="en-US">
                <a:latin typeface="Courier New" pitchFamily="49" charset="0"/>
              </a:rPr>
              <a:t>find()</a:t>
            </a:r>
            <a:r>
              <a:rPr lang="en-US"/>
              <a:t> method will return a </a:t>
            </a:r>
            <a:r>
              <a:rPr lang="en-US">
                <a:latin typeface="Courier New" pitchFamily="49" charset="0"/>
              </a:rPr>
              <a:t>null</a:t>
            </a:r>
            <a:r>
              <a:rPr lang="en-US"/>
              <a:t> if the entity is not found for an instance of the class for the entity type specified in the first parameter.</a:t>
            </a:r>
          </a:p>
          <a:p>
            <a:pPr lvl="1"/>
            <a:r>
              <a:rPr lang="en-US" b="1"/>
              <a:t>Note:</a:t>
            </a:r>
            <a:r>
              <a:rPr lang="en-US"/>
              <a:t> The entity instance returned by the </a:t>
            </a:r>
            <a:r>
              <a:rPr lang="en-US">
                <a:latin typeface="Courier New" pitchFamily="49" charset="0"/>
              </a:rPr>
              <a:t>find()</a:t>
            </a:r>
            <a:r>
              <a:rPr lang="en-US"/>
              <a:t> method is automatically attached to the </a:t>
            </a:r>
            <a:r>
              <a:rPr lang="en-US">
                <a:latin typeface="Courier New" pitchFamily="49" charset="0"/>
              </a:rPr>
              <a:t>EntityManager</a:t>
            </a:r>
            <a:r>
              <a:rPr lang="en-US"/>
              <a:t>’s persistence context, which means that you can use the </a:t>
            </a:r>
            <a:r>
              <a:rPr lang="en-US">
                <a:latin typeface="Courier New" pitchFamily="49" charset="0"/>
              </a:rPr>
              <a:t>EntityManager</a:t>
            </a:r>
            <a:r>
              <a:rPr lang="en-US"/>
              <a:t> to manage that entity instance.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Fusion Middleware 11</a:t>
            </a:r>
            <a:r>
              <a:rPr lang="en-US" i="1"/>
              <a:t>g</a:t>
            </a:r>
            <a:r>
              <a:rPr lang="en-US"/>
              <a:t>: Build Java EE Applications  </a:t>
            </a:r>
            <a:r>
              <a:rPr lang="en-US">
                <a:solidFill>
                  <a:schemeClr val="tx1"/>
                </a:solidFill>
              </a:rPr>
              <a:t> 8 - </a:t>
            </a:r>
            <a:fld id="{F6249B86-6596-4F75-ADD9-7F0BF0BB5A6E}" type="slidenum">
              <a:rPr lang="en-US">
                <a:solidFill>
                  <a:schemeClr val="tx1"/>
                </a:solidFill>
              </a:rPr>
              <a:pPr/>
              <a:t>21</a:t>
            </a:fld>
            <a:endParaRPr lang="en-US">
              <a:solidFill>
                <a:schemeClr val="tx1"/>
              </a:solidFill>
            </a:endParaRPr>
          </a:p>
        </p:txBody>
      </p:sp>
      <p:sp>
        <p:nvSpPr>
          <p:cNvPr id="337922" name="Rectangle 2"/>
          <p:cNvSpPr>
            <a:spLocks noGrp="1" noRot="1" noChangeAspect="1" noChangeArrowheads="1" noTextEdit="1"/>
          </p:cNvSpPr>
          <p:nvPr>
            <p:ph type="sldImg"/>
          </p:nvPr>
        </p:nvSpPr>
        <p:spPr>
          <a:ln/>
        </p:spPr>
      </p:sp>
      <p:sp>
        <p:nvSpPr>
          <p:cNvPr id="337923" name="Rectangle 3"/>
          <p:cNvSpPr>
            <a:spLocks noGrp="1" noChangeArrowheads="1"/>
          </p:cNvSpPr>
          <p:nvPr>
            <p:ph type="body" idx="1"/>
          </p:nvPr>
        </p:nvSpPr>
        <p:spPr>
          <a:xfrm>
            <a:off x="464260" y="5757079"/>
            <a:ext cx="6170781" cy="3905151"/>
          </a:xfrm>
        </p:spPr>
        <p:txBody>
          <a:bodyPr/>
          <a:lstStyle/>
          <a:p>
            <a:r>
              <a:rPr lang="en-US" dirty="0">
                <a:cs typeface="Times New Roman" charset="0"/>
              </a:rPr>
              <a:t>Mapping Relationships Between Entities</a:t>
            </a:r>
          </a:p>
          <a:p>
            <a:pPr lvl="1"/>
            <a:r>
              <a:rPr lang="en-US" dirty="0">
                <a:cs typeface="Times New Roman" charset="0"/>
              </a:rPr>
              <a:t>The following annotations are used to specify relationships between entities:</a:t>
            </a:r>
          </a:p>
          <a:p>
            <a:pPr lvl="2"/>
            <a:r>
              <a:rPr lang="en-US" dirty="0">
                <a:cs typeface="Times New Roman" charset="0"/>
              </a:rPr>
              <a:t>The </a:t>
            </a:r>
            <a:r>
              <a:rPr lang="en-US" dirty="0">
                <a:latin typeface="Courier New" pitchFamily="49" charset="0"/>
                <a:cs typeface="Times New Roman" charset="0"/>
              </a:rPr>
              <a:t>@</a:t>
            </a:r>
            <a:r>
              <a:rPr lang="en-US" dirty="0" err="1">
                <a:latin typeface="Courier New" pitchFamily="49" charset="0"/>
                <a:cs typeface="Times New Roman" charset="0"/>
              </a:rPr>
              <a:t>OneToOne</a:t>
            </a:r>
            <a:r>
              <a:rPr lang="en-US" dirty="0">
                <a:cs typeface="Times New Roman" charset="0"/>
              </a:rPr>
              <a:t> annotation defines a single-valued association to another entity. Example: A </a:t>
            </a:r>
            <a:r>
              <a:rPr lang="en-US" dirty="0">
                <a:latin typeface="Courier New" pitchFamily="49" charset="0"/>
                <a:cs typeface="Times New Roman" charset="0"/>
              </a:rPr>
              <a:t>Customer</a:t>
            </a:r>
            <a:r>
              <a:rPr lang="en-US" dirty="0">
                <a:cs typeface="Times New Roman" charset="0"/>
              </a:rPr>
              <a:t> object may be associated with one and only one </a:t>
            </a:r>
            <a:r>
              <a:rPr lang="en-US" dirty="0">
                <a:latin typeface="Courier New" pitchFamily="49" charset="0"/>
                <a:cs typeface="Times New Roman" charset="0"/>
              </a:rPr>
              <a:t>Address</a:t>
            </a:r>
            <a:r>
              <a:rPr lang="en-US" dirty="0">
                <a:cs typeface="Times New Roman" charset="0"/>
              </a:rPr>
              <a:t> object.</a:t>
            </a:r>
          </a:p>
          <a:p>
            <a:pPr lvl="2"/>
            <a:r>
              <a:rPr lang="en-US" dirty="0">
                <a:cs typeface="Times New Roman" charset="0"/>
              </a:rPr>
              <a:t>The </a:t>
            </a:r>
            <a:r>
              <a:rPr lang="en-US" dirty="0">
                <a:latin typeface="Courier New" pitchFamily="49" charset="0"/>
                <a:cs typeface="Times New Roman" charset="0"/>
              </a:rPr>
              <a:t>@</a:t>
            </a:r>
            <a:r>
              <a:rPr lang="en-US" dirty="0" err="1">
                <a:latin typeface="Courier New" pitchFamily="49" charset="0"/>
                <a:cs typeface="Times New Roman" charset="0"/>
              </a:rPr>
              <a:t>ManyToOne</a:t>
            </a:r>
            <a:r>
              <a:rPr lang="en-US" dirty="0">
                <a:cs typeface="Times New Roman" charset="0"/>
              </a:rPr>
              <a:t> annotation defines a single-valued association to another entity that has many-to-one multiplicity. Example: Many </a:t>
            </a:r>
            <a:r>
              <a:rPr lang="en-US" dirty="0">
                <a:latin typeface="Courier New" pitchFamily="49" charset="0"/>
                <a:cs typeface="Times New Roman" charset="0"/>
              </a:rPr>
              <a:t>Order</a:t>
            </a:r>
            <a:r>
              <a:rPr lang="en-US" dirty="0">
                <a:cs typeface="Times New Roman" charset="0"/>
              </a:rPr>
              <a:t> can be placed by one </a:t>
            </a:r>
            <a:r>
              <a:rPr lang="en-US" dirty="0">
                <a:latin typeface="Courier New" pitchFamily="49" charset="0"/>
                <a:cs typeface="Times New Roman" charset="0"/>
              </a:rPr>
              <a:t>Customer</a:t>
            </a:r>
            <a:r>
              <a:rPr lang="en-US" dirty="0">
                <a:cs typeface="Times New Roman" charset="0"/>
              </a:rPr>
              <a:t>.</a:t>
            </a:r>
          </a:p>
          <a:p>
            <a:pPr lvl="2"/>
            <a:r>
              <a:rPr lang="en-US" dirty="0">
                <a:cs typeface="Times New Roman" charset="0"/>
              </a:rPr>
              <a:t>A </a:t>
            </a:r>
            <a:r>
              <a:rPr lang="en-US" dirty="0">
                <a:latin typeface="Courier New" pitchFamily="49" charset="0"/>
                <a:cs typeface="Times New Roman" charset="0"/>
              </a:rPr>
              <a:t>@</a:t>
            </a:r>
            <a:r>
              <a:rPr lang="en-US" dirty="0" err="1">
                <a:latin typeface="Courier New" pitchFamily="49" charset="0"/>
                <a:cs typeface="Times New Roman" charset="0"/>
              </a:rPr>
              <a:t>OneToMany</a:t>
            </a:r>
            <a:r>
              <a:rPr lang="en-US" dirty="0">
                <a:latin typeface="Courier New" pitchFamily="49" charset="0"/>
                <a:cs typeface="Times New Roman" charset="0"/>
              </a:rPr>
              <a:t> </a:t>
            </a:r>
            <a:r>
              <a:rPr lang="en-US" dirty="0">
                <a:cs typeface="Times New Roman" charset="0"/>
              </a:rPr>
              <a:t>annotation defines a many-valued association with one-to-many multiplicity. Example: One </a:t>
            </a:r>
            <a:r>
              <a:rPr lang="en-US" dirty="0">
                <a:latin typeface="Courier New" pitchFamily="49" charset="0"/>
                <a:cs typeface="Times New Roman" charset="0"/>
              </a:rPr>
              <a:t>Customer</a:t>
            </a:r>
            <a:r>
              <a:rPr lang="en-US" dirty="0">
                <a:cs typeface="Times New Roman" charset="0"/>
              </a:rPr>
              <a:t> can place many </a:t>
            </a:r>
            <a:r>
              <a:rPr lang="en-US" dirty="0">
                <a:latin typeface="Courier New" pitchFamily="49" charset="0"/>
                <a:cs typeface="Times New Roman" charset="0"/>
              </a:rPr>
              <a:t>Order</a:t>
            </a:r>
            <a:r>
              <a:rPr lang="en-US" dirty="0">
                <a:cs typeface="Times New Roman" charset="0"/>
              </a:rPr>
              <a:t>. </a:t>
            </a:r>
          </a:p>
          <a:p>
            <a:pPr lvl="2"/>
            <a:r>
              <a:rPr lang="en-US" dirty="0">
                <a:cs typeface="Times New Roman" charset="0"/>
              </a:rPr>
              <a:t>A </a:t>
            </a:r>
            <a:r>
              <a:rPr lang="en-US" dirty="0">
                <a:latin typeface="Courier New" pitchFamily="49" charset="0"/>
                <a:cs typeface="Times New Roman" charset="0"/>
              </a:rPr>
              <a:t>@</a:t>
            </a:r>
            <a:r>
              <a:rPr lang="en-US" dirty="0" err="1">
                <a:latin typeface="Courier New" pitchFamily="49" charset="0"/>
                <a:cs typeface="Times New Roman" charset="0"/>
              </a:rPr>
              <a:t>ManyToMany</a:t>
            </a:r>
            <a:r>
              <a:rPr lang="en-US" dirty="0">
                <a:cs typeface="Times New Roman" charset="0"/>
              </a:rPr>
              <a:t> annotation defines a many-valued association with many-to-many multiplicity. A many-to-many association has two sides: an owning side and a </a:t>
            </a:r>
            <a:r>
              <a:rPr lang="en-US" dirty="0" err="1">
                <a:cs typeface="Times New Roman" charset="0"/>
              </a:rPr>
              <a:t>nonowning</a:t>
            </a:r>
            <a:r>
              <a:rPr lang="en-US" dirty="0">
                <a:cs typeface="Times New Roman" charset="0"/>
              </a:rPr>
              <a:t> (or inverse) side. Example: Many </a:t>
            </a:r>
            <a:r>
              <a:rPr lang="en-US" dirty="0">
                <a:latin typeface="Courier New" pitchFamily="49" charset="0"/>
                <a:cs typeface="Times New Roman" charset="0"/>
              </a:rPr>
              <a:t>Customer</a:t>
            </a:r>
            <a:r>
              <a:rPr lang="en-US" dirty="0">
                <a:cs typeface="Times New Roman" charset="0"/>
              </a:rPr>
              <a:t> can buy products from many </a:t>
            </a:r>
            <a:r>
              <a:rPr lang="en-US" dirty="0">
                <a:latin typeface="Courier New" pitchFamily="49" charset="0"/>
                <a:cs typeface="Times New Roman" charset="0"/>
              </a:rPr>
              <a:t>Supplier</a:t>
            </a:r>
            <a:r>
              <a:rPr lang="en-US" dirty="0">
                <a:cs typeface="Times New Roman" charset="0"/>
              </a:rPr>
              <a:t>. </a:t>
            </a:r>
          </a:p>
          <a:p>
            <a:pPr lvl="1"/>
            <a:r>
              <a:rPr lang="en-US" dirty="0">
                <a:cs typeface="Times New Roman" charset="0"/>
              </a:rPr>
              <a:t>Relationships can be unidirectional or bidirectional. Bidirectional relationships, which have an owning side and an inverse side, are persisted based on references held by the owning side of the relationship. Unidirectional relationships have only an owning side.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Fusion Middleware 11</a:t>
            </a:r>
            <a:r>
              <a:rPr lang="en-US" i="1"/>
              <a:t>g</a:t>
            </a:r>
            <a:r>
              <a:rPr lang="en-US"/>
              <a:t>: Build Java EE Applications  </a:t>
            </a:r>
            <a:r>
              <a:rPr lang="en-US">
                <a:solidFill>
                  <a:schemeClr val="tx1"/>
                </a:solidFill>
              </a:rPr>
              <a:t> 9 - </a:t>
            </a:r>
            <a:fld id="{4DD7CD7E-100B-451E-B20C-21816AE4B136}" type="slidenum">
              <a:rPr lang="en-US">
                <a:solidFill>
                  <a:schemeClr val="tx1"/>
                </a:solidFill>
              </a:rPr>
              <a:pPr/>
              <a:t>22</a:t>
            </a:fld>
            <a:endParaRPr lang="en-US">
              <a:solidFill>
                <a:schemeClr val="tx1"/>
              </a:solidFill>
            </a:endParaRPr>
          </a:p>
        </p:txBody>
      </p:sp>
      <p:sp>
        <p:nvSpPr>
          <p:cNvPr id="387076" name="Rectangle 4"/>
          <p:cNvSpPr>
            <a:spLocks noGrp="1" noRot="1" noChangeAspect="1" noChangeArrowheads="1" noTextEdit="1"/>
          </p:cNvSpPr>
          <p:nvPr>
            <p:ph type="sldImg"/>
          </p:nvPr>
        </p:nvSpPr>
        <p:spPr>
          <a:ln/>
        </p:spPr>
      </p:sp>
      <p:sp>
        <p:nvSpPr>
          <p:cNvPr id="387077" name="Rectangle 5"/>
          <p:cNvSpPr>
            <a:spLocks noGrp="1" noChangeArrowheads="1"/>
          </p:cNvSpPr>
          <p:nvPr>
            <p:ph type="body" idx="1"/>
          </p:nvPr>
        </p:nvSpPr>
        <p:spPr/>
        <p:txBody>
          <a:bodyPr/>
          <a:lstStyle/>
          <a:p>
            <a:r>
              <a:rPr lang="en-US" dirty="0"/>
              <a:t>What Is JPA </a:t>
            </a:r>
            <a:r>
              <a:rPr lang="en-US" dirty="0">
                <a:latin typeface="Courier New" pitchFamily="49" charset="0"/>
              </a:rPr>
              <a:t>Query</a:t>
            </a:r>
            <a:r>
              <a:rPr lang="en-US" dirty="0"/>
              <a:t> API?</a:t>
            </a:r>
          </a:p>
          <a:p>
            <a:pPr lvl="1"/>
            <a:r>
              <a:rPr lang="en-US" dirty="0"/>
              <a:t>The JPA </a:t>
            </a:r>
            <a:r>
              <a:rPr lang="en-US" dirty="0">
                <a:latin typeface="Courier New" pitchFamily="49" charset="0"/>
              </a:rPr>
              <a:t>Query</a:t>
            </a:r>
            <a:r>
              <a:rPr lang="en-US" dirty="0"/>
              <a:t> API enables you to use either JPQL or SQL to create and execute queries. The </a:t>
            </a:r>
            <a:r>
              <a:rPr lang="en-US" dirty="0">
                <a:latin typeface="Courier New" pitchFamily="49" charset="0"/>
              </a:rPr>
              <a:t>Query</a:t>
            </a:r>
            <a:r>
              <a:rPr lang="en-US" dirty="0"/>
              <a:t> API includes </a:t>
            </a:r>
            <a:r>
              <a:rPr lang="en-US" dirty="0" err="1">
                <a:latin typeface="Courier New" pitchFamily="49" charset="0"/>
              </a:rPr>
              <a:t>EntityManager</a:t>
            </a:r>
            <a:r>
              <a:rPr lang="en-US" dirty="0"/>
              <a:t> interface methods for creating instances, the </a:t>
            </a:r>
            <a:r>
              <a:rPr lang="en-US" dirty="0">
                <a:latin typeface="Courier New" pitchFamily="49" charset="0"/>
              </a:rPr>
              <a:t>Query</a:t>
            </a:r>
            <a:r>
              <a:rPr lang="en-US" dirty="0"/>
              <a:t> interface methods that define and execute the query, and JPQL that defines searches against persistent entities independent of the mechanism used to store those entities.</a:t>
            </a:r>
          </a:p>
          <a:p>
            <a:pPr lvl="1"/>
            <a:r>
              <a:rPr lang="en-US" dirty="0"/>
              <a:t>The </a:t>
            </a:r>
            <a:r>
              <a:rPr lang="en-US" dirty="0">
                <a:latin typeface="Courier New" pitchFamily="49" charset="0"/>
              </a:rPr>
              <a:t>Query</a:t>
            </a:r>
            <a:r>
              <a:rPr lang="en-US" dirty="0"/>
              <a:t> API supports two types of queries: named and dynamic. Named queries are meant to define complex or commonly used queries, and are intended to be stored and reused. Alternatively, dynamic queries are created without disturbing normal operations at run time. The named queries are prepared once at the time of initialization, whereas dynamic queries are prepared every time they are executed.</a:t>
            </a:r>
          </a:p>
          <a:p>
            <a:pPr lvl="1"/>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Fusion Middleware 11</a:t>
            </a:r>
            <a:r>
              <a:rPr lang="en-US" i="1"/>
              <a:t>g</a:t>
            </a:r>
            <a:r>
              <a:rPr lang="en-US"/>
              <a:t>: Build Java EE Applications  </a:t>
            </a:r>
            <a:r>
              <a:rPr lang="en-US">
                <a:solidFill>
                  <a:schemeClr val="tx1"/>
                </a:solidFill>
              </a:rPr>
              <a:t> 9 - </a:t>
            </a:r>
            <a:fld id="{48559D6B-481A-4CC8-A913-1D1BF219036B}" type="slidenum">
              <a:rPr lang="en-US">
                <a:solidFill>
                  <a:schemeClr val="tx1"/>
                </a:solidFill>
              </a:rPr>
              <a:pPr/>
              <a:t>23</a:t>
            </a:fld>
            <a:endParaRPr lang="en-US">
              <a:solidFill>
                <a:schemeClr val="tx1"/>
              </a:solidFill>
            </a:endParaRPr>
          </a:p>
        </p:txBody>
      </p:sp>
      <p:sp>
        <p:nvSpPr>
          <p:cNvPr id="389124" name="Rectangle 4"/>
          <p:cNvSpPr>
            <a:spLocks noGrp="1" noRot="1" noChangeAspect="1" noChangeArrowheads="1" noTextEdit="1"/>
          </p:cNvSpPr>
          <p:nvPr>
            <p:ph type="sldImg"/>
          </p:nvPr>
        </p:nvSpPr>
        <p:spPr>
          <a:ln/>
        </p:spPr>
      </p:sp>
      <p:sp>
        <p:nvSpPr>
          <p:cNvPr id="389125" name="Rectangle 5"/>
          <p:cNvSpPr>
            <a:spLocks noGrp="1" noChangeArrowheads="1"/>
          </p:cNvSpPr>
          <p:nvPr>
            <p:ph type="body" idx="1"/>
          </p:nvPr>
        </p:nvSpPr>
        <p:spPr/>
        <p:txBody>
          <a:bodyPr/>
          <a:lstStyle/>
          <a:p>
            <a:r>
              <a:rPr lang="en-US"/>
              <a:t>Retrieving Entities by Using the </a:t>
            </a:r>
            <a:r>
              <a:rPr lang="en-US">
                <a:solidFill>
                  <a:srgbClr val="000000"/>
                </a:solidFill>
                <a:latin typeface="Courier New" pitchFamily="49" charset="0"/>
              </a:rPr>
              <a:t>Query</a:t>
            </a:r>
            <a:r>
              <a:rPr lang="en-US"/>
              <a:t> API</a:t>
            </a:r>
          </a:p>
          <a:p>
            <a:pPr lvl="1"/>
            <a:r>
              <a:rPr lang="en-US"/>
              <a:t>The </a:t>
            </a:r>
            <a:r>
              <a:rPr lang="en-US">
                <a:latin typeface="Courier New" pitchFamily="49" charset="0"/>
              </a:rPr>
              <a:t>EntityManager</a:t>
            </a:r>
            <a:r>
              <a:rPr lang="en-US"/>
              <a:t> interface exposes a </a:t>
            </a:r>
            <a:r>
              <a:rPr lang="en-US">
                <a:latin typeface="Courier New" pitchFamily="49" charset="0"/>
              </a:rPr>
              <a:t>Query</a:t>
            </a:r>
            <a:r>
              <a:rPr lang="en-US"/>
              <a:t> API through the following methods:</a:t>
            </a:r>
          </a:p>
          <a:p>
            <a:pPr lvl="2">
              <a:buSzPct val="70000"/>
              <a:buFont typeface="Courier New" pitchFamily="49" charset="0"/>
              <a:buChar char="•"/>
            </a:pPr>
            <a:r>
              <a:rPr lang="en-US">
                <a:latin typeface="Courier New" pitchFamily="49" charset="0"/>
              </a:rPr>
              <a:t>createQuery()</a:t>
            </a:r>
            <a:r>
              <a:rPr lang="en-US"/>
              <a:t>creates a dynamic query and accepts a JPQL query as its parameter.</a:t>
            </a:r>
          </a:p>
          <a:p>
            <a:pPr lvl="2">
              <a:buSzPct val="70000"/>
              <a:buFont typeface="Courier New" pitchFamily="49" charset="0"/>
              <a:buChar char="•"/>
            </a:pPr>
            <a:r>
              <a:rPr lang="en-US">
                <a:latin typeface="Courier New" pitchFamily="49" charset="0"/>
              </a:rPr>
              <a:t>createNamedQuery()</a:t>
            </a:r>
            <a:r>
              <a:rPr lang="en-US"/>
              <a:t> creates a query instance based on a named (precompiled) query. In this case, the query can be JPQL or native SQL.</a:t>
            </a:r>
          </a:p>
          <a:p>
            <a:pPr lvl="1"/>
            <a:r>
              <a:rPr lang="en-US"/>
              <a:t>All methods return a </a:t>
            </a:r>
            <a:r>
              <a:rPr lang="en-AU">
                <a:latin typeface="Courier New" pitchFamily="49" charset="0"/>
              </a:rPr>
              <a:t>javax.persistence.Query</a:t>
            </a:r>
            <a:r>
              <a:rPr lang="en-AU"/>
              <a:t> instance, which provides the following API calls:</a:t>
            </a:r>
          </a:p>
          <a:p>
            <a:pPr lvl="2">
              <a:buSzPct val="70000"/>
              <a:buFont typeface="Courier New" pitchFamily="49" charset="0"/>
              <a:buChar char="•"/>
            </a:pPr>
            <a:r>
              <a:rPr lang="en-US">
                <a:latin typeface="Courier New" pitchFamily="49" charset="0"/>
              </a:rPr>
              <a:t>setParameter(String, Object)</a:t>
            </a:r>
            <a:r>
              <a:rPr lang="en-US"/>
              <a:t> sets the named parameter to the object value.</a:t>
            </a:r>
          </a:p>
          <a:p>
            <a:pPr lvl="2">
              <a:buSzPct val="70000"/>
              <a:buFont typeface="Courier New" pitchFamily="49" charset="0"/>
              <a:buChar char="•"/>
            </a:pPr>
            <a:r>
              <a:rPr lang="en-US">
                <a:latin typeface="Courier New" pitchFamily="49" charset="0"/>
              </a:rPr>
              <a:t>getSingleResult()</a:t>
            </a:r>
            <a:r>
              <a:rPr lang="en-US"/>
              <a:t> returns a single </a:t>
            </a:r>
            <a:r>
              <a:rPr lang="en-US">
                <a:latin typeface="Courier New" pitchFamily="49" charset="0"/>
              </a:rPr>
              <a:t>Object</a:t>
            </a:r>
            <a:r>
              <a:rPr lang="en-US"/>
              <a:t> instance result, if any.</a:t>
            </a:r>
          </a:p>
          <a:p>
            <a:pPr lvl="2">
              <a:buSzPct val="70000"/>
              <a:buFont typeface="Courier New" pitchFamily="49" charset="0"/>
              <a:buChar char="•"/>
            </a:pPr>
            <a:r>
              <a:rPr lang="en-US">
                <a:latin typeface="Courier New" pitchFamily="49" charset="0"/>
              </a:rPr>
              <a:t>getResultList()</a:t>
            </a:r>
            <a:r>
              <a:rPr lang="en-US"/>
              <a:t> returns a </a:t>
            </a:r>
            <a:r>
              <a:rPr lang="en-US">
                <a:latin typeface="Courier New" pitchFamily="49" charset="0"/>
              </a:rPr>
              <a:t>List</a:t>
            </a:r>
            <a:r>
              <a:rPr lang="en-US"/>
              <a:t> collection of entity instances, if any.</a:t>
            </a:r>
          </a:p>
          <a:p>
            <a:pPr lvl="2">
              <a:buSzPct val="70000"/>
              <a:buFont typeface="Courier New" pitchFamily="49" charset="0"/>
              <a:buChar char="•"/>
            </a:pPr>
            <a:r>
              <a:rPr lang="en-US">
                <a:latin typeface="Courier New" pitchFamily="49" charset="0"/>
              </a:rPr>
              <a:t>setMaxResults(int)</a:t>
            </a:r>
            <a:r>
              <a:rPr lang="en-US"/>
              <a:t> and </a:t>
            </a:r>
            <a:r>
              <a:rPr lang="en-US">
                <a:latin typeface="Courier New" pitchFamily="49" charset="0"/>
              </a:rPr>
              <a:t>setFirstResult(int)</a:t>
            </a:r>
            <a:r>
              <a:rPr lang="en-US"/>
              <a:t> return a Query object and accept integer parameters. The former sets the maximum number of instances returned, and the latter sets the first instance to be returned. These methods are useful for paging through large sets of data.</a:t>
            </a:r>
          </a:p>
          <a:p>
            <a:pPr lvl="2">
              <a:buSzPct val="70000"/>
              <a:buFont typeface="Courier New" pitchFamily="49" charset="0"/>
              <a:buChar char="•"/>
            </a:pPr>
            <a:r>
              <a:rPr lang="en-US">
                <a:latin typeface="Courier New" pitchFamily="49" charset="0"/>
              </a:rPr>
              <a:t>executeUpdate()</a:t>
            </a:r>
            <a:r>
              <a:rPr lang="en-US"/>
              <a:t> executes a </a:t>
            </a:r>
            <a:r>
              <a:rPr lang="en-US">
                <a:latin typeface="Courier New" pitchFamily="49" charset="0"/>
              </a:rPr>
              <a:t>JPQL</a:t>
            </a:r>
            <a:r>
              <a:rPr lang="en-US"/>
              <a:t> </a:t>
            </a:r>
            <a:r>
              <a:rPr lang="en-US">
                <a:latin typeface="Courier New" pitchFamily="49" charset="0"/>
              </a:rPr>
              <a:t>UPDATE</a:t>
            </a:r>
            <a:r>
              <a:rPr lang="en-US"/>
              <a:t> or </a:t>
            </a:r>
            <a:r>
              <a:rPr lang="en-US">
                <a:latin typeface="Courier New" pitchFamily="49" charset="0"/>
              </a:rPr>
              <a:t>DELETE</a:t>
            </a:r>
            <a:r>
              <a:rPr lang="en-US"/>
              <a:t> operation returning the number of rows affected, and throws an exception for a </a:t>
            </a:r>
            <a:r>
              <a:rPr lang="en-US">
                <a:latin typeface="Courier New" pitchFamily="49" charset="0"/>
              </a:rPr>
              <a:t>SELECT</a:t>
            </a:r>
            <a:r>
              <a:rPr lang="en-US"/>
              <a:t> statement.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Fusion Middleware 11</a:t>
            </a:r>
            <a:r>
              <a:rPr lang="en-US" i="1"/>
              <a:t>g</a:t>
            </a:r>
            <a:r>
              <a:rPr lang="en-US"/>
              <a:t>: Build Java EE Applications  </a:t>
            </a:r>
            <a:r>
              <a:rPr lang="en-US">
                <a:solidFill>
                  <a:schemeClr val="tx1"/>
                </a:solidFill>
              </a:rPr>
              <a:t> 9 - </a:t>
            </a:r>
            <a:fld id="{83570702-A7D9-4439-BC6B-C57ECA90EA98}" type="slidenum">
              <a:rPr lang="en-US">
                <a:solidFill>
                  <a:schemeClr val="tx1"/>
                </a:solidFill>
              </a:rPr>
              <a:pPr/>
              <a:t>24</a:t>
            </a:fld>
            <a:endParaRPr lang="en-US">
              <a:solidFill>
                <a:schemeClr val="tx1"/>
              </a:solidFill>
            </a:endParaRPr>
          </a:p>
        </p:txBody>
      </p:sp>
      <p:sp>
        <p:nvSpPr>
          <p:cNvPr id="391170" name="Rectangle 2"/>
          <p:cNvSpPr>
            <a:spLocks noGrp="1" noRot="1" noChangeAspect="1" noChangeArrowheads="1" noTextEdit="1"/>
          </p:cNvSpPr>
          <p:nvPr>
            <p:ph type="sldImg"/>
          </p:nvPr>
        </p:nvSpPr>
        <p:spPr>
          <a:ln/>
        </p:spPr>
      </p:sp>
      <p:sp>
        <p:nvSpPr>
          <p:cNvPr id="391171" name="Rectangle 3"/>
          <p:cNvSpPr>
            <a:spLocks noGrp="1" noChangeArrowheads="1"/>
          </p:cNvSpPr>
          <p:nvPr>
            <p:ph type="body" idx="1"/>
          </p:nvPr>
        </p:nvSpPr>
        <p:spPr>
          <a:xfrm>
            <a:off x="464260" y="5757079"/>
            <a:ext cx="6170781" cy="3905151"/>
          </a:xfrm>
        </p:spPr>
        <p:txBody>
          <a:bodyPr/>
          <a:lstStyle/>
          <a:p>
            <a:r>
              <a:rPr lang="en-US"/>
              <a:t>Writing a Basic JPQL Statement</a:t>
            </a:r>
          </a:p>
          <a:p>
            <a:pPr lvl="1"/>
            <a:r>
              <a:rPr lang="en-US"/>
              <a:t>The slide illustrates the basic query syntax for a JPQL statement, which has:</a:t>
            </a:r>
          </a:p>
          <a:p>
            <a:pPr lvl="2">
              <a:lnSpc>
                <a:spcPct val="96000"/>
              </a:lnSpc>
            </a:pPr>
            <a:r>
              <a:rPr lang="en-US"/>
              <a:t>A mandatory </a:t>
            </a:r>
            <a:r>
              <a:rPr lang="en-US">
                <a:latin typeface="Courier New" pitchFamily="49" charset="0"/>
              </a:rPr>
              <a:t>SELECT</a:t>
            </a:r>
            <a:r>
              <a:rPr lang="en-US"/>
              <a:t> clause that returns a single entity instance or a collection of entity instances, whose types are determined by the abstract-schema-name specified in the </a:t>
            </a:r>
            <a:r>
              <a:rPr lang="en-US">
                <a:latin typeface="Courier New" pitchFamily="49" charset="0"/>
              </a:rPr>
              <a:t>FROM</a:t>
            </a:r>
            <a:r>
              <a:rPr lang="en-US"/>
              <a:t> clause </a:t>
            </a:r>
          </a:p>
          <a:p>
            <a:pPr lvl="2">
              <a:lnSpc>
                <a:spcPct val="96000"/>
              </a:lnSpc>
            </a:pPr>
            <a:r>
              <a:rPr lang="en-US"/>
              <a:t>A mandatory </a:t>
            </a:r>
            <a:r>
              <a:rPr lang="en-US">
                <a:latin typeface="Courier New" pitchFamily="49" charset="0"/>
              </a:rPr>
              <a:t>FROM</a:t>
            </a:r>
            <a:r>
              <a:rPr lang="en-US"/>
              <a:t> clause that identifies the abstract-schema-name of the entity being queried. The abstract-schema-name is the name of the entity class, which is given an identifier name (such as the alias </a:t>
            </a:r>
            <a:r>
              <a:rPr lang="en-US">
                <a:latin typeface="Courier New" pitchFamily="49" charset="0"/>
              </a:rPr>
              <a:t>o</a:t>
            </a:r>
            <a:r>
              <a:rPr lang="en-US"/>
              <a:t> in the slide examples). The identifier refers to an instance of the entity and is used as a prefix for field names, such as </a:t>
            </a:r>
            <a:r>
              <a:rPr lang="en-US">
                <a:latin typeface="Courier New" pitchFamily="49" charset="0"/>
              </a:rPr>
              <a:t>o.firstName</a:t>
            </a:r>
            <a:r>
              <a:rPr lang="en-US"/>
              <a:t> in the last example in the slide.</a:t>
            </a:r>
          </a:p>
          <a:p>
            <a:pPr lvl="2">
              <a:lnSpc>
                <a:spcPct val="96000"/>
              </a:lnSpc>
            </a:pPr>
            <a:r>
              <a:rPr lang="en-US"/>
              <a:t>An optional </a:t>
            </a:r>
            <a:r>
              <a:rPr lang="en-US">
                <a:latin typeface="Courier New" pitchFamily="49" charset="0"/>
              </a:rPr>
              <a:t>WHERE</a:t>
            </a:r>
            <a:r>
              <a:rPr lang="en-US"/>
              <a:t> clause with one or more conditions</a:t>
            </a:r>
          </a:p>
          <a:p>
            <a:pPr lvl="1">
              <a:lnSpc>
                <a:spcPct val="96000"/>
              </a:lnSpc>
            </a:pPr>
            <a:r>
              <a:rPr lang="en-US"/>
              <a:t>The </a:t>
            </a:r>
            <a:r>
              <a:rPr lang="en-US">
                <a:latin typeface="Courier New" pitchFamily="49" charset="0"/>
              </a:rPr>
              <a:t>OBJECT()</a:t>
            </a:r>
            <a:r>
              <a:rPr lang="en-US"/>
              <a:t>function that is applied to the abstract-schema-name identifier indicates that instances of the identifier type are being retrieved. The first example returns a collection of all </a:t>
            </a:r>
            <a:r>
              <a:rPr lang="en-US">
                <a:latin typeface="Courier New" pitchFamily="49" charset="0"/>
              </a:rPr>
              <a:t>Users</a:t>
            </a:r>
            <a:r>
              <a:rPr lang="en-US"/>
              <a:t> entity instances. </a:t>
            </a:r>
            <a:r>
              <a:rPr lang="en-US">
                <a:ea typeface="SimSun" pitchFamily="2" charset="-122"/>
              </a:rPr>
              <a:t>The second query example returns a single</a:t>
            </a:r>
            <a:r>
              <a:rPr lang="en-US">
                <a:latin typeface="Arial" charset="0"/>
                <a:ea typeface="SimSun" pitchFamily="2" charset="-122"/>
              </a:rPr>
              <a:t> </a:t>
            </a:r>
            <a:r>
              <a:rPr lang="en-US">
                <a:latin typeface="Courier New" pitchFamily="49" charset="0"/>
                <a:ea typeface="SimSun" pitchFamily="2" charset="-122"/>
              </a:rPr>
              <a:t>Users</a:t>
            </a:r>
            <a:r>
              <a:rPr lang="en-US">
                <a:latin typeface="Arial" charset="0"/>
                <a:ea typeface="SimSun" pitchFamily="2" charset="-122"/>
              </a:rPr>
              <a:t> </a:t>
            </a:r>
            <a:r>
              <a:rPr lang="en-US">
                <a:ea typeface="SimSun" pitchFamily="2" charset="-122"/>
              </a:rPr>
              <a:t>instance where the</a:t>
            </a:r>
            <a:r>
              <a:rPr lang="en-US">
                <a:latin typeface="Arial" charset="0"/>
                <a:ea typeface="SimSun" pitchFamily="2" charset="-122"/>
              </a:rPr>
              <a:t> </a:t>
            </a:r>
            <a:r>
              <a:rPr lang="en-US">
                <a:latin typeface="Courier New" pitchFamily="49" charset="0"/>
                <a:ea typeface="SimSun" pitchFamily="2" charset="-122"/>
              </a:rPr>
              <a:t>email</a:t>
            </a:r>
            <a:r>
              <a:rPr lang="en-US">
                <a:latin typeface="Arial" charset="0"/>
                <a:ea typeface="SimSun" pitchFamily="2" charset="-122"/>
              </a:rPr>
              <a:t> </a:t>
            </a:r>
            <a:r>
              <a:rPr lang="en-US">
                <a:ea typeface="SimSun" pitchFamily="2" charset="-122"/>
              </a:rPr>
              <a:t>property has the string value</a:t>
            </a:r>
            <a:r>
              <a:rPr lang="en-US">
                <a:latin typeface="Arial" charset="0"/>
                <a:ea typeface="SimSun" pitchFamily="2" charset="-122"/>
              </a:rPr>
              <a:t> </a:t>
            </a:r>
            <a:r>
              <a:rPr lang="en-US">
                <a:latin typeface="Courier New" pitchFamily="49" charset="0"/>
                <a:ea typeface="SimSun" pitchFamily="2" charset="-122"/>
              </a:rPr>
              <a:t>steve.king@srdemo.org</a:t>
            </a:r>
            <a:r>
              <a:rPr lang="en-US">
                <a:latin typeface="Arial" charset="0"/>
                <a:ea typeface="SimSun" pitchFamily="2" charset="-122"/>
              </a:rPr>
              <a:t>. </a:t>
            </a:r>
            <a:r>
              <a:rPr lang="en-US"/>
              <a:t>The last example is a parameterized JPQL statement. The named parameter </a:t>
            </a:r>
            <a:r>
              <a:rPr lang="en-US">
                <a:latin typeface="Courier New" pitchFamily="49" charset="0"/>
              </a:rPr>
              <a:t>givenName</a:t>
            </a:r>
            <a:r>
              <a:rPr lang="en-US"/>
              <a:t> is preceded by a colon and acts as a placeholder that supplies the value for the conditional expression at run time. The parameterized query can be written by using the following syntax:</a:t>
            </a:r>
          </a:p>
          <a:p>
            <a:pPr lvl="4">
              <a:lnSpc>
                <a:spcPct val="96000"/>
              </a:lnSpc>
            </a:pPr>
            <a:r>
              <a:rPr lang="en-US"/>
              <a:t>SELECT object(o) FROM Users WHERE o.firstName = </a:t>
            </a:r>
            <a:r>
              <a:rPr lang="en-US" b="1"/>
              <a:t>?1</a:t>
            </a:r>
          </a:p>
          <a:p>
            <a:pPr lvl="1">
              <a:lnSpc>
                <a:spcPct val="96000"/>
              </a:lnSpc>
            </a:pPr>
            <a:r>
              <a:rPr lang="en-US" b="1"/>
              <a:t>Note:</a:t>
            </a:r>
            <a:r>
              <a:rPr lang="en-US"/>
              <a:t> The numbered parameter notation is an alternative to the named notation.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9F39229D-5DD1-42EF-AF25-14AE7CA6D022}"/>
              </a:ext>
            </a:extLst>
          </p:cNvPr>
          <p:cNvSpPr>
            <a:spLocks noGrp="1" noRot="1" noChangeAspect="1" noTextEdit="1"/>
          </p:cNvSpPr>
          <p:nvPr>
            <p:ph type="sldImg"/>
          </p:nvPr>
        </p:nvSpPr>
        <p:spPr>
          <a:ln/>
        </p:spPr>
      </p:sp>
      <p:sp>
        <p:nvSpPr>
          <p:cNvPr id="49155" name="Notes Placeholder 2">
            <a:extLst>
              <a:ext uri="{FF2B5EF4-FFF2-40B4-BE49-F238E27FC236}">
                <a16:creationId xmlns:a16="http://schemas.microsoft.com/office/drawing/2014/main" id="{9772A51D-8D30-4A39-99A6-805F5D607E6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a:t>The storage mechanism most often used by applications is a relational database. A relational database is typically configured to store data in tables that have a relationship to one another. However, an object-oriented application design may not have the same organization in the same structure. A Java domain object can encompass partial data from a single database table, or it can include data from multiple tables depending on the normalization of the relational database.</a:t>
            </a:r>
          </a:p>
          <a:p>
            <a:pPr lvl="1"/>
            <a:r>
              <a:rPr lang="en-US" altLang="en-US"/>
              <a:t>Persistence mechanisms are the code that enables programmers to persist (store) data in a relational database. JDBC and JPA are two examples of persistence mechanisms.</a:t>
            </a:r>
          </a:p>
          <a:p>
            <a:pPr lvl="1"/>
            <a:r>
              <a:rPr lang="en-US" altLang="en-US"/>
              <a:t>Writing code to translate a relational schema to an object-oriented domain schema (or vice versa) can be time-consuming and error-prone. Object-relational mapping (ORM) software frameworks attempt to manage the mapping to object-oriented programmers while requiring little coding. EclipseLink and Hibernate are examples of ORM software.</a:t>
            </a:r>
          </a:p>
          <a:p>
            <a:pPr lvl="1"/>
            <a:r>
              <a:rPr lang="en-US" altLang="en-US"/>
              <a:t>In the diagram in the slide, on the left is the most basic ORM mapping: a simple mapping of Java objects to database tables (one-to-one mapping).</a:t>
            </a:r>
          </a:p>
        </p:txBody>
      </p:sp>
      <p:sp>
        <p:nvSpPr>
          <p:cNvPr id="49156" name="Footer Placeholder 3">
            <a:extLst>
              <a:ext uri="{FF2B5EF4-FFF2-40B4-BE49-F238E27FC236}">
                <a16:creationId xmlns:a16="http://schemas.microsoft.com/office/drawing/2014/main" id="{4B85A9DB-508E-44E8-AC88-D8B59BDF9740}"/>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a:t>Java EE 6: Develop Database Applications with JPA   2 - </a:t>
            </a:r>
            <a:fld id="{7D42867C-9156-469A-816C-1CFADE97D16E}" type="slidenum">
              <a:rPr lang="en-US" altLang="en-US" smtClean="0"/>
              <a:pPr eaLnBrk="1" hangingPunct="1"/>
              <a:t>3</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Fusion Middleware 11</a:t>
            </a:r>
            <a:r>
              <a:rPr lang="en-US" i="1"/>
              <a:t>g</a:t>
            </a:r>
            <a:r>
              <a:rPr lang="en-US"/>
              <a:t>: Build Java EE Applications  </a:t>
            </a:r>
            <a:r>
              <a:rPr lang="en-US">
                <a:solidFill>
                  <a:schemeClr val="tx1"/>
                </a:solidFill>
              </a:rPr>
              <a:t> 8 - </a:t>
            </a:r>
            <a:fld id="{F964515F-3E15-462A-A1A2-048FACB94AC4}" type="slidenum">
              <a:rPr lang="en-US">
                <a:solidFill>
                  <a:schemeClr val="tx1"/>
                </a:solidFill>
              </a:rPr>
              <a:pPr/>
              <a:t>4</a:t>
            </a:fld>
            <a:endParaRPr lang="en-US">
              <a:solidFill>
                <a:schemeClr val="tx1"/>
              </a:solidFill>
            </a:endParaRPr>
          </a:p>
        </p:txBody>
      </p:sp>
      <p:sp>
        <p:nvSpPr>
          <p:cNvPr id="309250" name="Rectangle 2"/>
          <p:cNvSpPr>
            <a:spLocks noGrp="1" noRot="1" noChangeAspect="1" noChangeArrowheads="1" noTextEdit="1"/>
          </p:cNvSpPr>
          <p:nvPr>
            <p:ph type="sldImg"/>
          </p:nvPr>
        </p:nvSpPr>
        <p:spPr>
          <a:ln/>
        </p:spPr>
      </p:sp>
      <p:sp>
        <p:nvSpPr>
          <p:cNvPr id="309251" name="Rectangle 3"/>
          <p:cNvSpPr>
            <a:spLocks noGrp="1" noChangeArrowheads="1"/>
          </p:cNvSpPr>
          <p:nvPr>
            <p:ph type="body" idx="1"/>
          </p:nvPr>
        </p:nvSpPr>
        <p:spPr>
          <a:xfrm>
            <a:off x="464260" y="5757079"/>
            <a:ext cx="6170781" cy="3905151"/>
          </a:xfrm>
        </p:spPr>
        <p:txBody>
          <a:bodyPr/>
          <a:lstStyle/>
          <a:p>
            <a:r>
              <a:rPr lang="en-US"/>
              <a:t>What Are JPA Entities?</a:t>
            </a:r>
          </a:p>
          <a:p>
            <a:pPr lvl="1"/>
            <a:r>
              <a:rPr lang="en-US"/>
              <a:t>The JPA is a part of the Java EE 5/EJB 3.0 specification that simplifies Java persistence to a database. It provides an ORM approach that enables you to declaratively define how to map Java objects to relational database tables. The JPA works both inside a Java EE 5 application server, and outside an EJB container in a Java Standard Edition 5 (Java SE 5) application.</a:t>
            </a:r>
          </a:p>
          <a:p>
            <a:pPr lvl="1">
              <a:lnSpc>
                <a:spcPct val="95000"/>
              </a:lnSpc>
            </a:pPr>
            <a:r>
              <a:rPr lang="en-US"/>
              <a:t>A JPA entity, or simply, “entity”:</a:t>
            </a:r>
          </a:p>
          <a:p>
            <a:pPr lvl="2">
              <a:lnSpc>
                <a:spcPct val="95000"/>
              </a:lnSpc>
            </a:pPr>
            <a:r>
              <a:rPr lang="en-US"/>
              <a:t>Manages persistence data</a:t>
            </a:r>
          </a:p>
          <a:p>
            <a:pPr lvl="2">
              <a:lnSpc>
                <a:spcPct val="95000"/>
              </a:lnSpc>
            </a:pPr>
            <a:r>
              <a:rPr lang="en-US"/>
              <a:t>Has fields that are mapped to columns in a relational database table by using annotations</a:t>
            </a:r>
          </a:p>
          <a:p>
            <a:pPr lvl="2">
              <a:lnSpc>
                <a:spcPct val="95000"/>
              </a:lnSpc>
            </a:pPr>
            <a:r>
              <a:rPr lang="en-US"/>
              <a:t>Does not require that any interfaces be defined</a:t>
            </a:r>
          </a:p>
          <a:p>
            <a:pPr lvl="1">
              <a:lnSpc>
                <a:spcPct val="95000"/>
              </a:lnSpc>
            </a:pPr>
            <a:r>
              <a:rPr lang="en-US"/>
              <a:t>Using JPA, you can designate any POJO class as a JPA entity by marking the POJO with the </a:t>
            </a:r>
            <a:r>
              <a:rPr lang="en-US">
                <a:latin typeface="Courier New" pitchFamily="49" charset="0"/>
              </a:rPr>
              <a:t>@Entity</a:t>
            </a:r>
            <a:r>
              <a:rPr lang="en-US"/>
              <a:t> annotation. An entity is not required to implement any interfaces. In an entity, all fields are considered persistent unless annotated with the </a:t>
            </a:r>
            <a:r>
              <a:rPr lang="en-US">
                <a:latin typeface="Courier New" pitchFamily="49" charset="0"/>
              </a:rPr>
              <a:t>@Transient</a:t>
            </a:r>
            <a:r>
              <a:rPr lang="en-US"/>
              <a:t> annotation.</a:t>
            </a:r>
          </a:p>
          <a:p>
            <a:pPr lvl="1">
              <a:lnSpc>
                <a:spcPct val="95000"/>
              </a:lnSpc>
            </a:pPr>
            <a:r>
              <a:rPr lang="en-US" b="1"/>
              <a:t>Note:</a:t>
            </a:r>
            <a:r>
              <a:rPr lang="en-US"/>
              <a:t> You need to implement the </a:t>
            </a:r>
            <a:r>
              <a:rPr lang="en-US">
                <a:latin typeface="Courier New" pitchFamily="49" charset="0"/>
              </a:rPr>
              <a:t>java.io.Serializable</a:t>
            </a:r>
            <a:r>
              <a:rPr lang="en-US"/>
              <a:t> interface if the entity needs to be passed by value through a remote interface.</a:t>
            </a:r>
          </a:p>
          <a:p>
            <a:pPr lvl="1">
              <a:lnSpc>
                <a:spcPct val="95000"/>
              </a:lnSpc>
            </a:pPr>
            <a:r>
              <a:rPr lang="en-US"/>
              <a:t>The following annotations are used to map a POJO to a relational data construct:</a:t>
            </a:r>
          </a:p>
          <a:p>
            <a:pPr lvl="2">
              <a:lnSpc>
                <a:spcPct val="95000"/>
              </a:lnSpc>
              <a:buSzPct val="70000"/>
              <a:buFont typeface="Courier New" pitchFamily="49" charset="0"/>
              <a:buChar char="•"/>
            </a:pPr>
            <a:r>
              <a:rPr lang="en-US">
                <a:latin typeface="Courier New" pitchFamily="49" charset="0"/>
              </a:rPr>
              <a:t>@Table</a:t>
            </a:r>
            <a:r>
              <a:rPr lang="en-US"/>
              <a:t> maps the object to a table.</a:t>
            </a:r>
          </a:p>
          <a:p>
            <a:pPr lvl="2">
              <a:lnSpc>
                <a:spcPct val="95000"/>
              </a:lnSpc>
              <a:buSzPct val="70000"/>
              <a:buFont typeface="Courier New" pitchFamily="49" charset="0"/>
              <a:buChar char="•"/>
            </a:pPr>
            <a:r>
              <a:rPr lang="en-US">
                <a:latin typeface="Courier New" pitchFamily="49" charset="0"/>
              </a:rPr>
              <a:t>@Column</a:t>
            </a:r>
            <a:r>
              <a:rPr lang="en-US"/>
              <a:t> maps a field to a column (required if the field and column names are different).</a:t>
            </a:r>
          </a:p>
          <a:p>
            <a:pPr lvl="2">
              <a:lnSpc>
                <a:spcPct val="95000"/>
              </a:lnSpc>
              <a:buSzPct val="70000"/>
              <a:buFont typeface="Courier New" pitchFamily="49" charset="0"/>
              <a:buChar char="•"/>
            </a:pPr>
            <a:r>
              <a:rPr lang="en-US">
                <a:latin typeface="Courier New" pitchFamily="49" charset="0"/>
              </a:rPr>
              <a:t>@Id</a:t>
            </a:r>
            <a:r>
              <a:rPr lang="en-US"/>
              <a:t> identifies primary key fields.</a:t>
            </a:r>
          </a:p>
          <a:p>
            <a:pPr lvl="1">
              <a:lnSpc>
                <a:spcPct val="95000"/>
              </a:lnSpc>
            </a:pPr>
            <a:r>
              <a:rPr lang="en-US" b="1"/>
              <a:t>Note:</a:t>
            </a:r>
            <a:r>
              <a:rPr lang="en-US"/>
              <a:t> Annotations for mapping relationships are discussed later in this lesson.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Fusion Middleware 11</a:t>
            </a:r>
            <a:r>
              <a:rPr lang="en-US" i="1"/>
              <a:t>g</a:t>
            </a:r>
            <a:r>
              <a:rPr lang="en-US"/>
              <a:t>: Build Java EE Applications  </a:t>
            </a:r>
            <a:r>
              <a:rPr lang="en-US">
                <a:solidFill>
                  <a:schemeClr val="tx1"/>
                </a:solidFill>
              </a:rPr>
              <a:t> 8 - </a:t>
            </a:r>
            <a:fld id="{F964515F-3E15-462A-A1A2-048FACB94AC4}" type="slidenum">
              <a:rPr lang="en-US">
                <a:solidFill>
                  <a:schemeClr val="tx1"/>
                </a:solidFill>
              </a:rPr>
              <a:pPr/>
              <a:t>5</a:t>
            </a:fld>
            <a:endParaRPr lang="en-US">
              <a:solidFill>
                <a:schemeClr val="tx1"/>
              </a:solidFill>
            </a:endParaRPr>
          </a:p>
        </p:txBody>
      </p:sp>
      <p:sp>
        <p:nvSpPr>
          <p:cNvPr id="309250" name="Rectangle 2"/>
          <p:cNvSpPr>
            <a:spLocks noGrp="1" noRot="1" noChangeAspect="1" noChangeArrowheads="1" noTextEdit="1"/>
          </p:cNvSpPr>
          <p:nvPr>
            <p:ph type="sldImg"/>
          </p:nvPr>
        </p:nvSpPr>
        <p:spPr>
          <a:ln/>
        </p:spPr>
      </p:sp>
      <p:sp>
        <p:nvSpPr>
          <p:cNvPr id="309251" name="Rectangle 3"/>
          <p:cNvSpPr>
            <a:spLocks noGrp="1" noChangeArrowheads="1"/>
          </p:cNvSpPr>
          <p:nvPr>
            <p:ph type="body" idx="1"/>
          </p:nvPr>
        </p:nvSpPr>
        <p:spPr>
          <a:xfrm>
            <a:off x="464260" y="5757079"/>
            <a:ext cx="6170781" cy="3905151"/>
          </a:xfrm>
        </p:spPr>
        <p:txBody>
          <a:bodyPr/>
          <a:lstStyle/>
          <a:p>
            <a:r>
              <a:rPr lang="en-US" dirty="0"/>
              <a:t>What Are JPA Entities?</a:t>
            </a:r>
          </a:p>
          <a:p>
            <a:pPr lvl="1"/>
            <a:r>
              <a:rPr lang="en-US" dirty="0"/>
              <a:t>The JPA is a part of the Java EE 5/EJB 3.0 specification that simplifies Java persistence to a database. It provides an ORM approach that enables you to declaratively define how to map Java objects to relational database tables. The JPA works both inside a Java EE 5 application server, and outside an EJB container in a Java Standard Edition 5 (Java SE 5) application.</a:t>
            </a:r>
          </a:p>
          <a:p>
            <a:pPr lvl="1">
              <a:lnSpc>
                <a:spcPct val="95000"/>
              </a:lnSpc>
            </a:pPr>
            <a:r>
              <a:rPr lang="en-US" dirty="0"/>
              <a:t>A JPA entity, or simply, “entity”:</a:t>
            </a:r>
          </a:p>
          <a:p>
            <a:pPr lvl="2">
              <a:lnSpc>
                <a:spcPct val="95000"/>
              </a:lnSpc>
            </a:pPr>
            <a:r>
              <a:rPr lang="en-US" dirty="0"/>
              <a:t>Manages persistence data</a:t>
            </a:r>
          </a:p>
          <a:p>
            <a:pPr lvl="2">
              <a:lnSpc>
                <a:spcPct val="95000"/>
              </a:lnSpc>
            </a:pPr>
            <a:r>
              <a:rPr lang="en-US" dirty="0"/>
              <a:t>Has fields that are mapped to columns in a relational database table by using annotations</a:t>
            </a:r>
          </a:p>
          <a:p>
            <a:pPr lvl="2">
              <a:lnSpc>
                <a:spcPct val="95000"/>
              </a:lnSpc>
            </a:pPr>
            <a:r>
              <a:rPr lang="en-US" dirty="0"/>
              <a:t>Does not require that any interfaces be defined</a:t>
            </a:r>
          </a:p>
          <a:p>
            <a:pPr lvl="1">
              <a:lnSpc>
                <a:spcPct val="95000"/>
              </a:lnSpc>
            </a:pPr>
            <a:r>
              <a:rPr lang="en-US" dirty="0"/>
              <a:t>Using JPA, you can designate any POJO class as a JPA entity by marking the POJO with the </a:t>
            </a:r>
            <a:r>
              <a:rPr lang="en-US" dirty="0">
                <a:latin typeface="Courier New" pitchFamily="49" charset="0"/>
              </a:rPr>
              <a:t>@Entity</a:t>
            </a:r>
            <a:r>
              <a:rPr lang="en-US" dirty="0"/>
              <a:t> annotation. An entity is not required to implement any interfaces. In an entity, all fields are considered persistent unless annotated with the </a:t>
            </a:r>
            <a:r>
              <a:rPr lang="en-US" dirty="0">
                <a:latin typeface="Courier New" pitchFamily="49" charset="0"/>
              </a:rPr>
              <a:t>@Transient</a:t>
            </a:r>
            <a:r>
              <a:rPr lang="en-US" dirty="0"/>
              <a:t> annotation.</a:t>
            </a:r>
          </a:p>
          <a:p>
            <a:pPr lvl="1">
              <a:lnSpc>
                <a:spcPct val="95000"/>
              </a:lnSpc>
            </a:pPr>
            <a:r>
              <a:rPr lang="en-US" b="1" dirty="0"/>
              <a:t>Note:</a:t>
            </a:r>
            <a:r>
              <a:rPr lang="en-US" dirty="0"/>
              <a:t> You need to implement the </a:t>
            </a:r>
            <a:r>
              <a:rPr lang="en-US" dirty="0" err="1">
                <a:latin typeface="Courier New" pitchFamily="49" charset="0"/>
              </a:rPr>
              <a:t>java.io.Serializable</a:t>
            </a:r>
            <a:r>
              <a:rPr lang="en-US" dirty="0"/>
              <a:t> interface if the entity needs to be passed by value through a remote interface.</a:t>
            </a:r>
          </a:p>
          <a:p>
            <a:pPr lvl="1">
              <a:lnSpc>
                <a:spcPct val="95000"/>
              </a:lnSpc>
            </a:pPr>
            <a:r>
              <a:rPr lang="en-US" dirty="0"/>
              <a:t>The following annotations are used to map a POJO to a relational data construct:</a:t>
            </a:r>
          </a:p>
          <a:p>
            <a:pPr lvl="2">
              <a:lnSpc>
                <a:spcPct val="95000"/>
              </a:lnSpc>
              <a:buSzPct val="70000"/>
              <a:buFont typeface="Courier New" pitchFamily="49" charset="0"/>
              <a:buChar char="•"/>
            </a:pPr>
            <a:r>
              <a:rPr lang="en-US" dirty="0">
                <a:latin typeface="Courier New" pitchFamily="49" charset="0"/>
              </a:rPr>
              <a:t>@Table</a:t>
            </a:r>
            <a:r>
              <a:rPr lang="en-US" dirty="0"/>
              <a:t> maps the object to a table.</a:t>
            </a:r>
          </a:p>
          <a:p>
            <a:pPr lvl="2">
              <a:lnSpc>
                <a:spcPct val="95000"/>
              </a:lnSpc>
              <a:buSzPct val="70000"/>
              <a:buFont typeface="Courier New" pitchFamily="49" charset="0"/>
              <a:buChar char="•"/>
            </a:pPr>
            <a:r>
              <a:rPr lang="en-US" dirty="0">
                <a:latin typeface="Courier New" pitchFamily="49" charset="0"/>
              </a:rPr>
              <a:t>@Column</a:t>
            </a:r>
            <a:r>
              <a:rPr lang="en-US" dirty="0"/>
              <a:t> maps a field to a column (required if the field and column names are different).</a:t>
            </a:r>
          </a:p>
          <a:p>
            <a:pPr lvl="2">
              <a:lnSpc>
                <a:spcPct val="95000"/>
              </a:lnSpc>
              <a:buSzPct val="70000"/>
              <a:buFont typeface="Courier New" pitchFamily="49" charset="0"/>
              <a:buChar char="•"/>
            </a:pPr>
            <a:r>
              <a:rPr lang="en-US" dirty="0">
                <a:latin typeface="Courier New" pitchFamily="49" charset="0"/>
              </a:rPr>
              <a:t>@Id</a:t>
            </a:r>
            <a:r>
              <a:rPr lang="en-US" dirty="0"/>
              <a:t> identifies primary key fields.</a:t>
            </a:r>
          </a:p>
          <a:p>
            <a:pPr lvl="1">
              <a:lnSpc>
                <a:spcPct val="95000"/>
              </a:lnSpc>
            </a:pPr>
            <a:r>
              <a:rPr lang="en-US" b="1" dirty="0"/>
              <a:t>Note:</a:t>
            </a:r>
            <a:r>
              <a:rPr lang="en-US" dirty="0"/>
              <a:t> Annotations for mapping relationships are discussed later in this lesson.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Fusion Middleware 11</a:t>
            </a:r>
            <a:r>
              <a:rPr lang="en-US" i="1"/>
              <a:t>g</a:t>
            </a:r>
            <a:r>
              <a:rPr lang="en-US"/>
              <a:t>: Build Java EE Applications  </a:t>
            </a:r>
            <a:r>
              <a:rPr lang="en-US">
                <a:solidFill>
                  <a:schemeClr val="tx1"/>
                </a:solidFill>
              </a:rPr>
              <a:t> 8 - </a:t>
            </a:r>
            <a:fld id="{3B67661F-4867-4271-85C6-3BE4268A0041}" type="slidenum">
              <a:rPr lang="en-US">
                <a:solidFill>
                  <a:schemeClr val="tx1"/>
                </a:solidFill>
              </a:rPr>
              <a:pPr/>
              <a:t>6</a:t>
            </a:fld>
            <a:endParaRPr lang="en-US">
              <a:solidFill>
                <a:schemeClr val="tx1"/>
              </a:solidFill>
            </a:endParaRPr>
          </a:p>
        </p:txBody>
      </p:sp>
      <p:sp>
        <p:nvSpPr>
          <p:cNvPr id="311298" name="Rectangle 2"/>
          <p:cNvSpPr>
            <a:spLocks noGrp="1" noRot="1" noChangeAspect="1" noChangeArrowheads="1" noTextEdit="1"/>
          </p:cNvSpPr>
          <p:nvPr>
            <p:ph type="sldImg"/>
          </p:nvPr>
        </p:nvSpPr>
        <p:spPr>
          <a:ln/>
        </p:spPr>
      </p:sp>
      <p:sp>
        <p:nvSpPr>
          <p:cNvPr id="311299" name="Rectangle 3"/>
          <p:cNvSpPr>
            <a:spLocks noGrp="1" noChangeArrowheads="1"/>
          </p:cNvSpPr>
          <p:nvPr>
            <p:ph type="body" idx="1"/>
          </p:nvPr>
        </p:nvSpPr>
        <p:spPr/>
        <p:txBody>
          <a:bodyPr/>
          <a:lstStyle/>
          <a:p>
            <a:r>
              <a:rPr lang="en-US" dirty="0"/>
              <a:t>What Are JPA Entities? (continued)</a:t>
            </a:r>
          </a:p>
          <a:p>
            <a:pPr lvl="1"/>
            <a:r>
              <a:rPr lang="en-US" dirty="0"/>
              <a:t>The slide displays a simple mapping between a JPA entity and a database table.</a:t>
            </a:r>
          </a:p>
          <a:p>
            <a:pPr lvl="1"/>
            <a:r>
              <a:rPr lang="en-US" b="1" dirty="0"/>
              <a:t>Note:</a:t>
            </a:r>
            <a:r>
              <a:rPr lang="en-US" dirty="0"/>
              <a:t> If you do not specify the </a:t>
            </a:r>
            <a:r>
              <a:rPr lang="en-US" dirty="0">
                <a:latin typeface="Courier New" pitchFamily="49" charset="0"/>
              </a:rPr>
              <a:t>@Table</a:t>
            </a:r>
            <a:r>
              <a:rPr lang="en-US" dirty="0"/>
              <a:t> annotations by default, the name of the generated table is the name of the Java class. This also applies to the class variables. By default, the column name is the name of the class variable if you do not specify the </a:t>
            </a:r>
            <a:r>
              <a:rPr lang="en-US" dirty="0">
                <a:latin typeface="Courier New" pitchFamily="49" charset="0"/>
              </a:rPr>
              <a:t>@Column</a:t>
            </a:r>
            <a:r>
              <a:rPr lang="en-US" dirty="0"/>
              <a:t> annotation.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Fusion Middleware 11</a:t>
            </a:r>
            <a:r>
              <a:rPr lang="en-US" i="1"/>
              <a:t>g</a:t>
            </a:r>
            <a:r>
              <a:rPr lang="en-US"/>
              <a:t>: Build Java EE Applications  </a:t>
            </a:r>
            <a:r>
              <a:rPr lang="en-US">
                <a:solidFill>
                  <a:schemeClr val="tx1"/>
                </a:solidFill>
              </a:rPr>
              <a:t> 8 - </a:t>
            </a:r>
            <a:fld id="{B623845A-4369-4047-88CF-38680374527B}" type="slidenum">
              <a:rPr lang="en-US">
                <a:solidFill>
                  <a:schemeClr val="tx1"/>
                </a:solidFill>
              </a:rPr>
              <a:pPr/>
              <a:t>7</a:t>
            </a:fld>
            <a:endParaRPr lang="en-US">
              <a:solidFill>
                <a:schemeClr val="tx1"/>
              </a:solidFill>
            </a:endParaRPr>
          </a:p>
        </p:txBody>
      </p:sp>
      <p:sp>
        <p:nvSpPr>
          <p:cNvPr id="315394" name="Rectangle 2"/>
          <p:cNvSpPr>
            <a:spLocks noGrp="1" noRot="1" noChangeAspect="1" noChangeArrowheads="1" noTextEdit="1"/>
          </p:cNvSpPr>
          <p:nvPr>
            <p:ph type="sldImg"/>
          </p:nvPr>
        </p:nvSpPr>
        <p:spPr>
          <a:ln/>
        </p:spPr>
      </p:sp>
      <p:sp>
        <p:nvSpPr>
          <p:cNvPr id="315395" name="Rectangle 3"/>
          <p:cNvSpPr>
            <a:spLocks noGrp="1" noChangeArrowheads="1"/>
          </p:cNvSpPr>
          <p:nvPr>
            <p:ph type="body" idx="1"/>
          </p:nvPr>
        </p:nvSpPr>
        <p:spPr>
          <a:xfrm>
            <a:off x="464260" y="5757079"/>
            <a:ext cx="6170781" cy="3905151"/>
          </a:xfrm>
        </p:spPr>
        <p:txBody>
          <a:bodyPr/>
          <a:lstStyle/>
          <a:p>
            <a:r>
              <a:rPr lang="en-US" dirty="0"/>
              <a:t>Managing Persistence of Entities</a:t>
            </a:r>
          </a:p>
          <a:p>
            <a:pPr lvl="1"/>
            <a:r>
              <a:rPr lang="en-US" dirty="0">
                <a:solidFill>
                  <a:schemeClr val="tx1"/>
                </a:solidFill>
                <a:ea typeface="SimSun" pitchFamily="2" charset="-122"/>
              </a:rPr>
              <a:t>Because an entity is a memory representation of persistent data, the storage and retrieval of an entity and its life cycle are managed by using the JPA. This API provides the </a:t>
            </a:r>
            <a:r>
              <a:rPr lang="en-US" dirty="0" err="1">
                <a:solidFill>
                  <a:schemeClr val="tx1"/>
                </a:solidFill>
                <a:latin typeface="Courier New" pitchFamily="49" charset="0"/>
                <a:ea typeface="SimSun" pitchFamily="2" charset="-122"/>
              </a:rPr>
              <a:t>EntityManager</a:t>
            </a:r>
            <a:r>
              <a:rPr lang="en-US" dirty="0">
                <a:solidFill>
                  <a:schemeClr val="tx1"/>
                </a:solidFill>
                <a:ea typeface="SimSun" pitchFamily="2" charset="-122"/>
              </a:rPr>
              <a:t> interface whose methods are used to find, insert, update, and remove entity instances that are associated with a row in a database table.</a:t>
            </a:r>
            <a:r>
              <a:rPr lang="en-US" dirty="0">
                <a:latin typeface="Arial" charset="0"/>
                <a:ea typeface="SimSun" pitchFamily="2" charset="-122"/>
              </a:rPr>
              <a:t> </a:t>
            </a:r>
            <a:r>
              <a:rPr lang="en-US" dirty="0">
                <a:ea typeface="SimSun" pitchFamily="2" charset="-122"/>
              </a:rPr>
              <a:t>E</a:t>
            </a:r>
            <a:r>
              <a:rPr lang="en-US" dirty="0"/>
              <a:t>ntities can be created with:</a:t>
            </a:r>
          </a:p>
          <a:p>
            <a:pPr lvl="2"/>
            <a:r>
              <a:rPr lang="en-US" dirty="0"/>
              <a:t>The </a:t>
            </a:r>
            <a:r>
              <a:rPr lang="en-US" dirty="0">
                <a:latin typeface="Courier New" pitchFamily="49" charset="0"/>
              </a:rPr>
              <a:t>new</a:t>
            </a:r>
            <a:r>
              <a:rPr lang="en-US" dirty="0"/>
              <a:t> operator and a constructor of the entity. In this case, the entity remains in a detached state (not managed by the </a:t>
            </a:r>
            <a:r>
              <a:rPr lang="en-US" dirty="0" err="1">
                <a:latin typeface="Courier New" pitchFamily="49" charset="0"/>
              </a:rPr>
              <a:t>EntityManager</a:t>
            </a:r>
            <a:r>
              <a:rPr lang="en-US" dirty="0"/>
              <a:t>). An entity can become attached to the </a:t>
            </a:r>
            <a:r>
              <a:rPr lang="en-US" dirty="0" err="1">
                <a:latin typeface="Courier New" pitchFamily="49" charset="0"/>
              </a:rPr>
              <a:t>EntityManager</a:t>
            </a:r>
            <a:r>
              <a:rPr lang="en-US" dirty="0" err="1"/>
              <a:t>’s</a:t>
            </a:r>
            <a:r>
              <a:rPr lang="en-US" dirty="0"/>
              <a:t> context when you pass the entity to the </a:t>
            </a:r>
            <a:r>
              <a:rPr lang="en-US" dirty="0">
                <a:latin typeface="Courier New" pitchFamily="49" charset="0"/>
              </a:rPr>
              <a:t>persist()</a:t>
            </a:r>
            <a:r>
              <a:rPr lang="en-US" dirty="0"/>
              <a:t>, </a:t>
            </a:r>
            <a:r>
              <a:rPr lang="en-US" dirty="0">
                <a:latin typeface="Courier New" pitchFamily="49" charset="0"/>
              </a:rPr>
              <a:t>merge()</a:t>
            </a:r>
            <a:r>
              <a:rPr lang="en-US" dirty="0"/>
              <a:t>, or </a:t>
            </a:r>
            <a:r>
              <a:rPr lang="en-US" dirty="0">
                <a:latin typeface="Courier New" pitchFamily="49" charset="0"/>
              </a:rPr>
              <a:t>refresh()</a:t>
            </a:r>
            <a:r>
              <a:rPr lang="en-US" dirty="0"/>
              <a:t> method.</a:t>
            </a:r>
          </a:p>
          <a:p>
            <a:pPr lvl="2">
              <a:lnSpc>
                <a:spcPct val="95000"/>
              </a:lnSpc>
            </a:pPr>
            <a:r>
              <a:rPr lang="en-US" dirty="0"/>
              <a:t>The </a:t>
            </a:r>
            <a:r>
              <a:rPr lang="en-US" dirty="0" err="1">
                <a:latin typeface="Courier New" pitchFamily="49" charset="0"/>
              </a:rPr>
              <a:t>EntityManager</a:t>
            </a:r>
            <a:r>
              <a:rPr lang="en-US" dirty="0"/>
              <a:t> and its Query API, which are part of the JPA</a:t>
            </a:r>
          </a:p>
          <a:p>
            <a:pPr lvl="1">
              <a:lnSpc>
                <a:spcPct val="85000"/>
              </a:lnSpc>
              <a:spcBef>
                <a:spcPct val="20000"/>
              </a:spcBef>
            </a:pPr>
            <a:r>
              <a:rPr lang="en-US" dirty="0"/>
              <a:t>The </a:t>
            </a:r>
            <a:r>
              <a:rPr lang="en-US" dirty="0" err="1">
                <a:latin typeface="Courier New" pitchFamily="49" charset="0"/>
              </a:rPr>
              <a:t>EntityManager</a:t>
            </a:r>
            <a:r>
              <a:rPr lang="en-US" dirty="0"/>
              <a:t> interface provides:</a:t>
            </a:r>
          </a:p>
          <a:p>
            <a:pPr lvl="2">
              <a:lnSpc>
                <a:spcPct val="90000"/>
              </a:lnSpc>
            </a:pPr>
            <a:r>
              <a:rPr lang="en-US" dirty="0"/>
              <a:t>The </a:t>
            </a:r>
            <a:r>
              <a:rPr lang="en-US" dirty="0">
                <a:latin typeface="Courier New" pitchFamily="49" charset="0"/>
              </a:rPr>
              <a:t>find()</a:t>
            </a:r>
            <a:r>
              <a:rPr lang="en-US" dirty="0"/>
              <a:t> method to retrieve a database row and instantiate an entity copy</a:t>
            </a:r>
          </a:p>
          <a:p>
            <a:pPr lvl="2">
              <a:lnSpc>
                <a:spcPct val="90000"/>
              </a:lnSpc>
            </a:pPr>
            <a:r>
              <a:rPr lang="en-US" dirty="0"/>
              <a:t>Access to a Query API for creating and executing queries based on either of the following:</a:t>
            </a:r>
          </a:p>
          <a:p>
            <a:pPr lvl="3">
              <a:lnSpc>
                <a:spcPct val="85000"/>
              </a:lnSpc>
            </a:pPr>
            <a:r>
              <a:rPr lang="en-US" dirty="0"/>
              <a:t>Java Persistence Query Language (JPQL)</a:t>
            </a:r>
          </a:p>
          <a:p>
            <a:pPr lvl="3">
              <a:lnSpc>
                <a:spcPct val="85000"/>
              </a:lnSpc>
            </a:pPr>
            <a:r>
              <a:rPr lang="en-US" dirty="0"/>
              <a:t>Native SQL statements</a:t>
            </a:r>
          </a:p>
          <a:p>
            <a:pPr lvl="2">
              <a:lnSpc>
                <a:spcPct val="90000"/>
              </a:lnSpc>
            </a:pPr>
            <a:r>
              <a:rPr lang="en-US" dirty="0"/>
              <a:t>Methods to perform persistent operations, as in the following examples:</a:t>
            </a:r>
          </a:p>
          <a:p>
            <a:pPr lvl="3">
              <a:lnSpc>
                <a:spcPct val="85000"/>
              </a:lnSpc>
            </a:pPr>
            <a:r>
              <a:rPr lang="en-US" dirty="0">
                <a:latin typeface="Courier New" pitchFamily="49" charset="0"/>
              </a:rPr>
              <a:t>persist()</a:t>
            </a:r>
            <a:r>
              <a:rPr lang="en-US" dirty="0"/>
              <a:t> to mark a new instance for insertion into the database</a:t>
            </a:r>
          </a:p>
          <a:p>
            <a:pPr lvl="3">
              <a:lnSpc>
                <a:spcPct val="85000"/>
              </a:lnSpc>
            </a:pPr>
            <a:r>
              <a:rPr lang="en-US" dirty="0">
                <a:latin typeface="Courier New" pitchFamily="49" charset="0"/>
              </a:rPr>
              <a:t>merge()</a:t>
            </a:r>
            <a:r>
              <a:rPr lang="en-US" dirty="0"/>
              <a:t> to integrate (either insert or update) an instance into the database</a:t>
            </a:r>
          </a:p>
          <a:p>
            <a:pPr lvl="3">
              <a:lnSpc>
                <a:spcPct val="85000"/>
              </a:lnSpc>
            </a:pPr>
            <a:r>
              <a:rPr lang="en-US" dirty="0">
                <a:latin typeface="Courier New" pitchFamily="49" charset="0"/>
              </a:rPr>
              <a:t>remove()</a:t>
            </a:r>
            <a:r>
              <a:rPr lang="en-US" dirty="0"/>
              <a:t> to remove an instance from the database</a:t>
            </a:r>
          </a:p>
          <a:p>
            <a:pPr lvl="1">
              <a:lnSpc>
                <a:spcPct val="85000"/>
              </a:lnSpc>
              <a:spcBef>
                <a:spcPct val="20000"/>
              </a:spcBef>
            </a:pPr>
            <a:r>
              <a:rPr lang="en-US" b="1" dirty="0"/>
              <a:t>Note:</a:t>
            </a:r>
            <a:r>
              <a:rPr lang="en-US" dirty="0"/>
              <a:t> The data manipulation language (DML) statements executed on the data store are performed by the </a:t>
            </a:r>
            <a:r>
              <a:rPr lang="en-US" dirty="0" err="1">
                <a:latin typeface="Courier New" pitchFamily="49" charset="0"/>
              </a:rPr>
              <a:t>EntityManager</a:t>
            </a:r>
            <a:r>
              <a:rPr lang="en-US" dirty="0"/>
              <a:t> API.</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Fusion Middleware 11</a:t>
            </a:r>
            <a:r>
              <a:rPr lang="en-US" i="1"/>
              <a:t>g</a:t>
            </a:r>
            <a:r>
              <a:rPr lang="en-US"/>
              <a:t>: Build Java EE Applications  </a:t>
            </a:r>
            <a:r>
              <a:rPr lang="en-US">
                <a:solidFill>
                  <a:schemeClr val="tx1"/>
                </a:solidFill>
              </a:rPr>
              <a:t> 8 - </a:t>
            </a:r>
            <a:fld id="{3BE4DFCC-DF04-4EAE-AC53-B428EE81E5A3}" type="slidenum">
              <a:rPr lang="en-US">
                <a:solidFill>
                  <a:schemeClr val="tx1"/>
                </a:solidFill>
              </a:rPr>
              <a:pPr/>
              <a:t>8</a:t>
            </a:fld>
            <a:endParaRPr lang="en-US">
              <a:solidFill>
                <a:schemeClr val="tx1"/>
              </a:solidFill>
            </a:endParaRPr>
          </a:p>
        </p:txBody>
      </p:sp>
      <p:sp>
        <p:nvSpPr>
          <p:cNvPr id="313346" name="Rectangle 2"/>
          <p:cNvSpPr>
            <a:spLocks noGrp="1" noRot="1" noChangeAspect="1" noChangeArrowheads="1" noTextEdit="1"/>
          </p:cNvSpPr>
          <p:nvPr>
            <p:ph type="sldImg"/>
          </p:nvPr>
        </p:nvSpPr>
        <p:spPr>
          <a:ln/>
        </p:spPr>
      </p:sp>
      <p:sp>
        <p:nvSpPr>
          <p:cNvPr id="313347" name="Rectangle 3"/>
          <p:cNvSpPr>
            <a:spLocks noGrp="1" noChangeArrowheads="1"/>
          </p:cNvSpPr>
          <p:nvPr>
            <p:ph type="body" idx="1"/>
          </p:nvPr>
        </p:nvSpPr>
        <p:spPr/>
        <p:txBody>
          <a:bodyPr/>
          <a:lstStyle/>
          <a:p>
            <a:r>
              <a:rPr lang="en-US" dirty="0"/>
              <a:t>Domain Modeling with Entities</a:t>
            </a:r>
          </a:p>
          <a:p>
            <a:pPr lvl="1"/>
            <a:r>
              <a:rPr lang="en-US" dirty="0"/>
              <a:t>Domain modeling is the process of listing the entities in an enterprise application domain, and defining the relationship between them. It displays the relationships among all major entities within the system and usually identifies their important methods and attributes.</a:t>
            </a:r>
          </a:p>
          <a:p>
            <a:pPr lvl="1"/>
            <a:r>
              <a:rPr lang="en-US" dirty="0"/>
              <a:t>Entities are a metadata-driven POJO technology that does not require the implementation of any predefined system interfaces or extension of a predefined system class. To create a domain model with entities, code the domain model as POJOs and use annotations or XML to give the persistence provider the following information:</a:t>
            </a:r>
          </a:p>
          <a:p>
            <a:pPr lvl="2"/>
            <a:r>
              <a:rPr lang="en-US" dirty="0"/>
              <a:t>What are the domain objects—using the </a:t>
            </a:r>
            <a:r>
              <a:rPr lang="en-US" dirty="0">
                <a:latin typeface="Courier New" pitchFamily="49" charset="0"/>
              </a:rPr>
              <a:t>@Entity</a:t>
            </a:r>
            <a:r>
              <a:rPr lang="en-US" dirty="0"/>
              <a:t> and </a:t>
            </a:r>
            <a:r>
              <a:rPr lang="en-US" dirty="0">
                <a:latin typeface="Courier New" pitchFamily="49" charset="0"/>
              </a:rPr>
              <a:t>@Embedded</a:t>
            </a:r>
            <a:r>
              <a:rPr lang="en-US" dirty="0"/>
              <a:t> annotations</a:t>
            </a:r>
          </a:p>
          <a:p>
            <a:pPr lvl="2"/>
            <a:r>
              <a:rPr lang="en-US" dirty="0"/>
              <a:t>How to uniquely identify the domain objects—using the </a:t>
            </a:r>
            <a:r>
              <a:rPr lang="en-US" dirty="0">
                <a:latin typeface="Courier New" pitchFamily="49" charset="0"/>
              </a:rPr>
              <a:t>@Id</a:t>
            </a:r>
            <a:r>
              <a:rPr lang="en-US" dirty="0"/>
              <a:t> annotation</a:t>
            </a:r>
          </a:p>
          <a:p>
            <a:pPr lvl="2"/>
            <a:r>
              <a:rPr lang="en-US" dirty="0"/>
              <a:t>What are the relationships between the domain objects—using the </a:t>
            </a:r>
            <a:r>
              <a:rPr lang="en-US" dirty="0">
                <a:latin typeface="Courier New" pitchFamily="49" charset="0"/>
              </a:rPr>
              <a:t>@</a:t>
            </a:r>
            <a:r>
              <a:rPr lang="en-US" dirty="0" err="1">
                <a:latin typeface="Courier New" pitchFamily="49" charset="0"/>
              </a:rPr>
              <a:t>OneToOne</a:t>
            </a:r>
            <a:r>
              <a:rPr lang="en-US" dirty="0"/>
              <a:t>, </a:t>
            </a:r>
            <a:r>
              <a:rPr lang="en-US" dirty="0">
                <a:latin typeface="Courier New" pitchFamily="49" charset="0"/>
              </a:rPr>
              <a:t>@</a:t>
            </a:r>
            <a:r>
              <a:rPr lang="en-US" dirty="0" err="1">
                <a:latin typeface="Courier New" pitchFamily="49" charset="0"/>
              </a:rPr>
              <a:t>OneToMany</a:t>
            </a:r>
            <a:r>
              <a:rPr lang="en-US" dirty="0"/>
              <a:t>, and </a:t>
            </a:r>
            <a:r>
              <a:rPr lang="en-US" dirty="0">
                <a:latin typeface="Courier New" pitchFamily="49" charset="0"/>
              </a:rPr>
              <a:t>@</a:t>
            </a:r>
            <a:r>
              <a:rPr lang="en-US" dirty="0" err="1">
                <a:latin typeface="Courier New" pitchFamily="49" charset="0"/>
              </a:rPr>
              <a:t>ManyToMany</a:t>
            </a:r>
            <a:r>
              <a:rPr lang="en-US" dirty="0"/>
              <a:t> annotations</a:t>
            </a:r>
          </a:p>
          <a:p>
            <a:pPr lvl="2"/>
            <a:r>
              <a:rPr lang="en-US" dirty="0"/>
              <a:t>How the domain objects are mapped to the database tables—using annotations such as </a:t>
            </a:r>
            <a:r>
              <a:rPr lang="en-US" dirty="0">
                <a:latin typeface="Courier New" pitchFamily="49" charset="0"/>
              </a:rPr>
              <a:t>@Table</a:t>
            </a:r>
            <a:r>
              <a:rPr lang="en-US" dirty="0"/>
              <a:t>, </a:t>
            </a:r>
            <a:r>
              <a:rPr lang="en-US" dirty="0">
                <a:latin typeface="Courier New" pitchFamily="49" charset="0"/>
              </a:rPr>
              <a:t>@Column</a:t>
            </a:r>
            <a:r>
              <a:rPr lang="en-US" dirty="0"/>
              <a:t>, or </a:t>
            </a:r>
            <a:r>
              <a:rPr lang="en-US" dirty="0">
                <a:latin typeface="Courier New" pitchFamily="49" charset="0"/>
              </a:rPr>
              <a:t>@</a:t>
            </a:r>
            <a:r>
              <a:rPr lang="en-US" dirty="0" err="1">
                <a:latin typeface="Courier New" pitchFamily="49" charset="0"/>
              </a:rPr>
              <a:t>JoinColumn</a:t>
            </a:r>
            <a:endParaRPr lang="en-US" dirty="0"/>
          </a:p>
          <a:p>
            <a:pPr lvl="1"/>
            <a:r>
              <a:rPr lang="en-US" dirty="0"/>
              <a:t>Entities also provide support for rich domain—modeling capabilities, such as inheritance and polymorphism. It supports several inheritance mapping strategies: single table, joined subclass, and table per class.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Fusion Middleware 11</a:t>
            </a:r>
            <a:r>
              <a:rPr lang="en-US" i="1"/>
              <a:t>g</a:t>
            </a:r>
            <a:r>
              <a:rPr lang="en-US"/>
              <a:t>: Build Java EE Applications  </a:t>
            </a:r>
            <a:r>
              <a:rPr lang="en-US">
                <a:solidFill>
                  <a:schemeClr val="tx1"/>
                </a:solidFill>
              </a:rPr>
              <a:t> 8 - </a:t>
            </a:r>
            <a:fld id="{3B4853C9-6965-46F2-8E3A-DDC5E4093D9C}" type="slidenum">
              <a:rPr lang="en-US">
                <a:solidFill>
                  <a:schemeClr val="tx1"/>
                </a:solidFill>
              </a:rPr>
              <a:pPr/>
              <a:t>9</a:t>
            </a:fld>
            <a:endParaRPr lang="en-US">
              <a:solidFill>
                <a:schemeClr val="tx1"/>
              </a:solidFill>
            </a:endParaRPr>
          </a:p>
        </p:txBody>
      </p:sp>
      <p:sp>
        <p:nvSpPr>
          <p:cNvPr id="317442" name="Rectangle 1026"/>
          <p:cNvSpPr>
            <a:spLocks noGrp="1" noRot="1" noChangeAspect="1" noChangeArrowheads="1" noTextEdit="1"/>
          </p:cNvSpPr>
          <p:nvPr>
            <p:ph type="sldImg"/>
          </p:nvPr>
        </p:nvSpPr>
        <p:spPr>
          <a:ln/>
        </p:spPr>
      </p:sp>
      <p:sp>
        <p:nvSpPr>
          <p:cNvPr id="317443" name="Rectangle 1027"/>
          <p:cNvSpPr>
            <a:spLocks noGrp="1" noChangeArrowheads="1"/>
          </p:cNvSpPr>
          <p:nvPr>
            <p:ph type="body" idx="1"/>
          </p:nvPr>
        </p:nvSpPr>
        <p:spPr>
          <a:xfrm>
            <a:off x="464260" y="5757079"/>
            <a:ext cx="6170781" cy="3905151"/>
          </a:xfrm>
        </p:spPr>
        <p:txBody>
          <a:bodyPr/>
          <a:lstStyle/>
          <a:p>
            <a:r>
              <a:rPr lang="en-US" dirty="0">
                <a:cs typeface="Times New Roman" charset="0"/>
              </a:rPr>
              <a:t>Declaring an Entity</a:t>
            </a:r>
          </a:p>
          <a:p>
            <a:pPr lvl="1"/>
            <a:r>
              <a:rPr lang="en-US" dirty="0">
                <a:cs typeface="Times New Roman" charset="0"/>
              </a:rPr>
              <a:t>As discussed earlier, an entity is a POJO marked with the </a:t>
            </a:r>
            <a:r>
              <a:rPr lang="en-US" dirty="0">
                <a:latin typeface="Courier New" pitchFamily="49" charset="0"/>
                <a:cs typeface="Times New Roman" charset="0"/>
              </a:rPr>
              <a:t>Entity</a:t>
            </a:r>
            <a:r>
              <a:rPr lang="en-US" dirty="0">
                <a:cs typeface="Times New Roman" charset="0"/>
              </a:rPr>
              <a:t> annotation.</a:t>
            </a:r>
          </a:p>
          <a:p>
            <a:pPr lvl="1"/>
            <a:r>
              <a:rPr lang="en-US" dirty="0">
                <a:cs typeface="Times New Roman" charset="0"/>
              </a:rPr>
              <a:t>The POJO generally follows JavaBeans naming conventions. To create an entity, perform the following steps:</a:t>
            </a:r>
          </a:p>
          <a:p>
            <a:pPr lvl="2">
              <a:buFont typeface="Times New Roman" charset="0"/>
              <a:buNone/>
            </a:pPr>
            <a:r>
              <a:rPr lang="en-US" dirty="0">
                <a:cs typeface="Times New Roman" charset="0"/>
              </a:rPr>
              <a:t>1.	Declare a standard Java class. The class must have a no-</a:t>
            </a:r>
            <a:r>
              <a:rPr lang="en-US" dirty="0" err="1">
                <a:cs typeface="Times New Roman" charset="0"/>
              </a:rPr>
              <a:t>arg</a:t>
            </a:r>
            <a:r>
              <a:rPr lang="en-US" dirty="0">
                <a:cs typeface="Times New Roman" charset="0"/>
              </a:rPr>
              <a:t> constructor, as required by the EJB 3.0 specifications. It may have additional constructors if desired.</a:t>
            </a:r>
          </a:p>
          <a:p>
            <a:pPr lvl="2">
              <a:buFont typeface="Times New Roman" charset="0"/>
              <a:buNone/>
            </a:pPr>
            <a:r>
              <a:rPr lang="en-US" dirty="0">
                <a:cs typeface="Times New Roman" charset="0"/>
              </a:rPr>
              <a:t>2.	Insert the </a:t>
            </a:r>
            <a:r>
              <a:rPr lang="en-US" dirty="0">
                <a:latin typeface="Courier New" pitchFamily="49" charset="0"/>
                <a:cs typeface="Times New Roman" charset="0"/>
              </a:rPr>
              <a:t>@Entity</a:t>
            </a:r>
            <a:r>
              <a:rPr lang="en-US" dirty="0">
                <a:cs typeface="Times New Roman" charset="0"/>
              </a:rPr>
              <a:t> annotation before the </a:t>
            </a:r>
            <a:r>
              <a:rPr lang="en-US" dirty="0">
                <a:latin typeface="Courier New" pitchFamily="49" charset="0"/>
                <a:cs typeface="Times New Roman" charset="0"/>
              </a:rPr>
              <a:t>public</a:t>
            </a:r>
            <a:r>
              <a:rPr lang="en-US" dirty="0">
                <a:cs typeface="Times New Roman" charset="0"/>
              </a:rPr>
              <a:t> modifier of the </a:t>
            </a:r>
            <a:r>
              <a:rPr lang="en-US" dirty="0">
                <a:latin typeface="Courier New" pitchFamily="49" charset="0"/>
                <a:cs typeface="Times New Roman" charset="0"/>
              </a:rPr>
              <a:t>class</a:t>
            </a:r>
            <a:r>
              <a:rPr lang="en-US" dirty="0">
                <a:cs typeface="Times New Roman" charset="0"/>
              </a:rPr>
              <a:t> definition.</a:t>
            </a:r>
          </a:p>
          <a:p>
            <a:pPr lvl="2">
              <a:buFont typeface="Times New Roman" charset="0"/>
              <a:buNone/>
            </a:pPr>
            <a:r>
              <a:rPr lang="en-US" dirty="0">
                <a:cs typeface="Times New Roman" charset="0"/>
              </a:rPr>
              <a:t>3.	Add the entity fields that represent the persistent state of the bean, where each field is associated with a column in the database table.</a:t>
            </a:r>
          </a:p>
          <a:p>
            <a:pPr lvl="2">
              <a:buFont typeface="Times New Roman" charset="0"/>
              <a:buNone/>
            </a:pPr>
            <a:r>
              <a:rPr lang="en-US" dirty="0">
                <a:cs typeface="Times New Roman" charset="0"/>
              </a:rPr>
              <a:t>4.	Define the public getter and setter methods for fields in the class.</a:t>
            </a:r>
          </a:p>
          <a:p>
            <a:pPr lvl="2">
              <a:buFont typeface="Times New Roman" charset="0"/>
              <a:buNone/>
            </a:pPr>
            <a:r>
              <a:rPr lang="en-US" dirty="0">
                <a:cs typeface="Times New Roman" charset="0"/>
              </a:rPr>
              <a:t>5.	Insert the </a:t>
            </a:r>
            <a:r>
              <a:rPr lang="en-US" dirty="0">
                <a:latin typeface="Courier New" pitchFamily="49" charset="0"/>
                <a:cs typeface="Times New Roman" charset="0"/>
              </a:rPr>
              <a:t>@Id</a:t>
            </a:r>
            <a:r>
              <a:rPr lang="en-US" dirty="0">
                <a:cs typeface="Times New Roman" charset="0"/>
              </a:rPr>
              <a:t> annotation before at least one getter method whose field is used as a way to uniquely identify the instance. This becomes the primary key field.</a:t>
            </a:r>
            <a:br>
              <a:rPr lang="en-US" dirty="0">
                <a:cs typeface="Times New Roman" charset="0"/>
              </a:rPr>
            </a:br>
            <a:r>
              <a:rPr lang="en-US" b="1" dirty="0">
                <a:cs typeface="Times New Roman" charset="0"/>
              </a:rPr>
              <a:t>Note:</a:t>
            </a:r>
            <a:r>
              <a:rPr lang="en-US" dirty="0">
                <a:cs typeface="Times New Roman" charset="0"/>
              </a:rPr>
              <a:t> The EJB 3.0 specification requires that an entity have a primary key.</a:t>
            </a:r>
          </a:p>
          <a:p>
            <a:pPr lvl="1"/>
            <a:r>
              <a:rPr lang="en-US" dirty="0">
                <a:cs typeface="Times New Roman" charset="0"/>
              </a:rPr>
              <a:t>Without </a:t>
            </a:r>
            <a:r>
              <a:rPr lang="en-US" dirty="0">
                <a:latin typeface="Courier New" pitchFamily="49" charset="0"/>
                <a:cs typeface="Times New Roman" charset="0"/>
              </a:rPr>
              <a:t>@Table</a:t>
            </a:r>
            <a:r>
              <a:rPr lang="en-US" dirty="0">
                <a:cs typeface="Times New Roman" charset="0"/>
              </a:rPr>
              <a:t> and </a:t>
            </a:r>
            <a:r>
              <a:rPr lang="en-US" dirty="0">
                <a:latin typeface="Courier New" pitchFamily="49" charset="0"/>
                <a:cs typeface="Times New Roman" charset="0"/>
              </a:rPr>
              <a:t>@Column</a:t>
            </a:r>
            <a:r>
              <a:rPr lang="en-US" dirty="0">
                <a:cs typeface="Times New Roman" charset="0"/>
              </a:rPr>
              <a:t> annotations being specified, the following default entity mappings are applied:</a:t>
            </a:r>
          </a:p>
          <a:p>
            <a:pPr lvl="2"/>
            <a:r>
              <a:rPr lang="en-US" dirty="0">
                <a:cs typeface="Times New Roman" charset="0"/>
              </a:rPr>
              <a:t>The class name is mapped (as is) to the database table name. It is case-sensitive.</a:t>
            </a:r>
          </a:p>
          <a:p>
            <a:pPr lvl="2"/>
            <a:r>
              <a:rPr lang="en-US" dirty="0">
                <a:cs typeface="Times New Roman" charset="0"/>
              </a:rPr>
              <a:t>The field names are mapped (as is) to the column names.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76483" name="Default_Title"/>
          <p:cNvSpPr>
            <a:spLocks noGrp="1" noChangeArrowheads="1"/>
          </p:cNvSpPr>
          <p:nvPr>
            <p:ph type="ctrTitle"/>
          </p:nvPr>
        </p:nvSpPr>
        <p:spPr>
          <a:xfrm>
            <a:off x="914400" y="2667000"/>
            <a:ext cx="7315200" cy="685800"/>
          </a:xfrm>
        </p:spPr>
        <p:txBody>
          <a:bodyPr/>
          <a:lstStyle>
            <a:lvl1pPr>
              <a:spcBef>
                <a:spcPct val="0"/>
              </a:spcBef>
              <a:defRPr/>
            </a:lvl1pPr>
          </a:lstStyle>
          <a:p>
            <a:r>
              <a:rPr lang="en-US"/>
              <a:t>&lt;Insert Lesson, Module, Course Title&gt;</a:t>
            </a:r>
          </a:p>
        </p:txBody>
      </p:sp>
      <p:sp>
        <p:nvSpPr>
          <p:cNvPr id="276484" name="Title_PlaceholderSubtitle"/>
          <p:cNvSpPr>
            <a:spLocks noGrp="1" noChangeArrowheads="1"/>
          </p:cNvSpPr>
          <p:nvPr>
            <p:ph type="subTitle" idx="1"/>
          </p:nvPr>
        </p:nvSpPr>
        <p:spPr bwMode="auto">
          <a:xfrm>
            <a:off x="927100" y="4419600"/>
            <a:ext cx="7302500" cy="431800"/>
          </a:xfrm>
        </p:spPr>
        <p:txBody>
          <a:bodyPr/>
          <a:lstStyle>
            <a:lvl1pPr algn="ctr">
              <a:defRPr/>
            </a:lvl1pPr>
          </a:lstStyle>
          <a:p>
            <a:r>
              <a:rPr lang="en-US"/>
              <a:t>&lt;Insert Subtitle&gt;</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8438" y="439738"/>
            <a:ext cx="1979612" cy="275907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439738"/>
            <a:ext cx="5786438" cy="27590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447800"/>
            <a:ext cx="3883025" cy="1751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5025" y="1447800"/>
            <a:ext cx="3883025" cy="1751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lide_PlaceholderText"/>
          <p:cNvSpPr>
            <a:spLocks noGrp="1" noChangeArrowheads="1"/>
          </p:cNvSpPr>
          <p:nvPr>
            <p:ph type="body" idx="1"/>
          </p:nvPr>
        </p:nvSpPr>
        <p:spPr bwMode="gray">
          <a:xfrm>
            <a:off x="609600" y="1447800"/>
            <a:ext cx="7918450" cy="1751013"/>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7" name="Slide_PlaceholderTitle"/>
          <p:cNvSpPr>
            <a:spLocks noGrp="1" noChangeArrowheads="1"/>
          </p:cNvSpPr>
          <p:nvPr>
            <p:ph type="title"/>
          </p:nvPr>
        </p:nvSpPr>
        <p:spPr bwMode="auto">
          <a:xfrm>
            <a:off x="609600" y="439738"/>
            <a:ext cx="7918450" cy="876300"/>
          </a:xfrm>
          <a:prstGeom prst="rect">
            <a:avLst/>
          </a:prstGeom>
          <a:noFill/>
          <a:ln w="9525">
            <a:noFill/>
            <a:miter lim="800000"/>
            <a:headEnd/>
            <a:tailEnd/>
          </a:ln>
        </p:spPr>
        <p:txBody>
          <a:bodyPr vert="horz" wrap="square" lIns="12700" tIns="12700" rIns="12700" bIns="12700" numCol="1" anchor="t" anchorCtr="0" compatLnSpc="1">
            <a:prstTxWarp prst="textNoShape">
              <a:avLst/>
            </a:prstTxWarp>
          </a:bodyPr>
          <a:lstStyle/>
          <a:p>
            <a:pPr lvl="0"/>
            <a:r>
              <a:rPr lang="en-US"/>
              <a:t>Click to edit Master title style </a:t>
            </a:r>
          </a:p>
        </p:txBody>
      </p:sp>
      <p:sp>
        <p:nvSpPr>
          <p:cNvPr id="275486" name="Slide_Page_Number"/>
          <p:cNvSpPr>
            <a:spLocks noChangeArrowheads="1"/>
          </p:cNvSpPr>
          <p:nvPr/>
        </p:nvSpPr>
        <p:spPr bwMode="auto">
          <a:xfrm>
            <a:off x="8293100" y="6629400"/>
            <a:ext cx="698500" cy="177800"/>
          </a:xfrm>
          <a:prstGeom prst="rect">
            <a:avLst/>
          </a:prstGeom>
          <a:noFill/>
          <a:ln w="9525">
            <a:noFill/>
            <a:miter lim="800000"/>
            <a:headEnd/>
            <a:tailEnd/>
          </a:ln>
          <a:effectLst/>
        </p:spPr>
        <p:txBody>
          <a:bodyPr wrap="none" anchor="ctr"/>
          <a:lstStyle/>
          <a:p>
            <a:pPr algn="just">
              <a:spcBef>
                <a:spcPct val="0"/>
              </a:spcBef>
              <a:buClrTx/>
              <a:buFontTx/>
              <a:buNone/>
              <a:defRPr/>
            </a:pPr>
            <a:r>
              <a:rPr lang="en-US" sz="1200" b="0" dirty="0">
                <a:latin typeface="Arial" pitchFamily="34" charset="0"/>
              </a:rPr>
              <a:t> </a:t>
            </a:r>
            <a:fld id="{8F703F34-BCA5-4A13-9759-C2D57D292439}" type="slidenum">
              <a:rPr lang="en-US" sz="1200" b="0">
                <a:latin typeface="Arial" pitchFamily="34" charset="0"/>
              </a:rPr>
              <a:pPr algn="just">
                <a:spcBef>
                  <a:spcPct val="0"/>
                </a:spcBef>
                <a:buClrTx/>
                <a:buFontTx/>
                <a:buNone/>
                <a:defRPr/>
              </a:pPr>
              <a:t>‹#›</a:t>
            </a:fld>
            <a:endParaRPr lang="en-US" sz="1200" b="0" dirty="0">
              <a:latin typeface="Arial" pitchFamily="34" charset="0"/>
            </a:endParaRPr>
          </a:p>
        </p:txBody>
      </p:sp>
      <p:sp>
        <p:nvSpPr>
          <p:cNvPr id="7" name="Rectangle 6"/>
          <p:cNvSpPr/>
          <p:nvPr userDrawn="1"/>
        </p:nvSpPr>
        <p:spPr bwMode="auto">
          <a:xfrm>
            <a:off x="0" y="6324600"/>
            <a:ext cx="9144000" cy="258763"/>
          </a:xfrm>
          <a:prstGeom prst="rect">
            <a:avLst/>
          </a:prstGeom>
          <a:solidFill>
            <a:srgbClr val="0066FF"/>
          </a:solidFill>
          <a:ln w="28575" cap="flat" cmpd="sng" algn="ctr">
            <a:noFill/>
            <a:prstDash val="solid"/>
            <a:round/>
            <a:headEnd type="none" w="sm" len="sm"/>
            <a:tailEnd type="none" w="sm" len="sm"/>
          </a:ln>
          <a:effectLst/>
        </p:spPr>
        <p:txBody>
          <a:bodyPr/>
          <a:lstStyle/>
          <a:p>
            <a:pPr defTabSz="228600">
              <a:defRPr/>
            </a:pPr>
            <a:endParaRPr lang="en-IN"/>
          </a:p>
        </p:txBody>
      </p:sp>
      <p:cxnSp>
        <p:nvCxnSpPr>
          <p:cNvPr id="1030" name="Straight Connector 8"/>
          <p:cNvCxnSpPr>
            <a:cxnSpLocks noChangeShapeType="1"/>
          </p:cNvCxnSpPr>
          <p:nvPr userDrawn="1"/>
        </p:nvCxnSpPr>
        <p:spPr bwMode="auto">
          <a:xfrm>
            <a:off x="0" y="1066800"/>
            <a:ext cx="9144000" cy="1588"/>
          </a:xfrm>
          <a:prstGeom prst="line">
            <a:avLst/>
          </a:prstGeom>
          <a:noFill/>
          <a:ln w="38100" algn="ctr">
            <a:solidFill>
              <a:srgbClr val="0000FF"/>
            </a:solidFill>
            <a:round/>
            <a:headEnd type="none" w="sm" len="sm"/>
            <a:tailEnd type="none" w="sm" len="sm"/>
          </a:ln>
        </p:spPr>
      </p:cxnSp>
    </p:spTree>
  </p:cSld>
  <p:clrMap bg1="lt1" tx1="dk1" bg2="lt2" tx2="dk2" accent1="accent1" accent2="accent2" accent3="accent3" accent4="accent4" accent5="accent5" accent6="accent6" hlink="hlink" folHlink="folHlink"/>
  <p:sldLayoutIdLst>
    <p:sldLayoutId id="2147483873"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Lst>
  <p:txStyles>
    <p:titleStyle>
      <a:lvl1pPr algn="ctr" defTabSz="228600" rtl="0" eaLnBrk="0" fontAlgn="base" hangingPunct="0">
        <a:spcBef>
          <a:spcPct val="20000"/>
        </a:spcBef>
        <a:spcAft>
          <a:spcPct val="0"/>
        </a:spcAft>
        <a:buClr>
          <a:srgbClr val="000000"/>
        </a:buClr>
        <a:buFont typeface="Arial" charset="0"/>
        <a:defRPr sz="2600" b="1">
          <a:solidFill>
            <a:schemeClr val="tx1"/>
          </a:solidFill>
          <a:latin typeface="+mj-lt"/>
          <a:ea typeface="+mj-ea"/>
          <a:cs typeface="+mj-cs"/>
        </a:defRPr>
      </a:lvl1pPr>
      <a:lvl2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2pPr>
      <a:lvl3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3pPr>
      <a:lvl4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4pPr>
      <a:lvl5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5pPr>
      <a:lvl6pPr marL="457200" algn="ctr" defTabSz="228600" rtl="0" fontAlgn="base">
        <a:spcBef>
          <a:spcPct val="20000"/>
        </a:spcBef>
        <a:spcAft>
          <a:spcPct val="0"/>
        </a:spcAft>
        <a:buClr>
          <a:srgbClr val="000000"/>
        </a:buClr>
        <a:buFont typeface="Arial" pitchFamily="34" charset="0"/>
        <a:defRPr sz="2600" b="1">
          <a:solidFill>
            <a:schemeClr val="tx1"/>
          </a:solidFill>
          <a:latin typeface="Arial" pitchFamily="34" charset="0"/>
        </a:defRPr>
      </a:lvl6pPr>
      <a:lvl7pPr marL="914400" algn="ctr" defTabSz="228600" rtl="0" fontAlgn="base">
        <a:spcBef>
          <a:spcPct val="20000"/>
        </a:spcBef>
        <a:spcAft>
          <a:spcPct val="0"/>
        </a:spcAft>
        <a:buClr>
          <a:srgbClr val="000000"/>
        </a:buClr>
        <a:buFont typeface="Arial" pitchFamily="34" charset="0"/>
        <a:defRPr sz="2600" b="1">
          <a:solidFill>
            <a:schemeClr val="tx1"/>
          </a:solidFill>
          <a:latin typeface="Arial" pitchFamily="34" charset="0"/>
        </a:defRPr>
      </a:lvl7pPr>
      <a:lvl8pPr marL="1371600" algn="ctr" defTabSz="228600" rtl="0" fontAlgn="base">
        <a:spcBef>
          <a:spcPct val="20000"/>
        </a:spcBef>
        <a:spcAft>
          <a:spcPct val="0"/>
        </a:spcAft>
        <a:buClr>
          <a:srgbClr val="000000"/>
        </a:buClr>
        <a:buFont typeface="Arial" pitchFamily="34" charset="0"/>
        <a:defRPr sz="2600" b="1">
          <a:solidFill>
            <a:schemeClr val="tx1"/>
          </a:solidFill>
          <a:latin typeface="Arial" pitchFamily="34" charset="0"/>
        </a:defRPr>
      </a:lvl8pPr>
      <a:lvl9pPr marL="1828800" algn="ctr" defTabSz="228600" rtl="0" fontAlgn="base">
        <a:spcBef>
          <a:spcPct val="20000"/>
        </a:spcBef>
        <a:spcAft>
          <a:spcPct val="0"/>
        </a:spcAft>
        <a:buClr>
          <a:srgbClr val="000000"/>
        </a:buClr>
        <a:buFont typeface="Arial" pitchFamily="34" charset="0"/>
        <a:defRPr sz="2600" b="1">
          <a:solidFill>
            <a:schemeClr val="tx1"/>
          </a:solidFill>
          <a:latin typeface="Arial" pitchFamily="34" charset="0"/>
        </a:defRPr>
      </a:lvl9pPr>
    </p:titleStyle>
    <p:bodyStyle>
      <a:lvl1pPr marL="342900" indent="-342900" algn="l" defTabSz="228600" rtl="0" eaLnBrk="0" fontAlgn="base" hangingPunct="0">
        <a:spcBef>
          <a:spcPct val="20000"/>
        </a:spcBef>
        <a:spcAft>
          <a:spcPct val="0"/>
        </a:spcAft>
        <a:buClr>
          <a:srgbClr val="000000"/>
        </a:buClr>
        <a:buFont typeface="Arial" charset="0"/>
        <a:buChar char="•"/>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sz="2000">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63"/>
          <p:cNvSpPr>
            <a:spLocks noGrp="1" noChangeArrowheads="1"/>
          </p:cNvSpPr>
          <p:nvPr>
            <p:ph type="ctrTitle"/>
          </p:nvPr>
        </p:nvSpPr>
        <p:spPr>
          <a:xfrm>
            <a:off x="914400" y="3048000"/>
            <a:ext cx="7315200" cy="685800"/>
          </a:xfrm>
        </p:spPr>
        <p:txBody>
          <a:bodyPr/>
          <a:lstStyle/>
          <a:p>
            <a:pPr eaLnBrk="1" hangingPunct="1"/>
            <a:r>
              <a:rPr lang="en-US" sz="4800" b="0" dirty="0">
                <a:solidFill>
                  <a:srgbClr val="0000FF"/>
                </a:solidFill>
              </a:rPr>
              <a:t>J  P A </a:t>
            </a:r>
          </a:p>
        </p:txBody>
      </p:sp>
      <p:sp>
        <p:nvSpPr>
          <p:cNvPr id="3075" name="Line 6"/>
          <p:cNvSpPr>
            <a:spLocks noChangeShapeType="1"/>
          </p:cNvSpPr>
          <p:nvPr/>
        </p:nvSpPr>
        <p:spPr bwMode="auto">
          <a:xfrm>
            <a:off x="1828800" y="4495800"/>
            <a:ext cx="990600" cy="0"/>
          </a:xfrm>
          <a:prstGeom prst="line">
            <a:avLst/>
          </a:prstGeom>
          <a:noFill/>
          <a:ln w="9525">
            <a:noFill/>
            <a:round/>
            <a:headEnd/>
            <a:tailEnd type="triangle" w="med" len="med"/>
          </a:ln>
        </p:spPr>
        <p:txBody>
          <a:bodyPr lIns="12700" tIns="12700" rIns="12700" bIns="12700">
            <a:spAutoFit/>
          </a:bodyPr>
          <a:lstStyle/>
          <a:p>
            <a:endParaRPr lang="en-IN"/>
          </a:p>
        </p:txBody>
      </p:sp>
      <p:sp>
        <p:nvSpPr>
          <p:cNvPr id="3076" name="Rectangle 3"/>
          <p:cNvSpPr>
            <a:spLocks noChangeArrowheads="1"/>
          </p:cNvSpPr>
          <p:nvPr/>
        </p:nvSpPr>
        <p:spPr bwMode="auto">
          <a:xfrm>
            <a:off x="533400" y="457200"/>
            <a:ext cx="8077200" cy="5943600"/>
          </a:xfrm>
          <a:prstGeom prst="rect">
            <a:avLst/>
          </a:prstGeom>
          <a:noFill/>
          <a:ln w="38100" algn="ctr">
            <a:solidFill>
              <a:srgbClr val="0066FF"/>
            </a:solidFill>
            <a:round/>
            <a:headEnd type="none" w="sm" len="sm"/>
            <a:tailEnd type="none" w="sm" len="sm"/>
          </a:ln>
        </p:spPr>
        <p:txBody>
          <a:bodyPr/>
          <a:lstStyle/>
          <a:p>
            <a:pPr defTabSz="228600"/>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r>
              <a:rPr lang="en-US" dirty="0"/>
              <a:t>Declaring an Entity - example</a:t>
            </a:r>
          </a:p>
        </p:txBody>
      </p:sp>
      <p:sp>
        <p:nvSpPr>
          <p:cNvPr id="316420" name="Rectangle 4"/>
          <p:cNvSpPr>
            <a:spLocks noChangeArrowheads="1"/>
          </p:cNvSpPr>
          <p:nvPr/>
        </p:nvSpPr>
        <p:spPr bwMode="blackGray">
          <a:xfrm>
            <a:off x="622300" y="1524000"/>
            <a:ext cx="7886700" cy="4495800"/>
          </a:xfrm>
          <a:prstGeom prst="rect">
            <a:avLst/>
          </a:prstGeom>
          <a:solidFill>
            <a:schemeClr val="bg1">
              <a:lumMod val="85000"/>
            </a:schemeClr>
          </a:solidFill>
          <a:ln w="28575">
            <a:solidFill>
              <a:schemeClr val="bg1">
                <a:lumMod val="50000"/>
              </a:schemeClr>
            </a:solidFill>
            <a:miter lim="800000"/>
            <a:headEnd/>
            <a:tailEnd/>
          </a:ln>
          <a:effectLst/>
        </p:spPr>
        <p:txBody>
          <a:bodyPr lIns="92075" tIns="9144" rIns="92075" bIns="9144"/>
          <a:lstStyle/>
          <a:p>
            <a:pPr marL="457200" indent="-457200" algn="l" defTabSz="400050" eaLnBrk="0" hangingPunct="0">
              <a:lnSpc>
                <a:spcPct val="90000"/>
              </a:lnSpc>
              <a:spcBef>
                <a:spcPct val="0"/>
              </a:spcBef>
              <a:buClrTx/>
              <a:buFontTx/>
              <a:buNone/>
              <a:tabLst>
                <a:tab pos="400050" algn="r"/>
                <a:tab pos="673100" algn="l"/>
              </a:tabLst>
            </a:pPr>
            <a:r>
              <a:rPr lang="en-US" sz="2000" dirty="0">
                <a:solidFill>
                  <a:schemeClr val="tx1">
                    <a:lumMod val="95000"/>
                    <a:lumOff val="5000"/>
                  </a:schemeClr>
                </a:solidFill>
                <a:latin typeface="Courier New" pitchFamily="49" charset="0"/>
              </a:rPr>
              <a:t>@Entity                      </a:t>
            </a:r>
          </a:p>
          <a:p>
            <a:pPr marL="457200" indent="-457200" algn="l" defTabSz="400050" eaLnBrk="0" hangingPunct="0">
              <a:lnSpc>
                <a:spcPct val="90000"/>
              </a:lnSpc>
              <a:spcBef>
                <a:spcPct val="0"/>
              </a:spcBef>
              <a:buClrTx/>
              <a:buFontTx/>
              <a:buNone/>
              <a:tabLst>
                <a:tab pos="400050" algn="r"/>
                <a:tab pos="673100" algn="l"/>
              </a:tabLst>
            </a:pPr>
            <a:r>
              <a:rPr lang="en-US" sz="2000" dirty="0">
                <a:solidFill>
                  <a:schemeClr val="tx1">
                    <a:lumMod val="95000"/>
                    <a:lumOff val="5000"/>
                  </a:schemeClr>
                </a:solidFill>
                <a:latin typeface="Courier New" pitchFamily="49" charset="0"/>
              </a:rPr>
              <a:t>public class Customer implements </a:t>
            </a:r>
            <a:r>
              <a:rPr lang="en-US" sz="2000" dirty="0" err="1">
                <a:solidFill>
                  <a:schemeClr val="tx1">
                    <a:lumMod val="95000"/>
                    <a:lumOff val="5000"/>
                  </a:schemeClr>
                </a:solidFill>
                <a:latin typeface="Courier New" pitchFamily="49" charset="0"/>
              </a:rPr>
              <a:t>java.io.Serializable</a:t>
            </a:r>
            <a:r>
              <a:rPr lang="en-US" sz="2000" dirty="0">
                <a:solidFill>
                  <a:schemeClr val="tx1">
                    <a:lumMod val="95000"/>
                    <a:lumOff val="5000"/>
                  </a:schemeClr>
                </a:solidFill>
                <a:latin typeface="Courier New" pitchFamily="49" charset="0"/>
              </a:rPr>
              <a:t> {</a:t>
            </a:r>
          </a:p>
          <a:p>
            <a:pPr marL="457200" indent="-457200" algn="l" defTabSz="400050" eaLnBrk="0" hangingPunct="0">
              <a:lnSpc>
                <a:spcPct val="90000"/>
              </a:lnSpc>
              <a:spcBef>
                <a:spcPct val="0"/>
              </a:spcBef>
              <a:buClrTx/>
              <a:buFontTx/>
              <a:buNone/>
              <a:tabLst>
                <a:tab pos="400050" algn="r"/>
                <a:tab pos="673100" algn="l"/>
              </a:tabLst>
            </a:pPr>
            <a:r>
              <a:rPr lang="en-US" sz="2000" dirty="0">
                <a:solidFill>
                  <a:schemeClr val="tx1">
                    <a:lumMod val="95000"/>
                    <a:lumOff val="5000"/>
                  </a:schemeClr>
                </a:solidFill>
                <a:latin typeface="Courier New" pitchFamily="49" charset="0"/>
              </a:rPr>
              <a:t>  	</a:t>
            </a:r>
          </a:p>
          <a:p>
            <a:pPr marL="457200" indent="-457200" algn="l" defTabSz="400050" eaLnBrk="0" hangingPunct="0">
              <a:lnSpc>
                <a:spcPct val="90000"/>
              </a:lnSpc>
              <a:spcBef>
                <a:spcPct val="0"/>
              </a:spcBef>
              <a:buClrTx/>
              <a:buFontTx/>
              <a:buNone/>
              <a:tabLst>
                <a:tab pos="400050" algn="r"/>
                <a:tab pos="673100" algn="l"/>
              </a:tabLst>
            </a:pPr>
            <a:r>
              <a:rPr lang="en-US" sz="2000" dirty="0">
                <a:solidFill>
                  <a:schemeClr val="tx1">
                    <a:lumMod val="95000"/>
                    <a:lumOff val="5000"/>
                  </a:schemeClr>
                </a:solidFill>
                <a:latin typeface="Courier New" pitchFamily="49" charset="0"/>
              </a:rPr>
              <a:t>		@Column (name = “CUSTID”)</a:t>
            </a:r>
          </a:p>
          <a:p>
            <a:pPr marL="457200" indent="-457200" algn="l" defTabSz="400050" eaLnBrk="0" hangingPunct="0">
              <a:lnSpc>
                <a:spcPct val="90000"/>
              </a:lnSpc>
              <a:spcBef>
                <a:spcPct val="0"/>
              </a:spcBef>
              <a:buClrTx/>
              <a:buFontTx/>
              <a:buNone/>
              <a:tabLst>
                <a:tab pos="400050" algn="r"/>
                <a:tab pos="673100" algn="l"/>
              </a:tabLst>
            </a:pPr>
            <a:r>
              <a:rPr lang="en-US" sz="2000" dirty="0">
                <a:solidFill>
                  <a:schemeClr val="tx1">
                    <a:lumMod val="95000"/>
                    <a:lumOff val="5000"/>
                  </a:schemeClr>
                </a:solidFill>
                <a:latin typeface="Courier New" pitchFamily="49" charset="0"/>
              </a:rPr>
              <a:t>		private </a:t>
            </a:r>
            <a:r>
              <a:rPr lang="en-US" sz="2000" dirty="0" err="1">
                <a:solidFill>
                  <a:schemeClr val="tx1">
                    <a:lumMod val="95000"/>
                    <a:lumOff val="5000"/>
                  </a:schemeClr>
                </a:solidFill>
                <a:latin typeface="Courier New" pitchFamily="49" charset="0"/>
              </a:rPr>
              <a:t>int</a:t>
            </a:r>
            <a:r>
              <a:rPr lang="en-US" sz="2000" dirty="0">
                <a:solidFill>
                  <a:schemeClr val="tx1">
                    <a:lumMod val="95000"/>
                    <a:lumOff val="5000"/>
                  </a:schemeClr>
                </a:solidFill>
                <a:latin typeface="Courier New" pitchFamily="49" charset="0"/>
              </a:rPr>
              <a:t> </a:t>
            </a:r>
            <a:r>
              <a:rPr lang="en-US" sz="2000" dirty="0" err="1">
                <a:solidFill>
                  <a:schemeClr val="tx1">
                    <a:lumMod val="95000"/>
                    <a:lumOff val="5000"/>
                  </a:schemeClr>
                </a:solidFill>
                <a:latin typeface="Courier New" pitchFamily="49" charset="0"/>
              </a:rPr>
              <a:t>customerID</a:t>
            </a:r>
            <a:r>
              <a:rPr lang="en-US" sz="2000" dirty="0">
                <a:solidFill>
                  <a:schemeClr val="tx1">
                    <a:lumMod val="95000"/>
                    <a:lumOff val="5000"/>
                  </a:schemeClr>
                </a:solidFill>
                <a:latin typeface="Courier New" pitchFamily="49" charset="0"/>
              </a:rPr>
              <a:t>;</a:t>
            </a:r>
          </a:p>
          <a:p>
            <a:pPr marL="457200" indent="-457200" algn="l" defTabSz="400050" eaLnBrk="0" hangingPunct="0">
              <a:lnSpc>
                <a:spcPct val="90000"/>
              </a:lnSpc>
              <a:spcBef>
                <a:spcPct val="0"/>
              </a:spcBef>
              <a:buClrTx/>
              <a:buFontTx/>
              <a:buNone/>
              <a:tabLst>
                <a:tab pos="400050" algn="r"/>
                <a:tab pos="673100" algn="l"/>
              </a:tabLst>
            </a:pPr>
            <a:r>
              <a:rPr lang="en-US" sz="2000" dirty="0">
                <a:solidFill>
                  <a:schemeClr val="tx1">
                    <a:lumMod val="95000"/>
                    <a:lumOff val="5000"/>
                  </a:schemeClr>
                </a:solidFill>
                <a:latin typeface="Courier New" pitchFamily="49" charset="0"/>
              </a:rPr>
              <a:t>  		private String name;</a:t>
            </a:r>
          </a:p>
          <a:p>
            <a:pPr marL="457200" indent="-457200" algn="l" defTabSz="400050" eaLnBrk="0" hangingPunct="0">
              <a:lnSpc>
                <a:spcPct val="90000"/>
              </a:lnSpc>
              <a:spcBef>
                <a:spcPct val="0"/>
              </a:spcBef>
              <a:buClrTx/>
              <a:buFontTx/>
              <a:buNone/>
              <a:tabLst>
                <a:tab pos="400050" algn="r"/>
                <a:tab pos="673100" algn="l"/>
              </a:tabLst>
            </a:pPr>
            <a:r>
              <a:rPr lang="en-US" sz="2000" dirty="0">
                <a:solidFill>
                  <a:schemeClr val="tx1">
                    <a:lumMod val="95000"/>
                    <a:lumOff val="5000"/>
                  </a:schemeClr>
                </a:solidFill>
                <a:latin typeface="Courier New" pitchFamily="49" charset="0"/>
              </a:rPr>
              <a:t>  </a:t>
            </a:r>
          </a:p>
          <a:p>
            <a:pPr marL="457200" indent="-457200" algn="l" defTabSz="400050" eaLnBrk="0" hangingPunct="0">
              <a:lnSpc>
                <a:spcPct val="90000"/>
              </a:lnSpc>
              <a:spcBef>
                <a:spcPct val="0"/>
              </a:spcBef>
              <a:buClrTx/>
              <a:buFontTx/>
              <a:buNone/>
              <a:tabLst>
                <a:tab pos="400050" algn="r"/>
                <a:tab pos="673100" algn="l"/>
              </a:tabLst>
            </a:pPr>
            <a:r>
              <a:rPr lang="en-US" sz="2000" dirty="0">
                <a:solidFill>
                  <a:schemeClr val="tx1">
                    <a:lumMod val="95000"/>
                    <a:lumOff val="5000"/>
                  </a:schemeClr>
                </a:solidFill>
                <a:latin typeface="Courier New" pitchFamily="49" charset="0"/>
              </a:rPr>
              <a:t> 		public Customer() { ... }  // no-</a:t>
            </a:r>
            <a:r>
              <a:rPr lang="en-US" sz="2000" dirty="0" err="1">
                <a:solidFill>
                  <a:schemeClr val="tx1">
                    <a:lumMod val="95000"/>
                    <a:lumOff val="5000"/>
                  </a:schemeClr>
                </a:solidFill>
                <a:latin typeface="Courier New" pitchFamily="49" charset="0"/>
              </a:rPr>
              <a:t>arg</a:t>
            </a:r>
            <a:r>
              <a:rPr lang="en-US" sz="2000" dirty="0">
                <a:solidFill>
                  <a:schemeClr val="tx1">
                    <a:lumMod val="95000"/>
                    <a:lumOff val="5000"/>
                  </a:schemeClr>
                </a:solidFill>
                <a:latin typeface="Courier New" pitchFamily="49" charset="0"/>
              </a:rPr>
              <a:t> constructor</a:t>
            </a:r>
          </a:p>
          <a:p>
            <a:pPr marL="457200" indent="-457200" algn="l" defTabSz="400050" eaLnBrk="0" hangingPunct="0">
              <a:lnSpc>
                <a:spcPct val="90000"/>
              </a:lnSpc>
              <a:spcBef>
                <a:spcPct val="0"/>
              </a:spcBef>
              <a:buClrTx/>
              <a:buFontTx/>
              <a:buNone/>
              <a:tabLst>
                <a:tab pos="400050" algn="r"/>
                <a:tab pos="673100" algn="l"/>
              </a:tabLst>
            </a:pPr>
            <a:r>
              <a:rPr lang="en-US" sz="2000" dirty="0">
                <a:solidFill>
                  <a:schemeClr val="tx1">
                    <a:lumMod val="95000"/>
                    <a:lumOff val="5000"/>
                  </a:schemeClr>
                </a:solidFill>
                <a:latin typeface="Courier New" pitchFamily="49" charset="0"/>
              </a:rPr>
              <a:t>  		@Id                        // annotation</a:t>
            </a:r>
          </a:p>
          <a:p>
            <a:pPr marL="457200" indent="-457200" algn="l" defTabSz="400050" eaLnBrk="0" hangingPunct="0">
              <a:lnSpc>
                <a:spcPct val="90000"/>
              </a:lnSpc>
              <a:spcBef>
                <a:spcPct val="0"/>
              </a:spcBef>
              <a:buClrTx/>
              <a:buFontTx/>
              <a:buNone/>
              <a:tabLst>
                <a:tab pos="400050" algn="r"/>
                <a:tab pos="673100" algn="l"/>
              </a:tabLst>
            </a:pPr>
            <a:r>
              <a:rPr lang="en-US" sz="2000" dirty="0">
                <a:solidFill>
                  <a:schemeClr val="tx1">
                    <a:lumMod val="95000"/>
                    <a:lumOff val="5000"/>
                  </a:schemeClr>
                </a:solidFill>
                <a:latin typeface="Courier New" pitchFamily="49" charset="0"/>
              </a:rPr>
              <a:t>  		public </a:t>
            </a:r>
            <a:r>
              <a:rPr lang="en-US" sz="2000" dirty="0" err="1">
                <a:solidFill>
                  <a:schemeClr val="tx1">
                    <a:lumMod val="95000"/>
                    <a:lumOff val="5000"/>
                  </a:schemeClr>
                </a:solidFill>
                <a:latin typeface="Courier New" pitchFamily="49" charset="0"/>
              </a:rPr>
              <a:t>int</a:t>
            </a:r>
            <a:r>
              <a:rPr lang="en-US" sz="2000" dirty="0">
                <a:solidFill>
                  <a:schemeClr val="tx1">
                    <a:lumMod val="95000"/>
                    <a:lumOff val="5000"/>
                  </a:schemeClr>
                </a:solidFill>
                <a:latin typeface="Courier New" pitchFamily="49" charset="0"/>
              </a:rPr>
              <a:t> </a:t>
            </a:r>
            <a:r>
              <a:rPr lang="en-US" sz="2000" dirty="0" err="1">
                <a:solidFill>
                  <a:schemeClr val="tx1">
                    <a:lumMod val="95000"/>
                    <a:lumOff val="5000"/>
                  </a:schemeClr>
                </a:solidFill>
                <a:latin typeface="Courier New" pitchFamily="49" charset="0"/>
              </a:rPr>
              <a:t>getCustomerID</a:t>
            </a:r>
            <a:r>
              <a:rPr lang="en-US" sz="2000" dirty="0">
                <a:solidFill>
                  <a:schemeClr val="tx1">
                    <a:lumMod val="95000"/>
                    <a:lumOff val="5000"/>
                  </a:schemeClr>
                </a:solidFill>
                <a:latin typeface="Courier New" pitchFamily="49" charset="0"/>
              </a:rPr>
              <a:t>() { ... }</a:t>
            </a:r>
          </a:p>
          <a:p>
            <a:pPr marL="457200" indent="-457200" algn="l" defTabSz="400050" eaLnBrk="0" hangingPunct="0">
              <a:lnSpc>
                <a:spcPct val="90000"/>
              </a:lnSpc>
              <a:spcBef>
                <a:spcPct val="0"/>
              </a:spcBef>
              <a:buClrTx/>
              <a:buFontTx/>
              <a:buNone/>
              <a:tabLst>
                <a:tab pos="400050" algn="r"/>
                <a:tab pos="673100" algn="l"/>
              </a:tabLst>
            </a:pPr>
            <a:r>
              <a:rPr lang="en-US" sz="2000" dirty="0">
                <a:solidFill>
                  <a:schemeClr val="tx1">
                    <a:lumMod val="95000"/>
                    <a:lumOff val="5000"/>
                  </a:schemeClr>
                </a:solidFill>
                <a:latin typeface="Courier New" pitchFamily="49" charset="0"/>
              </a:rPr>
              <a:t>  		public void </a:t>
            </a:r>
            <a:r>
              <a:rPr lang="en-US" sz="2000" dirty="0" err="1">
                <a:solidFill>
                  <a:schemeClr val="tx1">
                    <a:lumMod val="95000"/>
                    <a:lumOff val="5000"/>
                  </a:schemeClr>
                </a:solidFill>
                <a:latin typeface="Courier New" pitchFamily="49" charset="0"/>
              </a:rPr>
              <a:t>setCustomerID</a:t>
            </a:r>
            <a:r>
              <a:rPr lang="en-US" sz="2000" dirty="0">
                <a:solidFill>
                  <a:schemeClr val="tx1">
                    <a:lumMod val="95000"/>
                    <a:lumOff val="5000"/>
                  </a:schemeClr>
                </a:solidFill>
                <a:latin typeface="Courier New" pitchFamily="49" charset="0"/>
              </a:rPr>
              <a:t>(</a:t>
            </a:r>
            <a:r>
              <a:rPr lang="en-US" sz="2000" dirty="0" err="1">
                <a:solidFill>
                  <a:schemeClr val="tx1">
                    <a:lumMod val="95000"/>
                    <a:lumOff val="5000"/>
                  </a:schemeClr>
                </a:solidFill>
                <a:latin typeface="Courier New" pitchFamily="49" charset="0"/>
              </a:rPr>
              <a:t>int</a:t>
            </a:r>
            <a:r>
              <a:rPr lang="en-US" sz="2000" dirty="0">
                <a:solidFill>
                  <a:schemeClr val="tx1">
                    <a:lumMod val="95000"/>
                    <a:lumOff val="5000"/>
                  </a:schemeClr>
                </a:solidFill>
                <a:latin typeface="Courier New" pitchFamily="49" charset="0"/>
              </a:rPr>
              <a:t> id) { ... }</a:t>
            </a:r>
          </a:p>
          <a:p>
            <a:pPr marL="457200" indent="-457200" algn="l" defTabSz="400050" eaLnBrk="0" hangingPunct="0">
              <a:lnSpc>
                <a:spcPct val="90000"/>
              </a:lnSpc>
              <a:spcBef>
                <a:spcPct val="0"/>
              </a:spcBef>
              <a:buClrTx/>
              <a:buFontTx/>
              <a:buNone/>
              <a:tabLst>
                <a:tab pos="400050" algn="r"/>
                <a:tab pos="673100" algn="l"/>
              </a:tabLst>
            </a:pPr>
            <a:r>
              <a:rPr lang="en-US" sz="2000" dirty="0">
                <a:solidFill>
                  <a:schemeClr val="tx1">
                    <a:lumMod val="95000"/>
                    <a:lumOff val="5000"/>
                  </a:schemeClr>
                </a:solidFill>
                <a:latin typeface="Courier New" pitchFamily="49" charset="0"/>
              </a:rPr>
              <a:t>  		public String </a:t>
            </a:r>
            <a:r>
              <a:rPr lang="en-US" sz="2000" dirty="0" err="1">
                <a:solidFill>
                  <a:schemeClr val="tx1">
                    <a:lumMod val="95000"/>
                    <a:lumOff val="5000"/>
                  </a:schemeClr>
                </a:solidFill>
                <a:latin typeface="Courier New" pitchFamily="49" charset="0"/>
              </a:rPr>
              <a:t>getName</a:t>
            </a:r>
            <a:r>
              <a:rPr lang="en-US" sz="2000" dirty="0">
                <a:solidFill>
                  <a:schemeClr val="tx1">
                    <a:lumMod val="95000"/>
                    <a:lumOff val="5000"/>
                  </a:schemeClr>
                </a:solidFill>
                <a:latin typeface="Courier New" pitchFamily="49" charset="0"/>
              </a:rPr>
              <a:t>() { ... }</a:t>
            </a:r>
          </a:p>
          <a:p>
            <a:pPr marL="457200" indent="-457200" algn="l" defTabSz="400050" eaLnBrk="0" hangingPunct="0">
              <a:lnSpc>
                <a:spcPct val="90000"/>
              </a:lnSpc>
              <a:spcBef>
                <a:spcPct val="0"/>
              </a:spcBef>
              <a:buClrTx/>
              <a:buFontTx/>
              <a:buNone/>
              <a:tabLst>
                <a:tab pos="400050" algn="r"/>
                <a:tab pos="673100" algn="l"/>
              </a:tabLst>
            </a:pPr>
            <a:r>
              <a:rPr lang="en-US" sz="2000" dirty="0">
                <a:solidFill>
                  <a:schemeClr val="tx1">
                    <a:lumMod val="95000"/>
                    <a:lumOff val="5000"/>
                  </a:schemeClr>
                </a:solidFill>
                <a:latin typeface="Courier New" pitchFamily="49" charset="0"/>
              </a:rPr>
              <a:t>  		public void </a:t>
            </a:r>
            <a:r>
              <a:rPr lang="en-US" sz="2000" dirty="0" err="1">
                <a:solidFill>
                  <a:schemeClr val="tx1">
                    <a:lumMod val="95000"/>
                    <a:lumOff val="5000"/>
                  </a:schemeClr>
                </a:solidFill>
                <a:latin typeface="Courier New" pitchFamily="49" charset="0"/>
              </a:rPr>
              <a:t>setName</a:t>
            </a:r>
            <a:r>
              <a:rPr lang="en-US" sz="2000" dirty="0">
                <a:solidFill>
                  <a:schemeClr val="tx1">
                    <a:lumMod val="95000"/>
                    <a:lumOff val="5000"/>
                  </a:schemeClr>
                </a:solidFill>
                <a:latin typeface="Courier New" pitchFamily="49" charset="0"/>
              </a:rPr>
              <a:t>(String n) { ... }</a:t>
            </a:r>
          </a:p>
          <a:p>
            <a:pPr marL="457200" indent="-457200" algn="l" defTabSz="400050" eaLnBrk="0" hangingPunct="0">
              <a:lnSpc>
                <a:spcPct val="90000"/>
              </a:lnSpc>
              <a:spcBef>
                <a:spcPct val="0"/>
              </a:spcBef>
              <a:buClrTx/>
              <a:buFontTx/>
              <a:buNone/>
              <a:tabLst>
                <a:tab pos="400050" algn="r"/>
                <a:tab pos="673100" algn="l"/>
              </a:tabLst>
            </a:pPr>
            <a:r>
              <a:rPr lang="en-US" sz="2000" dirty="0">
                <a:solidFill>
                  <a:schemeClr val="tx1">
                    <a:lumMod val="95000"/>
                    <a:lumOff val="5000"/>
                  </a:schemeClr>
                </a:solidFill>
                <a:latin typeface="Courier New" pitchFamily="49"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r>
              <a:rPr lang="en-US"/>
              <a:t>Mapping Entities</a:t>
            </a:r>
          </a:p>
        </p:txBody>
      </p:sp>
      <p:sp>
        <p:nvSpPr>
          <p:cNvPr id="318467" name="Rectangle 3"/>
          <p:cNvSpPr>
            <a:spLocks noGrp="1" noChangeArrowheads="1"/>
          </p:cNvSpPr>
          <p:nvPr>
            <p:ph type="body" idx="1"/>
          </p:nvPr>
        </p:nvSpPr>
        <p:spPr>
          <a:xfrm>
            <a:off x="609600" y="1447800"/>
            <a:ext cx="7918450" cy="1498600"/>
          </a:xfrm>
        </p:spPr>
        <p:txBody>
          <a:bodyPr/>
          <a:lstStyle/>
          <a:p>
            <a:r>
              <a:rPr lang="en-US"/>
              <a:t>Mapping of an entity to a database table is performed:</a:t>
            </a:r>
          </a:p>
          <a:p>
            <a:pPr lvl="1"/>
            <a:r>
              <a:rPr lang="en-US"/>
              <a:t>By default</a:t>
            </a:r>
          </a:p>
          <a:p>
            <a:pPr lvl="1"/>
            <a:r>
              <a:rPr lang="en-US"/>
              <a:t>Explicitly using annotations or in an XML deployment descriptor</a:t>
            </a:r>
          </a:p>
        </p:txBody>
      </p:sp>
      <p:sp>
        <p:nvSpPr>
          <p:cNvPr id="318468" name="Rectangle 4"/>
          <p:cNvSpPr>
            <a:spLocks noChangeArrowheads="1"/>
          </p:cNvSpPr>
          <p:nvPr/>
        </p:nvSpPr>
        <p:spPr bwMode="blackGray">
          <a:xfrm>
            <a:off x="622300" y="3048000"/>
            <a:ext cx="7891463" cy="3200400"/>
          </a:xfrm>
          <a:prstGeom prst="rect">
            <a:avLst/>
          </a:prstGeom>
          <a:solidFill>
            <a:srgbClr val="CCCCCC"/>
          </a:solidFill>
          <a:ln w="28575">
            <a:solidFill>
              <a:srgbClr val="000000"/>
            </a:solidFill>
            <a:miter lim="800000"/>
            <a:headEnd/>
            <a:tailEnd/>
          </a:ln>
          <a:effectLst/>
        </p:spPr>
        <p:txBody>
          <a:bodyPr lIns="92075" tIns="9144" rIns="92075" bIns="9144"/>
          <a:lstStyle/>
          <a:p>
            <a:pPr marL="457200" indent="-457200" algn="l" defTabSz="400050" eaLnBrk="0" hangingPunct="0">
              <a:lnSpc>
                <a:spcPct val="90000"/>
              </a:lnSpc>
              <a:spcBef>
                <a:spcPct val="0"/>
              </a:spcBef>
              <a:buClrTx/>
              <a:buFontTx/>
              <a:buNone/>
              <a:tabLst>
                <a:tab pos="400050" algn="r"/>
                <a:tab pos="673100" algn="l"/>
              </a:tabLst>
            </a:pPr>
            <a:r>
              <a:rPr lang="en-US" sz="1600">
                <a:latin typeface="Courier New" pitchFamily="49" charset="0"/>
              </a:rPr>
              <a:t>@Entity</a:t>
            </a:r>
          </a:p>
          <a:p>
            <a:pPr marL="457200" indent="-457200" algn="l" defTabSz="400050" eaLnBrk="0" hangingPunct="0">
              <a:lnSpc>
                <a:spcPct val="90000"/>
              </a:lnSpc>
              <a:spcBef>
                <a:spcPct val="0"/>
              </a:spcBef>
              <a:buClrTx/>
              <a:buFontTx/>
              <a:buNone/>
              <a:tabLst>
                <a:tab pos="400050" algn="r"/>
                <a:tab pos="673100" algn="l"/>
              </a:tabLst>
            </a:pPr>
            <a:r>
              <a:rPr lang="en-US" sz="1600">
                <a:latin typeface="Courier New" pitchFamily="49" charset="0"/>
              </a:rPr>
              <a:t>@Table(name="CUSTOMERS")</a:t>
            </a:r>
          </a:p>
          <a:p>
            <a:pPr marL="457200" indent="-457200" algn="l" defTabSz="400050" eaLnBrk="0" hangingPunct="0">
              <a:lnSpc>
                <a:spcPct val="90000"/>
              </a:lnSpc>
              <a:spcBef>
                <a:spcPct val="0"/>
              </a:spcBef>
              <a:buClrTx/>
              <a:buFontTx/>
              <a:buNone/>
              <a:tabLst>
                <a:tab pos="400050" algn="r"/>
                <a:tab pos="673100" algn="l"/>
              </a:tabLst>
            </a:pPr>
            <a:r>
              <a:rPr lang="en-US" sz="1600">
                <a:latin typeface="Courier New" pitchFamily="49" charset="0"/>
              </a:rPr>
              <a:t>public class Customer implements java.io.Serializable {</a:t>
            </a:r>
          </a:p>
          <a:p>
            <a:pPr marL="457200" indent="-457200" algn="l" defTabSz="400050" eaLnBrk="0" hangingPunct="0">
              <a:lnSpc>
                <a:spcPct val="90000"/>
              </a:lnSpc>
              <a:spcBef>
                <a:spcPct val="0"/>
              </a:spcBef>
              <a:buClrTx/>
              <a:buFontTx/>
              <a:buNone/>
              <a:tabLst>
                <a:tab pos="400050" algn="r"/>
                <a:tab pos="673100" algn="l"/>
              </a:tabLst>
            </a:pPr>
            <a:r>
              <a:rPr lang="en-US" sz="1600">
                <a:latin typeface="Courier New" pitchFamily="49" charset="0"/>
              </a:rPr>
              <a:t>	  </a:t>
            </a:r>
          </a:p>
          <a:p>
            <a:pPr marL="457200" indent="-457200" algn="l" defTabSz="400050" eaLnBrk="0" hangingPunct="0">
              <a:lnSpc>
                <a:spcPct val="90000"/>
              </a:lnSpc>
              <a:spcBef>
                <a:spcPct val="0"/>
              </a:spcBef>
              <a:buClrTx/>
              <a:buFontTx/>
              <a:buNone/>
              <a:tabLst>
                <a:tab pos="400050" algn="r"/>
                <a:tab pos="673100" algn="l"/>
              </a:tabLst>
            </a:pPr>
            <a:r>
              <a:rPr lang="en-US" sz="1600">
                <a:latin typeface="Courier New" pitchFamily="49" charset="0"/>
              </a:rPr>
              <a:t>  @Id </a:t>
            </a:r>
          </a:p>
          <a:p>
            <a:pPr marL="457200" indent="-457200" algn="l" defTabSz="400050" eaLnBrk="0" hangingPunct="0">
              <a:lnSpc>
                <a:spcPct val="90000"/>
              </a:lnSpc>
              <a:spcBef>
                <a:spcPct val="0"/>
              </a:spcBef>
              <a:buClrTx/>
              <a:buFontTx/>
              <a:buNone/>
              <a:tabLst>
                <a:tab pos="400050" algn="r"/>
                <a:tab pos="673100" algn="l"/>
              </a:tabLst>
            </a:pPr>
            <a:r>
              <a:rPr lang="en-US" sz="1600">
                <a:latin typeface="Courier New" pitchFamily="49" charset="0"/>
              </a:rPr>
              <a:t>	  @Column(name="CUSTID")</a:t>
            </a:r>
          </a:p>
          <a:p>
            <a:pPr marL="457200" indent="-457200" algn="l" defTabSz="400050" eaLnBrk="0" hangingPunct="0">
              <a:lnSpc>
                <a:spcPct val="90000"/>
              </a:lnSpc>
              <a:spcBef>
                <a:spcPct val="0"/>
              </a:spcBef>
              <a:buClrTx/>
              <a:buFontTx/>
              <a:buNone/>
              <a:tabLst>
                <a:tab pos="400050" algn="r"/>
                <a:tab pos="673100" algn="l"/>
              </a:tabLst>
            </a:pPr>
            <a:r>
              <a:rPr lang="en-US" sz="1600">
                <a:latin typeface="Courier New" pitchFamily="49" charset="0"/>
              </a:rPr>
              <a:t>  private int customerID;</a:t>
            </a:r>
          </a:p>
          <a:p>
            <a:pPr marL="457200" indent="-457200" algn="l" defTabSz="400050" eaLnBrk="0" hangingPunct="0">
              <a:lnSpc>
                <a:spcPct val="90000"/>
              </a:lnSpc>
              <a:spcBef>
                <a:spcPct val="0"/>
              </a:spcBef>
              <a:buClrTx/>
              <a:buFontTx/>
              <a:buNone/>
              <a:tabLst>
                <a:tab pos="400050" algn="r"/>
                <a:tab pos="673100" algn="l"/>
              </a:tabLst>
            </a:pPr>
            <a:r>
              <a:rPr lang="en-US" sz="1600">
                <a:latin typeface="Courier New" pitchFamily="49" charset="0"/>
              </a:rPr>
              <a:t>	  private String name;</a:t>
            </a:r>
          </a:p>
          <a:p>
            <a:pPr marL="457200" indent="-457200" algn="l" defTabSz="400050" eaLnBrk="0" hangingPunct="0">
              <a:lnSpc>
                <a:spcPct val="90000"/>
              </a:lnSpc>
              <a:spcBef>
                <a:spcPct val="0"/>
              </a:spcBef>
              <a:buClrTx/>
              <a:buFontTx/>
              <a:buNone/>
              <a:tabLst>
                <a:tab pos="400050" algn="r"/>
                <a:tab pos="673100" algn="l"/>
              </a:tabLst>
            </a:pPr>
            <a:r>
              <a:rPr lang="en-US" sz="1600">
                <a:latin typeface="Courier New" pitchFamily="49" charset="0"/>
              </a:rPr>
              <a:t>  …  </a:t>
            </a:r>
          </a:p>
          <a:p>
            <a:pPr marL="457200" indent="-457200" algn="l" defTabSz="400050" eaLnBrk="0" hangingPunct="0">
              <a:lnSpc>
                <a:spcPct val="90000"/>
              </a:lnSpc>
              <a:spcBef>
                <a:spcPct val="0"/>
              </a:spcBef>
              <a:buClrTx/>
              <a:buFontTx/>
              <a:buNone/>
              <a:tabLst>
                <a:tab pos="400050" algn="r"/>
                <a:tab pos="673100" algn="l"/>
              </a:tabLst>
            </a:pPr>
            <a:r>
              <a:rPr lang="en-US" sz="1600">
                <a:latin typeface="Courier New" pitchFamily="49" charset="0"/>
              </a:rPr>
              <a:t>  public int getCustomerID() { ... }</a:t>
            </a:r>
          </a:p>
          <a:p>
            <a:pPr marL="457200" indent="-457200" algn="l" defTabSz="400050" eaLnBrk="0" hangingPunct="0">
              <a:lnSpc>
                <a:spcPct val="90000"/>
              </a:lnSpc>
              <a:spcBef>
                <a:spcPct val="0"/>
              </a:spcBef>
              <a:buClrTx/>
              <a:buFontTx/>
              <a:buNone/>
              <a:tabLst>
                <a:tab pos="400050" algn="r"/>
                <a:tab pos="673100" algn="l"/>
              </a:tabLst>
            </a:pPr>
            <a:r>
              <a:rPr lang="en-US" sz="1600">
                <a:latin typeface="Courier New" pitchFamily="49" charset="0"/>
              </a:rPr>
              <a:t>  public void setCustomerID(int id) { ... }</a:t>
            </a:r>
          </a:p>
          <a:p>
            <a:pPr marL="457200" indent="-457200" algn="l" defTabSz="400050" eaLnBrk="0" hangingPunct="0">
              <a:lnSpc>
                <a:spcPct val="90000"/>
              </a:lnSpc>
              <a:spcBef>
                <a:spcPct val="0"/>
              </a:spcBef>
              <a:buClrTx/>
              <a:buFontTx/>
              <a:buNone/>
              <a:tabLst>
                <a:tab pos="400050" algn="r"/>
                <a:tab pos="673100" algn="l"/>
              </a:tabLst>
            </a:pPr>
            <a:r>
              <a:rPr lang="en-US" sz="1600">
                <a:latin typeface="Courier New" pitchFamily="49" charset="0"/>
              </a:rPr>
              <a:t>  public String getName() { ... }</a:t>
            </a:r>
          </a:p>
          <a:p>
            <a:pPr marL="457200" indent="-457200" algn="l" defTabSz="400050" eaLnBrk="0" hangingPunct="0">
              <a:lnSpc>
                <a:spcPct val="90000"/>
              </a:lnSpc>
              <a:spcBef>
                <a:spcPct val="0"/>
              </a:spcBef>
              <a:buClrTx/>
              <a:buFontTx/>
              <a:buNone/>
              <a:tabLst>
                <a:tab pos="400050" algn="r"/>
                <a:tab pos="673100" algn="l"/>
              </a:tabLst>
            </a:pPr>
            <a:r>
              <a:rPr lang="en-US" sz="1600">
                <a:latin typeface="Courier New" pitchFamily="49" charset="0"/>
              </a:rPr>
              <a:t>  public void setName(String n) { ... }</a:t>
            </a:r>
          </a:p>
          <a:p>
            <a:pPr marL="457200" indent="-457200" algn="l" defTabSz="400050" eaLnBrk="0" hangingPunct="0">
              <a:lnSpc>
                <a:spcPct val="90000"/>
              </a:lnSpc>
              <a:spcBef>
                <a:spcPct val="0"/>
              </a:spcBef>
              <a:buClrTx/>
              <a:buFontTx/>
              <a:buNone/>
              <a:tabLst>
                <a:tab pos="400050" algn="r"/>
                <a:tab pos="673100" algn="l"/>
              </a:tabLst>
            </a:pPr>
            <a:r>
              <a:rPr lang="en-US" sz="1600">
                <a:latin typeface="Courier New" pitchFamily="49" charset="0"/>
              </a:rPr>
              <a:t>}</a:t>
            </a:r>
          </a:p>
        </p:txBody>
      </p:sp>
      <p:sp>
        <p:nvSpPr>
          <p:cNvPr id="318469" name="Rectangle 5"/>
          <p:cNvSpPr>
            <a:spLocks noChangeArrowheads="1"/>
          </p:cNvSpPr>
          <p:nvPr/>
        </p:nvSpPr>
        <p:spPr bwMode="gray">
          <a:xfrm>
            <a:off x="685800" y="3275122"/>
            <a:ext cx="2971800" cy="214312"/>
          </a:xfrm>
          <a:prstGeom prst="rect">
            <a:avLst/>
          </a:prstGeom>
          <a:noFill/>
          <a:ln w="28575">
            <a:solidFill>
              <a:schemeClr val="hlink"/>
            </a:solidFill>
            <a:miter lim="800000"/>
            <a:headEnd type="none" w="sm" len="sm"/>
            <a:tailEnd type="none" w="sm" len="sm"/>
          </a:ln>
          <a:effectLst/>
        </p:spPr>
        <p:txBody>
          <a:bodyPr wrap="none" anchor="ctr"/>
          <a:lstStyle/>
          <a:p>
            <a:endParaRPr lang="en-IN"/>
          </a:p>
        </p:txBody>
      </p:sp>
      <p:sp>
        <p:nvSpPr>
          <p:cNvPr id="318470" name="Rectangle 6"/>
          <p:cNvSpPr>
            <a:spLocks noChangeArrowheads="1"/>
          </p:cNvSpPr>
          <p:nvPr/>
        </p:nvSpPr>
        <p:spPr bwMode="gray">
          <a:xfrm>
            <a:off x="838200" y="3943350"/>
            <a:ext cx="2971800" cy="647700"/>
          </a:xfrm>
          <a:prstGeom prst="rect">
            <a:avLst/>
          </a:prstGeom>
          <a:noFill/>
          <a:ln w="28575">
            <a:solidFill>
              <a:schemeClr val="hlink"/>
            </a:solidFill>
            <a:miter lim="800000"/>
            <a:headEnd type="none" w="sm" len="sm"/>
            <a:tailEnd type="none" w="sm" len="sm"/>
          </a:ln>
          <a:effectLst/>
        </p:spPr>
        <p:txBody>
          <a:bodyPr wrap="none" anchor="ctr"/>
          <a:lstStyle/>
          <a:p>
            <a:endParaRPr lang="en-IN"/>
          </a:p>
        </p:txBody>
      </p:sp>
      <p:sp>
        <p:nvSpPr>
          <p:cNvPr id="318471" name="Freeform 7"/>
          <p:cNvSpPr>
            <a:spLocks/>
          </p:cNvSpPr>
          <p:nvPr/>
        </p:nvSpPr>
        <p:spPr bwMode="gray">
          <a:xfrm>
            <a:off x="3657600" y="3398838"/>
            <a:ext cx="4191000" cy="625475"/>
          </a:xfrm>
          <a:custGeom>
            <a:avLst/>
            <a:gdLst/>
            <a:ahLst/>
            <a:cxnLst>
              <a:cxn ang="0">
                <a:pos x="0" y="0"/>
              </a:cxn>
              <a:cxn ang="0">
                <a:pos x="2640" y="0"/>
              </a:cxn>
              <a:cxn ang="0">
                <a:pos x="2640" y="336"/>
              </a:cxn>
            </a:cxnLst>
            <a:rect l="0" t="0" r="r" b="b"/>
            <a:pathLst>
              <a:path w="2640" h="336">
                <a:moveTo>
                  <a:pt x="0" y="0"/>
                </a:moveTo>
                <a:lnTo>
                  <a:pt x="2640" y="0"/>
                </a:lnTo>
                <a:lnTo>
                  <a:pt x="2640" y="336"/>
                </a:lnTo>
              </a:path>
            </a:pathLst>
          </a:custGeom>
          <a:noFill/>
          <a:ln w="28575" cap="flat" cmpd="sng">
            <a:solidFill>
              <a:schemeClr val="hlink"/>
            </a:solidFill>
            <a:prstDash val="solid"/>
            <a:round/>
            <a:headEnd type="none" w="sm" len="sm"/>
            <a:tailEnd type="triangle" w="sm" len="sm"/>
          </a:ln>
          <a:effectLst/>
        </p:spPr>
        <p:txBody>
          <a:bodyPr/>
          <a:lstStyle/>
          <a:p>
            <a:endParaRPr lang="en-IN"/>
          </a:p>
        </p:txBody>
      </p:sp>
      <p:sp>
        <p:nvSpPr>
          <p:cNvPr id="318472" name="Freeform 8"/>
          <p:cNvSpPr>
            <a:spLocks/>
          </p:cNvSpPr>
          <p:nvPr/>
        </p:nvSpPr>
        <p:spPr bwMode="gray">
          <a:xfrm flipV="1">
            <a:off x="3810000" y="4267200"/>
            <a:ext cx="2895600" cy="457200"/>
          </a:xfrm>
          <a:custGeom>
            <a:avLst/>
            <a:gdLst/>
            <a:ahLst/>
            <a:cxnLst>
              <a:cxn ang="0">
                <a:pos x="0" y="288"/>
              </a:cxn>
              <a:cxn ang="0">
                <a:pos x="240" y="288"/>
              </a:cxn>
              <a:cxn ang="0">
                <a:pos x="240" y="0"/>
              </a:cxn>
              <a:cxn ang="0">
                <a:pos x="576" y="0"/>
              </a:cxn>
            </a:cxnLst>
            <a:rect l="0" t="0" r="r" b="b"/>
            <a:pathLst>
              <a:path w="576" h="288">
                <a:moveTo>
                  <a:pt x="0" y="288"/>
                </a:moveTo>
                <a:lnTo>
                  <a:pt x="240" y="288"/>
                </a:lnTo>
                <a:lnTo>
                  <a:pt x="240" y="0"/>
                </a:lnTo>
                <a:lnTo>
                  <a:pt x="576" y="0"/>
                </a:lnTo>
              </a:path>
            </a:pathLst>
          </a:custGeom>
          <a:noFill/>
          <a:ln w="28575" cap="flat" cmpd="sng">
            <a:solidFill>
              <a:schemeClr val="hlink"/>
            </a:solidFill>
            <a:prstDash val="solid"/>
            <a:round/>
            <a:headEnd type="none" w="sm" len="sm"/>
            <a:tailEnd type="triangle" w="sm" len="sm"/>
          </a:ln>
          <a:effectLst/>
        </p:spPr>
        <p:txBody>
          <a:bodyPr/>
          <a:lstStyle/>
          <a:p>
            <a:endParaRPr lang="en-IN"/>
          </a:p>
        </p:txBody>
      </p:sp>
      <p:sp>
        <p:nvSpPr>
          <p:cNvPr id="318473" name="Rectangle 9"/>
          <p:cNvSpPr>
            <a:spLocks noChangeArrowheads="1"/>
          </p:cNvSpPr>
          <p:nvPr/>
        </p:nvSpPr>
        <p:spPr bwMode="blackWhite">
          <a:xfrm>
            <a:off x="6705600" y="5030788"/>
            <a:ext cx="1676400" cy="481012"/>
          </a:xfrm>
          <a:prstGeom prst="rect">
            <a:avLst/>
          </a:prstGeom>
          <a:solidFill>
            <a:srgbClr val="DDDDDD"/>
          </a:solidFill>
          <a:ln w="28575">
            <a:noFill/>
            <a:miter lim="800000"/>
            <a:headEnd type="none" w="sm" len="sm"/>
            <a:tailEnd type="none" w="sm" len="sm"/>
          </a:ln>
          <a:effectLst/>
        </p:spPr>
        <p:txBody>
          <a:bodyPr lIns="73152" tIns="73152" rIns="73152" bIns="73152"/>
          <a:lstStyle/>
          <a:p>
            <a:pPr algn="l" defTabSz="228600">
              <a:buClr>
                <a:srgbClr val="000000"/>
              </a:buClr>
            </a:pPr>
            <a:r>
              <a:rPr lang="en-US" sz="1600" b="0"/>
              <a:t>NAME</a:t>
            </a:r>
          </a:p>
        </p:txBody>
      </p:sp>
      <p:sp>
        <p:nvSpPr>
          <p:cNvPr id="318474" name="Rectangle 10"/>
          <p:cNvSpPr>
            <a:spLocks noChangeArrowheads="1"/>
          </p:cNvSpPr>
          <p:nvPr/>
        </p:nvSpPr>
        <p:spPr bwMode="blackWhite">
          <a:xfrm>
            <a:off x="6705600" y="4551363"/>
            <a:ext cx="1676400" cy="479425"/>
          </a:xfrm>
          <a:prstGeom prst="rect">
            <a:avLst/>
          </a:prstGeom>
          <a:solidFill>
            <a:srgbClr val="DDDDDD"/>
          </a:solidFill>
          <a:ln w="28575">
            <a:noFill/>
            <a:miter lim="800000"/>
            <a:headEnd type="none" w="sm" len="sm"/>
            <a:tailEnd type="none" w="sm" len="sm"/>
          </a:ln>
          <a:effectLst/>
        </p:spPr>
        <p:txBody>
          <a:bodyPr lIns="73152" tIns="73152" rIns="73152" bIns="73152"/>
          <a:lstStyle/>
          <a:p>
            <a:pPr algn="l" defTabSz="228600">
              <a:buClr>
                <a:srgbClr val="000000"/>
              </a:buClr>
            </a:pPr>
            <a:r>
              <a:rPr lang="en-US" sz="1600" b="0"/>
              <a:t>CUSTID (PK)</a:t>
            </a:r>
          </a:p>
        </p:txBody>
      </p:sp>
      <p:sp>
        <p:nvSpPr>
          <p:cNvPr id="318475" name="Rectangle 11"/>
          <p:cNvSpPr>
            <a:spLocks noChangeArrowheads="1"/>
          </p:cNvSpPr>
          <p:nvPr/>
        </p:nvSpPr>
        <p:spPr bwMode="gray">
          <a:xfrm>
            <a:off x="6705600" y="4038600"/>
            <a:ext cx="1676400" cy="512763"/>
          </a:xfrm>
          <a:prstGeom prst="rect">
            <a:avLst/>
          </a:prstGeom>
          <a:solidFill>
            <a:schemeClr val="accent2"/>
          </a:solidFill>
          <a:ln w="28575">
            <a:noFill/>
            <a:miter lim="800000"/>
            <a:headEnd type="none" w="sm" len="sm"/>
            <a:tailEnd type="none" w="sm" len="sm"/>
          </a:ln>
          <a:effectLst/>
        </p:spPr>
        <p:txBody>
          <a:bodyPr lIns="73152" tIns="73152" rIns="73152" bIns="73152"/>
          <a:lstStyle/>
          <a:p>
            <a:pPr algn="l" defTabSz="228600">
              <a:buClr>
                <a:srgbClr val="000000"/>
              </a:buClr>
            </a:pPr>
            <a:r>
              <a:rPr lang="en-US">
                <a:solidFill>
                  <a:schemeClr val="bg1"/>
                </a:solidFill>
              </a:rPr>
              <a:t>CUSTOMERS</a:t>
            </a:r>
          </a:p>
        </p:txBody>
      </p:sp>
      <p:sp>
        <p:nvSpPr>
          <p:cNvPr id="318476" name="Line 12"/>
          <p:cNvSpPr>
            <a:spLocks noChangeShapeType="1"/>
          </p:cNvSpPr>
          <p:nvPr/>
        </p:nvSpPr>
        <p:spPr bwMode="blackWhite">
          <a:xfrm>
            <a:off x="6705600" y="5511800"/>
            <a:ext cx="1676400" cy="0"/>
          </a:xfrm>
          <a:prstGeom prst="line">
            <a:avLst/>
          </a:prstGeom>
          <a:noFill/>
          <a:ln w="28575" cap="sq">
            <a:solidFill>
              <a:schemeClr val="tx1"/>
            </a:solidFill>
            <a:round/>
            <a:headEnd type="none" w="sm" len="sm"/>
            <a:tailEnd type="none" w="sm" len="sm"/>
          </a:ln>
          <a:effectLst/>
        </p:spPr>
        <p:txBody>
          <a:bodyPr lIns="73152" tIns="73152" rIns="73152" bIns="73152"/>
          <a:lstStyle/>
          <a:p>
            <a:endParaRPr lang="en-IN"/>
          </a:p>
        </p:txBody>
      </p:sp>
      <p:sp>
        <p:nvSpPr>
          <p:cNvPr id="318477" name="Line 13"/>
          <p:cNvSpPr>
            <a:spLocks noChangeShapeType="1"/>
          </p:cNvSpPr>
          <p:nvPr/>
        </p:nvSpPr>
        <p:spPr bwMode="blackWhite">
          <a:xfrm>
            <a:off x="8382000" y="4038600"/>
            <a:ext cx="0" cy="512763"/>
          </a:xfrm>
          <a:prstGeom prst="line">
            <a:avLst/>
          </a:prstGeom>
          <a:noFill/>
          <a:ln w="28575">
            <a:solidFill>
              <a:schemeClr val="tx1"/>
            </a:solidFill>
            <a:round/>
            <a:headEnd type="none" w="sm" len="sm"/>
            <a:tailEnd type="none" w="sm" len="sm"/>
          </a:ln>
          <a:effectLst/>
        </p:spPr>
        <p:txBody>
          <a:bodyPr lIns="73152" tIns="73152" rIns="73152" bIns="73152"/>
          <a:lstStyle/>
          <a:p>
            <a:endParaRPr lang="en-IN"/>
          </a:p>
        </p:txBody>
      </p:sp>
      <p:sp>
        <p:nvSpPr>
          <p:cNvPr id="318478" name="Line 14"/>
          <p:cNvSpPr>
            <a:spLocks noChangeShapeType="1"/>
          </p:cNvSpPr>
          <p:nvPr/>
        </p:nvSpPr>
        <p:spPr bwMode="blackWhite">
          <a:xfrm>
            <a:off x="6705600" y="5030788"/>
            <a:ext cx="1676400" cy="0"/>
          </a:xfrm>
          <a:prstGeom prst="line">
            <a:avLst/>
          </a:prstGeom>
          <a:noFill/>
          <a:ln w="28575">
            <a:solidFill>
              <a:schemeClr val="tx1"/>
            </a:solidFill>
            <a:round/>
            <a:headEnd type="none" w="sm" len="sm"/>
            <a:tailEnd type="none" w="sm" len="sm"/>
          </a:ln>
          <a:effectLst/>
        </p:spPr>
        <p:txBody>
          <a:bodyPr lIns="73152" tIns="73152" rIns="73152" bIns="73152"/>
          <a:lstStyle/>
          <a:p>
            <a:endParaRPr lang="en-IN"/>
          </a:p>
        </p:txBody>
      </p:sp>
      <p:sp>
        <p:nvSpPr>
          <p:cNvPr id="318479" name="Line 15"/>
          <p:cNvSpPr>
            <a:spLocks noChangeShapeType="1"/>
          </p:cNvSpPr>
          <p:nvPr/>
        </p:nvSpPr>
        <p:spPr bwMode="blackWhite">
          <a:xfrm>
            <a:off x="6705600" y="4038600"/>
            <a:ext cx="1676400" cy="0"/>
          </a:xfrm>
          <a:prstGeom prst="line">
            <a:avLst/>
          </a:prstGeom>
          <a:noFill/>
          <a:ln w="28575">
            <a:solidFill>
              <a:schemeClr val="tx1"/>
            </a:solidFill>
            <a:round/>
            <a:headEnd type="none" w="sm" len="sm"/>
            <a:tailEnd type="none" w="sm" len="sm"/>
          </a:ln>
          <a:effectLst/>
        </p:spPr>
        <p:txBody>
          <a:bodyPr lIns="73152" tIns="73152" rIns="73152" bIns="73152"/>
          <a:lstStyle/>
          <a:p>
            <a:endParaRPr lang="en-IN"/>
          </a:p>
        </p:txBody>
      </p:sp>
      <p:sp>
        <p:nvSpPr>
          <p:cNvPr id="318480" name="Line 16"/>
          <p:cNvSpPr>
            <a:spLocks noChangeShapeType="1"/>
          </p:cNvSpPr>
          <p:nvPr/>
        </p:nvSpPr>
        <p:spPr bwMode="blackWhite">
          <a:xfrm>
            <a:off x="6705600" y="4551363"/>
            <a:ext cx="1676400" cy="0"/>
          </a:xfrm>
          <a:prstGeom prst="line">
            <a:avLst/>
          </a:prstGeom>
          <a:noFill/>
          <a:ln w="57150">
            <a:solidFill>
              <a:schemeClr val="tx1"/>
            </a:solidFill>
            <a:round/>
            <a:headEnd type="none" w="sm" len="sm"/>
            <a:tailEnd type="none" w="sm" len="sm"/>
          </a:ln>
          <a:effectLst/>
        </p:spPr>
        <p:txBody>
          <a:bodyPr lIns="73152" tIns="73152" rIns="73152" bIns="73152"/>
          <a:lstStyle/>
          <a:p>
            <a:endParaRPr lang="en-IN"/>
          </a:p>
        </p:txBody>
      </p:sp>
      <p:sp>
        <p:nvSpPr>
          <p:cNvPr id="318481" name="Line 17"/>
          <p:cNvSpPr>
            <a:spLocks noChangeShapeType="1"/>
          </p:cNvSpPr>
          <p:nvPr/>
        </p:nvSpPr>
        <p:spPr bwMode="blackWhite">
          <a:xfrm>
            <a:off x="6705600" y="4038600"/>
            <a:ext cx="0" cy="512763"/>
          </a:xfrm>
          <a:prstGeom prst="line">
            <a:avLst/>
          </a:prstGeom>
          <a:noFill/>
          <a:ln w="28575">
            <a:solidFill>
              <a:schemeClr val="tx1"/>
            </a:solidFill>
            <a:round/>
            <a:headEnd type="none" w="sm" len="sm"/>
            <a:tailEnd type="none" w="sm" len="sm"/>
          </a:ln>
          <a:effectLst/>
        </p:spPr>
        <p:txBody>
          <a:bodyPr lIns="73152" tIns="73152" rIns="73152" bIns="73152"/>
          <a:lstStyle/>
          <a:p>
            <a:endParaRPr lang="en-IN"/>
          </a:p>
        </p:txBody>
      </p:sp>
      <p:sp>
        <p:nvSpPr>
          <p:cNvPr id="318482" name="Line 18"/>
          <p:cNvSpPr>
            <a:spLocks noChangeShapeType="1"/>
          </p:cNvSpPr>
          <p:nvPr/>
        </p:nvSpPr>
        <p:spPr bwMode="blackWhite">
          <a:xfrm>
            <a:off x="6705600" y="4551363"/>
            <a:ext cx="0" cy="960437"/>
          </a:xfrm>
          <a:prstGeom prst="line">
            <a:avLst/>
          </a:prstGeom>
          <a:noFill/>
          <a:ln w="28575" cap="sq">
            <a:solidFill>
              <a:schemeClr val="tx1"/>
            </a:solidFill>
            <a:round/>
            <a:headEnd type="none" w="sm" len="sm"/>
            <a:tailEnd type="none" w="sm" len="sm"/>
          </a:ln>
          <a:effectLst/>
        </p:spPr>
        <p:txBody>
          <a:bodyPr lIns="73152" tIns="73152" rIns="73152" bIns="73152"/>
          <a:lstStyle/>
          <a:p>
            <a:endParaRPr lang="en-IN"/>
          </a:p>
        </p:txBody>
      </p:sp>
      <p:sp>
        <p:nvSpPr>
          <p:cNvPr id="318483" name="Line 19"/>
          <p:cNvSpPr>
            <a:spLocks noChangeShapeType="1"/>
          </p:cNvSpPr>
          <p:nvPr/>
        </p:nvSpPr>
        <p:spPr bwMode="blackWhite">
          <a:xfrm>
            <a:off x="8382000" y="4551363"/>
            <a:ext cx="0" cy="960437"/>
          </a:xfrm>
          <a:prstGeom prst="line">
            <a:avLst/>
          </a:prstGeom>
          <a:noFill/>
          <a:ln w="28575" cap="sq">
            <a:solidFill>
              <a:schemeClr val="tx1"/>
            </a:solidFill>
            <a:round/>
            <a:headEnd type="none" w="sm" len="sm"/>
            <a:tailEnd type="none" w="sm" len="sm"/>
          </a:ln>
          <a:effectLst/>
        </p:spPr>
        <p:txBody>
          <a:bodyPr lIns="73152" tIns="73152" rIns="73152" bIns="73152"/>
          <a:lstStyle/>
          <a:p>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r>
              <a:rPr lang="en-US" dirty="0"/>
              <a:t>Persistence Unit</a:t>
            </a:r>
          </a:p>
        </p:txBody>
      </p:sp>
      <p:sp>
        <p:nvSpPr>
          <p:cNvPr id="330755" name="Rectangle 3"/>
          <p:cNvSpPr>
            <a:spLocks noGrp="1" noChangeArrowheads="1"/>
          </p:cNvSpPr>
          <p:nvPr>
            <p:ph type="body" idx="1"/>
          </p:nvPr>
        </p:nvSpPr>
        <p:spPr>
          <a:xfrm>
            <a:off x="533400" y="1615676"/>
            <a:ext cx="7918450" cy="3337324"/>
          </a:xfrm>
        </p:spPr>
        <p:txBody>
          <a:bodyPr/>
          <a:lstStyle/>
          <a:p>
            <a:r>
              <a:rPr lang="en-IN" dirty="0"/>
              <a:t>A persistence unit defines a set of all entity classes that are managed by </a:t>
            </a:r>
            <a:r>
              <a:rPr lang="en-IN" dirty="0" err="1"/>
              <a:t>EntityManager</a:t>
            </a:r>
            <a:r>
              <a:rPr lang="en-IN" dirty="0"/>
              <a:t> instances in an application</a:t>
            </a:r>
          </a:p>
          <a:p>
            <a:r>
              <a:rPr lang="en-IN" dirty="0"/>
              <a:t>This set of entity classes represents the data contained within a single data store.</a:t>
            </a:r>
          </a:p>
          <a:p>
            <a:r>
              <a:rPr lang="en-IN" dirty="0"/>
              <a:t>Persistence units are defined by the  persistence.xml  which will be placed in :</a:t>
            </a:r>
          </a:p>
          <a:p>
            <a:pPr lvl="2"/>
            <a:r>
              <a:rPr lang="en-IN" dirty="0"/>
              <a:t>EJB JAR’s META-INF directory.</a:t>
            </a:r>
          </a:p>
          <a:p>
            <a:pPr lvl="2"/>
            <a:r>
              <a:rPr lang="en-IN" dirty="0"/>
              <a:t>WAR file’s WEB-INF/classes/META-</a:t>
            </a:r>
            <a:r>
              <a:rPr lang="en-IN" dirty="0" err="1"/>
              <a:t>INFdirectory</a:t>
            </a:r>
            <a:r>
              <a:rPr lang="en-IN" dirty="0"/>
              <a:t>.</a:t>
            </a:r>
          </a:p>
          <a:p>
            <a:pPr>
              <a:buNone/>
            </a:pP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Line 2"/>
          <p:cNvSpPr>
            <a:spLocks noChangeShapeType="1"/>
          </p:cNvSpPr>
          <p:nvPr/>
        </p:nvSpPr>
        <p:spPr bwMode="gray">
          <a:xfrm>
            <a:off x="4648200" y="4495800"/>
            <a:ext cx="1524000" cy="0"/>
          </a:xfrm>
          <a:prstGeom prst="line">
            <a:avLst/>
          </a:prstGeom>
          <a:noFill/>
          <a:ln w="28575">
            <a:solidFill>
              <a:schemeClr val="accent2"/>
            </a:solidFill>
            <a:round/>
            <a:headEnd type="none" w="sm" len="sm"/>
            <a:tailEnd type="triangle" w="sm" len="sm"/>
          </a:ln>
          <a:effectLst/>
        </p:spPr>
        <p:txBody>
          <a:bodyPr/>
          <a:lstStyle/>
          <a:p>
            <a:endParaRPr lang="en-IN"/>
          </a:p>
        </p:txBody>
      </p:sp>
      <p:sp>
        <p:nvSpPr>
          <p:cNvPr id="359441" name="Rectangle 17"/>
          <p:cNvSpPr>
            <a:spLocks noGrp="1" noChangeArrowheads="1"/>
          </p:cNvSpPr>
          <p:nvPr>
            <p:ph type="title"/>
          </p:nvPr>
        </p:nvSpPr>
        <p:spPr/>
        <p:txBody>
          <a:bodyPr/>
          <a:lstStyle/>
          <a:p>
            <a:r>
              <a:rPr lang="en-US" dirty="0"/>
              <a:t>What is </a:t>
            </a:r>
            <a:r>
              <a:rPr lang="en-US" dirty="0" err="1">
                <a:latin typeface="Courier New" pitchFamily="49" charset="0"/>
              </a:rPr>
              <a:t>EntityManager</a:t>
            </a:r>
            <a:r>
              <a:rPr lang="en-US" dirty="0"/>
              <a:t>?</a:t>
            </a:r>
          </a:p>
        </p:txBody>
      </p:sp>
      <p:sp>
        <p:nvSpPr>
          <p:cNvPr id="359442" name="Rectangle 18"/>
          <p:cNvSpPr>
            <a:spLocks noGrp="1" noChangeArrowheads="1"/>
          </p:cNvSpPr>
          <p:nvPr>
            <p:ph type="body" idx="1"/>
          </p:nvPr>
        </p:nvSpPr>
        <p:spPr>
          <a:xfrm>
            <a:off x="609600" y="1447800"/>
            <a:ext cx="7918450" cy="2235200"/>
          </a:xfrm>
        </p:spPr>
        <p:txBody>
          <a:bodyPr/>
          <a:lstStyle/>
          <a:p>
            <a:r>
              <a:rPr lang="en-US">
                <a:latin typeface="Courier New" pitchFamily="49" charset="0"/>
              </a:rPr>
              <a:t>EntityManager</a:t>
            </a:r>
            <a:r>
              <a:rPr lang="en-US"/>
              <a:t>:</a:t>
            </a:r>
          </a:p>
          <a:p>
            <a:pPr lvl="1"/>
            <a:r>
              <a:rPr lang="en-US"/>
              <a:t>Is an interface defined in JPA</a:t>
            </a:r>
          </a:p>
          <a:p>
            <a:pPr lvl="1"/>
            <a:r>
              <a:rPr lang="en-US"/>
              <a:t>Is a standard API for performing CRUD operations for entities</a:t>
            </a:r>
          </a:p>
          <a:p>
            <a:pPr lvl="1"/>
            <a:r>
              <a:rPr lang="en-US"/>
              <a:t>Acts as a bridge between the object-oriented and the relational models</a:t>
            </a:r>
          </a:p>
        </p:txBody>
      </p:sp>
      <p:sp>
        <p:nvSpPr>
          <p:cNvPr id="359429" name="Rectangle 5"/>
          <p:cNvSpPr>
            <a:spLocks noChangeArrowheads="1"/>
          </p:cNvSpPr>
          <p:nvPr/>
        </p:nvSpPr>
        <p:spPr bwMode="blackWhite">
          <a:xfrm>
            <a:off x="1295400" y="3962400"/>
            <a:ext cx="1066800" cy="1066800"/>
          </a:xfrm>
          <a:prstGeom prst="rect">
            <a:avLst/>
          </a:prstGeom>
          <a:solidFill>
            <a:srgbClr val="99CCFF"/>
          </a:solidFill>
          <a:ln w="28575">
            <a:solidFill>
              <a:schemeClr val="tx1"/>
            </a:solidFill>
            <a:miter lim="800000"/>
            <a:headEnd type="none" w="sm" len="sm"/>
            <a:tailEnd type="none" w="sm" len="sm"/>
          </a:ln>
          <a:effectLst/>
        </p:spPr>
        <p:txBody>
          <a:bodyPr/>
          <a:lstStyle/>
          <a:p>
            <a:pPr defTabSz="228600"/>
            <a:r>
              <a:rPr lang="en-US"/>
              <a:t>JPA</a:t>
            </a:r>
          </a:p>
        </p:txBody>
      </p:sp>
      <p:pic>
        <p:nvPicPr>
          <p:cNvPr id="359430" name="Picture 6" descr="entity-objectjdev009"/>
          <p:cNvPicPr>
            <a:picLocks noChangeAspect="1" noChangeArrowheads="1"/>
          </p:cNvPicPr>
          <p:nvPr/>
        </p:nvPicPr>
        <p:blipFill>
          <a:blip r:embed="rId3"/>
          <a:srcRect/>
          <a:stretch>
            <a:fillRect/>
          </a:stretch>
        </p:blipFill>
        <p:spPr bwMode="gray">
          <a:xfrm>
            <a:off x="1657350" y="4343400"/>
            <a:ext cx="434975" cy="457200"/>
          </a:xfrm>
          <a:prstGeom prst="rect">
            <a:avLst/>
          </a:prstGeom>
          <a:noFill/>
        </p:spPr>
      </p:pic>
      <p:pic>
        <p:nvPicPr>
          <p:cNvPr id="359431" name="Picture 7" descr="jdev008-transparent"/>
          <p:cNvPicPr>
            <a:picLocks noChangeAspect="1" noChangeArrowheads="1"/>
          </p:cNvPicPr>
          <p:nvPr/>
        </p:nvPicPr>
        <p:blipFill>
          <a:blip r:embed="rId4"/>
          <a:srcRect/>
          <a:stretch>
            <a:fillRect/>
          </a:stretch>
        </p:blipFill>
        <p:spPr bwMode="gray">
          <a:xfrm>
            <a:off x="6081713" y="3454400"/>
            <a:ext cx="852487" cy="812800"/>
          </a:xfrm>
          <a:prstGeom prst="rect">
            <a:avLst/>
          </a:prstGeom>
          <a:noFill/>
        </p:spPr>
      </p:pic>
      <p:pic>
        <p:nvPicPr>
          <p:cNvPr id="359432" name="Picture 8" descr="jdev008-transparent"/>
          <p:cNvPicPr>
            <a:picLocks noChangeAspect="1" noChangeArrowheads="1"/>
          </p:cNvPicPr>
          <p:nvPr/>
        </p:nvPicPr>
        <p:blipFill>
          <a:blip r:embed="rId4"/>
          <a:srcRect/>
          <a:stretch>
            <a:fillRect/>
          </a:stretch>
        </p:blipFill>
        <p:spPr bwMode="gray">
          <a:xfrm>
            <a:off x="6477000" y="3962400"/>
            <a:ext cx="852488" cy="812800"/>
          </a:xfrm>
          <a:prstGeom prst="rect">
            <a:avLst/>
          </a:prstGeom>
          <a:noFill/>
        </p:spPr>
      </p:pic>
      <p:pic>
        <p:nvPicPr>
          <p:cNvPr id="359433" name="Picture 9" descr="jdev008-transparent"/>
          <p:cNvPicPr>
            <a:picLocks noChangeAspect="1" noChangeArrowheads="1"/>
          </p:cNvPicPr>
          <p:nvPr/>
        </p:nvPicPr>
        <p:blipFill>
          <a:blip r:embed="rId4"/>
          <a:srcRect/>
          <a:stretch>
            <a:fillRect/>
          </a:stretch>
        </p:blipFill>
        <p:spPr bwMode="gray">
          <a:xfrm>
            <a:off x="6157913" y="4597400"/>
            <a:ext cx="852487" cy="812800"/>
          </a:xfrm>
          <a:prstGeom prst="rect">
            <a:avLst/>
          </a:prstGeom>
          <a:noFill/>
        </p:spPr>
      </p:pic>
      <p:sp>
        <p:nvSpPr>
          <p:cNvPr id="359434" name="Text Box 10"/>
          <p:cNvSpPr txBox="1">
            <a:spLocks noChangeArrowheads="1"/>
          </p:cNvSpPr>
          <p:nvPr/>
        </p:nvSpPr>
        <p:spPr bwMode="auto">
          <a:xfrm>
            <a:off x="3048000" y="5562600"/>
            <a:ext cx="1958975" cy="366713"/>
          </a:xfrm>
          <a:prstGeom prst="rect">
            <a:avLst/>
          </a:prstGeom>
          <a:noFill/>
          <a:ln w="28575">
            <a:noFill/>
            <a:miter lim="800000"/>
            <a:headEnd type="none" w="sm" len="sm"/>
            <a:tailEnd type="none" w="sm" len="sm"/>
          </a:ln>
          <a:effectLst/>
        </p:spPr>
        <p:txBody>
          <a:bodyPr wrap="none">
            <a:spAutoFit/>
          </a:bodyPr>
          <a:lstStyle/>
          <a:p>
            <a:pPr defTabSz="228600"/>
            <a:r>
              <a:rPr lang="en-US">
                <a:latin typeface="Courier New" pitchFamily="49" charset="0"/>
              </a:rPr>
              <a:t>EntityManager</a:t>
            </a:r>
          </a:p>
        </p:txBody>
      </p:sp>
      <p:sp>
        <p:nvSpPr>
          <p:cNvPr id="359435" name="Text Box 11"/>
          <p:cNvSpPr txBox="1">
            <a:spLocks noChangeArrowheads="1"/>
          </p:cNvSpPr>
          <p:nvPr/>
        </p:nvSpPr>
        <p:spPr bwMode="auto">
          <a:xfrm>
            <a:off x="6400800" y="5562600"/>
            <a:ext cx="1276350" cy="366713"/>
          </a:xfrm>
          <a:prstGeom prst="rect">
            <a:avLst/>
          </a:prstGeom>
          <a:noFill/>
          <a:ln w="28575">
            <a:noFill/>
            <a:miter lim="800000"/>
            <a:headEnd type="none" w="sm" len="sm"/>
            <a:tailEnd type="none" w="sm" len="sm"/>
          </a:ln>
          <a:effectLst/>
        </p:spPr>
        <p:txBody>
          <a:bodyPr wrap="none">
            <a:spAutoFit/>
          </a:bodyPr>
          <a:lstStyle/>
          <a:p>
            <a:pPr defTabSz="228600"/>
            <a:r>
              <a:rPr lang="en-US">
                <a:latin typeface="Courier New" pitchFamily="49" charset="0"/>
              </a:rPr>
              <a:t>Entities</a:t>
            </a:r>
          </a:p>
        </p:txBody>
      </p:sp>
      <p:sp>
        <p:nvSpPr>
          <p:cNvPr id="359436" name="Text Box 12"/>
          <p:cNvSpPr txBox="1">
            <a:spLocks noChangeArrowheads="1"/>
          </p:cNvSpPr>
          <p:nvPr/>
        </p:nvSpPr>
        <p:spPr bwMode="auto">
          <a:xfrm>
            <a:off x="5029200" y="4251325"/>
            <a:ext cx="855663" cy="244475"/>
          </a:xfrm>
          <a:prstGeom prst="rect">
            <a:avLst/>
          </a:prstGeom>
          <a:noFill/>
          <a:ln w="28575">
            <a:noFill/>
            <a:miter lim="800000"/>
            <a:headEnd type="none" w="sm" len="sm"/>
            <a:tailEnd type="none" w="sm" len="sm"/>
          </a:ln>
          <a:effectLst/>
        </p:spPr>
        <p:txBody>
          <a:bodyPr wrap="none" lIns="0" tIns="0" rIns="0" bIns="0">
            <a:spAutoFit/>
          </a:bodyPr>
          <a:lstStyle/>
          <a:p>
            <a:pPr algn="l" defTabSz="228600">
              <a:spcBef>
                <a:spcPct val="0"/>
              </a:spcBef>
            </a:pPr>
            <a:r>
              <a:rPr lang="en-US" sz="1600">
                <a:latin typeface="Courier New" pitchFamily="49" charset="0"/>
              </a:rPr>
              <a:t>manages</a:t>
            </a:r>
          </a:p>
        </p:txBody>
      </p:sp>
      <p:sp>
        <p:nvSpPr>
          <p:cNvPr id="359437" name="AutoShape 13"/>
          <p:cNvSpPr>
            <a:spLocks noChangeArrowheads="1"/>
          </p:cNvSpPr>
          <p:nvPr/>
        </p:nvSpPr>
        <p:spPr bwMode="auto">
          <a:xfrm rot="5410757">
            <a:off x="2551907" y="3486943"/>
            <a:ext cx="914400" cy="2132013"/>
          </a:xfrm>
          <a:custGeom>
            <a:avLst/>
            <a:gdLst>
              <a:gd name="G0" fmla="+- 10130 0 0"/>
              <a:gd name="G1" fmla="+- 21600 0 10130"/>
              <a:gd name="G2" fmla="*/ 10130 1 2"/>
              <a:gd name="G3" fmla="+- 21600 0 G2"/>
              <a:gd name="G4" fmla="+/ 10130 21600 2"/>
              <a:gd name="G5" fmla="+/ G1 0 2"/>
              <a:gd name="G6" fmla="*/ 21600 21600 10130"/>
              <a:gd name="G7" fmla="*/ G6 1 2"/>
              <a:gd name="G8" fmla="+- 21600 0 G7"/>
              <a:gd name="G9" fmla="*/ 21600 1 2"/>
              <a:gd name="G10" fmla="+- 10130 0 G9"/>
              <a:gd name="G11" fmla="?: G10 G8 0"/>
              <a:gd name="G12" fmla="?: G10 G7 21600"/>
              <a:gd name="T0" fmla="*/ 16535 w 21600"/>
              <a:gd name="T1" fmla="*/ 10800 h 21600"/>
              <a:gd name="T2" fmla="*/ 10800 w 21600"/>
              <a:gd name="T3" fmla="*/ 21600 h 21600"/>
              <a:gd name="T4" fmla="*/ 5065 w 21600"/>
              <a:gd name="T5" fmla="*/ 10800 h 21600"/>
              <a:gd name="T6" fmla="*/ 10800 w 21600"/>
              <a:gd name="T7" fmla="*/ 0 h 21600"/>
              <a:gd name="T8" fmla="*/ 6865 w 21600"/>
              <a:gd name="T9" fmla="*/ 6865 h 21600"/>
              <a:gd name="T10" fmla="*/ 14735 w 21600"/>
              <a:gd name="T11" fmla="*/ 14735 h 21600"/>
            </a:gdLst>
            <a:ahLst/>
            <a:cxnLst>
              <a:cxn ang="0">
                <a:pos x="T0" y="T1"/>
              </a:cxn>
              <a:cxn ang="0">
                <a:pos x="T2" y="T3"/>
              </a:cxn>
              <a:cxn ang="0">
                <a:pos x="T4" y="T5"/>
              </a:cxn>
              <a:cxn ang="0">
                <a:pos x="T6" y="T7"/>
              </a:cxn>
            </a:cxnLst>
            <a:rect l="T8" t="T9" r="T10" b="T11"/>
            <a:pathLst>
              <a:path w="21600" h="21600">
                <a:moveTo>
                  <a:pt x="0" y="0"/>
                </a:moveTo>
                <a:lnTo>
                  <a:pt x="10130" y="21600"/>
                </a:lnTo>
                <a:lnTo>
                  <a:pt x="11470" y="21600"/>
                </a:lnTo>
                <a:lnTo>
                  <a:pt x="21600" y="0"/>
                </a:lnTo>
                <a:close/>
              </a:path>
            </a:pathLst>
          </a:custGeom>
          <a:solidFill>
            <a:srgbClr val="33CCCC">
              <a:alpha val="50000"/>
            </a:srgbClr>
          </a:solidFill>
          <a:ln w="28575">
            <a:solidFill>
              <a:srgbClr val="CCFFFF"/>
            </a:solidFill>
            <a:miter lim="800000"/>
            <a:headEnd type="none" w="sm" len="sm"/>
            <a:tailEnd type="none" w="sm" len="sm"/>
          </a:ln>
          <a:effectLst/>
        </p:spPr>
        <p:txBody>
          <a:bodyPr wrap="none" anchor="ctr"/>
          <a:lstStyle/>
          <a:p>
            <a:endParaRPr lang="en-IN"/>
          </a:p>
        </p:txBody>
      </p:sp>
      <p:pic>
        <p:nvPicPr>
          <p:cNvPr id="359438" name="Picture 14" descr="entity-objectjdev009"/>
          <p:cNvPicPr>
            <a:picLocks noChangeAspect="1" noChangeArrowheads="1"/>
          </p:cNvPicPr>
          <p:nvPr/>
        </p:nvPicPr>
        <p:blipFill>
          <a:blip r:embed="rId3"/>
          <a:srcRect/>
          <a:stretch>
            <a:fillRect/>
          </a:stretch>
        </p:blipFill>
        <p:spPr bwMode="gray">
          <a:xfrm>
            <a:off x="3581400" y="3810000"/>
            <a:ext cx="1293813" cy="13589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1474" name="Picture 2" descr="entity-objectjdev009"/>
          <p:cNvPicPr>
            <a:picLocks noChangeAspect="1" noChangeArrowheads="1"/>
          </p:cNvPicPr>
          <p:nvPr/>
        </p:nvPicPr>
        <p:blipFill>
          <a:blip r:embed="rId3"/>
          <a:srcRect/>
          <a:stretch>
            <a:fillRect/>
          </a:stretch>
        </p:blipFill>
        <p:spPr bwMode="gray">
          <a:xfrm>
            <a:off x="1136650" y="4191000"/>
            <a:ext cx="1076325" cy="1130300"/>
          </a:xfrm>
          <a:prstGeom prst="rect">
            <a:avLst/>
          </a:prstGeom>
          <a:noFill/>
        </p:spPr>
      </p:pic>
      <p:sp>
        <p:nvSpPr>
          <p:cNvPr id="361476" name="Rectangle 4"/>
          <p:cNvSpPr>
            <a:spLocks noChangeArrowheads="1"/>
          </p:cNvSpPr>
          <p:nvPr/>
        </p:nvSpPr>
        <p:spPr bwMode="blackWhite">
          <a:xfrm>
            <a:off x="3505200" y="3429000"/>
            <a:ext cx="3200400" cy="2743200"/>
          </a:xfrm>
          <a:prstGeom prst="rect">
            <a:avLst/>
          </a:prstGeom>
          <a:solidFill>
            <a:srgbClr val="99CCFF"/>
          </a:solidFill>
          <a:ln w="28575">
            <a:solidFill>
              <a:schemeClr val="tx1"/>
            </a:solidFill>
            <a:miter lim="800000"/>
            <a:headEnd type="none" w="sm" len="sm"/>
            <a:tailEnd type="none" w="sm" len="sm"/>
          </a:ln>
          <a:effectLst/>
        </p:spPr>
        <p:txBody>
          <a:bodyPr/>
          <a:lstStyle/>
          <a:p>
            <a:pPr defTabSz="228600"/>
            <a:r>
              <a:rPr lang="en-US"/>
              <a:t>Application entity classes</a:t>
            </a:r>
          </a:p>
          <a:p>
            <a:pPr defTabSz="228600"/>
            <a:r>
              <a:rPr lang="en-US"/>
              <a:t>(Persistence unit)</a:t>
            </a:r>
          </a:p>
        </p:txBody>
      </p:sp>
      <p:sp>
        <p:nvSpPr>
          <p:cNvPr id="361477" name="Rectangle 5"/>
          <p:cNvSpPr>
            <a:spLocks noChangeArrowheads="1"/>
          </p:cNvSpPr>
          <p:nvPr/>
        </p:nvSpPr>
        <p:spPr bwMode="blackWhite">
          <a:xfrm>
            <a:off x="4876800" y="4191000"/>
            <a:ext cx="1752600" cy="1905000"/>
          </a:xfrm>
          <a:prstGeom prst="rect">
            <a:avLst/>
          </a:prstGeom>
          <a:solidFill>
            <a:srgbClr val="FFFF99"/>
          </a:solidFill>
          <a:ln w="28575">
            <a:solidFill>
              <a:schemeClr val="tx1"/>
            </a:solidFill>
            <a:miter lim="800000"/>
            <a:headEnd type="none" w="sm" len="sm"/>
            <a:tailEnd type="none" w="sm" len="sm"/>
          </a:ln>
          <a:effectLst/>
        </p:spPr>
        <p:txBody>
          <a:bodyPr lIns="18000" tIns="18000" rIns="18000" bIns="18000"/>
          <a:lstStyle/>
          <a:p>
            <a:pPr defTabSz="228600"/>
            <a:r>
              <a:rPr lang="en-US"/>
              <a:t>Persistence context</a:t>
            </a:r>
          </a:p>
        </p:txBody>
      </p:sp>
      <p:sp>
        <p:nvSpPr>
          <p:cNvPr id="361478" name="Rectangle 6"/>
          <p:cNvSpPr>
            <a:spLocks noGrp="1" noChangeArrowheads="1"/>
          </p:cNvSpPr>
          <p:nvPr>
            <p:ph type="title"/>
          </p:nvPr>
        </p:nvSpPr>
        <p:spPr/>
        <p:txBody>
          <a:bodyPr/>
          <a:lstStyle/>
          <a:p>
            <a:r>
              <a:rPr lang="en-US"/>
              <a:t>What Is </a:t>
            </a:r>
            <a:r>
              <a:rPr lang="en-US">
                <a:latin typeface="Courier New" pitchFamily="49" charset="0"/>
              </a:rPr>
              <a:t>EntityManager</a:t>
            </a:r>
            <a:r>
              <a:rPr lang="en-US"/>
              <a:t>?</a:t>
            </a:r>
          </a:p>
        </p:txBody>
      </p:sp>
      <p:sp>
        <p:nvSpPr>
          <p:cNvPr id="361479" name="Rectangle 7"/>
          <p:cNvSpPr>
            <a:spLocks noGrp="1" noChangeArrowheads="1"/>
          </p:cNvSpPr>
          <p:nvPr>
            <p:ph type="body" idx="1"/>
          </p:nvPr>
        </p:nvSpPr>
        <p:spPr>
          <a:xfrm>
            <a:off x="609600" y="1447800"/>
            <a:ext cx="7918450" cy="1498600"/>
          </a:xfrm>
        </p:spPr>
        <p:txBody>
          <a:bodyPr/>
          <a:lstStyle/>
          <a:p>
            <a:r>
              <a:rPr lang="en-US">
                <a:latin typeface="Courier New" pitchFamily="49" charset="0"/>
              </a:rPr>
              <a:t>EntityManager</a:t>
            </a:r>
            <a:r>
              <a:rPr lang="en-US"/>
              <a:t> is:</a:t>
            </a:r>
          </a:p>
          <a:p>
            <a:pPr lvl="1"/>
            <a:r>
              <a:rPr lang="en-US"/>
              <a:t>Associated with a persistence context</a:t>
            </a:r>
          </a:p>
          <a:p>
            <a:pPr lvl="1"/>
            <a:r>
              <a:rPr lang="en-US"/>
              <a:t>An object that manages a set of entities defined by a persistence unit</a:t>
            </a:r>
          </a:p>
        </p:txBody>
      </p:sp>
      <p:pic>
        <p:nvPicPr>
          <p:cNvPr id="361480" name="Picture 8" descr="ejb-jdev"/>
          <p:cNvPicPr>
            <a:picLocks noChangeAspect="1" noChangeArrowheads="1"/>
          </p:cNvPicPr>
          <p:nvPr/>
        </p:nvPicPr>
        <p:blipFill>
          <a:blip r:embed="rId4"/>
          <a:srcRect/>
          <a:stretch>
            <a:fillRect/>
          </a:stretch>
        </p:blipFill>
        <p:spPr bwMode="gray">
          <a:xfrm>
            <a:off x="3649663" y="4146550"/>
            <a:ext cx="846137" cy="806450"/>
          </a:xfrm>
          <a:prstGeom prst="rect">
            <a:avLst/>
          </a:prstGeom>
          <a:noFill/>
        </p:spPr>
      </p:pic>
      <p:sp>
        <p:nvSpPr>
          <p:cNvPr id="361481" name="Text Box 9"/>
          <p:cNvSpPr txBox="1">
            <a:spLocks noChangeArrowheads="1"/>
          </p:cNvSpPr>
          <p:nvPr/>
        </p:nvSpPr>
        <p:spPr bwMode="auto">
          <a:xfrm>
            <a:off x="579438" y="5278438"/>
            <a:ext cx="1958975" cy="366712"/>
          </a:xfrm>
          <a:prstGeom prst="rect">
            <a:avLst/>
          </a:prstGeom>
          <a:noFill/>
          <a:ln w="28575">
            <a:noFill/>
            <a:miter lim="800000"/>
            <a:headEnd type="none" w="sm" len="sm"/>
            <a:tailEnd type="none" w="sm" len="sm"/>
          </a:ln>
          <a:effectLst/>
        </p:spPr>
        <p:txBody>
          <a:bodyPr wrap="none">
            <a:spAutoFit/>
          </a:bodyPr>
          <a:lstStyle/>
          <a:p>
            <a:pPr defTabSz="228600"/>
            <a:r>
              <a:rPr lang="en-US">
                <a:latin typeface="Courier New" pitchFamily="49" charset="0"/>
              </a:rPr>
              <a:t>EntityManager</a:t>
            </a:r>
          </a:p>
        </p:txBody>
      </p:sp>
      <p:sp>
        <p:nvSpPr>
          <p:cNvPr id="361482" name="Text Box 10"/>
          <p:cNvSpPr txBox="1">
            <a:spLocks noChangeArrowheads="1"/>
          </p:cNvSpPr>
          <p:nvPr/>
        </p:nvSpPr>
        <p:spPr bwMode="auto">
          <a:xfrm>
            <a:off x="7115175" y="5935663"/>
            <a:ext cx="1200150" cy="366712"/>
          </a:xfrm>
          <a:prstGeom prst="rect">
            <a:avLst/>
          </a:prstGeom>
          <a:noFill/>
          <a:ln w="28575">
            <a:noFill/>
            <a:miter lim="800000"/>
            <a:headEnd type="none" w="sm" len="sm"/>
            <a:tailEnd type="none" w="sm" len="sm"/>
          </a:ln>
          <a:effectLst/>
        </p:spPr>
        <p:txBody>
          <a:bodyPr wrap="none">
            <a:spAutoFit/>
          </a:bodyPr>
          <a:lstStyle/>
          <a:p>
            <a:pPr defTabSz="228600"/>
            <a:r>
              <a:rPr lang="en-US"/>
              <a:t>Database</a:t>
            </a:r>
          </a:p>
        </p:txBody>
      </p:sp>
      <p:sp>
        <p:nvSpPr>
          <p:cNvPr id="361483" name="Line 11"/>
          <p:cNvSpPr>
            <a:spLocks noChangeShapeType="1"/>
          </p:cNvSpPr>
          <p:nvPr/>
        </p:nvSpPr>
        <p:spPr bwMode="auto">
          <a:xfrm>
            <a:off x="5867400" y="5100638"/>
            <a:ext cx="1371600" cy="0"/>
          </a:xfrm>
          <a:prstGeom prst="line">
            <a:avLst/>
          </a:prstGeom>
          <a:noFill/>
          <a:ln w="28575">
            <a:solidFill>
              <a:schemeClr val="tx1"/>
            </a:solidFill>
            <a:round/>
            <a:headEnd type="none" w="sm" len="sm"/>
            <a:tailEnd type="none" w="sm" len="sm"/>
          </a:ln>
          <a:effectLst/>
        </p:spPr>
        <p:txBody>
          <a:bodyPr/>
          <a:lstStyle/>
          <a:p>
            <a:endParaRPr lang="en-IN"/>
          </a:p>
        </p:txBody>
      </p:sp>
      <p:sp>
        <p:nvSpPr>
          <p:cNvPr id="361484" name="Line 12"/>
          <p:cNvSpPr>
            <a:spLocks noChangeShapeType="1"/>
          </p:cNvSpPr>
          <p:nvPr/>
        </p:nvSpPr>
        <p:spPr bwMode="auto">
          <a:xfrm>
            <a:off x="6324600" y="5557838"/>
            <a:ext cx="914400" cy="0"/>
          </a:xfrm>
          <a:prstGeom prst="line">
            <a:avLst/>
          </a:prstGeom>
          <a:noFill/>
          <a:ln w="28575">
            <a:solidFill>
              <a:schemeClr val="tx1"/>
            </a:solidFill>
            <a:round/>
            <a:headEnd type="none" w="sm" len="sm"/>
            <a:tailEnd type="none" w="sm" len="sm"/>
          </a:ln>
          <a:effectLst/>
        </p:spPr>
        <p:txBody>
          <a:bodyPr/>
          <a:lstStyle/>
          <a:p>
            <a:endParaRPr lang="en-IN"/>
          </a:p>
        </p:txBody>
      </p:sp>
      <p:pic>
        <p:nvPicPr>
          <p:cNvPr id="361485" name="Picture 13" descr="ejb-jdev"/>
          <p:cNvPicPr>
            <a:picLocks noChangeAspect="1" noChangeArrowheads="1"/>
          </p:cNvPicPr>
          <p:nvPr/>
        </p:nvPicPr>
        <p:blipFill>
          <a:blip r:embed="rId4"/>
          <a:srcRect/>
          <a:stretch>
            <a:fillRect/>
          </a:stretch>
        </p:blipFill>
        <p:spPr bwMode="gray">
          <a:xfrm>
            <a:off x="3657600" y="4984750"/>
            <a:ext cx="846138" cy="806450"/>
          </a:xfrm>
          <a:prstGeom prst="rect">
            <a:avLst/>
          </a:prstGeom>
          <a:noFill/>
        </p:spPr>
      </p:pic>
      <p:pic>
        <p:nvPicPr>
          <p:cNvPr id="361486" name="Picture 14" descr="ejb-jdev"/>
          <p:cNvPicPr>
            <a:picLocks noChangeAspect="1" noChangeArrowheads="1"/>
          </p:cNvPicPr>
          <p:nvPr/>
        </p:nvPicPr>
        <p:blipFill>
          <a:blip r:embed="rId4"/>
          <a:srcRect/>
          <a:stretch>
            <a:fillRect/>
          </a:stretch>
        </p:blipFill>
        <p:spPr bwMode="gray">
          <a:xfrm>
            <a:off x="5029200" y="4795838"/>
            <a:ext cx="990600" cy="944562"/>
          </a:xfrm>
          <a:prstGeom prst="rect">
            <a:avLst/>
          </a:prstGeom>
          <a:noFill/>
        </p:spPr>
      </p:pic>
      <p:pic>
        <p:nvPicPr>
          <p:cNvPr id="361487" name="Picture 15" descr="ejb-jdev"/>
          <p:cNvPicPr>
            <a:picLocks noChangeAspect="1" noChangeArrowheads="1"/>
          </p:cNvPicPr>
          <p:nvPr/>
        </p:nvPicPr>
        <p:blipFill>
          <a:blip r:embed="rId4"/>
          <a:srcRect/>
          <a:stretch>
            <a:fillRect/>
          </a:stretch>
        </p:blipFill>
        <p:spPr bwMode="gray">
          <a:xfrm>
            <a:off x="5562600" y="5253038"/>
            <a:ext cx="846138" cy="806450"/>
          </a:xfrm>
          <a:prstGeom prst="rect">
            <a:avLst/>
          </a:prstGeom>
          <a:noFill/>
        </p:spPr>
      </p:pic>
      <p:pic>
        <p:nvPicPr>
          <p:cNvPr id="361488" name="Picture 16" descr="C:\FMW Graphics\FMW graphics\database_beige.gif"/>
          <p:cNvPicPr>
            <a:picLocks noChangeAspect="1" noChangeArrowheads="1"/>
          </p:cNvPicPr>
          <p:nvPr/>
        </p:nvPicPr>
        <p:blipFill>
          <a:blip r:embed="rId5"/>
          <a:srcRect/>
          <a:stretch>
            <a:fillRect/>
          </a:stretch>
        </p:blipFill>
        <p:spPr bwMode="gray">
          <a:xfrm>
            <a:off x="7162800" y="4572000"/>
            <a:ext cx="1144588" cy="1325563"/>
          </a:xfrm>
          <a:prstGeom prst="rect">
            <a:avLst/>
          </a:prstGeom>
          <a:noFill/>
        </p:spPr>
      </p:pic>
      <p:sp>
        <p:nvSpPr>
          <p:cNvPr id="361489" name="Line 17"/>
          <p:cNvSpPr>
            <a:spLocks noChangeShapeType="1"/>
          </p:cNvSpPr>
          <p:nvPr/>
        </p:nvSpPr>
        <p:spPr bwMode="auto">
          <a:xfrm>
            <a:off x="2209800" y="4724400"/>
            <a:ext cx="1295400" cy="0"/>
          </a:xfrm>
          <a:prstGeom prst="line">
            <a:avLst/>
          </a:prstGeom>
          <a:noFill/>
          <a:ln w="28575">
            <a:solidFill>
              <a:schemeClr val="tx1"/>
            </a:solidFill>
            <a:round/>
            <a:headEnd type="none" w="sm" len="sm"/>
            <a:tailEnd type="triangle" w="sm" len="sm"/>
          </a:ln>
          <a:effectLst/>
        </p:spPr>
        <p:txBody>
          <a:bodyPr/>
          <a:lstStyle/>
          <a:p>
            <a:endParaRPr lang="en-IN"/>
          </a:p>
        </p:txBody>
      </p:sp>
      <p:sp>
        <p:nvSpPr>
          <p:cNvPr id="361490" name="Text Box 18"/>
          <p:cNvSpPr txBox="1">
            <a:spLocks noChangeArrowheads="1"/>
          </p:cNvSpPr>
          <p:nvPr/>
        </p:nvSpPr>
        <p:spPr bwMode="auto">
          <a:xfrm>
            <a:off x="2390775" y="4433888"/>
            <a:ext cx="855663" cy="244475"/>
          </a:xfrm>
          <a:prstGeom prst="rect">
            <a:avLst/>
          </a:prstGeom>
          <a:noFill/>
          <a:ln w="28575">
            <a:noFill/>
            <a:miter lim="800000"/>
            <a:headEnd type="none" w="sm" len="sm"/>
            <a:tailEnd type="none" w="sm" len="sm"/>
          </a:ln>
          <a:effectLst/>
        </p:spPr>
        <p:txBody>
          <a:bodyPr wrap="none" lIns="0" tIns="0" rIns="0" bIns="0">
            <a:spAutoFit/>
          </a:bodyPr>
          <a:lstStyle/>
          <a:p>
            <a:pPr algn="l" defTabSz="228600">
              <a:spcBef>
                <a:spcPct val="0"/>
              </a:spcBef>
            </a:pPr>
            <a:r>
              <a:rPr lang="en-US" sz="1600">
                <a:latin typeface="Courier New" pitchFamily="49" charset="0"/>
              </a:rPr>
              <a:t>manages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lstStyle/>
          <a:p>
            <a:r>
              <a:rPr lang="en-US" dirty="0"/>
              <a:t>Accessing an </a:t>
            </a:r>
            <a:r>
              <a:rPr lang="en-US" dirty="0" err="1">
                <a:latin typeface="Courier New" pitchFamily="49" charset="0"/>
              </a:rPr>
              <a:t>EntityManager</a:t>
            </a:r>
            <a:r>
              <a:rPr lang="en-US" dirty="0"/>
              <a:t> Instance </a:t>
            </a:r>
          </a:p>
        </p:txBody>
      </p:sp>
      <p:sp>
        <p:nvSpPr>
          <p:cNvPr id="367619" name="Rectangle 3"/>
          <p:cNvSpPr>
            <a:spLocks noGrp="1" noChangeArrowheads="1"/>
          </p:cNvSpPr>
          <p:nvPr>
            <p:ph type="body" idx="1"/>
          </p:nvPr>
        </p:nvSpPr>
        <p:spPr>
          <a:xfrm>
            <a:off x="609600" y="1449388"/>
            <a:ext cx="7918450" cy="3270250"/>
          </a:xfrm>
        </p:spPr>
        <p:txBody>
          <a:bodyPr/>
          <a:lstStyle/>
          <a:p>
            <a:pPr lvl="1"/>
            <a:r>
              <a:rPr lang="en-US"/>
              <a:t>Container-managed </a:t>
            </a:r>
            <a:r>
              <a:rPr lang="en-US">
                <a:latin typeface="Courier New" pitchFamily="49" charset="0"/>
              </a:rPr>
              <a:t>EntityManager</a:t>
            </a:r>
            <a:r>
              <a:rPr lang="en-US"/>
              <a:t> instances:</a:t>
            </a:r>
          </a:p>
          <a:p>
            <a:pPr lvl="2"/>
            <a:r>
              <a:rPr lang="en-US"/>
              <a:t>Are implemented inside a Java EE container</a:t>
            </a:r>
          </a:p>
          <a:p>
            <a:pPr lvl="2"/>
            <a:r>
              <a:rPr lang="en-US"/>
              <a:t>Use the </a:t>
            </a:r>
            <a:r>
              <a:rPr lang="en-US" sz="2200">
                <a:latin typeface="Courier New" pitchFamily="49" charset="0"/>
              </a:rPr>
              <a:t>@PersistenceContext</a:t>
            </a:r>
            <a:r>
              <a:rPr lang="en-US"/>
              <a:t> annotation</a:t>
            </a:r>
          </a:p>
          <a:p>
            <a:pPr lvl="2"/>
            <a:r>
              <a:rPr lang="en-US"/>
              <a:t>Are obtained in an application through dependency injection or JNDI lookup</a:t>
            </a:r>
          </a:p>
          <a:p>
            <a:pPr lvl="1"/>
            <a:r>
              <a:rPr lang="en-US"/>
              <a:t>Application-managed </a:t>
            </a:r>
            <a:r>
              <a:rPr lang="en-US">
                <a:latin typeface="Courier New" pitchFamily="49" charset="0"/>
              </a:rPr>
              <a:t>EntityManager</a:t>
            </a:r>
            <a:r>
              <a:rPr lang="en-US"/>
              <a:t> instances:</a:t>
            </a:r>
          </a:p>
          <a:p>
            <a:pPr lvl="2"/>
            <a:r>
              <a:rPr lang="en-US"/>
              <a:t>Are implemented outside a Java EE container</a:t>
            </a:r>
          </a:p>
          <a:p>
            <a:pPr lvl="2"/>
            <a:r>
              <a:rPr lang="en-US"/>
              <a:t>Are obtainable by using the </a:t>
            </a:r>
            <a:r>
              <a:rPr lang="en-US" sz="2200">
                <a:latin typeface="Courier New" pitchFamily="49" charset="0"/>
              </a:rPr>
              <a:t>EntityManagerFactory</a:t>
            </a:r>
            <a:r>
              <a:rPr lang="en-US"/>
              <a:t> interface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p:txBody>
          <a:bodyPr/>
          <a:lstStyle/>
          <a:p>
            <a:r>
              <a:rPr lang="en-US" dirty="0"/>
              <a:t>Database Operations with </a:t>
            </a:r>
            <a:r>
              <a:rPr lang="en-US" dirty="0" err="1">
                <a:latin typeface="Courier New" pitchFamily="49" charset="0"/>
              </a:rPr>
              <a:t>EntityManager</a:t>
            </a:r>
            <a:r>
              <a:rPr lang="en-US" dirty="0">
                <a:latin typeface="Courier New" pitchFamily="49" charset="0"/>
              </a:rPr>
              <a:t> </a:t>
            </a:r>
            <a:r>
              <a:rPr lang="en-US" dirty="0"/>
              <a:t> API</a:t>
            </a:r>
          </a:p>
        </p:txBody>
      </p:sp>
      <p:sp>
        <p:nvSpPr>
          <p:cNvPr id="373763" name="Rectangle 3"/>
          <p:cNvSpPr>
            <a:spLocks noGrp="1" noChangeArrowheads="1"/>
          </p:cNvSpPr>
          <p:nvPr>
            <p:ph type="body" idx="1"/>
          </p:nvPr>
        </p:nvSpPr>
        <p:spPr>
          <a:xfrm>
            <a:off x="609600" y="1447800"/>
            <a:ext cx="7918450" cy="695325"/>
          </a:xfrm>
        </p:spPr>
        <p:txBody>
          <a:bodyPr/>
          <a:lstStyle/>
          <a:p>
            <a:r>
              <a:rPr lang="en-US"/>
              <a:t>The </a:t>
            </a:r>
            <a:r>
              <a:rPr lang="en-US">
                <a:latin typeface="Courier New" pitchFamily="49" charset="0"/>
              </a:rPr>
              <a:t>EntityManager</a:t>
            </a:r>
            <a:r>
              <a:rPr lang="en-US"/>
              <a:t> API provides the following methods that map to CRUD database operations:</a:t>
            </a:r>
          </a:p>
        </p:txBody>
      </p:sp>
      <p:sp>
        <p:nvSpPr>
          <p:cNvPr id="373764" name="Text Box 4"/>
          <p:cNvSpPr txBox="1">
            <a:spLocks noChangeArrowheads="1"/>
          </p:cNvSpPr>
          <p:nvPr/>
        </p:nvSpPr>
        <p:spPr bwMode="blackGray">
          <a:xfrm>
            <a:off x="3125788" y="2743200"/>
            <a:ext cx="2670175" cy="395288"/>
          </a:xfrm>
          <a:prstGeom prst="rect">
            <a:avLst/>
          </a:prstGeom>
          <a:solidFill>
            <a:srgbClr val="FFFF99"/>
          </a:solidFill>
          <a:ln w="28575">
            <a:solidFill>
              <a:schemeClr val="tx1"/>
            </a:solidFill>
            <a:miter lim="800000"/>
            <a:headEnd type="none" w="sm" len="sm"/>
            <a:tailEnd type="none" w="sm" len="sm"/>
          </a:ln>
          <a:effectLst/>
        </p:spPr>
        <p:txBody>
          <a:bodyPr wrap="none">
            <a:spAutoFit/>
          </a:bodyPr>
          <a:lstStyle/>
          <a:p>
            <a:pPr defTabSz="228600"/>
            <a:r>
              <a:rPr lang="en-US">
                <a:latin typeface="Courier New" pitchFamily="49" charset="0"/>
              </a:rPr>
              <a:t>find(classname,pk)</a:t>
            </a:r>
          </a:p>
        </p:txBody>
      </p:sp>
      <p:sp>
        <p:nvSpPr>
          <p:cNvPr id="373765" name="Text Box 5"/>
          <p:cNvSpPr txBox="1">
            <a:spLocks noChangeArrowheads="1"/>
          </p:cNvSpPr>
          <p:nvPr/>
        </p:nvSpPr>
        <p:spPr bwMode="blackGray">
          <a:xfrm>
            <a:off x="3943350" y="3884613"/>
            <a:ext cx="1031875" cy="395287"/>
          </a:xfrm>
          <a:prstGeom prst="rect">
            <a:avLst/>
          </a:prstGeom>
          <a:solidFill>
            <a:srgbClr val="99CCFF"/>
          </a:solidFill>
          <a:ln w="28575">
            <a:solidFill>
              <a:schemeClr val="tx1"/>
            </a:solidFill>
            <a:miter lim="800000"/>
            <a:headEnd type="none" w="sm" len="sm"/>
            <a:tailEnd type="none" w="sm" len="sm"/>
          </a:ln>
          <a:effectLst/>
        </p:spPr>
        <p:txBody>
          <a:bodyPr wrap="none">
            <a:spAutoFit/>
          </a:bodyPr>
          <a:lstStyle/>
          <a:p>
            <a:pPr defTabSz="228600"/>
            <a:r>
              <a:rPr lang="en-US">
                <a:latin typeface="Courier New" pitchFamily="49" charset="0"/>
              </a:rPr>
              <a:t>SELECT</a:t>
            </a:r>
          </a:p>
        </p:txBody>
      </p:sp>
      <p:sp>
        <p:nvSpPr>
          <p:cNvPr id="373766" name="Text Box 6"/>
          <p:cNvSpPr txBox="1">
            <a:spLocks noChangeArrowheads="1"/>
          </p:cNvSpPr>
          <p:nvPr/>
        </p:nvSpPr>
        <p:spPr bwMode="blackGray">
          <a:xfrm>
            <a:off x="3124200" y="4827588"/>
            <a:ext cx="2670175" cy="725487"/>
          </a:xfrm>
          <a:prstGeom prst="rect">
            <a:avLst/>
          </a:prstGeom>
          <a:solidFill>
            <a:srgbClr val="FFFF99"/>
          </a:solidFill>
          <a:ln w="28575">
            <a:solidFill>
              <a:schemeClr val="tx1"/>
            </a:solidFill>
            <a:miter lim="800000"/>
            <a:headEnd type="none" w="sm" len="sm"/>
            <a:tailEnd type="none" w="sm" len="sm"/>
          </a:ln>
          <a:effectLst/>
        </p:spPr>
        <p:txBody>
          <a:bodyPr wrap="none">
            <a:spAutoFit/>
          </a:bodyPr>
          <a:lstStyle/>
          <a:p>
            <a:pPr defTabSz="228600"/>
            <a:r>
              <a:rPr lang="en-US">
                <a:latin typeface="Courier New" pitchFamily="49" charset="0"/>
              </a:rPr>
              <a:t>createQuery()</a:t>
            </a:r>
          </a:p>
          <a:p>
            <a:pPr defTabSz="228600"/>
            <a:r>
              <a:rPr lang="en-US">
                <a:latin typeface="Courier New" pitchFamily="49" charset="0"/>
              </a:rPr>
              <a:t>createNamedQuery()</a:t>
            </a:r>
          </a:p>
        </p:txBody>
      </p:sp>
      <p:sp>
        <p:nvSpPr>
          <p:cNvPr id="373767" name="Line 7"/>
          <p:cNvSpPr>
            <a:spLocks noChangeShapeType="1"/>
          </p:cNvSpPr>
          <p:nvPr/>
        </p:nvSpPr>
        <p:spPr bwMode="auto">
          <a:xfrm flipV="1">
            <a:off x="4459288" y="4303713"/>
            <a:ext cx="0" cy="511175"/>
          </a:xfrm>
          <a:prstGeom prst="line">
            <a:avLst/>
          </a:prstGeom>
          <a:noFill/>
          <a:ln w="28575">
            <a:solidFill>
              <a:schemeClr val="tx1"/>
            </a:solidFill>
            <a:round/>
            <a:headEnd type="none" w="sm" len="sm"/>
            <a:tailEnd type="triangle" w="sm" len="sm"/>
          </a:ln>
          <a:effectLst/>
        </p:spPr>
        <p:txBody>
          <a:bodyPr/>
          <a:lstStyle/>
          <a:p>
            <a:endParaRPr lang="en-IN"/>
          </a:p>
        </p:txBody>
      </p:sp>
      <p:sp>
        <p:nvSpPr>
          <p:cNvPr id="373768" name="Line 8"/>
          <p:cNvSpPr>
            <a:spLocks noChangeShapeType="1"/>
          </p:cNvSpPr>
          <p:nvPr/>
        </p:nvSpPr>
        <p:spPr bwMode="auto">
          <a:xfrm>
            <a:off x="4459288" y="3127375"/>
            <a:ext cx="0" cy="728663"/>
          </a:xfrm>
          <a:prstGeom prst="line">
            <a:avLst/>
          </a:prstGeom>
          <a:noFill/>
          <a:ln w="28575">
            <a:solidFill>
              <a:schemeClr val="tx1"/>
            </a:solidFill>
            <a:round/>
            <a:headEnd type="none" w="sm" len="sm"/>
            <a:tailEnd type="triangle" w="sm" len="sm"/>
          </a:ln>
          <a:effectLst/>
        </p:spPr>
        <p:txBody>
          <a:bodyPr/>
          <a:lstStyle/>
          <a:p>
            <a:endParaRPr lang="en-IN"/>
          </a:p>
        </p:txBody>
      </p:sp>
      <p:sp>
        <p:nvSpPr>
          <p:cNvPr id="373769" name="Text Box 9"/>
          <p:cNvSpPr txBox="1">
            <a:spLocks noChangeArrowheads="1"/>
          </p:cNvSpPr>
          <p:nvPr/>
        </p:nvSpPr>
        <p:spPr bwMode="blackGray">
          <a:xfrm>
            <a:off x="814388" y="2743200"/>
            <a:ext cx="1577975" cy="395288"/>
          </a:xfrm>
          <a:prstGeom prst="rect">
            <a:avLst/>
          </a:prstGeom>
          <a:solidFill>
            <a:srgbClr val="FFFF99"/>
          </a:solidFill>
          <a:ln w="28575">
            <a:solidFill>
              <a:schemeClr val="tx1"/>
            </a:solidFill>
            <a:miter lim="800000"/>
            <a:headEnd type="none" w="sm" len="sm"/>
            <a:tailEnd type="none" w="sm" len="sm"/>
          </a:ln>
          <a:effectLst/>
        </p:spPr>
        <p:txBody>
          <a:bodyPr wrap="none">
            <a:spAutoFit/>
          </a:bodyPr>
          <a:lstStyle/>
          <a:p>
            <a:pPr defTabSz="228600"/>
            <a:r>
              <a:rPr lang="en-US">
                <a:latin typeface="Courier New" pitchFamily="49" charset="0"/>
              </a:rPr>
              <a:t>persist(o)</a:t>
            </a:r>
          </a:p>
        </p:txBody>
      </p:sp>
      <p:sp>
        <p:nvSpPr>
          <p:cNvPr id="373770" name="Text Box 10"/>
          <p:cNvSpPr txBox="1">
            <a:spLocks noChangeArrowheads="1"/>
          </p:cNvSpPr>
          <p:nvPr/>
        </p:nvSpPr>
        <p:spPr bwMode="blackGray">
          <a:xfrm>
            <a:off x="1087438" y="3884613"/>
            <a:ext cx="1031875" cy="395287"/>
          </a:xfrm>
          <a:prstGeom prst="rect">
            <a:avLst/>
          </a:prstGeom>
          <a:solidFill>
            <a:srgbClr val="99CCFF"/>
          </a:solidFill>
          <a:ln w="28575">
            <a:solidFill>
              <a:schemeClr val="tx1"/>
            </a:solidFill>
            <a:miter lim="800000"/>
            <a:headEnd type="none" w="sm" len="sm"/>
            <a:tailEnd type="none" w="sm" len="sm"/>
          </a:ln>
          <a:effectLst/>
        </p:spPr>
        <p:txBody>
          <a:bodyPr wrap="none">
            <a:spAutoFit/>
          </a:bodyPr>
          <a:lstStyle/>
          <a:p>
            <a:pPr defTabSz="228600"/>
            <a:r>
              <a:rPr lang="en-US">
                <a:latin typeface="Courier New" pitchFamily="49" charset="0"/>
              </a:rPr>
              <a:t>INSERT</a:t>
            </a:r>
          </a:p>
        </p:txBody>
      </p:sp>
      <p:sp>
        <p:nvSpPr>
          <p:cNvPr id="373771" name="Line 11"/>
          <p:cNvSpPr>
            <a:spLocks noChangeShapeType="1"/>
          </p:cNvSpPr>
          <p:nvPr/>
        </p:nvSpPr>
        <p:spPr bwMode="auto">
          <a:xfrm>
            <a:off x="1603375" y="3127375"/>
            <a:ext cx="0" cy="728663"/>
          </a:xfrm>
          <a:prstGeom prst="line">
            <a:avLst/>
          </a:prstGeom>
          <a:noFill/>
          <a:ln w="28575">
            <a:solidFill>
              <a:schemeClr val="tx1"/>
            </a:solidFill>
            <a:round/>
            <a:headEnd type="none" w="sm" len="sm"/>
            <a:tailEnd type="triangle" w="sm" len="sm"/>
          </a:ln>
          <a:effectLst/>
        </p:spPr>
        <p:txBody>
          <a:bodyPr/>
          <a:lstStyle/>
          <a:p>
            <a:endParaRPr lang="en-IN"/>
          </a:p>
        </p:txBody>
      </p:sp>
      <p:sp>
        <p:nvSpPr>
          <p:cNvPr id="373772" name="Text Box 12"/>
          <p:cNvSpPr txBox="1">
            <a:spLocks noChangeArrowheads="1"/>
          </p:cNvSpPr>
          <p:nvPr/>
        </p:nvSpPr>
        <p:spPr bwMode="blackGray">
          <a:xfrm>
            <a:off x="6753225" y="3884613"/>
            <a:ext cx="1031875" cy="395287"/>
          </a:xfrm>
          <a:prstGeom prst="rect">
            <a:avLst/>
          </a:prstGeom>
          <a:solidFill>
            <a:srgbClr val="99CCFF"/>
          </a:solidFill>
          <a:ln w="28575">
            <a:solidFill>
              <a:schemeClr val="tx1"/>
            </a:solidFill>
            <a:miter lim="800000"/>
            <a:headEnd type="none" w="sm" len="sm"/>
            <a:tailEnd type="none" w="sm" len="sm"/>
          </a:ln>
          <a:effectLst/>
        </p:spPr>
        <p:txBody>
          <a:bodyPr wrap="none">
            <a:spAutoFit/>
          </a:bodyPr>
          <a:lstStyle/>
          <a:p>
            <a:pPr defTabSz="228600"/>
            <a:r>
              <a:rPr lang="en-US">
                <a:latin typeface="Courier New" pitchFamily="49" charset="0"/>
              </a:rPr>
              <a:t>DELETE</a:t>
            </a:r>
          </a:p>
        </p:txBody>
      </p:sp>
      <p:sp>
        <p:nvSpPr>
          <p:cNvPr id="373773" name="Line 13"/>
          <p:cNvSpPr>
            <a:spLocks noChangeShapeType="1"/>
          </p:cNvSpPr>
          <p:nvPr/>
        </p:nvSpPr>
        <p:spPr bwMode="auto">
          <a:xfrm>
            <a:off x="7269163" y="3105150"/>
            <a:ext cx="0" cy="750888"/>
          </a:xfrm>
          <a:prstGeom prst="line">
            <a:avLst/>
          </a:prstGeom>
          <a:noFill/>
          <a:ln w="28575">
            <a:solidFill>
              <a:schemeClr val="tx1"/>
            </a:solidFill>
            <a:round/>
            <a:headEnd type="none" w="sm" len="sm"/>
            <a:tailEnd type="triangle" w="sm" len="sm"/>
          </a:ln>
          <a:effectLst/>
        </p:spPr>
        <p:txBody>
          <a:bodyPr/>
          <a:lstStyle/>
          <a:p>
            <a:endParaRPr lang="en-IN"/>
          </a:p>
        </p:txBody>
      </p:sp>
      <p:sp>
        <p:nvSpPr>
          <p:cNvPr id="373774" name="Text Box 14"/>
          <p:cNvSpPr txBox="1">
            <a:spLocks noChangeArrowheads="1"/>
          </p:cNvSpPr>
          <p:nvPr/>
        </p:nvSpPr>
        <p:spPr bwMode="blackGray">
          <a:xfrm>
            <a:off x="6548438" y="2743200"/>
            <a:ext cx="1441450" cy="395288"/>
          </a:xfrm>
          <a:prstGeom prst="rect">
            <a:avLst/>
          </a:prstGeom>
          <a:solidFill>
            <a:srgbClr val="FFFF99"/>
          </a:solidFill>
          <a:ln w="28575">
            <a:solidFill>
              <a:schemeClr val="tx1"/>
            </a:solidFill>
            <a:miter lim="800000"/>
            <a:headEnd type="none" w="sm" len="sm"/>
            <a:tailEnd type="none" w="sm" len="sm"/>
          </a:ln>
          <a:effectLst/>
        </p:spPr>
        <p:txBody>
          <a:bodyPr wrap="none">
            <a:spAutoFit/>
          </a:bodyPr>
          <a:lstStyle/>
          <a:p>
            <a:pPr defTabSz="228600"/>
            <a:r>
              <a:rPr lang="en-US">
                <a:latin typeface="Courier New" pitchFamily="49" charset="0"/>
              </a:rPr>
              <a:t>remove(o)</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61" name="Rectangle 5"/>
          <p:cNvSpPr>
            <a:spLocks noGrp="1" noChangeArrowheads="1"/>
          </p:cNvSpPr>
          <p:nvPr>
            <p:ph type="title"/>
          </p:nvPr>
        </p:nvSpPr>
        <p:spPr/>
        <p:txBody>
          <a:bodyPr/>
          <a:lstStyle/>
          <a:p>
            <a:r>
              <a:rPr lang="en-US"/>
              <a:t>Inserting New Data</a:t>
            </a:r>
          </a:p>
        </p:txBody>
      </p:sp>
      <p:sp>
        <p:nvSpPr>
          <p:cNvPr id="377862" name="Rectangle 6"/>
          <p:cNvSpPr>
            <a:spLocks noGrp="1" noChangeArrowheads="1"/>
          </p:cNvSpPr>
          <p:nvPr>
            <p:ph type="body" idx="1"/>
          </p:nvPr>
        </p:nvSpPr>
        <p:spPr>
          <a:xfrm>
            <a:off x="609600" y="1447800"/>
            <a:ext cx="7918450" cy="1163638"/>
          </a:xfrm>
        </p:spPr>
        <p:txBody>
          <a:bodyPr/>
          <a:lstStyle/>
          <a:p>
            <a:r>
              <a:rPr lang="en-US"/>
              <a:t>To insert new data, perform the following steps:</a:t>
            </a:r>
          </a:p>
          <a:p>
            <a:pPr lvl="1">
              <a:buClr>
                <a:schemeClr val="bg2"/>
              </a:buClr>
              <a:buFont typeface="Arial" charset="0"/>
              <a:buNone/>
            </a:pPr>
            <a:r>
              <a:rPr lang="en-US"/>
              <a:t>1.	Create a new entity object.</a:t>
            </a:r>
          </a:p>
          <a:p>
            <a:pPr lvl="1">
              <a:buClr>
                <a:schemeClr val="bg2"/>
              </a:buClr>
              <a:buFont typeface="Arial" charset="0"/>
              <a:buNone/>
            </a:pPr>
            <a:r>
              <a:rPr lang="en-US"/>
              <a:t>2.	Call the </a:t>
            </a:r>
            <a:r>
              <a:rPr lang="en-US">
                <a:latin typeface="Courier New" pitchFamily="49" charset="0"/>
              </a:rPr>
              <a:t>EntityManager.persist()</a:t>
            </a:r>
            <a:r>
              <a:rPr lang="en-US">
                <a:latin typeface="Times New Roman" charset="0"/>
              </a:rPr>
              <a:t> </a:t>
            </a:r>
            <a:r>
              <a:rPr lang="en-US"/>
              <a:t>method.</a:t>
            </a:r>
          </a:p>
        </p:txBody>
      </p:sp>
      <p:sp>
        <p:nvSpPr>
          <p:cNvPr id="377860" name="Rectangle 4"/>
          <p:cNvSpPr>
            <a:spLocks noChangeArrowheads="1"/>
          </p:cNvSpPr>
          <p:nvPr/>
        </p:nvSpPr>
        <p:spPr bwMode="blackGray">
          <a:xfrm>
            <a:off x="622300" y="2743200"/>
            <a:ext cx="7886700" cy="3321050"/>
          </a:xfrm>
          <a:prstGeom prst="rect">
            <a:avLst/>
          </a:prstGeom>
          <a:solidFill>
            <a:srgbClr val="CCCCCC"/>
          </a:solidFill>
          <a:ln w="28575">
            <a:solidFill>
              <a:srgbClr val="000000"/>
            </a:solidFill>
            <a:miter lim="800000"/>
            <a:headEnd/>
            <a:tailEnd/>
          </a:ln>
          <a:effectLst/>
        </p:spPr>
        <p:txBody>
          <a:bodyPr lIns="92075" tIns="9144" rIns="92075" bIns="9144"/>
          <a:lstStyle/>
          <a:p>
            <a:pPr marL="457200" indent="-457200" algn="l" defTabSz="400050" eaLnBrk="0" hangingPunct="0">
              <a:spcBef>
                <a:spcPct val="0"/>
              </a:spcBef>
              <a:buClrTx/>
              <a:buFontTx/>
              <a:buNone/>
              <a:tabLst>
                <a:tab pos="400050" algn="r"/>
                <a:tab pos="673100" algn="l"/>
              </a:tabLst>
            </a:pPr>
            <a:r>
              <a:rPr lang="en-US">
                <a:latin typeface="Courier New" pitchFamily="49" charset="0"/>
              </a:rPr>
              <a:t>@PersistenceContext(unitName="Model")</a:t>
            </a:r>
          </a:p>
          <a:p>
            <a:pPr marL="457200" indent="-457200" algn="l" defTabSz="400050" eaLnBrk="0" hangingPunct="0">
              <a:spcBef>
                <a:spcPct val="0"/>
              </a:spcBef>
              <a:buClrTx/>
              <a:buFontTx/>
              <a:buNone/>
              <a:tabLst>
                <a:tab pos="400050" algn="r"/>
                <a:tab pos="673100" algn="l"/>
              </a:tabLst>
            </a:pPr>
            <a:r>
              <a:rPr lang="en-US">
                <a:latin typeface="Courier New" pitchFamily="49" charset="0"/>
              </a:rPr>
              <a:t>private EntityManager em; // inject the EntityManager</a:t>
            </a:r>
          </a:p>
          <a:p>
            <a:pPr marL="457200" indent="-457200" algn="l" defTabSz="400050" eaLnBrk="0" hangingPunct="0">
              <a:spcBef>
                <a:spcPct val="0"/>
              </a:spcBef>
              <a:buClrTx/>
              <a:buFontTx/>
              <a:buNone/>
              <a:tabLst>
                <a:tab pos="400050" algn="r"/>
                <a:tab pos="673100" algn="l"/>
              </a:tabLst>
            </a:pPr>
            <a:r>
              <a:rPr lang="en-US">
                <a:latin typeface="Courier New" pitchFamily="49" charset="0"/>
              </a:rPr>
              <a:t>...                       // object</a:t>
            </a:r>
          </a:p>
          <a:p>
            <a:pPr marL="457200" indent="-457200" algn="l" defTabSz="400050" eaLnBrk="0" hangingPunct="0">
              <a:spcBef>
                <a:spcPct val="0"/>
              </a:spcBef>
              <a:buClrTx/>
              <a:buFontTx/>
              <a:buNone/>
              <a:tabLst>
                <a:tab pos="400050" algn="r"/>
                <a:tab pos="673100" algn="l"/>
              </a:tabLst>
            </a:pPr>
            <a:r>
              <a:rPr lang="en-US">
                <a:latin typeface="Courier New" pitchFamily="49" charset="0"/>
              </a:rPr>
              <a:t>public void persistUser() {</a:t>
            </a:r>
          </a:p>
          <a:p>
            <a:pPr marL="457200" indent="-457200" algn="l" defTabSz="400050" eaLnBrk="0" hangingPunct="0">
              <a:spcBef>
                <a:spcPct val="0"/>
              </a:spcBef>
              <a:buClrTx/>
              <a:buFontTx/>
              <a:buNone/>
              <a:tabLst>
                <a:tab pos="400050" algn="r"/>
                <a:tab pos="673100" algn="l"/>
              </a:tabLst>
            </a:pPr>
            <a:r>
              <a:rPr lang="en-US">
                <a:latin typeface="Courier New" pitchFamily="49" charset="0"/>
              </a:rPr>
              <a:t>  Users user = new Users();</a:t>
            </a:r>
          </a:p>
          <a:p>
            <a:pPr marL="457200" indent="-457200" algn="l" defTabSz="400050" eaLnBrk="0" hangingPunct="0">
              <a:spcBef>
                <a:spcPct val="0"/>
              </a:spcBef>
              <a:buClrTx/>
              <a:buFontTx/>
              <a:buNone/>
              <a:tabLst>
                <a:tab pos="400050" algn="r"/>
                <a:tab pos="673100" algn="l"/>
              </a:tabLst>
            </a:pPr>
            <a:r>
              <a:rPr lang="en-US">
                <a:latin typeface="Courier New" pitchFamily="49" charset="0"/>
              </a:rPr>
              <a:t>  user.setFirstName("Steve");</a:t>
            </a:r>
          </a:p>
          <a:p>
            <a:pPr marL="457200" indent="-457200" algn="l" defTabSz="400050" eaLnBrk="0" hangingPunct="0">
              <a:spcBef>
                <a:spcPct val="0"/>
              </a:spcBef>
              <a:buClrTx/>
              <a:buFontTx/>
              <a:buNone/>
              <a:tabLst>
                <a:tab pos="400050" algn="r"/>
                <a:tab pos="673100" algn="l"/>
              </a:tabLst>
            </a:pPr>
            <a:r>
              <a:rPr lang="en-US">
                <a:latin typeface="Courier New" pitchFamily="49" charset="0"/>
              </a:rPr>
              <a:t>  user.setLastName("King");</a:t>
            </a:r>
          </a:p>
          <a:p>
            <a:pPr marL="457200" indent="-457200" algn="l" defTabSz="400050" eaLnBrk="0" hangingPunct="0">
              <a:spcBef>
                <a:spcPct val="0"/>
              </a:spcBef>
              <a:buClrTx/>
              <a:buFontTx/>
              <a:buNone/>
              <a:tabLst>
                <a:tab pos="400050" algn="r"/>
                <a:tab pos="673100" algn="l"/>
              </a:tabLst>
            </a:pPr>
            <a:endParaRPr lang="en-US">
              <a:latin typeface="Courier New" pitchFamily="49" charset="0"/>
            </a:endParaRPr>
          </a:p>
          <a:p>
            <a:pPr marL="457200" indent="-457200" algn="l" defTabSz="400050" eaLnBrk="0" hangingPunct="0">
              <a:spcBef>
                <a:spcPct val="0"/>
              </a:spcBef>
              <a:buClrTx/>
              <a:buFontTx/>
              <a:buNone/>
              <a:tabLst>
                <a:tab pos="400050" algn="r"/>
                <a:tab pos="673100" algn="l"/>
              </a:tabLst>
            </a:pPr>
            <a:r>
              <a:rPr lang="en-US">
                <a:latin typeface="Courier New" pitchFamily="49" charset="0"/>
              </a:rPr>
              <a:t>  em.persist(user);</a:t>
            </a:r>
          </a:p>
          <a:p>
            <a:pPr marL="457200" indent="-457200" algn="l" defTabSz="400050" eaLnBrk="0" hangingPunct="0">
              <a:spcBef>
                <a:spcPct val="0"/>
              </a:spcBef>
              <a:buClrTx/>
              <a:buFontTx/>
              <a:buNone/>
              <a:tabLst>
                <a:tab pos="400050" algn="r"/>
                <a:tab pos="673100" algn="l"/>
              </a:tabLst>
            </a:pPr>
            <a:r>
              <a:rPr lang="en-US">
                <a:latin typeface="Courier New" pitchFamily="49" charset="0"/>
              </a:rPr>
              <a:t>  // On return the user object contains persisted state</a:t>
            </a:r>
          </a:p>
          <a:p>
            <a:pPr marL="457200" indent="-457200" algn="l" defTabSz="400050" eaLnBrk="0" hangingPunct="0">
              <a:spcBef>
                <a:spcPct val="0"/>
              </a:spcBef>
              <a:buClrTx/>
              <a:buFontTx/>
              <a:buNone/>
              <a:tabLst>
                <a:tab pos="400050" algn="r"/>
                <a:tab pos="673100" algn="l"/>
              </a:tabLst>
            </a:pPr>
            <a:r>
              <a:rPr lang="en-US">
                <a:latin typeface="Courier New" pitchFamily="49" charset="0"/>
              </a:rPr>
              <a:t>  // including fields populated with generated id values</a:t>
            </a:r>
          </a:p>
          <a:p>
            <a:pPr marL="457200" indent="-457200" algn="l" defTabSz="400050" eaLnBrk="0" hangingPunct="0">
              <a:spcBef>
                <a:spcPct val="0"/>
              </a:spcBef>
              <a:buClrTx/>
              <a:buFontTx/>
              <a:buNone/>
              <a:tabLst>
                <a:tab pos="400050" algn="r"/>
                <a:tab pos="673100" algn="l"/>
              </a:tabLst>
            </a:pPr>
            <a:r>
              <a:rPr lang="en-US">
                <a:latin typeface="Courier New" pitchFamily="49" charset="0"/>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9" name="Rectangle 4101"/>
          <p:cNvSpPr>
            <a:spLocks noGrp="1" noChangeArrowheads="1"/>
          </p:cNvSpPr>
          <p:nvPr>
            <p:ph type="title"/>
          </p:nvPr>
        </p:nvSpPr>
        <p:spPr/>
        <p:txBody>
          <a:bodyPr/>
          <a:lstStyle/>
          <a:p>
            <a:r>
              <a:rPr lang="en-US"/>
              <a:t>Deleting Data</a:t>
            </a:r>
          </a:p>
        </p:txBody>
      </p:sp>
      <p:sp>
        <p:nvSpPr>
          <p:cNvPr id="379910" name="Rectangle 4102"/>
          <p:cNvSpPr>
            <a:spLocks noGrp="1" noChangeArrowheads="1"/>
          </p:cNvSpPr>
          <p:nvPr>
            <p:ph type="body" idx="1"/>
          </p:nvPr>
        </p:nvSpPr>
        <p:spPr>
          <a:xfrm>
            <a:off x="609600" y="1447800"/>
            <a:ext cx="7918450" cy="1163638"/>
          </a:xfrm>
        </p:spPr>
        <p:txBody>
          <a:bodyPr/>
          <a:lstStyle/>
          <a:p>
            <a:r>
              <a:rPr lang="en-US"/>
              <a:t>To delete data, perform the following steps:</a:t>
            </a:r>
          </a:p>
          <a:p>
            <a:pPr lvl="1">
              <a:buClr>
                <a:schemeClr val="tx1"/>
              </a:buClr>
              <a:buFont typeface="Arial" charset="0"/>
              <a:buNone/>
            </a:pPr>
            <a:r>
              <a:rPr lang="en-US"/>
              <a:t>1.	Find, set, or refresh the state of the entity to be deleted.</a:t>
            </a:r>
          </a:p>
          <a:p>
            <a:pPr lvl="1">
              <a:buClr>
                <a:schemeClr val="tx1"/>
              </a:buClr>
              <a:buFont typeface="Arial" charset="0"/>
              <a:buNone/>
            </a:pPr>
            <a:r>
              <a:rPr lang="en-US"/>
              <a:t>2.	Call the </a:t>
            </a:r>
            <a:r>
              <a:rPr lang="en-US">
                <a:latin typeface="Courier New" pitchFamily="49" charset="0"/>
              </a:rPr>
              <a:t>EntityManager.remove()</a:t>
            </a:r>
            <a:r>
              <a:rPr lang="en-US"/>
              <a:t> method.</a:t>
            </a:r>
          </a:p>
        </p:txBody>
      </p:sp>
      <p:sp>
        <p:nvSpPr>
          <p:cNvPr id="379908" name="Rectangle 4100"/>
          <p:cNvSpPr>
            <a:spLocks noChangeArrowheads="1"/>
          </p:cNvSpPr>
          <p:nvPr/>
        </p:nvSpPr>
        <p:spPr bwMode="blackGray">
          <a:xfrm>
            <a:off x="622300" y="2743200"/>
            <a:ext cx="7835900" cy="2895600"/>
          </a:xfrm>
          <a:prstGeom prst="rect">
            <a:avLst/>
          </a:prstGeom>
          <a:solidFill>
            <a:srgbClr val="CCCCCC"/>
          </a:solidFill>
          <a:ln w="28575">
            <a:solidFill>
              <a:srgbClr val="000000"/>
            </a:solidFill>
            <a:miter lim="800000"/>
            <a:headEnd/>
            <a:tailEnd/>
          </a:ln>
          <a:effectLst/>
        </p:spPr>
        <p:txBody>
          <a:bodyPr lIns="92075" tIns="9144" rIns="92075" bIns="9144"/>
          <a:lstStyle/>
          <a:p>
            <a:pPr marL="457200" indent="-457200" algn="l" defTabSz="400050" eaLnBrk="0" hangingPunct="0">
              <a:spcBef>
                <a:spcPct val="0"/>
              </a:spcBef>
              <a:buClrTx/>
              <a:buFontTx/>
              <a:buNone/>
              <a:tabLst>
                <a:tab pos="400050" algn="r"/>
                <a:tab pos="673100" algn="l"/>
              </a:tabLst>
            </a:pPr>
            <a:r>
              <a:rPr lang="en-US">
                <a:latin typeface="Courier New" pitchFamily="49" charset="0"/>
              </a:rPr>
              <a:t>@PersistenceContext(unitName="Model")</a:t>
            </a:r>
          </a:p>
          <a:p>
            <a:pPr marL="457200" indent="-457200" algn="l" defTabSz="400050" eaLnBrk="0" hangingPunct="0">
              <a:spcBef>
                <a:spcPct val="0"/>
              </a:spcBef>
              <a:buClrTx/>
              <a:buFontTx/>
              <a:buNone/>
              <a:tabLst>
                <a:tab pos="400050" algn="r"/>
                <a:tab pos="673100" algn="l"/>
              </a:tabLst>
            </a:pPr>
            <a:r>
              <a:rPr lang="en-US">
                <a:latin typeface="Courier New" pitchFamily="49" charset="0"/>
              </a:rPr>
              <a:t>private EntityManager em;</a:t>
            </a:r>
          </a:p>
          <a:p>
            <a:pPr marL="457200" indent="-457200" algn="l" defTabSz="400050" eaLnBrk="0" hangingPunct="0">
              <a:spcBef>
                <a:spcPct val="0"/>
              </a:spcBef>
              <a:buClrTx/>
              <a:buFontTx/>
              <a:buNone/>
              <a:tabLst>
                <a:tab pos="400050" algn="r"/>
                <a:tab pos="673100" algn="l"/>
              </a:tabLst>
            </a:pPr>
            <a:r>
              <a:rPr lang="en-US">
                <a:latin typeface="Courier New" pitchFamily="49" charset="0"/>
              </a:rPr>
              <a:t>...</a:t>
            </a:r>
          </a:p>
          <a:p>
            <a:pPr marL="457200" indent="-457200" algn="l" defTabSz="400050" eaLnBrk="0" hangingPunct="0">
              <a:spcBef>
                <a:spcPct val="0"/>
              </a:spcBef>
              <a:buClrTx/>
              <a:buFontTx/>
              <a:buNone/>
              <a:tabLst>
                <a:tab pos="400050" algn="r"/>
                <a:tab pos="673100" algn="l"/>
              </a:tabLst>
            </a:pPr>
            <a:r>
              <a:rPr lang="en-US">
                <a:latin typeface="Courier New" pitchFamily="49" charset="0"/>
              </a:rPr>
              <a:t>// Remove a Product by primary key Id value</a:t>
            </a:r>
          </a:p>
          <a:p>
            <a:pPr marL="457200" indent="-457200" algn="l" defTabSz="400050" eaLnBrk="0" hangingPunct="0">
              <a:spcBef>
                <a:spcPct val="0"/>
              </a:spcBef>
              <a:buClrTx/>
              <a:buFontTx/>
              <a:buNone/>
              <a:tabLst>
                <a:tab pos="400050" algn="r"/>
                <a:tab pos="673100" algn="l"/>
              </a:tabLst>
            </a:pPr>
            <a:r>
              <a:rPr lang="en-US">
                <a:latin typeface="Courier New" pitchFamily="49" charset="0"/>
              </a:rPr>
              <a:t> public void removeProducts(Products products) {</a:t>
            </a:r>
          </a:p>
          <a:p>
            <a:pPr marL="457200" indent="-457200" algn="l" defTabSz="400050" eaLnBrk="0" hangingPunct="0">
              <a:spcBef>
                <a:spcPct val="0"/>
              </a:spcBef>
              <a:buClrTx/>
              <a:buFontTx/>
              <a:buNone/>
              <a:tabLst>
                <a:tab pos="400050" algn="r"/>
                <a:tab pos="673100" algn="l"/>
              </a:tabLst>
            </a:pPr>
            <a:r>
              <a:rPr lang="en-US">
                <a:latin typeface="Courier New" pitchFamily="49" charset="0"/>
              </a:rPr>
              <a:t>   products = em.find(Products.class,</a:t>
            </a:r>
          </a:p>
          <a:p>
            <a:pPr marL="457200" indent="-457200" algn="l" defTabSz="400050" eaLnBrk="0" hangingPunct="0">
              <a:spcBef>
                <a:spcPct val="0"/>
              </a:spcBef>
              <a:buClrTx/>
              <a:buFontTx/>
              <a:buNone/>
              <a:tabLst>
                <a:tab pos="400050" algn="r"/>
                <a:tab pos="673100" algn="l"/>
              </a:tabLst>
            </a:pPr>
            <a:r>
              <a:rPr lang="en-US">
                <a:latin typeface="Courier New" pitchFamily="49" charset="0"/>
              </a:rPr>
              <a:t>                                products.getProdId());</a:t>
            </a:r>
          </a:p>
          <a:p>
            <a:pPr marL="457200" indent="-457200" algn="l" defTabSz="400050" eaLnBrk="0" hangingPunct="0">
              <a:spcBef>
                <a:spcPct val="0"/>
              </a:spcBef>
              <a:buClrTx/>
              <a:buFontTx/>
              <a:buNone/>
              <a:tabLst>
                <a:tab pos="400050" algn="r"/>
                <a:tab pos="673100" algn="l"/>
              </a:tabLst>
            </a:pPr>
            <a:r>
              <a:rPr lang="en-US">
                <a:latin typeface="Courier New" pitchFamily="49" charset="0"/>
              </a:rPr>
              <a:t>   em.remove(products);</a:t>
            </a:r>
          </a:p>
          <a:p>
            <a:pPr marL="457200" indent="-457200" algn="l" defTabSz="400050" eaLnBrk="0" hangingPunct="0">
              <a:spcBef>
                <a:spcPct val="0"/>
              </a:spcBef>
              <a:buClrTx/>
              <a:buFontTx/>
              <a:buNone/>
              <a:tabLst>
                <a:tab pos="400050" algn="r"/>
                <a:tab pos="673100" algn="l"/>
              </a:tabLst>
            </a:pPr>
            <a:r>
              <a:rPr lang="en-US">
                <a:latin typeface="Courier New" pitchFamily="49" charset="0"/>
              </a:rPr>
              <a:t> }</a:t>
            </a:r>
          </a:p>
          <a:p>
            <a:pPr marL="457200" indent="-457200" algn="l" defTabSz="400050" eaLnBrk="0" hangingPunct="0">
              <a:spcBef>
                <a:spcPct val="0"/>
              </a:spcBef>
              <a:buClrTx/>
              <a:buFontTx/>
              <a:buNone/>
              <a:tabLst>
                <a:tab pos="400050" algn="r"/>
                <a:tab pos="673100" algn="l"/>
              </a:tabLst>
            </a:pPr>
            <a:r>
              <a:rPr lang="en-US">
                <a:latin typeface="Courier New" pitchFamily="49" charset="0"/>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9" name="Rectangle 9"/>
          <p:cNvSpPr>
            <a:spLocks noGrp="1" noChangeArrowheads="1"/>
          </p:cNvSpPr>
          <p:nvPr>
            <p:ph type="title"/>
          </p:nvPr>
        </p:nvSpPr>
        <p:spPr/>
        <p:txBody>
          <a:bodyPr/>
          <a:lstStyle/>
          <a:p>
            <a:r>
              <a:rPr lang="en-US"/>
              <a:t>Updating Data </a:t>
            </a:r>
          </a:p>
        </p:txBody>
      </p:sp>
      <p:sp>
        <p:nvSpPr>
          <p:cNvPr id="404490" name="Rectangle 10"/>
          <p:cNvSpPr>
            <a:spLocks noGrp="1" noChangeArrowheads="1"/>
          </p:cNvSpPr>
          <p:nvPr>
            <p:ph type="body" idx="1"/>
          </p:nvPr>
        </p:nvSpPr>
        <p:spPr>
          <a:xfrm>
            <a:off x="609600" y="1295400"/>
            <a:ext cx="7918450" cy="1379865"/>
          </a:xfrm>
        </p:spPr>
        <p:txBody>
          <a:bodyPr/>
          <a:lstStyle/>
          <a:p>
            <a:r>
              <a:rPr lang="en-US" sz="2000" dirty="0"/>
              <a:t>To update data, perform the following steps:</a:t>
            </a:r>
          </a:p>
          <a:p>
            <a:pPr lvl="1">
              <a:buClr>
                <a:schemeClr val="tx1"/>
              </a:buClr>
              <a:buFont typeface="Arial" charset="0"/>
              <a:buNone/>
            </a:pPr>
            <a:r>
              <a:rPr lang="en-US" sz="2000" dirty="0"/>
              <a:t>1.	Find, set, or refresh the state of the entity to be updated.</a:t>
            </a:r>
          </a:p>
          <a:p>
            <a:pPr lvl="1">
              <a:buClr>
                <a:schemeClr val="tx1"/>
              </a:buClr>
              <a:buNone/>
            </a:pPr>
            <a:r>
              <a:rPr lang="en-US" sz="2000" dirty="0"/>
              <a:t>2.	Call the </a:t>
            </a:r>
            <a:r>
              <a:rPr lang="en-US" sz="2000" dirty="0" err="1">
                <a:latin typeface="Courier New" pitchFamily="49" charset="0"/>
              </a:rPr>
              <a:t>EntityManager.merge</a:t>
            </a:r>
            <a:r>
              <a:rPr lang="en-US" sz="2000" dirty="0">
                <a:latin typeface="Courier New" pitchFamily="49" charset="0"/>
              </a:rPr>
              <a:t>()</a:t>
            </a:r>
            <a:r>
              <a:rPr lang="en-US" sz="2000" dirty="0"/>
              <a:t> method. </a:t>
            </a:r>
            <a:r>
              <a:rPr lang="en-US" sz="2000" dirty="0">
                <a:latin typeface="Courier New" pitchFamily="49" charset="0"/>
              </a:rPr>
              <a:t>merge()</a:t>
            </a:r>
            <a:r>
              <a:rPr lang="en-US" sz="2000" dirty="0"/>
              <a:t> will insert the object if it does not exist</a:t>
            </a:r>
          </a:p>
        </p:txBody>
      </p:sp>
      <p:sp>
        <p:nvSpPr>
          <p:cNvPr id="404488" name="Rectangle 8"/>
          <p:cNvSpPr>
            <a:spLocks noChangeArrowheads="1"/>
          </p:cNvSpPr>
          <p:nvPr/>
        </p:nvSpPr>
        <p:spPr bwMode="blackGray">
          <a:xfrm>
            <a:off x="622300" y="2819400"/>
            <a:ext cx="7835900" cy="3352800"/>
          </a:xfrm>
          <a:prstGeom prst="rect">
            <a:avLst/>
          </a:prstGeom>
          <a:solidFill>
            <a:srgbClr val="CCCCCC"/>
          </a:solidFill>
          <a:ln w="28575">
            <a:solidFill>
              <a:srgbClr val="000000"/>
            </a:solidFill>
            <a:miter lim="800000"/>
            <a:headEnd/>
            <a:tailEnd/>
          </a:ln>
          <a:effectLst/>
        </p:spPr>
        <p:txBody>
          <a:bodyPr lIns="92075" tIns="9144" rIns="92075" bIns="9144"/>
          <a:lstStyle/>
          <a:p>
            <a:pPr marL="457200" indent="-457200" algn="l" defTabSz="400050" eaLnBrk="0" hangingPunct="0">
              <a:spcBef>
                <a:spcPct val="0"/>
              </a:spcBef>
              <a:buClrTx/>
              <a:buFontTx/>
              <a:buNone/>
              <a:tabLst>
                <a:tab pos="400050" algn="r"/>
                <a:tab pos="673100" algn="l"/>
              </a:tabLst>
            </a:pPr>
            <a:r>
              <a:rPr lang="en-US" dirty="0">
                <a:latin typeface="Courier New" pitchFamily="49" charset="0"/>
              </a:rPr>
              <a:t>@</a:t>
            </a:r>
            <a:r>
              <a:rPr lang="en-US" dirty="0" err="1">
                <a:latin typeface="Courier New" pitchFamily="49" charset="0"/>
              </a:rPr>
              <a:t>PersistenceContext</a:t>
            </a:r>
            <a:r>
              <a:rPr lang="en-US" dirty="0">
                <a:latin typeface="Courier New" pitchFamily="49" charset="0"/>
              </a:rPr>
              <a:t>(</a:t>
            </a:r>
            <a:r>
              <a:rPr lang="en-US" dirty="0" err="1">
                <a:latin typeface="Courier New" pitchFamily="49" charset="0"/>
              </a:rPr>
              <a:t>unitName</a:t>
            </a:r>
            <a:r>
              <a:rPr lang="en-US" dirty="0">
                <a:latin typeface="Courier New" pitchFamily="49" charset="0"/>
              </a:rPr>
              <a:t>="Model")</a:t>
            </a:r>
          </a:p>
          <a:p>
            <a:pPr marL="457200" indent="-457200" algn="l" defTabSz="400050" eaLnBrk="0" hangingPunct="0">
              <a:spcBef>
                <a:spcPct val="0"/>
              </a:spcBef>
              <a:buClrTx/>
              <a:buFontTx/>
              <a:buNone/>
              <a:tabLst>
                <a:tab pos="400050" algn="r"/>
                <a:tab pos="673100" algn="l"/>
              </a:tabLst>
            </a:pPr>
            <a:r>
              <a:rPr lang="en-US" dirty="0">
                <a:latin typeface="Courier New" pitchFamily="49" charset="0"/>
              </a:rPr>
              <a:t>private </a:t>
            </a:r>
            <a:r>
              <a:rPr lang="en-US" dirty="0" err="1">
                <a:latin typeface="Courier New" pitchFamily="49" charset="0"/>
              </a:rPr>
              <a:t>EntityManager</a:t>
            </a:r>
            <a:r>
              <a:rPr lang="en-US" dirty="0">
                <a:latin typeface="Courier New" pitchFamily="49" charset="0"/>
              </a:rPr>
              <a:t> </a:t>
            </a:r>
            <a:r>
              <a:rPr lang="en-US" dirty="0" err="1">
                <a:latin typeface="Courier New" pitchFamily="49" charset="0"/>
              </a:rPr>
              <a:t>em</a:t>
            </a:r>
            <a:r>
              <a:rPr lang="en-US" dirty="0">
                <a:latin typeface="Courier New" pitchFamily="49" charset="0"/>
              </a:rPr>
              <a:t>;</a:t>
            </a:r>
          </a:p>
          <a:p>
            <a:pPr marL="457200" indent="-457200" algn="l" defTabSz="400050" eaLnBrk="0" hangingPunct="0">
              <a:spcBef>
                <a:spcPct val="0"/>
              </a:spcBef>
              <a:buClrTx/>
              <a:buFontTx/>
              <a:buNone/>
              <a:tabLst>
                <a:tab pos="400050" algn="r"/>
                <a:tab pos="673100" algn="l"/>
              </a:tabLst>
            </a:pPr>
            <a:r>
              <a:rPr lang="en-US" dirty="0">
                <a:latin typeface="Courier New" pitchFamily="49" charset="0"/>
              </a:rPr>
              <a:t>...</a:t>
            </a:r>
          </a:p>
          <a:p>
            <a:pPr marL="457200" indent="-457200" algn="l" defTabSz="400050" eaLnBrk="0" hangingPunct="0">
              <a:spcBef>
                <a:spcPct val="0"/>
              </a:spcBef>
              <a:buClrTx/>
              <a:buFontTx/>
              <a:buNone/>
              <a:tabLst>
                <a:tab pos="400050" algn="r"/>
                <a:tab pos="673100" algn="l"/>
              </a:tabLst>
            </a:pPr>
            <a:r>
              <a:rPr lang="en-US" dirty="0">
                <a:latin typeface="Courier New" pitchFamily="49" charset="0"/>
              </a:rPr>
              <a:t>// Update a Product by primary key Id value</a:t>
            </a:r>
          </a:p>
          <a:p>
            <a:pPr marL="457200" indent="-457200" algn="l" defTabSz="400050" eaLnBrk="0" hangingPunct="0">
              <a:spcBef>
                <a:spcPct val="0"/>
              </a:spcBef>
              <a:buClrTx/>
              <a:buFontTx/>
              <a:buNone/>
              <a:tabLst>
                <a:tab pos="400050" algn="r"/>
                <a:tab pos="673100" algn="l"/>
              </a:tabLst>
            </a:pPr>
            <a:r>
              <a:rPr lang="en-US" dirty="0">
                <a:latin typeface="Courier New" pitchFamily="49" charset="0"/>
              </a:rPr>
              <a:t> public void </a:t>
            </a:r>
            <a:r>
              <a:rPr lang="en-US" dirty="0" err="1">
                <a:latin typeface="Courier New" pitchFamily="49" charset="0"/>
              </a:rPr>
              <a:t>updateProducts</a:t>
            </a:r>
            <a:r>
              <a:rPr lang="en-US" dirty="0">
                <a:latin typeface="Courier New" pitchFamily="49" charset="0"/>
              </a:rPr>
              <a:t>(Products </a:t>
            </a:r>
            <a:r>
              <a:rPr lang="en-US" dirty="0" err="1">
                <a:latin typeface="Courier New" pitchFamily="49" charset="0"/>
              </a:rPr>
              <a:t>products</a:t>
            </a:r>
            <a:r>
              <a:rPr lang="en-US" dirty="0">
                <a:latin typeface="Courier New" pitchFamily="49" charset="0"/>
              </a:rPr>
              <a:t>) {</a:t>
            </a:r>
          </a:p>
          <a:p>
            <a:pPr marL="457200" indent="-457200" algn="l" defTabSz="400050" eaLnBrk="0" hangingPunct="0">
              <a:spcBef>
                <a:spcPct val="0"/>
              </a:spcBef>
              <a:buClrTx/>
              <a:buFontTx/>
              <a:buNone/>
              <a:tabLst>
                <a:tab pos="400050" algn="r"/>
                <a:tab pos="673100" algn="l"/>
              </a:tabLst>
            </a:pPr>
            <a:r>
              <a:rPr lang="en-US" dirty="0">
                <a:latin typeface="Courier New" pitchFamily="49" charset="0"/>
              </a:rPr>
              <a:t>   products = </a:t>
            </a:r>
            <a:r>
              <a:rPr lang="en-US" dirty="0" err="1">
                <a:latin typeface="Courier New" pitchFamily="49" charset="0"/>
              </a:rPr>
              <a:t>em.find</a:t>
            </a:r>
            <a:r>
              <a:rPr lang="en-US" dirty="0">
                <a:latin typeface="Courier New" pitchFamily="49" charset="0"/>
              </a:rPr>
              <a:t>(</a:t>
            </a:r>
            <a:r>
              <a:rPr lang="en-US" dirty="0" err="1">
                <a:latin typeface="Courier New" pitchFamily="49" charset="0"/>
              </a:rPr>
              <a:t>Products.class</a:t>
            </a:r>
            <a:r>
              <a:rPr lang="en-US" dirty="0">
                <a:latin typeface="Courier New" pitchFamily="49" charset="0"/>
              </a:rPr>
              <a:t>,</a:t>
            </a:r>
          </a:p>
          <a:p>
            <a:pPr marL="457200" indent="-457200" algn="l" defTabSz="400050" eaLnBrk="0" hangingPunct="0">
              <a:spcBef>
                <a:spcPct val="0"/>
              </a:spcBef>
              <a:buClrTx/>
              <a:buFontTx/>
              <a:buNone/>
              <a:tabLst>
                <a:tab pos="400050" algn="r"/>
                <a:tab pos="673100" algn="l"/>
              </a:tabLst>
            </a:pPr>
            <a:r>
              <a:rPr lang="en-US" dirty="0">
                <a:latin typeface="Courier New" pitchFamily="49" charset="0"/>
              </a:rPr>
              <a:t>                                </a:t>
            </a:r>
            <a:r>
              <a:rPr lang="en-US" dirty="0" err="1">
                <a:latin typeface="Courier New" pitchFamily="49" charset="0"/>
              </a:rPr>
              <a:t>products.getProdId</a:t>
            </a:r>
            <a:r>
              <a:rPr lang="en-US" dirty="0">
                <a:latin typeface="Courier New" pitchFamily="49" charset="0"/>
              </a:rPr>
              <a:t>());</a:t>
            </a:r>
          </a:p>
          <a:p>
            <a:pPr marL="457200" indent="-457200" algn="l" defTabSz="400050" eaLnBrk="0" hangingPunct="0">
              <a:spcBef>
                <a:spcPct val="0"/>
              </a:spcBef>
              <a:buClrTx/>
              <a:buFontTx/>
              <a:buNone/>
              <a:tabLst>
                <a:tab pos="400050" algn="r"/>
                <a:tab pos="673100" algn="l"/>
              </a:tabLst>
            </a:pPr>
            <a:r>
              <a:rPr lang="en-US" dirty="0">
                <a:latin typeface="Courier New" pitchFamily="49" charset="0"/>
              </a:rPr>
              <a:t>   </a:t>
            </a:r>
            <a:r>
              <a:rPr lang="en-US" dirty="0" err="1">
                <a:latin typeface="Courier New" pitchFamily="49" charset="0"/>
              </a:rPr>
              <a:t>products.setListPrice</a:t>
            </a:r>
            <a:r>
              <a:rPr lang="en-US" dirty="0">
                <a:latin typeface="Courier New" pitchFamily="49" charset="0"/>
              </a:rPr>
              <a:t>("1000");</a:t>
            </a:r>
          </a:p>
          <a:p>
            <a:pPr marL="457200" indent="-457200" algn="l" defTabSz="400050" eaLnBrk="0" hangingPunct="0">
              <a:spcBef>
                <a:spcPct val="0"/>
              </a:spcBef>
              <a:buClrTx/>
              <a:buFontTx/>
              <a:buNone/>
              <a:tabLst>
                <a:tab pos="400050" algn="r"/>
                <a:tab pos="673100" algn="l"/>
              </a:tabLst>
            </a:pPr>
            <a:r>
              <a:rPr lang="en-US" dirty="0">
                <a:latin typeface="Courier New" pitchFamily="49" charset="0"/>
              </a:rPr>
              <a:t>...</a:t>
            </a:r>
          </a:p>
          <a:p>
            <a:pPr marL="457200" indent="-457200" algn="l" defTabSz="400050" eaLnBrk="0" hangingPunct="0">
              <a:spcBef>
                <a:spcPct val="0"/>
              </a:spcBef>
              <a:buClrTx/>
              <a:buFontTx/>
              <a:buNone/>
              <a:tabLst>
                <a:tab pos="400050" algn="r"/>
                <a:tab pos="673100" algn="l"/>
              </a:tabLst>
            </a:pPr>
            <a:r>
              <a:rPr lang="en-US" dirty="0">
                <a:latin typeface="Courier New" pitchFamily="49" charset="0"/>
              </a:rPr>
              <a:t>    products = </a:t>
            </a:r>
            <a:r>
              <a:rPr lang="en-US" dirty="0" err="1">
                <a:latin typeface="Courier New" pitchFamily="49" charset="0"/>
              </a:rPr>
              <a:t>em.merge</a:t>
            </a:r>
            <a:r>
              <a:rPr lang="en-US" dirty="0">
                <a:latin typeface="Courier New" pitchFamily="49" charset="0"/>
              </a:rPr>
              <a:t>(products);</a:t>
            </a:r>
          </a:p>
          <a:p>
            <a:pPr marL="457200" indent="-457200" algn="l" defTabSz="400050" eaLnBrk="0" hangingPunct="0">
              <a:spcBef>
                <a:spcPct val="0"/>
              </a:spcBef>
              <a:buClrTx/>
              <a:buFontTx/>
              <a:buNone/>
              <a:tabLst>
                <a:tab pos="400050" algn="r"/>
                <a:tab pos="673100" algn="l"/>
              </a:tabLst>
            </a:pPr>
            <a:r>
              <a:rPr lang="en-US" dirty="0">
                <a:latin typeface="Courier New" pitchFamily="49" charset="0"/>
              </a:rPr>
              <a:t> }</a:t>
            </a:r>
          </a:p>
          <a:p>
            <a:pPr marL="457200" indent="-457200" algn="l" defTabSz="400050" eaLnBrk="0" hangingPunct="0">
              <a:spcBef>
                <a:spcPct val="0"/>
              </a:spcBef>
              <a:buClrTx/>
              <a:buFontTx/>
              <a:buNone/>
              <a:tabLst>
                <a:tab pos="400050" algn="r"/>
                <a:tab pos="673100" algn="l"/>
              </a:tabLst>
            </a:pPr>
            <a:r>
              <a:rPr lang="en-US" dirty="0">
                <a:latin typeface="Courier New" pitchFamily="49"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59444E15-32D0-4518-A0D4-A526F8131B91}"/>
              </a:ext>
            </a:extLst>
          </p:cNvPr>
          <p:cNvSpPr>
            <a:spLocks noGrp="1"/>
          </p:cNvSpPr>
          <p:nvPr>
            <p:ph type="title"/>
          </p:nvPr>
        </p:nvSpPr>
        <p:spPr/>
        <p:txBody>
          <a:bodyPr/>
          <a:lstStyle/>
          <a:p>
            <a:pPr eaLnBrk="1" hangingPunct="1"/>
            <a:r>
              <a:rPr lang="en-US" altLang="en-US"/>
              <a:t>Java Persistence API: Overview</a:t>
            </a:r>
          </a:p>
        </p:txBody>
      </p:sp>
      <p:sp>
        <p:nvSpPr>
          <p:cNvPr id="5123" name="Content Placeholder 2">
            <a:extLst>
              <a:ext uri="{FF2B5EF4-FFF2-40B4-BE49-F238E27FC236}">
                <a16:creationId xmlns:a16="http://schemas.microsoft.com/office/drawing/2014/main" id="{7458547F-F7CD-4F36-8B1C-78FC3253F37B}"/>
              </a:ext>
            </a:extLst>
          </p:cNvPr>
          <p:cNvSpPr>
            <a:spLocks noGrp="1"/>
          </p:cNvSpPr>
          <p:nvPr>
            <p:ph idx="1"/>
          </p:nvPr>
        </p:nvSpPr>
        <p:spPr>
          <a:xfrm>
            <a:off x="609600" y="1447800"/>
            <a:ext cx="7918450" cy="4113213"/>
          </a:xfrm>
        </p:spPr>
        <p:txBody>
          <a:bodyPr/>
          <a:lstStyle/>
          <a:p>
            <a:pPr eaLnBrk="1" hangingPunct="1">
              <a:buFont typeface="Arial" panose="020B0604020202020204" pitchFamily="34" charset="0"/>
              <a:buNone/>
            </a:pPr>
            <a:r>
              <a:rPr lang="en-US" altLang="en-US" dirty="0"/>
              <a:t>The Java Persistence API (JPA) is a lightweight framework that leverages Plain Old Java Objects (POJOs) for persisting Java objects that represent relational data (typically in a database).</a:t>
            </a:r>
          </a:p>
          <a:p>
            <a:pPr lvl="1" eaLnBrk="1" hangingPunct="1"/>
            <a:r>
              <a:rPr lang="en-US" altLang="en-US" dirty="0"/>
              <a:t>JPA is built on top of JDBC and addresses the complexity of managing both SQL and Java code.</a:t>
            </a:r>
          </a:p>
          <a:p>
            <a:pPr lvl="1" eaLnBrk="1" hangingPunct="1"/>
            <a:r>
              <a:rPr lang="en-US" altLang="en-US" dirty="0"/>
              <a:t>JPA is designed to facilitate object-relational mapping.</a:t>
            </a:r>
          </a:p>
          <a:p>
            <a:pPr lvl="1" eaLnBrk="1" hangingPunct="1"/>
            <a:r>
              <a:rPr lang="en-US" altLang="en-US" dirty="0"/>
              <a:t>JPA works in both Java SE and Java EE environments.</a:t>
            </a:r>
          </a:p>
          <a:p>
            <a:pPr lvl="1" eaLnBrk="1" hangingPunct="1"/>
            <a:r>
              <a:rPr lang="en-US" altLang="en-US" dirty="0"/>
              <a:t>Key JPA concepts include:</a:t>
            </a:r>
          </a:p>
          <a:p>
            <a:pPr lvl="2" eaLnBrk="1" hangingPunct="1"/>
            <a:r>
              <a:rPr lang="en-US" altLang="en-US" dirty="0"/>
              <a:t>Entities</a:t>
            </a:r>
          </a:p>
          <a:p>
            <a:pPr lvl="2" eaLnBrk="1" hangingPunct="1"/>
            <a:r>
              <a:rPr lang="en-US" altLang="en-US" dirty="0"/>
              <a:t>Persistence units</a:t>
            </a:r>
          </a:p>
          <a:p>
            <a:pPr lvl="2" eaLnBrk="1" hangingPunct="1"/>
            <a:r>
              <a:rPr lang="en-US" altLang="en-US" dirty="0"/>
              <a:t>Persistence contexts</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5" name="Rectangle 5"/>
          <p:cNvSpPr>
            <a:spLocks noGrp="1" noChangeArrowheads="1"/>
          </p:cNvSpPr>
          <p:nvPr>
            <p:ph type="title"/>
          </p:nvPr>
        </p:nvSpPr>
        <p:spPr/>
        <p:txBody>
          <a:bodyPr/>
          <a:lstStyle/>
          <a:p>
            <a:r>
              <a:rPr lang="en-US"/>
              <a:t>Finding an Entity by Primary Key</a:t>
            </a:r>
          </a:p>
        </p:txBody>
      </p:sp>
      <p:sp>
        <p:nvSpPr>
          <p:cNvPr id="384006" name="Rectangle 6"/>
          <p:cNvSpPr>
            <a:spLocks noGrp="1" noChangeArrowheads="1"/>
          </p:cNvSpPr>
          <p:nvPr>
            <p:ph type="body" idx="1"/>
          </p:nvPr>
        </p:nvSpPr>
        <p:spPr>
          <a:xfrm>
            <a:off x="609600" y="1143000"/>
            <a:ext cx="7918450" cy="2666371"/>
          </a:xfrm>
        </p:spPr>
        <p:txBody>
          <a:bodyPr/>
          <a:lstStyle/>
          <a:p>
            <a:r>
              <a:rPr lang="en-US" dirty="0"/>
              <a:t>To locate an entity by primary key, perform the following steps:</a:t>
            </a:r>
          </a:p>
          <a:p>
            <a:pPr lvl="1">
              <a:buClr>
                <a:schemeClr val="tx1"/>
              </a:buClr>
              <a:buFont typeface="Arial" charset="0"/>
              <a:buNone/>
            </a:pPr>
            <a:r>
              <a:rPr lang="en-US" dirty="0"/>
              <a:t>1.	Create and set the primary key object and value.</a:t>
            </a:r>
          </a:p>
          <a:p>
            <a:pPr lvl="1">
              <a:buClr>
                <a:schemeClr val="tx1"/>
              </a:buClr>
              <a:buFont typeface="Arial" charset="0"/>
              <a:buNone/>
            </a:pPr>
            <a:r>
              <a:rPr lang="en-US" dirty="0"/>
              <a:t>2.	Call the </a:t>
            </a:r>
            <a:r>
              <a:rPr lang="en-US" dirty="0" err="1">
                <a:latin typeface="Courier New" pitchFamily="49" charset="0"/>
              </a:rPr>
              <a:t>EntityManager</a:t>
            </a:r>
            <a:r>
              <a:rPr lang="en-US" dirty="0"/>
              <a:t> </a:t>
            </a:r>
            <a:r>
              <a:rPr lang="en-US" dirty="0">
                <a:latin typeface="Courier New" pitchFamily="49" charset="0"/>
              </a:rPr>
              <a:t>find()</a:t>
            </a:r>
            <a:r>
              <a:rPr lang="en-US" dirty="0"/>
              <a:t> method with the 	following parameters:</a:t>
            </a:r>
          </a:p>
          <a:p>
            <a:pPr lvl="2"/>
            <a:r>
              <a:rPr lang="en-US" sz="2200" dirty="0"/>
              <a:t>Entity class</a:t>
            </a:r>
          </a:p>
          <a:p>
            <a:pPr lvl="2"/>
            <a:r>
              <a:rPr lang="en-US" sz="2200" dirty="0"/>
              <a:t>Primary-key object</a:t>
            </a:r>
          </a:p>
        </p:txBody>
      </p:sp>
      <p:sp>
        <p:nvSpPr>
          <p:cNvPr id="384004" name="Rectangle 4"/>
          <p:cNvSpPr>
            <a:spLocks noChangeArrowheads="1"/>
          </p:cNvSpPr>
          <p:nvPr/>
        </p:nvSpPr>
        <p:spPr bwMode="blackGray">
          <a:xfrm>
            <a:off x="622300" y="3994150"/>
            <a:ext cx="7886700" cy="2254250"/>
          </a:xfrm>
          <a:prstGeom prst="rect">
            <a:avLst/>
          </a:prstGeom>
          <a:solidFill>
            <a:srgbClr val="CCCCCC"/>
          </a:solidFill>
          <a:ln w="28575">
            <a:solidFill>
              <a:srgbClr val="000000"/>
            </a:solidFill>
            <a:miter lim="800000"/>
            <a:headEnd/>
            <a:tailEnd/>
          </a:ln>
          <a:effectLst/>
        </p:spPr>
        <p:txBody>
          <a:bodyPr lIns="92075" tIns="9144" rIns="92075" bIns="9144"/>
          <a:lstStyle/>
          <a:p>
            <a:pPr marL="457200" indent="-457200" algn="l" defTabSz="400050" eaLnBrk="0" hangingPunct="0">
              <a:lnSpc>
                <a:spcPct val="90000"/>
              </a:lnSpc>
              <a:spcBef>
                <a:spcPct val="0"/>
              </a:spcBef>
              <a:buClrTx/>
              <a:buFontTx/>
              <a:buNone/>
              <a:tabLst>
                <a:tab pos="400050" algn="r"/>
                <a:tab pos="673100" algn="l"/>
              </a:tabLst>
            </a:pPr>
            <a:r>
              <a:rPr lang="en-US" dirty="0">
                <a:latin typeface="Courier New" pitchFamily="49" charset="0"/>
              </a:rPr>
              <a:t>import </a:t>
            </a:r>
            <a:r>
              <a:rPr lang="en-US" dirty="0" err="1">
                <a:latin typeface="Courier New" pitchFamily="49" charset="0"/>
              </a:rPr>
              <a:t>org.srdemo.persistence.Users</a:t>
            </a:r>
            <a:r>
              <a:rPr lang="en-US" dirty="0">
                <a:latin typeface="Courier New" pitchFamily="49" charset="0"/>
              </a:rPr>
              <a:t>;</a:t>
            </a:r>
          </a:p>
          <a:p>
            <a:pPr marL="457200" indent="-457200" algn="l" defTabSz="400050" eaLnBrk="0" hangingPunct="0">
              <a:lnSpc>
                <a:spcPct val="90000"/>
              </a:lnSpc>
              <a:spcBef>
                <a:spcPct val="0"/>
              </a:spcBef>
              <a:buClrTx/>
              <a:buFontTx/>
              <a:buNone/>
              <a:tabLst>
                <a:tab pos="400050" algn="r"/>
                <a:tab pos="673100" algn="l"/>
              </a:tabLst>
            </a:pPr>
            <a:r>
              <a:rPr lang="en-US" dirty="0">
                <a:latin typeface="Courier New" pitchFamily="49" charset="0"/>
              </a:rPr>
              <a:t>@PersistenceContext(unitName="Model")</a:t>
            </a:r>
          </a:p>
          <a:p>
            <a:pPr marL="457200" indent="-457200" algn="l" defTabSz="400050" eaLnBrk="0" hangingPunct="0">
              <a:lnSpc>
                <a:spcPct val="90000"/>
              </a:lnSpc>
              <a:spcBef>
                <a:spcPct val="0"/>
              </a:spcBef>
              <a:buClrTx/>
              <a:buFontTx/>
              <a:buNone/>
              <a:tabLst>
                <a:tab pos="400050" algn="r"/>
                <a:tab pos="673100" algn="l"/>
              </a:tabLst>
            </a:pPr>
            <a:r>
              <a:rPr lang="en-US" dirty="0">
                <a:latin typeface="Courier New" pitchFamily="49" charset="0"/>
              </a:rPr>
              <a:t>private </a:t>
            </a:r>
            <a:r>
              <a:rPr lang="en-US" dirty="0" err="1">
                <a:latin typeface="Courier New" pitchFamily="49" charset="0"/>
              </a:rPr>
              <a:t>EntityManager</a:t>
            </a:r>
            <a:r>
              <a:rPr lang="en-US" dirty="0">
                <a:latin typeface="Courier New" pitchFamily="49" charset="0"/>
              </a:rPr>
              <a:t> </a:t>
            </a:r>
            <a:r>
              <a:rPr lang="en-US" dirty="0" err="1">
                <a:latin typeface="Courier New" pitchFamily="49" charset="0"/>
              </a:rPr>
              <a:t>em</a:t>
            </a:r>
            <a:r>
              <a:rPr lang="en-US" dirty="0">
                <a:latin typeface="Courier New" pitchFamily="49" charset="0"/>
              </a:rPr>
              <a:t>;</a:t>
            </a:r>
          </a:p>
          <a:p>
            <a:pPr marL="457200" indent="-457200" algn="l" defTabSz="400050" eaLnBrk="0" hangingPunct="0">
              <a:lnSpc>
                <a:spcPct val="90000"/>
              </a:lnSpc>
              <a:spcBef>
                <a:spcPct val="0"/>
              </a:spcBef>
              <a:buClrTx/>
              <a:buFontTx/>
              <a:buNone/>
              <a:tabLst>
                <a:tab pos="400050" algn="r"/>
                <a:tab pos="673100" algn="l"/>
              </a:tabLst>
            </a:pPr>
            <a:r>
              <a:rPr lang="en-US" dirty="0">
                <a:latin typeface="Courier New" pitchFamily="49" charset="0"/>
              </a:rPr>
              <a:t>...</a:t>
            </a:r>
          </a:p>
          <a:p>
            <a:pPr marL="457200" indent="-457200" algn="l" defTabSz="400050" eaLnBrk="0" hangingPunct="0">
              <a:lnSpc>
                <a:spcPct val="90000"/>
              </a:lnSpc>
              <a:spcBef>
                <a:spcPct val="0"/>
              </a:spcBef>
              <a:buClrTx/>
              <a:buFontTx/>
              <a:buNone/>
              <a:tabLst>
                <a:tab pos="400050" algn="r"/>
                <a:tab pos="673100" algn="l"/>
              </a:tabLst>
            </a:pPr>
            <a:r>
              <a:rPr lang="en-US" dirty="0">
                <a:latin typeface="Courier New" pitchFamily="49" charset="0"/>
              </a:rPr>
              <a:t>public Users </a:t>
            </a:r>
            <a:r>
              <a:rPr lang="en-US" dirty="0" err="1">
                <a:latin typeface="Courier New" pitchFamily="49" charset="0"/>
              </a:rPr>
              <a:t>findUserByPrimaryKey</a:t>
            </a:r>
            <a:r>
              <a:rPr lang="en-US" dirty="0">
                <a:latin typeface="Courier New" pitchFamily="49" charset="0"/>
              </a:rPr>
              <a:t>(Long id) {</a:t>
            </a:r>
          </a:p>
          <a:p>
            <a:pPr marL="457200" indent="-457200" algn="l" defTabSz="400050" eaLnBrk="0" hangingPunct="0">
              <a:lnSpc>
                <a:spcPct val="90000"/>
              </a:lnSpc>
              <a:spcBef>
                <a:spcPct val="0"/>
              </a:spcBef>
              <a:buClrTx/>
              <a:buFontTx/>
              <a:buNone/>
              <a:tabLst>
                <a:tab pos="400050" algn="r"/>
                <a:tab pos="673100" algn="l"/>
              </a:tabLst>
            </a:pPr>
            <a:r>
              <a:rPr lang="en-US" dirty="0">
                <a:latin typeface="Courier New" pitchFamily="49" charset="0"/>
              </a:rPr>
              <a:t>  Users user = null;</a:t>
            </a:r>
          </a:p>
          <a:p>
            <a:pPr marL="457200" indent="-457200" algn="l" defTabSz="400050" eaLnBrk="0" hangingPunct="0">
              <a:lnSpc>
                <a:spcPct val="90000"/>
              </a:lnSpc>
              <a:spcBef>
                <a:spcPct val="0"/>
              </a:spcBef>
              <a:buClrTx/>
              <a:buFontTx/>
              <a:buNone/>
              <a:tabLst>
                <a:tab pos="400050" algn="r"/>
                <a:tab pos="673100" algn="l"/>
              </a:tabLst>
            </a:pPr>
            <a:r>
              <a:rPr lang="en-US" dirty="0">
                <a:latin typeface="Courier New" pitchFamily="49" charset="0"/>
              </a:rPr>
              <a:t>  user = </a:t>
            </a:r>
            <a:r>
              <a:rPr lang="en-US" dirty="0" err="1">
                <a:latin typeface="Courier New" pitchFamily="49" charset="0"/>
              </a:rPr>
              <a:t>em.find</a:t>
            </a:r>
            <a:r>
              <a:rPr lang="en-US" dirty="0">
                <a:latin typeface="Courier New" pitchFamily="49" charset="0"/>
              </a:rPr>
              <a:t>(</a:t>
            </a:r>
            <a:r>
              <a:rPr lang="en-US" dirty="0" err="1">
                <a:latin typeface="Courier New" pitchFamily="49" charset="0"/>
              </a:rPr>
              <a:t>Users.class</a:t>
            </a:r>
            <a:r>
              <a:rPr lang="en-US" dirty="0">
                <a:latin typeface="Courier New" pitchFamily="49" charset="0"/>
              </a:rPr>
              <a:t>, id);</a:t>
            </a:r>
          </a:p>
          <a:p>
            <a:pPr marL="457200" indent="-457200" algn="l" defTabSz="400050" eaLnBrk="0" hangingPunct="0">
              <a:lnSpc>
                <a:spcPct val="90000"/>
              </a:lnSpc>
              <a:spcBef>
                <a:spcPct val="0"/>
              </a:spcBef>
              <a:buClrTx/>
              <a:buFontTx/>
              <a:buNone/>
              <a:tabLst>
                <a:tab pos="400050" algn="r"/>
                <a:tab pos="673100" algn="l"/>
              </a:tabLst>
            </a:pPr>
            <a:r>
              <a:rPr lang="en-US" dirty="0">
                <a:latin typeface="Courier New" pitchFamily="49" charset="0"/>
              </a:rPr>
              <a:t>  return user;</a:t>
            </a:r>
          </a:p>
          <a:p>
            <a:pPr marL="457200" indent="-457200" algn="l" defTabSz="400050" eaLnBrk="0" hangingPunct="0">
              <a:lnSpc>
                <a:spcPct val="90000"/>
              </a:lnSpc>
              <a:spcBef>
                <a:spcPct val="0"/>
              </a:spcBef>
              <a:buClrTx/>
              <a:buFontTx/>
              <a:buNone/>
              <a:tabLst>
                <a:tab pos="400050" algn="r"/>
                <a:tab pos="673100" algn="l"/>
              </a:tabLst>
            </a:pPr>
            <a:r>
              <a:rPr lang="en-US" dirty="0">
                <a:latin typeface="Courier New" pitchFamily="49" charset="0"/>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p:txBody>
          <a:bodyPr/>
          <a:lstStyle/>
          <a:p>
            <a:r>
              <a:rPr lang="en-US"/>
              <a:t>Mapping Relationships Between Entities</a:t>
            </a:r>
          </a:p>
        </p:txBody>
      </p:sp>
      <p:sp>
        <p:nvSpPr>
          <p:cNvPr id="336899" name="Rectangle 3"/>
          <p:cNvSpPr>
            <a:spLocks noGrp="1" noChangeArrowheads="1"/>
          </p:cNvSpPr>
          <p:nvPr>
            <p:ph type="body" idx="1"/>
          </p:nvPr>
        </p:nvSpPr>
        <p:spPr>
          <a:xfrm>
            <a:off x="609600" y="1449388"/>
            <a:ext cx="7918450" cy="4310062"/>
          </a:xfrm>
        </p:spPr>
        <p:txBody>
          <a:bodyPr/>
          <a:lstStyle/>
          <a:p>
            <a:r>
              <a:rPr lang="en-US"/>
              <a:t>Annotations for entity relationships:</a:t>
            </a:r>
          </a:p>
          <a:p>
            <a:pPr lvl="1"/>
            <a:r>
              <a:rPr lang="en-US">
                <a:latin typeface="Courier New" pitchFamily="49" charset="0"/>
              </a:rPr>
              <a:t>@OneToOne</a:t>
            </a:r>
          </a:p>
          <a:p>
            <a:pPr lvl="1"/>
            <a:endParaRPr lang="en-US"/>
          </a:p>
          <a:p>
            <a:pPr lvl="1"/>
            <a:endParaRPr lang="en-US"/>
          </a:p>
          <a:p>
            <a:pPr lvl="1"/>
            <a:r>
              <a:rPr lang="en-US">
                <a:latin typeface="Courier New" pitchFamily="49" charset="0"/>
              </a:rPr>
              <a:t>@ManyToOne</a:t>
            </a:r>
          </a:p>
          <a:p>
            <a:pPr lvl="1"/>
            <a:endParaRPr lang="en-US"/>
          </a:p>
          <a:p>
            <a:pPr lvl="1"/>
            <a:endParaRPr lang="en-US"/>
          </a:p>
          <a:p>
            <a:pPr lvl="1"/>
            <a:r>
              <a:rPr lang="en-US">
                <a:latin typeface="Courier New" pitchFamily="49" charset="0"/>
              </a:rPr>
              <a:t>@OneToMany</a:t>
            </a:r>
          </a:p>
          <a:p>
            <a:pPr lvl="1">
              <a:buFont typeface="Arial" charset="0"/>
              <a:buNone/>
            </a:pPr>
            <a:br>
              <a:rPr lang="en-US"/>
            </a:br>
            <a:endParaRPr lang="en-US"/>
          </a:p>
          <a:p>
            <a:pPr lvl="1"/>
            <a:r>
              <a:rPr lang="en-US">
                <a:latin typeface="Courier New" pitchFamily="49" charset="0"/>
              </a:rPr>
              <a:t>@ManyToMany</a:t>
            </a:r>
          </a:p>
        </p:txBody>
      </p:sp>
      <p:pic>
        <p:nvPicPr>
          <p:cNvPr id="336900" name="Picture 4" descr="ejb-jdev"/>
          <p:cNvPicPr>
            <a:picLocks noChangeAspect="1" noChangeArrowheads="1"/>
          </p:cNvPicPr>
          <p:nvPr/>
        </p:nvPicPr>
        <p:blipFill>
          <a:blip r:embed="rId3"/>
          <a:srcRect/>
          <a:stretch>
            <a:fillRect/>
          </a:stretch>
        </p:blipFill>
        <p:spPr bwMode="gray">
          <a:xfrm>
            <a:off x="3344863" y="2679700"/>
            <a:ext cx="846137" cy="806450"/>
          </a:xfrm>
          <a:prstGeom prst="rect">
            <a:avLst/>
          </a:prstGeom>
          <a:noFill/>
        </p:spPr>
      </p:pic>
      <p:sp>
        <p:nvSpPr>
          <p:cNvPr id="336901" name="Line 5"/>
          <p:cNvSpPr>
            <a:spLocks noChangeShapeType="1"/>
          </p:cNvSpPr>
          <p:nvPr/>
        </p:nvSpPr>
        <p:spPr bwMode="auto">
          <a:xfrm>
            <a:off x="3533775" y="2244725"/>
            <a:ext cx="1685925" cy="0"/>
          </a:xfrm>
          <a:prstGeom prst="line">
            <a:avLst/>
          </a:prstGeom>
          <a:noFill/>
          <a:ln w="28575">
            <a:solidFill>
              <a:schemeClr val="tx1"/>
            </a:solidFill>
            <a:round/>
            <a:headEnd type="none" w="sm" len="sm"/>
            <a:tailEnd type="none" w="sm" len="sm"/>
          </a:ln>
          <a:effectLst/>
        </p:spPr>
        <p:txBody>
          <a:bodyPr/>
          <a:lstStyle/>
          <a:p>
            <a:endParaRPr lang="en-IN"/>
          </a:p>
        </p:txBody>
      </p:sp>
      <p:sp>
        <p:nvSpPr>
          <p:cNvPr id="336902" name="Line 6"/>
          <p:cNvSpPr>
            <a:spLocks noChangeShapeType="1"/>
          </p:cNvSpPr>
          <p:nvPr/>
        </p:nvSpPr>
        <p:spPr bwMode="auto">
          <a:xfrm>
            <a:off x="4140200" y="3184525"/>
            <a:ext cx="2019300" cy="0"/>
          </a:xfrm>
          <a:prstGeom prst="line">
            <a:avLst/>
          </a:prstGeom>
          <a:noFill/>
          <a:ln w="28575">
            <a:solidFill>
              <a:schemeClr val="tx1"/>
            </a:solidFill>
            <a:round/>
            <a:headEnd type="none" w="sm" len="sm"/>
            <a:tailEnd type="none" w="sm" len="sm"/>
          </a:ln>
          <a:effectLst/>
        </p:spPr>
        <p:txBody>
          <a:bodyPr/>
          <a:lstStyle/>
          <a:p>
            <a:endParaRPr lang="en-IN"/>
          </a:p>
        </p:txBody>
      </p:sp>
      <p:sp>
        <p:nvSpPr>
          <p:cNvPr id="336903" name="Line 7"/>
          <p:cNvSpPr>
            <a:spLocks noChangeShapeType="1"/>
          </p:cNvSpPr>
          <p:nvPr/>
        </p:nvSpPr>
        <p:spPr bwMode="auto">
          <a:xfrm>
            <a:off x="4552950" y="4279900"/>
            <a:ext cx="2324100" cy="0"/>
          </a:xfrm>
          <a:prstGeom prst="line">
            <a:avLst/>
          </a:prstGeom>
          <a:noFill/>
          <a:ln w="28575">
            <a:solidFill>
              <a:schemeClr val="tx1"/>
            </a:solidFill>
            <a:round/>
            <a:headEnd type="none" w="sm" len="sm"/>
            <a:tailEnd type="none" w="sm" len="sm"/>
          </a:ln>
          <a:effectLst/>
        </p:spPr>
        <p:txBody>
          <a:bodyPr/>
          <a:lstStyle/>
          <a:p>
            <a:endParaRPr lang="en-IN"/>
          </a:p>
        </p:txBody>
      </p:sp>
      <p:pic>
        <p:nvPicPr>
          <p:cNvPr id="336904" name="Picture 8" descr="ejb-jdev"/>
          <p:cNvPicPr>
            <a:picLocks noChangeAspect="1" noChangeArrowheads="1"/>
          </p:cNvPicPr>
          <p:nvPr/>
        </p:nvPicPr>
        <p:blipFill>
          <a:blip r:embed="rId3"/>
          <a:srcRect/>
          <a:stretch>
            <a:fillRect/>
          </a:stretch>
        </p:blipFill>
        <p:spPr bwMode="gray">
          <a:xfrm>
            <a:off x="4633913" y="4943475"/>
            <a:ext cx="846137" cy="806450"/>
          </a:xfrm>
          <a:prstGeom prst="rect">
            <a:avLst/>
          </a:prstGeom>
          <a:noFill/>
        </p:spPr>
      </p:pic>
      <p:sp>
        <p:nvSpPr>
          <p:cNvPr id="336905" name="Line 9"/>
          <p:cNvSpPr>
            <a:spLocks noChangeShapeType="1"/>
          </p:cNvSpPr>
          <p:nvPr/>
        </p:nvSpPr>
        <p:spPr bwMode="auto">
          <a:xfrm>
            <a:off x="5508625" y="5521325"/>
            <a:ext cx="2089150" cy="0"/>
          </a:xfrm>
          <a:prstGeom prst="line">
            <a:avLst/>
          </a:prstGeom>
          <a:noFill/>
          <a:ln w="28575">
            <a:solidFill>
              <a:schemeClr val="tx1"/>
            </a:solidFill>
            <a:round/>
            <a:headEnd type="none" w="sm" len="sm"/>
            <a:tailEnd type="none" w="sm" len="sm"/>
          </a:ln>
          <a:effectLst/>
        </p:spPr>
        <p:txBody>
          <a:bodyPr/>
          <a:lstStyle/>
          <a:p>
            <a:endParaRPr lang="en-IN"/>
          </a:p>
        </p:txBody>
      </p:sp>
      <p:sp>
        <p:nvSpPr>
          <p:cNvPr id="336906" name="Text Box 10"/>
          <p:cNvSpPr txBox="1">
            <a:spLocks noChangeArrowheads="1"/>
          </p:cNvSpPr>
          <p:nvPr/>
        </p:nvSpPr>
        <p:spPr bwMode="auto">
          <a:xfrm>
            <a:off x="3505200" y="2222500"/>
            <a:ext cx="1250950" cy="366713"/>
          </a:xfrm>
          <a:prstGeom prst="rect">
            <a:avLst/>
          </a:prstGeom>
          <a:noFill/>
          <a:ln w="28575">
            <a:noFill/>
            <a:miter lim="800000"/>
            <a:headEnd type="none" w="sm" len="sm"/>
            <a:tailEnd type="none" w="sm" len="sm"/>
          </a:ln>
          <a:effectLst/>
        </p:spPr>
        <p:txBody>
          <a:bodyPr wrap="none">
            <a:spAutoFit/>
          </a:bodyPr>
          <a:lstStyle/>
          <a:p>
            <a:pPr defTabSz="228600"/>
            <a:r>
              <a:rPr lang="en-US"/>
              <a:t>Customer</a:t>
            </a:r>
          </a:p>
        </p:txBody>
      </p:sp>
      <p:sp>
        <p:nvSpPr>
          <p:cNvPr id="336907" name="Text Box 11"/>
          <p:cNvSpPr txBox="1">
            <a:spLocks noChangeArrowheads="1"/>
          </p:cNvSpPr>
          <p:nvPr/>
        </p:nvSpPr>
        <p:spPr bwMode="auto">
          <a:xfrm>
            <a:off x="5867400" y="2222500"/>
            <a:ext cx="1098550" cy="366713"/>
          </a:xfrm>
          <a:prstGeom prst="rect">
            <a:avLst/>
          </a:prstGeom>
          <a:noFill/>
          <a:ln w="28575">
            <a:noFill/>
            <a:miter lim="800000"/>
            <a:headEnd type="none" w="sm" len="sm"/>
            <a:tailEnd type="none" w="sm" len="sm"/>
          </a:ln>
          <a:effectLst/>
        </p:spPr>
        <p:txBody>
          <a:bodyPr wrap="none">
            <a:spAutoFit/>
          </a:bodyPr>
          <a:lstStyle/>
          <a:p>
            <a:pPr defTabSz="228600"/>
            <a:r>
              <a:rPr lang="en-US"/>
              <a:t>Address</a:t>
            </a:r>
          </a:p>
        </p:txBody>
      </p:sp>
      <p:sp>
        <p:nvSpPr>
          <p:cNvPr id="336908" name="Text Box 12"/>
          <p:cNvSpPr txBox="1">
            <a:spLocks noChangeArrowheads="1"/>
          </p:cNvSpPr>
          <p:nvPr/>
        </p:nvSpPr>
        <p:spPr bwMode="auto">
          <a:xfrm>
            <a:off x="4343400" y="3200400"/>
            <a:ext cx="806450" cy="366713"/>
          </a:xfrm>
          <a:prstGeom prst="rect">
            <a:avLst/>
          </a:prstGeom>
          <a:noFill/>
          <a:ln w="28575">
            <a:noFill/>
            <a:miter lim="800000"/>
            <a:headEnd type="none" w="sm" len="sm"/>
            <a:tailEnd type="none" w="sm" len="sm"/>
          </a:ln>
          <a:effectLst/>
        </p:spPr>
        <p:txBody>
          <a:bodyPr wrap="none">
            <a:spAutoFit/>
          </a:bodyPr>
          <a:lstStyle/>
          <a:p>
            <a:pPr defTabSz="228600"/>
            <a:r>
              <a:rPr lang="en-US"/>
              <a:t>Order</a:t>
            </a:r>
          </a:p>
        </p:txBody>
      </p:sp>
      <p:sp>
        <p:nvSpPr>
          <p:cNvPr id="336909" name="Text Box 13"/>
          <p:cNvSpPr txBox="1">
            <a:spLocks noChangeArrowheads="1"/>
          </p:cNvSpPr>
          <p:nvPr/>
        </p:nvSpPr>
        <p:spPr bwMode="auto">
          <a:xfrm>
            <a:off x="6750050" y="3213100"/>
            <a:ext cx="1250950" cy="366713"/>
          </a:xfrm>
          <a:prstGeom prst="rect">
            <a:avLst/>
          </a:prstGeom>
          <a:noFill/>
          <a:ln w="28575">
            <a:noFill/>
            <a:miter lim="800000"/>
            <a:headEnd type="none" w="sm" len="sm"/>
            <a:tailEnd type="none" w="sm" len="sm"/>
          </a:ln>
          <a:effectLst/>
        </p:spPr>
        <p:txBody>
          <a:bodyPr wrap="none">
            <a:spAutoFit/>
          </a:bodyPr>
          <a:lstStyle/>
          <a:p>
            <a:pPr defTabSz="228600"/>
            <a:r>
              <a:rPr lang="en-US"/>
              <a:t>Customer</a:t>
            </a:r>
          </a:p>
        </p:txBody>
      </p:sp>
      <p:sp>
        <p:nvSpPr>
          <p:cNvPr id="336910" name="Text Box 14"/>
          <p:cNvSpPr txBox="1">
            <a:spLocks noChangeArrowheads="1"/>
          </p:cNvSpPr>
          <p:nvPr/>
        </p:nvSpPr>
        <p:spPr bwMode="auto">
          <a:xfrm>
            <a:off x="3082925" y="4660900"/>
            <a:ext cx="1260475" cy="366713"/>
          </a:xfrm>
          <a:prstGeom prst="rect">
            <a:avLst/>
          </a:prstGeom>
          <a:noFill/>
          <a:ln w="28575">
            <a:noFill/>
            <a:miter lim="800000"/>
            <a:headEnd type="none" w="sm" len="sm"/>
            <a:tailEnd type="none" w="sm" len="sm"/>
          </a:ln>
          <a:effectLst/>
        </p:spPr>
        <p:txBody>
          <a:bodyPr>
            <a:spAutoFit/>
          </a:bodyPr>
          <a:lstStyle/>
          <a:p>
            <a:pPr defTabSz="228600"/>
            <a:r>
              <a:rPr lang="en-US"/>
              <a:t>Customer</a:t>
            </a:r>
          </a:p>
        </p:txBody>
      </p:sp>
      <p:sp>
        <p:nvSpPr>
          <p:cNvPr id="336911" name="Text Box 15"/>
          <p:cNvSpPr txBox="1">
            <a:spLocks noChangeArrowheads="1"/>
          </p:cNvSpPr>
          <p:nvPr/>
        </p:nvSpPr>
        <p:spPr bwMode="auto">
          <a:xfrm>
            <a:off x="6159500" y="4341813"/>
            <a:ext cx="806450" cy="366712"/>
          </a:xfrm>
          <a:prstGeom prst="rect">
            <a:avLst/>
          </a:prstGeom>
          <a:noFill/>
          <a:ln w="28575">
            <a:noFill/>
            <a:miter lim="800000"/>
            <a:headEnd type="none" w="sm" len="sm"/>
            <a:tailEnd type="none" w="sm" len="sm"/>
          </a:ln>
          <a:effectLst/>
        </p:spPr>
        <p:txBody>
          <a:bodyPr wrap="none">
            <a:spAutoFit/>
          </a:bodyPr>
          <a:lstStyle/>
          <a:p>
            <a:pPr defTabSz="228600"/>
            <a:r>
              <a:rPr lang="en-US"/>
              <a:t>Order</a:t>
            </a:r>
          </a:p>
        </p:txBody>
      </p:sp>
      <p:sp>
        <p:nvSpPr>
          <p:cNvPr id="336912" name="Text Box 16"/>
          <p:cNvSpPr txBox="1">
            <a:spLocks noChangeArrowheads="1"/>
          </p:cNvSpPr>
          <p:nvPr/>
        </p:nvSpPr>
        <p:spPr bwMode="auto">
          <a:xfrm>
            <a:off x="3644900" y="5873750"/>
            <a:ext cx="1250950" cy="366713"/>
          </a:xfrm>
          <a:prstGeom prst="rect">
            <a:avLst/>
          </a:prstGeom>
          <a:noFill/>
          <a:ln w="28575">
            <a:noFill/>
            <a:miter lim="800000"/>
            <a:headEnd type="none" w="sm" len="sm"/>
            <a:tailEnd type="none" w="sm" len="sm"/>
          </a:ln>
          <a:effectLst/>
        </p:spPr>
        <p:txBody>
          <a:bodyPr wrap="none">
            <a:spAutoFit/>
          </a:bodyPr>
          <a:lstStyle/>
          <a:p>
            <a:pPr defTabSz="228600"/>
            <a:r>
              <a:rPr lang="en-US"/>
              <a:t>Customer</a:t>
            </a:r>
          </a:p>
        </p:txBody>
      </p:sp>
      <p:sp>
        <p:nvSpPr>
          <p:cNvPr id="336913" name="Text Box 17"/>
          <p:cNvSpPr txBox="1">
            <a:spLocks noChangeArrowheads="1"/>
          </p:cNvSpPr>
          <p:nvPr/>
        </p:nvSpPr>
        <p:spPr bwMode="auto">
          <a:xfrm>
            <a:off x="6553200" y="5575300"/>
            <a:ext cx="1098550" cy="366713"/>
          </a:xfrm>
          <a:prstGeom prst="rect">
            <a:avLst/>
          </a:prstGeom>
          <a:noFill/>
          <a:ln w="28575">
            <a:noFill/>
            <a:miter lim="800000"/>
            <a:headEnd type="none" w="sm" len="sm"/>
            <a:tailEnd type="none" w="sm" len="sm"/>
          </a:ln>
          <a:effectLst/>
        </p:spPr>
        <p:txBody>
          <a:bodyPr wrap="none">
            <a:spAutoFit/>
          </a:bodyPr>
          <a:lstStyle/>
          <a:p>
            <a:pPr defTabSz="228600"/>
            <a:r>
              <a:rPr lang="en-US"/>
              <a:t>Supplier</a:t>
            </a:r>
          </a:p>
        </p:txBody>
      </p:sp>
      <p:pic>
        <p:nvPicPr>
          <p:cNvPr id="336914" name="Picture 18" descr="ejb-jdev"/>
          <p:cNvPicPr>
            <a:picLocks noChangeAspect="1" noChangeArrowheads="1"/>
          </p:cNvPicPr>
          <p:nvPr/>
        </p:nvPicPr>
        <p:blipFill>
          <a:blip r:embed="rId3"/>
          <a:srcRect/>
          <a:stretch>
            <a:fillRect/>
          </a:stretch>
        </p:blipFill>
        <p:spPr bwMode="gray">
          <a:xfrm>
            <a:off x="2743200" y="1841500"/>
            <a:ext cx="846138" cy="806450"/>
          </a:xfrm>
          <a:prstGeom prst="rect">
            <a:avLst/>
          </a:prstGeom>
          <a:noFill/>
        </p:spPr>
      </p:pic>
      <p:pic>
        <p:nvPicPr>
          <p:cNvPr id="336915" name="Picture 19" descr="ejb-jdev"/>
          <p:cNvPicPr>
            <a:picLocks noChangeAspect="1" noChangeArrowheads="1"/>
          </p:cNvPicPr>
          <p:nvPr/>
        </p:nvPicPr>
        <p:blipFill>
          <a:blip r:embed="rId3"/>
          <a:srcRect/>
          <a:stretch>
            <a:fillRect/>
          </a:stretch>
        </p:blipFill>
        <p:spPr bwMode="gray">
          <a:xfrm>
            <a:off x="5105400" y="1841500"/>
            <a:ext cx="846138" cy="806450"/>
          </a:xfrm>
          <a:prstGeom prst="rect">
            <a:avLst/>
          </a:prstGeom>
          <a:noFill/>
        </p:spPr>
      </p:pic>
      <p:pic>
        <p:nvPicPr>
          <p:cNvPr id="336916" name="Picture 20" descr="ejb-jdev"/>
          <p:cNvPicPr>
            <a:picLocks noChangeAspect="1" noChangeArrowheads="1"/>
          </p:cNvPicPr>
          <p:nvPr/>
        </p:nvPicPr>
        <p:blipFill>
          <a:blip r:embed="rId3"/>
          <a:srcRect/>
          <a:stretch>
            <a:fillRect/>
          </a:stretch>
        </p:blipFill>
        <p:spPr bwMode="gray">
          <a:xfrm>
            <a:off x="3503613" y="3038475"/>
            <a:ext cx="846137" cy="806450"/>
          </a:xfrm>
          <a:prstGeom prst="rect">
            <a:avLst/>
          </a:prstGeom>
          <a:noFill/>
        </p:spPr>
      </p:pic>
      <p:pic>
        <p:nvPicPr>
          <p:cNvPr id="336917" name="Picture 21" descr="ejb-jdev"/>
          <p:cNvPicPr>
            <a:picLocks noChangeAspect="1" noChangeArrowheads="1"/>
          </p:cNvPicPr>
          <p:nvPr/>
        </p:nvPicPr>
        <p:blipFill>
          <a:blip r:embed="rId3"/>
          <a:srcRect/>
          <a:stretch>
            <a:fillRect/>
          </a:stretch>
        </p:blipFill>
        <p:spPr bwMode="gray">
          <a:xfrm>
            <a:off x="5956300" y="2781300"/>
            <a:ext cx="846138" cy="806450"/>
          </a:xfrm>
          <a:prstGeom prst="rect">
            <a:avLst/>
          </a:prstGeom>
          <a:noFill/>
        </p:spPr>
      </p:pic>
      <p:pic>
        <p:nvPicPr>
          <p:cNvPr id="336918" name="Picture 22" descr="ejb-jdev"/>
          <p:cNvPicPr>
            <a:picLocks noChangeAspect="1" noChangeArrowheads="1"/>
          </p:cNvPicPr>
          <p:nvPr/>
        </p:nvPicPr>
        <p:blipFill>
          <a:blip r:embed="rId3"/>
          <a:srcRect/>
          <a:stretch>
            <a:fillRect/>
          </a:stretch>
        </p:blipFill>
        <p:spPr bwMode="gray">
          <a:xfrm>
            <a:off x="3810000" y="3930650"/>
            <a:ext cx="846138" cy="806450"/>
          </a:xfrm>
          <a:prstGeom prst="rect">
            <a:avLst/>
          </a:prstGeom>
          <a:noFill/>
        </p:spPr>
      </p:pic>
      <p:pic>
        <p:nvPicPr>
          <p:cNvPr id="336919" name="Picture 23" descr="ejb-jdev"/>
          <p:cNvPicPr>
            <a:picLocks noChangeAspect="1" noChangeArrowheads="1"/>
          </p:cNvPicPr>
          <p:nvPr/>
        </p:nvPicPr>
        <p:blipFill>
          <a:blip r:embed="rId3"/>
          <a:srcRect/>
          <a:stretch>
            <a:fillRect/>
          </a:stretch>
        </p:blipFill>
        <p:spPr bwMode="gray">
          <a:xfrm>
            <a:off x="4792663" y="5302250"/>
            <a:ext cx="846137" cy="806450"/>
          </a:xfrm>
          <a:prstGeom prst="rect">
            <a:avLst/>
          </a:prstGeom>
          <a:noFill/>
        </p:spPr>
      </p:pic>
      <p:pic>
        <p:nvPicPr>
          <p:cNvPr id="336920" name="Picture 24" descr="ejb-jdev"/>
          <p:cNvPicPr>
            <a:picLocks noChangeAspect="1" noChangeArrowheads="1"/>
          </p:cNvPicPr>
          <p:nvPr/>
        </p:nvPicPr>
        <p:blipFill>
          <a:blip r:embed="rId3"/>
          <a:srcRect/>
          <a:stretch>
            <a:fillRect/>
          </a:stretch>
        </p:blipFill>
        <p:spPr bwMode="gray">
          <a:xfrm>
            <a:off x="7461250" y="4867275"/>
            <a:ext cx="846138" cy="806450"/>
          </a:xfrm>
          <a:prstGeom prst="rect">
            <a:avLst/>
          </a:prstGeom>
          <a:noFill/>
        </p:spPr>
      </p:pic>
      <p:pic>
        <p:nvPicPr>
          <p:cNvPr id="336921" name="Picture 25" descr="ejb-jdev"/>
          <p:cNvPicPr>
            <a:picLocks noChangeAspect="1" noChangeArrowheads="1"/>
          </p:cNvPicPr>
          <p:nvPr/>
        </p:nvPicPr>
        <p:blipFill>
          <a:blip r:embed="rId3"/>
          <a:srcRect/>
          <a:stretch>
            <a:fillRect/>
          </a:stretch>
        </p:blipFill>
        <p:spPr bwMode="gray">
          <a:xfrm>
            <a:off x="7620000" y="5226050"/>
            <a:ext cx="846138" cy="806450"/>
          </a:xfrm>
          <a:prstGeom prst="rect">
            <a:avLst/>
          </a:prstGeom>
          <a:noFill/>
        </p:spPr>
      </p:pic>
      <p:pic>
        <p:nvPicPr>
          <p:cNvPr id="336922" name="Picture 26" descr="ejb-jdev"/>
          <p:cNvPicPr>
            <a:picLocks noChangeAspect="1" noChangeArrowheads="1"/>
          </p:cNvPicPr>
          <p:nvPr/>
        </p:nvPicPr>
        <p:blipFill>
          <a:blip r:embed="rId3"/>
          <a:srcRect/>
          <a:stretch>
            <a:fillRect/>
          </a:stretch>
        </p:blipFill>
        <p:spPr bwMode="gray">
          <a:xfrm>
            <a:off x="6767513" y="3648075"/>
            <a:ext cx="846137" cy="806450"/>
          </a:xfrm>
          <a:prstGeom prst="rect">
            <a:avLst/>
          </a:prstGeom>
          <a:noFill/>
        </p:spPr>
      </p:pic>
      <p:pic>
        <p:nvPicPr>
          <p:cNvPr id="336923" name="Picture 27" descr="ejb-jdev"/>
          <p:cNvPicPr>
            <a:picLocks noChangeAspect="1" noChangeArrowheads="1"/>
          </p:cNvPicPr>
          <p:nvPr/>
        </p:nvPicPr>
        <p:blipFill>
          <a:blip r:embed="rId3"/>
          <a:srcRect/>
          <a:stretch>
            <a:fillRect/>
          </a:stretch>
        </p:blipFill>
        <p:spPr bwMode="gray">
          <a:xfrm>
            <a:off x="6926263" y="4006850"/>
            <a:ext cx="846137" cy="80645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2" name="Rectangle 4"/>
          <p:cNvSpPr>
            <a:spLocks noGrp="1" noChangeArrowheads="1"/>
          </p:cNvSpPr>
          <p:nvPr>
            <p:ph type="title"/>
          </p:nvPr>
        </p:nvSpPr>
        <p:spPr/>
        <p:txBody>
          <a:bodyPr/>
          <a:lstStyle/>
          <a:p>
            <a:r>
              <a:rPr lang="en-US"/>
              <a:t>What Is JPA </a:t>
            </a:r>
            <a:r>
              <a:rPr lang="en-US">
                <a:latin typeface="Courier New" pitchFamily="49" charset="0"/>
              </a:rPr>
              <a:t>Query</a:t>
            </a:r>
            <a:r>
              <a:rPr lang="en-US"/>
              <a:t> API?</a:t>
            </a:r>
          </a:p>
        </p:txBody>
      </p:sp>
      <p:sp>
        <p:nvSpPr>
          <p:cNvPr id="386053" name="Rectangle 5"/>
          <p:cNvSpPr>
            <a:spLocks noGrp="1" noChangeArrowheads="1"/>
          </p:cNvSpPr>
          <p:nvPr>
            <p:ph type="body" idx="1"/>
          </p:nvPr>
        </p:nvSpPr>
        <p:spPr>
          <a:xfrm>
            <a:off x="609600" y="1447800"/>
            <a:ext cx="7918450" cy="2989263"/>
          </a:xfrm>
        </p:spPr>
        <p:txBody>
          <a:bodyPr/>
          <a:lstStyle/>
          <a:p>
            <a:r>
              <a:rPr lang="en-US" dirty="0"/>
              <a:t>The JPA </a:t>
            </a:r>
            <a:r>
              <a:rPr lang="en-US" dirty="0">
                <a:latin typeface="Courier New" pitchFamily="49" charset="0"/>
              </a:rPr>
              <a:t>Query</a:t>
            </a:r>
            <a:r>
              <a:rPr lang="en-US" dirty="0"/>
              <a:t> API:</a:t>
            </a:r>
          </a:p>
          <a:p>
            <a:pPr lvl="1"/>
            <a:r>
              <a:rPr lang="en-US" dirty="0"/>
              <a:t>Includes:</a:t>
            </a:r>
          </a:p>
          <a:p>
            <a:pPr lvl="2"/>
            <a:r>
              <a:rPr lang="en-US" dirty="0" err="1">
                <a:latin typeface="Courier New" pitchFamily="49" charset="0"/>
              </a:rPr>
              <a:t>EntityManager</a:t>
            </a:r>
            <a:r>
              <a:rPr lang="en-US" dirty="0"/>
              <a:t> methods to create queries</a:t>
            </a:r>
          </a:p>
          <a:p>
            <a:pPr lvl="2"/>
            <a:r>
              <a:rPr lang="en-US" dirty="0">
                <a:latin typeface="Courier New" pitchFamily="49" charset="0"/>
              </a:rPr>
              <a:t>Query</a:t>
            </a:r>
            <a:r>
              <a:rPr lang="en-US" dirty="0"/>
              <a:t> interface methods for executing queries</a:t>
            </a:r>
          </a:p>
          <a:p>
            <a:pPr lvl="2"/>
            <a:r>
              <a:rPr lang="en-US" dirty="0"/>
              <a:t>Java Persistence Query Language (JPQL)</a:t>
            </a:r>
          </a:p>
          <a:p>
            <a:pPr lvl="1"/>
            <a:r>
              <a:rPr lang="en-US" dirty="0"/>
              <a:t>Supports:</a:t>
            </a:r>
          </a:p>
          <a:p>
            <a:pPr lvl="2"/>
            <a:r>
              <a:rPr lang="en-US" dirty="0"/>
              <a:t>Named queries</a:t>
            </a:r>
          </a:p>
          <a:p>
            <a:pPr lvl="2"/>
            <a:r>
              <a:rPr lang="en-US" dirty="0"/>
              <a:t>Dynamic queries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lstStyle/>
          <a:p>
            <a:r>
              <a:rPr lang="en-US"/>
              <a:t>Retrieving Entities by Using the </a:t>
            </a:r>
            <a:r>
              <a:rPr lang="en-US">
                <a:latin typeface="Courier New" pitchFamily="49" charset="0"/>
              </a:rPr>
              <a:t>Query</a:t>
            </a:r>
            <a:r>
              <a:rPr lang="en-US"/>
              <a:t> API</a:t>
            </a:r>
          </a:p>
        </p:txBody>
      </p:sp>
      <p:sp>
        <p:nvSpPr>
          <p:cNvPr id="388099" name="Rectangle 3"/>
          <p:cNvSpPr>
            <a:spLocks noGrp="1" noChangeArrowheads="1"/>
          </p:cNvSpPr>
          <p:nvPr>
            <p:ph type="body" idx="1"/>
          </p:nvPr>
        </p:nvSpPr>
        <p:spPr>
          <a:xfrm>
            <a:off x="609600" y="1447800"/>
            <a:ext cx="7918450" cy="695325"/>
          </a:xfrm>
        </p:spPr>
        <p:txBody>
          <a:bodyPr/>
          <a:lstStyle/>
          <a:p>
            <a:r>
              <a:rPr lang="en-US"/>
              <a:t>The </a:t>
            </a:r>
            <a:r>
              <a:rPr lang="en-US">
                <a:latin typeface="Courier New" pitchFamily="49" charset="0"/>
              </a:rPr>
              <a:t>EntityManager</a:t>
            </a:r>
            <a:r>
              <a:rPr lang="en-US"/>
              <a:t> interface provides the </a:t>
            </a:r>
            <a:r>
              <a:rPr lang="en-US">
                <a:latin typeface="Courier New" pitchFamily="49" charset="0"/>
              </a:rPr>
              <a:t>Query</a:t>
            </a:r>
            <a:r>
              <a:rPr lang="en-US"/>
              <a:t> API methods to execute JPQL statements:</a:t>
            </a:r>
          </a:p>
        </p:txBody>
      </p:sp>
      <p:pic>
        <p:nvPicPr>
          <p:cNvPr id="388100" name="Picture 4" descr="entity-objectjdev009"/>
          <p:cNvPicPr>
            <a:picLocks noChangeAspect="1" noChangeArrowheads="1"/>
          </p:cNvPicPr>
          <p:nvPr/>
        </p:nvPicPr>
        <p:blipFill>
          <a:blip r:embed="rId3"/>
          <a:srcRect/>
          <a:stretch>
            <a:fillRect/>
          </a:stretch>
        </p:blipFill>
        <p:spPr bwMode="gray">
          <a:xfrm>
            <a:off x="990600" y="2514600"/>
            <a:ext cx="1076325" cy="1130300"/>
          </a:xfrm>
          <a:prstGeom prst="rect">
            <a:avLst/>
          </a:prstGeom>
          <a:noFill/>
        </p:spPr>
      </p:pic>
      <p:pic>
        <p:nvPicPr>
          <p:cNvPr id="388101" name="Picture 5" descr="objec005"/>
          <p:cNvPicPr>
            <a:picLocks noChangeAspect="1" noChangeArrowheads="1"/>
          </p:cNvPicPr>
          <p:nvPr/>
        </p:nvPicPr>
        <p:blipFill>
          <a:blip r:embed="rId4"/>
          <a:srcRect/>
          <a:stretch>
            <a:fillRect/>
          </a:stretch>
        </p:blipFill>
        <p:spPr bwMode="gray">
          <a:xfrm>
            <a:off x="4121150" y="3819525"/>
            <a:ext cx="579438" cy="719138"/>
          </a:xfrm>
          <a:prstGeom prst="rect">
            <a:avLst/>
          </a:prstGeom>
          <a:noFill/>
        </p:spPr>
      </p:pic>
      <p:pic>
        <p:nvPicPr>
          <p:cNvPr id="388102" name="Picture 6" descr="objec005"/>
          <p:cNvPicPr>
            <a:picLocks noChangeAspect="1" noChangeArrowheads="1"/>
          </p:cNvPicPr>
          <p:nvPr/>
        </p:nvPicPr>
        <p:blipFill>
          <a:blip r:embed="rId4"/>
          <a:srcRect/>
          <a:stretch>
            <a:fillRect/>
          </a:stretch>
        </p:blipFill>
        <p:spPr bwMode="gray">
          <a:xfrm>
            <a:off x="4121150" y="4614863"/>
            <a:ext cx="579438" cy="719137"/>
          </a:xfrm>
          <a:prstGeom prst="rect">
            <a:avLst/>
          </a:prstGeom>
          <a:noFill/>
        </p:spPr>
      </p:pic>
      <p:pic>
        <p:nvPicPr>
          <p:cNvPr id="388103" name="Picture 7" descr="objec005"/>
          <p:cNvPicPr>
            <a:picLocks noChangeAspect="1" noChangeArrowheads="1"/>
          </p:cNvPicPr>
          <p:nvPr/>
        </p:nvPicPr>
        <p:blipFill>
          <a:blip r:embed="rId4"/>
          <a:srcRect/>
          <a:stretch>
            <a:fillRect/>
          </a:stretch>
        </p:blipFill>
        <p:spPr bwMode="gray">
          <a:xfrm>
            <a:off x="4121150" y="5410200"/>
            <a:ext cx="579438" cy="719138"/>
          </a:xfrm>
          <a:prstGeom prst="rect">
            <a:avLst/>
          </a:prstGeom>
          <a:noFill/>
        </p:spPr>
      </p:pic>
      <p:sp>
        <p:nvSpPr>
          <p:cNvPr id="388104" name="Freeform 8"/>
          <p:cNvSpPr>
            <a:spLocks/>
          </p:cNvSpPr>
          <p:nvPr/>
        </p:nvSpPr>
        <p:spPr bwMode="auto">
          <a:xfrm flipH="1">
            <a:off x="4700588" y="3733800"/>
            <a:ext cx="152400" cy="2438400"/>
          </a:xfrm>
          <a:custGeom>
            <a:avLst/>
            <a:gdLst/>
            <a:ahLst/>
            <a:cxnLst>
              <a:cxn ang="0">
                <a:pos x="96" y="0"/>
              </a:cxn>
              <a:cxn ang="0">
                <a:pos x="0" y="0"/>
              </a:cxn>
              <a:cxn ang="0">
                <a:pos x="0" y="1536"/>
              </a:cxn>
              <a:cxn ang="0">
                <a:pos x="96" y="1536"/>
              </a:cxn>
            </a:cxnLst>
            <a:rect l="0" t="0" r="r" b="b"/>
            <a:pathLst>
              <a:path w="96" h="1536">
                <a:moveTo>
                  <a:pt x="96" y="0"/>
                </a:moveTo>
                <a:lnTo>
                  <a:pt x="0" y="0"/>
                </a:lnTo>
                <a:lnTo>
                  <a:pt x="0" y="1536"/>
                </a:lnTo>
                <a:lnTo>
                  <a:pt x="96" y="1536"/>
                </a:lnTo>
              </a:path>
            </a:pathLst>
          </a:custGeom>
          <a:noFill/>
          <a:ln w="28575" cap="flat" cmpd="sng">
            <a:solidFill>
              <a:schemeClr val="tx1"/>
            </a:solidFill>
            <a:prstDash val="solid"/>
            <a:round/>
            <a:headEnd type="none" w="sm" len="sm"/>
            <a:tailEnd type="none" w="sm" len="sm"/>
          </a:ln>
          <a:effectLst/>
        </p:spPr>
        <p:txBody>
          <a:bodyPr/>
          <a:lstStyle/>
          <a:p>
            <a:endParaRPr lang="en-IN"/>
          </a:p>
        </p:txBody>
      </p:sp>
      <p:sp>
        <p:nvSpPr>
          <p:cNvPr id="388105" name="Rectangle 9"/>
          <p:cNvSpPr>
            <a:spLocks noChangeArrowheads="1"/>
          </p:cNvSpPr>
          <p:nvPr/>
        </p:nvSpPr>
        <p:spPr bwMode="auto">
          <a:xfrm>
            <a:off x="769938" y="3995738"/>
            <a:ext cx="3460750" cy="366712"/>
          </a:xfrm>
          <a:prstGeom prst="rect">
            <a:avLst/>
          </a:prstGeom>
          <a:noFill/>
          <a:ln w="28575">
            <a:noFill/>
            <a:miter lim="800000"/>
            <a:headEnd type="none" w="sm" len="sm"/>
            <a:tailEnd type="none" w="sm" len="sm"/>
          </a:ln>
          <a:effectLst/>
        </p:spPr>
        <p:txBody>
          <a:bodyPr wrap="none">
            <a:spAutoFit/>
          </a:bodyPr>
          <a:lstStyle/>
          <a:p>
            <a:pPr defTabSz="228600"/>
            <a:r>
              <a:rPr lang="en-US">
                <a:latin typeface="Courier New" pitchFamily="49" charset="0"/>
              </a:rPr>
              <a:t>createQuery(String jpql)</a:t>
            </a:r>
          </a:p>
        </p:txBody>
      </p:sp>
      <p:sp>
        <p:nvSpPr>
          <p:cNvPr id="388106" name="Rectangle 10"/>
          <p:cNvSpPr>
            <a:spLocks noChangeArrowheads="1"/>
          </p:cNvSpPr>
          <p:nvPr/>
        </p:nvSpPr>
        <p:spPr bwMode="auto">
          <a:xfrm>
            <a:off x="914400" y="4791075"/>
            <a:ext cx="2505075" cy="641350"/>
          </a:xfrm>
          <a:prstGeom prst="rect">
            <a:avLst/>
          </a:prstGeom>
          <a:noFill/>
          <a:ln w="28575">
            <a:noFill/>
            <a:miter lim="800000"/>
            <a:headEnd type="none" w="sm" len="sm"/>
            <a:tailEnd type="none" w="sm" len="sm"/>
          </a:ln>
          <a:effectLst/>
        </p:spPr>
        <p:txBody>
          <a:bodyPr wrap="none">
            <a:spAutoFit/>
          </a:bodyPr>
          <a:lstStyle/>
          <a:p>
            <a:pPr defTabSz="228600"/>
            <a:r>
              <a:rPr lang="en-US">
                <a:latin typeface="Courier New" pitchFamily="49" charset="0"/>
              </a:rPr>
              <a:t>createNamedQuery(</a:t>
            </a:r>
            <a:br>
              <a:rPr lang="en-US">
                <a:latin typeface="Courier New" pitchFamily="49" charset="0"/>
              </a:rPr>
            </a:br>
            <a:r>
              <a:rPr lang="en-US">
                <a:latin typeface="Courier New" pitchFamily="49" charset="0"/>
              </a:rPr>
              <a:t>String name)</a:t>
            </a:r>
          </a:p>
        </p:txBody>
      </p:sp>
      <p:sp>
        <p:nvSpPr>
          <p:cNvPr id="388107" name="Text Box 11"/>
          <p:cNvSpPr txBox="1">
            <a:spLocks noChangeArrowheads="1"/>
          </p:cNvSpPr>
          <p:nvPr/>
        </p:nvSpPr>
        <p:spPr bwMode="auto">
          <a:xfrm>
            <a:off x="585788" y="3616325"/>
            <a:ext cx="1958975" cy="366713"/>
          </a:xfrm>
          <a:prstGeom prst="rect">
            <a:avLst/>
          </a:prstGeom>
          <a:noFill/>
          <a:ln w="28575">
            <a:noFill/>
            <a:miter lim="800000"/>
            <a:headEnd type="none" w="sm" len="sm"/>
            <a:tailEnd type="none" w="sm" len="sm"/>
          </a:ln>
          <a:effectLst/>
        </p:spPr>
        <p:txBody>
          <a:bodyPr wrap="none">
            <a:spAutoFit/>
          </a:bodyPr>
          <a:lstStyle/>
          <a:p>
            <a:pPr defTabSz="228600"/>
            <a:r>
              <a:rPr lang="en-US">
                <a:latin typeface="Courier New" pitchFamily="49" charset="0"/>
              </a:rPr>
              <a:t>EntityManager</a:t>
            </a:r>
          </a:p>
        </p:txBody>
      </p:sp>
      <p:sp>
        <p:nvSpPr>
          <p:cNvPr id="388108" name="Freeform 12"/>
          <p:cNvSpPr>
            <a:spLocks/>
          </p:cNvSpPr>
          <p:nvPr/>
        </p:nvSpPr>
        <p:spPr bwMode="auto">
          <a:xfrm>
            <a:off x="714375" y="3962400"/>
            <a:ext cx="1588" cy="1038225"/>
          </a:xfrm>
          <a:custGeom>
            <a:avLst/>
            <a:gdLst/>
            <a:ahLst/>
            <a:cxnLst>
              <a:cxn ang="0">
                <a:pos x="0" y="0"/>
              </a:cxn>
              <a:cxn ang="0">
                <a:pos x="0" y="654"/>
              </a:cxn>
            </a:cxnLst>
            <a:rect l="0" t="0" r="r" b="b"/>
            <a:pathLst>
              <a:path w="1" h="654">
                <a:moveTo>
                  <a:pt x="0" y="0"/>
                </a:moveTo>
                <a:lnTo>
                  <a:pt x="0" y="654"/>
                </a:lnTo>
              </a:path>
            </a:pathLst>
          </a:custGeom>
          <a:noFill/>
          <a:ln w="28575">
            <a:solidFill>
              <a:schemeClr val="tx1"/>
            </a:solidFill>
            <a:round/>
            <a:headEnd type="none" w="sm" len="sm"/>
            <a:tailEnd type="none" w="sm" len="sm"/>
          </a:ln>
          <a:effectLst/>
        </p:spPr>
        <p:txBody>
          <a:bodyPr/>
          <a:lstStyle/>
          <a:p>
            <a:endParaRPr lang="en-IN"/>
          </a:p>
        </p:txBody>
      </p:sp>
      <p:sp>
        <p:nvSpPr>
          <p:cNvPr id="388109" name="Line 13"/>
          <p:cNvSpPr>
            <a:spLocks noChangeShapeType="1"/>
          </p:cNvSpPr>
          <p:nvPr/>
        </p:nvSpPr>
        <p:spPr bwMode="auto">
          <a:xfrm>
            <a:off x="714375" y="4191000"/>
            <a:ext cx="152400" cy="0"/>
          </a:xfrm>
          <a:prstGeom prst="line">
            <a:avLst/>
          </a:prstGeom>
          <a:noFill/>
          <a:ln w="28575">
            <a:solidFill>
              <a:schemeClr val="tx1"/>
            </a:solidFill>
            <a:round/>
            <a:headEnd type="none" w="sm" len="sm"/>
            <a:tailEnd type="triangle" w="sm" len="sm"/>
          </a:ln>
          <a:effectLst/>
        </p:spPr>
        <p:txBody>
          <a:bodyPr/>
          <a:lstStyle/>
          <a:p>
            <a:endParaRPr lang="en-IN"/>
          </a:p>
        </p:txBody>
      </p:sp>
      <p:sp>
        <p:nvSpPr>
          <p:cNvPr id="388110" name="Text Box 14"/>
          <p:cNvSpPr txBox="1">
            <a:spLocks noChangeArrowheads="1"/>
          </p:cNvSpPr>
          <p:nvPr/>
        </p:nvSpPr>
        <p:spPr bwMode="auto">
          <a:xfrm>
            <a:off x="4022725" y="3292475"/>
            <a:ext cx="2949575" cy="366713"/>
          </a:xfrm>
          <a:prstGeom prst="rect">
            <a:avLst/>
          </a:prstGeom>
          <a:noFill/>
          <a:ln w="28575">
            <a:noFill/>
            <a:miter lim="800000"/>
            <a:headEnd type="none" w="sm" len="sm"/>
            <a:tailEnd type="none" w="sm" len="sm"/>
          </a:ln>
          <a:effectLst/>
        </p:spPr>
        <p:txBody>
          <a:bodyPr wrap="none">
            <a:spAutoFit/>
          </a:bodyPr>
          <a:lstStyle/>
          <a:p>
            <a:pPr defTabSz="228600"/>
            <a:r>
              <a:rPr lang="en-US">
                <a:latin typeface="Courier New" pitchFamily="49" charset="0"/>
              </a:rPr>
              <a:t>Query</a:t>
            </a:r>
            <a:r>
              <a:rPr lang="en-US"/>
              <a:t> instance methods:</a:t>
            </a:r>
          </a:p>
        </p:txBody>
      </p:sp>
      <p:sp>
        <p:nvSpPr>
          <p:cNvPr id="388111" name="Line 15"/>
          <p:cNvSpPr>
            <a:spLocks noChangeShapeType="1"/>
          </p:cNvSpPr>
          <p:nvPr/>
        </p:nvSpPr>
        <p:spPr bwMode="auto">
          <a:xfrm>
            <a:off x="714375" y="4984750"/>
            <a:ext cx="152400" cy="0"/>
          </a:xfrm>
          <a:prstGeom prst="line">
            <a:avLst/>
          </a:prstGeom>
          <a:noFill/>
          <a:ln w="28575">
            <a:solidFill>
              <a:schemeClr val="tx1"/>
            </a:solidFill>
            <a:round/>
            <a:headEnd type="none" w="sm" len="sm"/>
            <a:tailEnd type="triangle" w="sm" len="sm"/>
          </a:ln>
          <a:effectLst/>
        </p:spPr>
        <p:txBody>
          <a:bodyPr/>
          <a:lstStyle/>
          <a:p>
            <a:endParaRPr lang="en-IN"/>
          </a:p>
        </p:txBody>
      </p:sp>
      <p:sp>
        <p:nvSpPr>
          <p:cNvPr id="388112" name="Rectangle 16"/>
          <p:cNvSpPr>
            <a:spLocks noChangeArrowheads="1"/>
          </p:cNvSpPr>
          <p:nvPr/>
        </p:nvSpPr>
        <p:spPr bwMode="auto">
          <a:xfrm>
            <a:off x="4911725" y="3810000"/>
            <a:ext cx="4006850" cy="366713"/>
          </a:xfrm>
          <a:prstGeom prst="rect">
            <a:avLst/>
          </a:prstGeom>
          <a:noFill/>
          <a:ln w="28575">
            <a:noFill/>
            <a:miter lim="800000"/>
            <a:headEnd type="none" w="sm" len="sm"/>
            <a:tailEnd type="none" w="sm" len="sm"/>
          </a:ln>
          <a:effectLst/>
        </p:spPr>
        <p:txBody>
          <a:bodyPr wrap="none">
            <a:spAutoFit/>
          </a:bodyPr>
          <a:lstStyle/>
          <a:p>
            <a:pPr defTabSz="228600"/>
            <a:r>
              <a:rPr lang="en-US">
                <a:latin typeface="Courier New" pitchFamily="49" charset="0"/>
              </a:rPr>
              <a:t>setParameter(String, Object)</a:t>
            </a:r>
          </a:p>
        </p:txBody>
      </p:sp>
      <p:sp>
        <p:nvSpPr>
          <p:cNvPr id="388113" name="Rectangle 17"/>
          <p:cNvSpPr>
            <a:spLocks noChangeArrowheads="1"/>
          </p:cNvSpPr>
          <p:nvPr/>
        </p:nvSpPr>
        <p:spPr bwMode="auto">
          <a:xfrm>
            <a:off x="4911725" y="4152900"/>
            <a:ext cx="3460750" cy="366713"/>
          </a:xfrm>
          <a:prstGeom prst="rect">
            <a:avLst/>
          </a:prstGeom>
          <a:noFill/>
          <a:ln w="28575">
            <a:noFill/>
            <a:miter lim="800000"/>
            <a:headEnd type="none" w="sm" len="sm"/>
            <a:tailEnd type="none" w="sm" len="sm"/>
          </a:ln>
          <a:effectLst/>
        </p:spPr>
        <p:txBody>
          <a:bodyPr wrap="none">
            <a:spAutoFit/>
          </a:bodyPr>
          <a:lstStyle/>
          <a:p>
            <a:pPr defTabSz="228600"/>
            <a:r>
              <a:rPr lang="en-US">
                <a:latin typeface="Courier New" pitchFamily="49" charset="0"/>
              </a:rPr>
              <a:t>Object getSingleResult()</a:t>
            </a:r>
          </a:p>
        </p:txBody>
      </p:sp>
      <p:sp>
        <p:nvSpPr>
          <p:cNvPr id="388114" name="Rectangle 18"/>
          <p:cNvSpPr>
            <a:spLocks noChangeArrowheads="1"/>
          </p:cNvSpPr>
          <p:nvPr/>
        </p:nvSpPr>
        <p:spPr bwMode="auto">
          <a:xfrm>
            <a:off x="4911725" y="4495800"/>
            <a:ext cx="2914650" cy="366713"/>
          </a:xfrm>
          <a:prstGeom prst="rect">
            <a:avLst/>
          </a:prstGeom>
          <a:noFill/>
          <a:ln w="28575">
            <a:noFill/>
            <a:miter lim="800000"/>
            <a:headEnd type="none" w="sm" len="sm"/>
            <a:tailEnd type="none" w="sm" len="sm"/>
          </a:ln>
          <a:effectLst/>
        </p:spPr>
        <p:txBody>
          <a:bodyPr wrap="none">
            <a:spAutoFit/>
          </a:bodyPr>
          <a:lstStyle/>
          <a:p>
            <a:pPr defTabSz="228600"/>
            <a:r>
              <a:rPr lang="en-US" dirty="0">
                <a:latin typeface="Courier New" pitchFamily="49" charset="0"/>
              </a:rPr>
              <a:t>List </a:t>
            </a:r>
            <a:r>
              <a:rPr lang="en-US" dirty="0" err="1">
                <a:latin typeface="Courier New" pitchFamily="49" charset="0"/>
              </a:rPr>
              <a:t>getResultList</a:t>
            </a:r>
            <a:r>
              <a:rPr lang="en-US" dirty="0">
                <a:latin typeface="Courier New" pitchFamily="49" charset="0"/>
              </a:rPr>
              <a:t>()</a:t>
            </a:r>
          </a:p>
        </p:txBody>
      </p:sp>
      <p:sp>
        <p:nvSpPr>
          <p:cNvPr id="388115" name="Rectangle 19"/>
          <p:cNvSpPr>
            <a:spLocks noChangeArrowheads="1"/>
          </p:cNvSpPr>
          <p:nvPr/>
        </p:nvSpPr>
        <p:spPr bwMode="auto">
          <a:xfrm>
            <a:off x="4911725" y="5729288"/>
            <a:ext cx="2778125" cy="366712"/>
          </a:xfrm>
          <a:prstGeom prst="rect">
            <a:avLst/>
          </a:prstGeom>
          <a:noFill/>
          <a:ln w="28575">
            <a:noFill/>
            <a:miter lim="800000"/>
            <a:headEnd type="none" w="sm" len="sm"/>
            <a:tailEnd type="none" w="sm" len="sm"/>
          </a:ln>
          <a:effectLst/>
        </p:spPr>
        <p:txBody>
          <a:bodyPr wrap="none">
            <a:spAutoFit/>
          </a:bodyPr>
          <a:lstStyle/>
          <a:p>
            <a:pPr defTabSz="228600"/>
            <a:r>
              <a:rPr lang="en-US">
                <a:latin typeface="Courier New" pitchFamily="49" charset="0"/>
              </a:rPr>
              <a:t>int executeUpdate()</a:t>
            </a:r>
          </a:p>
        </p:txBody>
      </p:sp>
      <p:sp>
        <p:nvSpPr>
          <p:cNvPr id="388116" name="Rectangle 20"/>
          <p:cNvSpPr>
            <a:spLocks noChangeArrowheads="1"/>
          </p:cNvSpPr>
          <p:nvPr/>
        </p:nvSpPr>
        <p:spPr bwMode="auto">
          <a:xfrm>
            <a:off x="4911725" y="4891088"/>
            <a:ext cx="3460750" cy="366712"/>
          </a:xfrm>
          <a:prstGeom prst="rect">
            <a:avLst/>
          </a:prstGeom>
          <a:noFill/>
          <a:ln w="28575">
            <a:noFill/>
            <a:miter lim="800000"/>
            <a:headEnd type="none" w="sm" len="sm"/>
            <a:tailEnd type="none" w="sm" len="sm"/>
          </a:ln>
          <a:effectLst/>
        </p:spPr>
        <p:txBody>
          <a:bodyPr wrap="none">
            <a:spAutoFit/>
          </a:bodyPr>
          <a:lstStyle/>
          <a:p>
            <a:pPr defTabSz="228600"/>
            <a:r>
              <a:rPr lang="en-US">
                <a:latin typeface="Courier New" pitchFamily="49" charset="0"/>
              </a:rPr>
              <a:t>Query setMaxResults(int)</a:t>
            </a:r>
          </a:p>
        </p:txBody>
      </p:sp>
      <p:sp>
        <p:nvSpPr>
          <p:cNvPr id="388117" name="Rectangle 21"/>
          <p:cNvSpPr>
            <a:spLocks noChangeArrowheads="1"/>
          </p:cNvSpPr>
          <p:nvPr/>
        </p:nvSpPr>
        <p:spPr bwMode="auto">
          <a:xfrm>
            <a:off x="4911725" y="5272088"/>
            <a:ext cx="3597275" cy="366712"/>
          </a:xfrm>
          <a:prstGeom prst="rect">
            <a:avLst/>
          </a:prstGeom>
          <a:noFill/>
          <a:ln w="28575">
            <a:noFill/>
            <a:miter lim="800000"/>
            <a:headEnd type="none" w="sm" len="sm"/>
            <a:tailEnd type="none" w="sm" len="sm"/>
          </a:ln>
          <a:effectLst/>
        </p:spPr>
        <p:txBody>
          <a:bodyPr wrap="none">
            <a:spAutoFit/>
          </a:bodyPr>
          <a:lstStyle/>
          <a:p>
            <a:pPr defTabSz="228600"/>
            <a:r>
              <a:rPr lang="en-US">
                <a:latin typeface="Courier New" pitchFamily="49" charset="0"/>
              </a:rPr>
              <a:t>Query setFirstResult(int)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r>
              <a:rPr lang="en-US"/>
              <a:t>Writing a Basic JPQL Statement</a:t>
            </a:r>
          </a:p>
        </p:txBody>
      </p:sp>
      <p:sp>
        <p:nvSpPr>
          <p:cNvPr id="390147" name="Rectangle 3"/>
          <p:cNvSpPr>
            <a:spLocks noGrp="1" noChangeArrowheads="1"/>
          </p:cNvSpPr>
          <p:nvPr>
            <p:ph type="body" idx="1"/>
          </p:nvPr>
        </p:nvSpPr>
        <p:spPr>
          <a:xfrm>
            <a:off x="609600" y="1449388"/>
            <a:ext cx="7918450" cy="3830637"/>
          </a:xfrm>
        </p:spPr>
        <p:txBody>
          <a:bodyPr/>
          <a:lstStyle/>
          <a:p>
            <a:pPr lvl="1"/>
            <a:r>
              <a:rPr lang="en-US"/>
              <a:t>Syntax for a simple JPQL statement:</a:t>
            </a:r>
          </a:p>
          <a:p>
            <a:pPr lvl="1"/>
            <a:endParaRPr lang="en-US"/>
          </a:p>
          <a:p>
            <a:pPr lvl="1"/>
            <a:endParaRPr lang="en-US" sz="2600"/>
          </a:p>
          <a:p>
            <a:pPr lvl="1"/>
            <a:r>
              <a:rPr lang="en-US"/>
              <a:t>Examples:</a:t>
            </a:r>
          </a:p>
          <a:p>
            <a:pPr lvl="2"/>
            <a:r>
              <a:rPr lang="en-US"/>
              <a:t>Find all Users entities:</a:t>
            </a:r>
          </a:p>
          <a:p>
            <a:pPr lvl="2"/>
            <a:endParaRPr lang="en-US"/>
          </a:p>
          <a:p>
            <a:pPr lvl="2"/>
            <a:r>
              <a:rPr lang="en-US"/>
              <a:t>Find a Users entity with a specific email address:</a:t>
            </a:r>
          </a:p>
          <a:p>
            <a:pPr lvl="2"/>
            <a:endParaRPr lang="en-US"/>
          </a:p>
          <a:p>
            <a:pPr lvl="2"/>
            <a:endParaRPr lang="en-US"/>
          </a:p>
          <a:p>
            <a:pPr lvl="2"/>
            <a:r>
              <a:rPr lang="en-US"/>
              <a:t>Find a Users entity based on a parameter value:</a:t>
            </a:r>
          </a:p>
        </p:txBody>
      </p:sp>
      <p:sp>
        <p:nvSpPr>
          <p:cNvPr id="390148" name="Rectangle 4"/>
          <p:cNvSpPr>
            <a:spLocks noChangeArrowheads="1"/>
          </p:cNvSpPr>
          <p:nvPr/>
        </p:nvSpPr>
        <p:spPr bwMode="blackGray">
          <a:xfrm>
            <a:off x="622300" y="1828800"/>
            <a:ext cx="6159500" cy="838200"/>
          </a:xfrm>
          <a:prstGeom prst="rect">
            <a:avLst/>
          </a:prstGeom>
          <a:solidFill>
            <a:srgbClr val="CCCCCC"/>
          </a:solidFill>
          <a:ln w="28575">
            <a:solidFill>
              <a:srgbClr val="000000"/>
            </a:solidFill>
            <a:miter lim="800000"/>
            <a:headEnd/>
            <a:tailEnd/>
          </a:ln>
          <a:effectLst/>
        </p:spPr>
        <p:txBody>
          <a:bodyPr lIns="92075" tIns="9144" rIns="92075" bIns="9144"/>
          <a:lstStyle/>
          <a:p>
            <a:pPr marL="457200" indent="-457200" algn="l" defTabSz="400050" eaLnBrk="0" hangingPunct="0">
              <a:lnSpc>
                <a:spcPct val="90000"/>
              </a:lnSpc>
              <a:spcBef>
                <a:spcPct val="0"/>
              </a:spcBef>
              <a:buClrTx/>
              <a:buFontTx/>
              <a:buNone/>
              <a:tabLst>
                <a:tab pos="400050" algn="r"/>
                <a:tab pos="673100" algn="l"/>
              </a:tabLst>
            </a:pPr>
            <a:r>
              <a:rPr lang="en-US" dirty="0">
                <a:latin typeface="Courier New" pitchFamily="49" charset="0"/>
              </a:rPr>
              <a:t>SELECT object(o)					</a:t>
            </a:r>
          </a:p>
          <a:p>
            <a:pPr marL="457200" indent="-457200" algn="l" defTabSz="400050" eaLnBrk="0" hangingPunct="0">
              <a:lnSpc>
                <a:spcPct val="90000"/>
              </a:lnSpc>
              <a:spcBef>
                <a:spcPct val="0"/>
              </a:spcBef>
              <a:buClrTx/>
              <a:buFontTx/>
              <a:buNone/>
              <a:tabLst>
                <a:tab pos="400050" algn="r"/>
                <a:tab pos="673100" algn="l"/>
              </a:tabLst>
            </a:pPr>
            <a:r>
              <a:rPr lang="en-US" dirty="0">
                <a:latin typeface="Courier New" pitchFamily="49" charset="0"/>
              </a:rPr>
              <a:t>FROM abstract-schema-name o</a:t>
            </a:r>
          </a:p>
          <a:p>
            <a:pPr marL="457200" indent="-457200" algn="l" defTabSz="400050" eaLnBrk="0" hangingPunct="0">
              <a:lnSpc>
                <a:spcPct val="90000"/>
              </a:lnSpc>
              <a:spcBef>
                <a:spcPct val="0"/>
              </a:spcBef>
              <a:buClrTx/>
              <a:buFontTx/>
              <a:buNone/>
              <a:tabLst>
                <a:tab pos="400050" algn="r"/>
                <a:tab pos="673100" algn="l"/>
              </a:tabLst>
            </a:pPr>
            <a:r>
              <a:rPr lang="en-US" dirty="0">
                <a:latin typeface="Courier New" pitchFamily="49" charset="0"/>
              </a:rPr>
              <a:t>[WHERE condition]</a:t>
            </a:r>
          </a:p>
        </p:txBody>
      </p:sp>
      <p:sp>
        <p:nvSpPr>
          <p:cNvPr id="390149" name="Rectangle 5"/>
          <p:cNvSpPr>
            <a:spLocks noChangeArrowheads="1"/>
          </p:cNvSpPr>
          <p:nvPr/>
        </p:nvSpPr>
        <p:spPr bwMode="blackGray">
          <a:xfrm>
            <a:off x="622300" y="3429000"/>
            <a:ext cx="6540500" cy="346075"/>
          </a:xfrm>
          <a:prstGeom prst="rect">
            <a:avLst/>
          </a:prstGeom>
          <a:solidFill>
            <a:srgbClr val="CCCCCC"/>
          </a:solidFill>
          <a:ln w="28575">
            <a:solidFill>
              <a:srgbClr val="000000"/>
            </a:solidFill>
            <a:miter lim="800000"/>
            <a:headEnd/>
            <a:tailEnd/>
          </a:ln>
          <a:effectLst/>
        </p:spPr>
        <p:txBody>
          <a:bodyPr lIns="92075" tIns="9144" rIns="92075" bIns="9144" anchor="ctr"/>
          <a:lstStyle/>
          <a:p>
            <a:pPr marL="457200" indent="-457200" algn="l" defTabSz="400050" eaLnBrk="0" hangingPunct="0">
              <a:lnSpc>
                <a:spcPct val="90000"/>
              </a:lnSpc>
              <a:spcBef>
                <a:spcPct val="0"/>
              </a:spcBef>
              <a:buClrTx/>
              <a:buFontTx/>
              <a:buNone/>
              <a:tabLst>
                <a:tab pos="400050" algn="r"/>
                <a:tab pos="673100" algn="l"/>
              </a:tabLst>
            </a:pPr>
            <a:r>
              <a:rPr lang="en-US" dirty="0">
                <a:latin typeface="Courier New" pitchFamily="49" charset="0"/>
              </a:rPr>
              <a:t>SELECT object(o) FROM Users o</a:t>
            </a:r>
          </a:p>
        </p:txBody>
      </p:sp>
      <p:sp>
        <p:nvSpPr>
          <p:cNvPr id="390150" name="Rectangle 6"/>
          <p:cNvSpPr>
            <a:spLocks noChangeArrowheads="1"/>
          </p:cNvSpPr>
          <p:nvPr/>
        </p:nvSpPr>
        <p:spPr bwMode="blackGray">
          <a:xfrm>
            <a:off x="622300" y="4289425"/>
            <a:ext cx="6845300" cy="533400"/>
          </a:xfrm>
          <a:prstGeom prst="rect">
            <a:avLst/>
          </a:prstGeom>
          <a:solidFill>
            <a:srgbClr val="CCCCCC"/>
          </a:solidFill>
          <a:ln w="28575">
            <a:solidFill>
              <a:srgbClr val="000000"/>
            </a:solidFill>
            <a:miter lim="800000"/>
            <a:headEnd/>
            <a:tailEnd/>
          </a:ln>
          <a:effectLst/>
        </p:spPr>
        <p:txBody>
          <a:bodyPr lIns="92075" tIns="9144" rIns="92075" bIns="9144"/>
          <a:lstStyle/>
          <a:p>
            <a:pPr marL="457200" indent="-457200" algn="l" defTabSz="400050" eaLnBrk="0" hangingPunct="0">
              <a:lnSpc>
                <a:spcPct val="90000"/>
              </a:lnSpc>
              <a:spcBef>
                <a:spcPct val="0"/>
              </a:spcBef>
              <a:buClrTx/>
              <a:buFontTx/>
              <a:buNone/>
              <a:tabLst>
                <a:tab pos="400050" algn="r"/>
                <a:tab pos="673100" algn="l"/>
              </a:tabLst>
            </a:pPr>
            <a:r>
              <a:rPr lang="en-US">
                <a:latin typeface="Courier New" pitchFamily="49" charset="0"/>
              </a:rPr>
              <a:t>SELECT object(o) FROM Users o</a:t>
            </a:r>
          </a:p>
          <a:p>
            <a:pPr marL="457200" indent="-457200" algn="l" defTabSz="400050" eaLnBrk="0" hangingPunct="0">
              <a:lnSpc>
                <a:spcPct val="90000"/>
              </a:lnSpc>
              <a:spcBef>
                <a:spcPct val="0"/>
              </a:spcBef>
              <a:buClrTx/>
              <a:buFontTx/>
              <a:buNone/>
              <a:tabLst>
                <a:tab pos="400050" algn="r"/>
                <a:tab pos="673100" algn="l"/>
              </a:tabLst>
            </a:pPr>
            <a:r>
              <a:rPr lang="en-US">
                <a:latin typeface="Courier New" pitchFamily="49" charset="0"/>
              </a:rPr>
              <a:t>WHERE o.email = 'steve.king@srdemo.org'</a:t>
            </a:r>
          </a:p>
        </p:txBody>
      </p:sp>
      <p:sp>
        <p:nvSpPr>
          <p:cNvPr id="390151" name="Rectangle 7"/>
          <p:cNvSpPr>
            <a:spLocks noChangeArrowheads="1"/>
          </p:cNvSpPr>
          <p:nvPr/>
        </p:nvSpPr>
        <p:spPr bwMode="blackGray">
          <a:xfrm>
            <a:off x="622300" y="5384800"/>
            <a:ext cx="5702300" cy="533400"/>
          </a:xfrm>
          <a:prstGeom prst="rect">
            <a:avLst/>
          </a:prstGeom>
          <a:solidFill>
            <a:srgbClr val="CCCCCC"/>
          </a:solidFill>
          <a:ln w="28575">
            <a:solidFill>
              <a:srgbClr val="000000"/>
            </a:solidFill>
            <a:miter lim="800000"/>
            <a:headEnd/>
            <a:tailEnd/>
          </a:ln>
          <a:effectLst/>
        </p:spPr>
        <p:txBody>
          <a:bodyPr lIns="92075" tIns="9144" rIns="92075" bIns="9144"/>
          <a:lstStyle/>
          <a:p>
            <a:pPr marL="457200" indent="-457200" algn="l" defTabSz="400050" eaLnBrk="0" hangingPunct="0">
              <a:lnSpc>
                <a:spcPct val="90000"/>
              </a:lnSpc>
              <a:spcBef>
                <a:spcPct val="0"/>
              </a:spcBef>
              <a:buClrTx/>
              <a:buFontTx/>
              <a:buNone/>
              <a:tabLst>
                <a:tab pos="400050" algn="r"/>
                <a:tab pos="673100" algn="l"/>
              </a:tabLst>
            </a:pPr>
            <a:r>
              <a:rPr lang="en-US" dirty="0">
                <a:latin typeface="Courier New" pitchFamily="49" charset="0"/>
              </a:rPr>
              <a:t>SELECT object(o) FROM Users o</a:t>
            </a:r>
          </a:p>
          <a:p>
            <a:pPr marL="457200" indent="-457200" algn="l" defTabSz="400050" eaLnBrk="0" hangingPunct="0">
              <a:lnSpc>
                <a:spcPct val="90000"/>
              </a:lnSpc>
              <a:spcBef>
                <a:spcPct val="0"/>
              </a:spcBef>
              <a:buClrTx/>
              <a:buFontTx/>
              <a:buNone/>
              <a:tabLst>
                <a:tab pos="400050" algn="r"/>
                <a:tab pos="673100" algn="l"/>
              </a:tabLst>
            </a:pPr>
            <a:r>
              <a:rPr lang="en-US" dirty="0">
                <a:latin typeface="Courier New" pitchFamily="49" charset="0"/>
              </a:rPr>
              <a:t>WHERE </a:t>
            </a:r>
            <a:r>
              <a:rPr lang="en-US" dirty="0" err="1">
                <a:latin typeface="Courier New" pitchFamily="49" charset="0"/>
              </a:rPr>
              <a:t>o.firstName</a:t>
            </a:r>
            <a:r>
              <a:rPr lang="en-US" dirty="0">
                <a:latin typeface="Courier New" pitchFamily="49" charset="0"/>
              </a:rPr>
              <a:t> = :</a:t>
            </a:r>
            <a:r>
              <a:rPr lang="en-US" dirty="0" err="1">
                <a:latin typeface="Courier New" pitchFamily="49" charset="0"/>
              </a:rPr>
              <a:t>givenName</a:t>
            </a:r>
            <a:endParaRPr lang="en-US" dirty="0">
              <a:latin typeface="Courier New" pitchFamily="49" charset="0"/>
            </a:endParaRPr>
          </a:p>
        </p:txBody>
      </p:sp>
      <p:sp>
        <p:nvSpPr>
          <p:cNvPr id="9" name="Line Callout 2 8"/>
          <p:cNvSpPr/>
          <p:nvPr/>
        </p:nvSpPr>
        <p:spPr bwMode="auto">
          <a:xfrm>
            <a:off x="7162800" y="1295400"/>
            <a:ext cx="1676400" cy="1371600"/>
          </a:xfrm>
          <a:prstGeom prst="borderCallout2">
            <a:avLst>
              <a:gd name="adj1" fmla="val 18750"/>
              <a:gd name="adj2" fmla="val -8333"/>
              <a:gd name="adj3" fmla="val 18750"/>
              <a:gd name="adj4" fmla="val -16667"/>
              <a:gd name="adj5" fmla="val 68822"/>
              <a:gd name="adj6" fmla="val -70178"/>
            </a:avLst>
          </a:prstGeom>
          <a:noFill/>
          <a:ln w="2857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algn="l" defTabSz="228600"/>
            <a:r>
              <a:rPr lang="en-IN" sz="1400" b="0" dirty="0"/>
              <a:t>clauses </a:t>
            </a:r>
          </a:p>
          <a:p>
            <a:pPr algn="l" defTabSz="228600"/>
            <a:r>
              <a:rPr lang="en-IN" sz="1400" dirty="0">
                <a:solidFill>
                  <a:srgbClr val="FF0000"/>
                </a:solidFill>
              </a:rPr>
              <a:t>SELECT O   </a:t>
            </a:r>
            <a:r>
              <a:rPr lang="en-IN" sz="1400" b="0" dirty="0"/>
              <a:t>and</a:t>
            </a:r>
          </a:p>
          <a:p>
            <a:pPr algn="l" defTabSz="228600"/>
            <a:r>
              <a:rPr lang="en-IN" sz="1400" dirty="0">
                <a:solidFill>
                  <a:srgbClr val="FF0000"/>
                </a:solidFill>
              </a:rPr>
              <a:t>SELECT OBJECT(O)</a:t>
            </a:r>
            <a:r>
              <a:rPr lang="en-IN" sz="1400" b="0" dirty="0"/>
              <a:t> </a:t>
            </a:r>
          </a:p>
          <a:p>
            <a:pPr algn="l" defTabSz="228600"/>
            <a:r>
              <a:rPr lang="en-IN" sz="1400" b="0" dirty="0"/>
              <a:t>are synonymous</a:t>
            </a:r>
            <a:endParaRPr kumimoji="0" lang="en-IN" sz="1400" b="1" i="0" u="none" strike="noStrike" cap="none" normalizeH="0" baseline="0" dirty="0">
              <a:ln>
                <a:noFill/>
              </a:ln>
              <a:solidFill>
                <a:schemeClr val="tx1"/>
              </a:solidFill>
              <a:effectLst/>
              <a:latin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41729FC3-3C37-4DBA-8EEF-8E98A09CFAA6}"/>
              </a:ext>
            </a:extLst>
          </p:cNvPr>
          <p:cNvSpPr>
            <a:spLocks noGrp="1"/>
          </p:cNvSpPr>
          <p:nvPr>
            <p:ph type="title"/>
          </p:nvPr>
        </p:nvSpPr>
        <p:spPr/>
        <p:txBody>
          <a:bodyPr/>
          <a:lstStyle/>
          <a:p>
            <a:pPr eaLnBrk="1" hangingPunct="1"/>
            <a:r>
              <a:rPr lang="en-US" altLang="en-US"/>
              <a:t>Object-Relational Mapping</a:t>
            </a:r>
          </a:p>
        </p:txBody>
      </p:sp>
      <p:sp>
        <p:nvSpPr>
          <p:cNvPr id="6" name="Rectangle 5">
            <a:extLst>
              <a:ext uri="{FF2B5EF4-FFF2-40B4-BE49-F238E27FC236}">
                <a16:creationId xmlns:a16="http://schemas.microsoft.com/office/drawing/2014/main" id="{B86E49D2-AE97-4ABB-8358-8C96BD38B3D6}"/>
              </a:ext>
            </a:extLst>
          </p:cNvPr>
          <p:cNvSpPr/>
          <p:nvPr/>
        </p:nvSpPr>
        <p:spPr bwMode="auto">
          <a:xfrm>
            <a:off x="609600" y="1600200"/>
            <a:ext cx="3352800" cy="4038600"/>
          </a:xfrm>
          <a:prstGeom prst="rect">
            <a:avLst/>
          </a:prstGeom>
          <a:gradFill flip="none" rotWithShape="1">
            <a:gsLst>
              <a:gs pos="0">
                <a:schemeClr val="bg1">
                  <a:lumMod val="75000"/>
                  <a:tint val="44500"/>
                  <a:satMod val="160000"/>
                </a:schemeClr>
              </a:gs>
              <a:gs pos="50000">
                <a:schemeClr val="bg1">
                  <a:lumMod val="75000"/>
                  <a:tint val="23500"/>
                  <a:satMod val="160000"/>
                </a:schemeClr>
              </a:gs>
              <a:gs pos="100000">
                <a:schemeClr val="bg1"/>
              </a:gs>
            </a:gsLst>
            <a:lin ang="16200000" scaled="1"/>
            <a:tileRect/>
          </a:gradFill>
          <a:ln w="28575" cap="flat" cmpd="sng" algn="ctr">
            <a:solidFill>
              <a:schemeClr val="bg1">
                <a:lumMod val="65000"/>
              </a:schemeClr>
            </a:solidFill>
            <a:prstDash val="sysDot"/>
            <a:round/>
            <a:headEnd type="none" w="sm" len="sm"/>
            <a:tailEnd type="none" w="sm" len="sm"/>
          </a:ln>
          <a:effectLst/>
        </p:spPr>
        <p:txBody>
          <a:bodyPr/>
          <a:lstStyle/>
          <a:p>
            <a:pPr defTabSz="228600">
              <a:buFont typeface="Arial" charset="0"/>
              <a:buNone/>
              <a:defRPr/>
            </a:pPr>
            <a:endParaRPr lang="en-US">
              <a:latin typeface="Arial" charset="0"/>
            </a:endParaRPr>
          </a:p>
        </p:txBody>
      </p:sp>
      <p:sp>
        <p:nvSpPr>
          <p:cNvPr id="7" name="Rectangle 6">
            <a:extLst>
              <a:ext uri="{FF2B5EF4-FFF2-40B4-BE49-F238E27FC236}">
                <a16:creationId xmlns:a16="http://schemas.microsoft.com/office/drawing/2014/main" id="{0C05679E-A956-4DE9-9440-5FB7A2C789AA}"/>
              </a:ext>
            </a:extLst>
          </p:cNvPr>
          <p:cNvSpPr/>
          <p:nvPr/>
        </p:nvSpPr>
        <p:spPr bwMode="auto">
          <a:xfrm>
            <a:off x="4114800" y="1600200"/>
            <a:ext cx="4495800" cy="4038600"/>
          </a:xfrm>
          <a:prstGeom prst="rect">
            <a:avLst/>
          </a:prstGeom>
          <a:gradFill flip="none" rotWithShape="1">
            <a:gsLst>
              <a:gs pos="0">
                <a:schemeClr val="bg1">
                  <a:lumMod val="75000"/>
                  <a:tint val="44500"/>
                  <a:satMod val="160000"/>
                </a:schemeClr>
              </a:gs>
              <a:gs pos="50000">
                <a:schemeClr val="bg1">
                  <a:lumMod val="75000"/>
                  <a:tint val="23500"/>
                  <a:satMod val="160000"/>
                </a:schemeClr>
              </a:gs>
              <a:gs pos="100000">
                <a:schemeClr val="bg1"/>
              </a:gs>
            </a:gsLst>
            <a:lin ang="16200000" scaled="1"/>
            <a:tileRect/>
          </a:gradFill>
          <a:ln w="28575" cap="flat" cmpd="sng" algn="ctr">
            <a:solidFill>
              <a:schemeClr val="bg1">
                <a:lumMod val="65000"/>
              </a:schemeClr>
            </a:solidFill>
            <a:prstDash val="sysDot"/>
            <a:round/>
            <a:headEnd type="none" w="sm" len="sm"/>
            <a:tailEnd type="none" w="sm" len="sm"/>
          </a:ln>
          <a:effectLst/>
        </p:spPr>
        <p:txBody>
          <a:bodyPr/>
          <a:lstStyle/>
          <a:p>
            <a:pPr defTabSz="228600">
              <a:buFont typeface="Arial" charset="0"/>
              <a:buNone/>
              <a:defRPr/>
            </a:pPr>
            <a:endParaRPr lang="en-US">
              <a:latin typeface="Arial" charset="0"/>
            </a:endParaRPr>
          </a:p>
        </p:txBody>
      </p:sp>
      <p:sp>
        <p:nvSpPr>
          <p:cNvPr id="8" name="Rounded Rectangle 7">
            <a:extLst>
              <a:ext uri="{FF2B5EF4-FFF2-40B4-BE49-F238E27FC236}">
                <a16:creationId xmlns:a16="http://schemas.microsoft.com/office/drawing/2014/main" id="{5329C4A3-67A0-4D04-986F-FAD9473AE52B}"/>
              </a:ext>
            </a:extLst>
          </p:cNvPr>
          <p:cNvSpPr/>
          <p:nvPr/>
        </p:nvSpPr>
        <p:spPr bwMode="auto">
          <a:xfrm>
            <a:off x="762000" y="4138613"/>
            <a:ext cx="1143000" cy="685800"/>
          </a:xfrm>
          <a:prstGeom prst="round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16200000" scaled="1"/>
            <a:tileRect/>
          </a:gradFill>
          <a:ln w="28575" cap="flat" cmpd="sng" algn="ctr">
            <a:solidFill>
              <a:schemeClr val="tx1"/>
            </a:solidFill>
            <a:prstDash val="solid"/>
            <a:round/>
            <a:headEnd type="none" w="sm" len="sm"/>
            <a:tailEnd type="none" w="sm" len="sm"/>
          </a:ln>
          <a:effectLst/>
        </p:spPr>
        <p:txBody>
          <a:bodyPr lIns="0" rIns="0" anchor="ctr"/>
          <a:lstStyle/>
          <a:p>
            <a:pPr defTabSz="228600">
              <a:buFont typeface="Arial" charset="0"/>
              <a:buNone/>
              <a:defRPr/>
            </a:pPr>
            <a:r>
              <a:rPr lang="en-US" sz="1600" b="1" dirty="0">
                <a:latin typeface="Arial" charset="0"/>
              </a:rPr>
              <a:t>Address</a:t>
            </a:r>
            <a:endParaRPr lang="en-US" b="1" dirty="0">
              <a:latin typeface="Arial" charset="0"/>
            </a:endParaRPr>
          </a:p>
        </p:txBody>
      </p:sp>
      <p:sp>
        <p:nvSpPr>
          <p:cNvPr id="6150" name="Rounded Rectangle 6">
            <a:extLst>
              <a:ext uri="{FF2B5EF4-FFF2-40B4-BE49-F238E27FC236}">
                <a16:creationId xmlns:a16="http://schemas.microsoft.com/office/drawing/2014/main" id="{456DF7EC-B38B-4C56-890D-6DD3CE2DCB03}"/>
              </a:ext>
            </a:extLst>
          </p:cNvPr>
          <p:cNvSpPr>
            <a:spLocks noChangeArrowheads="1"/>
          </p:cNvSpPr>
          <p:nvPr/>
        </p:nvSpPr>
        <p:spPr bwMode="auto">
          <a:xfrm>
            <a:off x="762000" y="3086100"/>
            <a:ext cx="1143000" cy="685800"/>
          </a:xfrm>
          <a:prstGeom prst="roundRect">
            <a:avLst>
              <a:gd name="adj" fmla="val 16667"/>
            </a:avLst>
          </a:prstGeom>
          <a:gradFill rotWithShape="1">
            <a:gsLst>
              <a:gs pos="0">
                <a:srgbClr val="BEF397"/>
              </a:gs>
              <a:gs pos="50000">
                <a:srgbClr val="D5F6C0"/>
              </a:gs>
              <a:gs pos="100000">
                <a:srgbClr val="EAFAE0"/>
              </a:gs>
            </a:gsLst>
            <a:lin ang="16200000" scaled="1"/>
          </a:gradFill>
          <a:ln w="28575" algn="ctr">
            <a:solidFill>
              <a:schemeClr val="tx1"/>
            </a:solidFill>
            <a:round/>
            <a:headEnd type="none" w="sm" len="sm"/>
            <a:tailEnd type="none" w="sm" len="sm"/>
          </a:ln>
        </p:spPr>
        <p:txBody>
          <a:bodyPr lIns="0" rIns="0"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sz="1600" b="1"/>
              <a:t>Account</a:t>
            </a:r>
            <a:endParaRPr lang="en-US" altLang="en-US" b="1"/>
          </a:p>
        </p:txBody>
      </p:sp>
      <p:sp>
        <p:nvSpPr>
          <p:cNvPr id="6151" name="Rounded Rectangle 7">
            <a:extLst>
              <a:ext uri="{FF2B5EF4-FFF2-40B4-BE49-F238E27FC236}">
                <a16:creationId xmlns:a16="http://schemas.microsoft.com/office/drawing/2014/main" id="{E28CD2E1-ED93-40E5-B20A-4761F3016403}"/>
              </a:ext>
            </a:extLst>
          </p:cNvPr>
          <p:cNvSpPr>
            <a:spLocks noChangeArrowheads="1"/>
          </p:cNvSpPr>
          <p:nvPr/>
        </p:nvSpPr>
        <p:spPr bwMode="auto">
          <a:xfrm>
            <a:off x="762000" y="2044700"/>
            <a:ext cx="1143000" cy="685800"/>
          </a:xfrm>
          <a:prstGeom prst="roundRect">
            <a:avLst>
              <a:gd name="adj" fmla="val 16667"/>
            </a:avLst>
          </a:prstGeom>
          <a:gradFill rotWithShape="1">
            <a:gsLst>
              <a:gs pos="0">
                <a:srgbClr val="97E4FF"/>
              </a:gs>
              <a:gs pos="50000">
                <a:srgbClr val="BFECFF"/>
              </a:gs>
              <a:gs pos="100000">
                <a:srgbClr val="DFF5FF"/>
              </a:gs>
            </a:gsLst>
            <a:lin ang="16200000" scaled="1"/>
          </a:gradFill>
          <a:ln w="28575" algn="ctr">
            <a:solidFill>
              <a:schemeClr val="tx1"/>
            </a:solidFill>
            <a:round/>
            <a:headEnd type="none" w="sm" len="sm"/>
            <a:tailEnd type="none" w="sm" len="sm"/>
          </a:ln>
        </p:spPr>
        <p:txBody>
          <a:bodyPr lIns="0" rIns="0"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sz="1600" b="1"/>
              <a:t>Customer</a:t>
            </a:r>
            <a:endParaRPr lang="en-US" altLang="en-US" b="1"/>
          </a:p>
        </p:txBody>
      </p:sp>
      <p:sp>
        <p:nvSpPr>
          <p:cNvPr id="11" name="Rounded Rectangle 10">
            <a:extLst>
              <a:ext uri="{FF2B5EF4-FFF2-40B4-BE49-F238E27FC236}">
                <a16:creationId xmlns:a16="http://schemas.microsoft.com/office/drawing/2014/main" id="{731A417C-9B87-4A1D-BC3F-C9DD5094319B}"/>
              </a:ext>
            </a:extLst>
          </p:cNvPr>
          <p:cNvSpPr/>
          <p:nvPr/>
        </p:nvSpPr>
        <p:spPr bwMode="auto">
          <a:xfrm>
            <a:off x="4267200" y="2749550"/>
            <a:ext cx="1752600" cy="1371600"/>
          </a:xfrm>
          <a:prstGeom prst="round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16200000" scaled="1"/>
            <a:tileRect/>
          </a:gradFill>
          <a:ln w="28575" cap="flat" cmpd="sng" algn="ctr">
            <a:solidFill>
              <a:schemeClr val="tx1"/>
            </a:solidFill>
            <a:prstDash val="solid"/>
            <a:round/>
            <a:headEnd type="none" w="sm" len="sm"/>
            <a:tailEnd type="none" w="sm" len="sm"/>
          </a:ln>
          <a:effectLst/>
        </p:spPr>
        <p:txBody>
          <a:bodyPr lIns="0" rIns="0" anchor="ctr"/>
          <a:lstStyle/>
          <a:p>
            <a:pPr defTabSz="228600">
              <a:buFont typeface="Arial" charset="0"/>
              <a:buNone/>
              <a:defRPr/>
            </a:pPr>
            <a:r>
              <a:rPr lang="en-US" sz="1600" b="1" dirty="0">
                <a:latin typeface="Arial" charset="0"/>
              </a:rPr>
              <a:t>Customer</a:t>
            </a:r>
          </a:p>
          <a:p>
            <a:pPr defTabSz="228600">
              <a:buFont typeface="Arial" charset="0"/>
              <a:buNone/>
              <a:defRPr/>
            </a:pPr>
            <a:r>
              <a:rPr lang="en-US" sz="1600" b="1" dirty="0">
                <a:latin typeface="Arial" charset="0"/>
              </a:rPr>
              <a:t>Entity</a:t>
            </a:r>
          </a:p>
          <a:p>
            <a:pPr defTabSz="228600">
              <a:buFont typeface="Arial" charset="0"/>
              <a:buNone/>
              <a:defRPr/>
            </a:pPr>
            <a:r>
              <a:rPr lang="en-US" sz="1600" b="1" dirty="0">
                <a:latin typeface="Arial" charset="0"/>
              </a:rPr>
              <a:t>Component</a:t>
            </a:r>
          </a:p>
        </p:txBody>
      </p:sp>
      <p:sp>
        <p:nvSpPr>
          <p:cNvPr id="6153" name="Can 9">
            <a:extLst>
              <a:ext uri="{FF2B5EF4-FFF2-40B4-BE49-F238E27FC236}">
                <a16:creationId xmlns:a16="http://schemas.microsoft.com/office/drawing/2014/main" id="{C6D2DCFE-8C6F-46E5-830B-C5F58AE99B3E}"/>
              </a:ext>
            </a:extLst>
          </p:cNvPr>
          <p:cNvSpPr>
            <a:spLocks noChangeArrowheads="1"/>
          </p:cNvSpPr>
          <p:nvPr/>
        </p:nvSpPr>
        <p:spPr bwMode="auto">
          <a:xfrm>
            <a:off x="2743200" y="1968500"/>
            <a:ext cx="1066800" cy="838200"/>
          </a:xfrm>
          <a:prstGeom prst="can">
            <a:avLst>
              <a:gd name="adj" fmla="val 31602"/>
            </a:avLst>
          </a:prstGeom>
          <a:solidFill>
            <a:srgbClr val="CCCCFF"/>
          </a:solidFill>
          <a:ln w="28575" algn="ctr">
            <a:solidFill>
              <a:schemeClr val="tx1"/>
            </a:solidFill>
            <a:round/>
            <a:headEnd type="none" w="sm" len="sm"/>
            <a:tailEnd type="none" w="sm" len="sm"/>
          </a:ln>
        </p:spPr>
        <p:txBody>
          <a:bodyPr lIns="0" rIns="0"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sz="1600" b="1"/>
              <a:t>Customer</a:t>
            </a:r>
          </a:p>
        </p:txBody>
      </p:sp>
      <p:sp>
        <p:nvSpPr>
          <p:cNvPr id="6154" name="Can 10">
            <a:extLst>
              <a:ext uri="{FF2B5EF4-FFF2-40B4-BE49-F238E27FC236}">
                <a16:creationId xmlns:a16="http://schemas.microsoft.com/office/drawing/2014/main" id="{76E7B004-484B-4AE2-8517-0F6C8E1516EF}"/>
              </a:ext>
            </a:extLst>
          </p:cNvPr>
          <p:cNvSpPr>
            <a:spLocks noChangeArrowheads="1"/>
          </p:cNvSpPr>
          <p:nvPr/>
        </p:nvSpPr>
        <p:spPr bwMode="auto">
          <a:xfrm>
            <a:off x="2743200" y="3009900"/>
            <a:ext cx="1066800" cy="838200"/>
          </a:xfrm>
          <a:prstGeom prst="can">
            <a:avLst>
              <a:gd name="adj" fmla="val 31602"/>
            </a:avLst>
          </a:prstGeom>
          <a:solidFill>
            <a:srgbClr val="CCCCFF"/>
          </a:solidFill>
          <a:ln w="28575" algn="ctr">
            <a:solidFill>
              <a:schemeClr val="tx1"/>
            </a:solidFill>
            <a:round/>
            <a:headEnd type="none" w="sm" len="sm"/>
            <a:tailEnd type="none" w="sm" len="sm"/>
          </a:ln>
        </p:spPr>
        <p:txBody>
          <a:bodyPr lIns="0" rIns="0"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sz="1600" b="1"/>
              <a:t>Account</a:t>
            </a:r>
          </a:p>
        </p:txBody>
      </p:sp>
      <p:sp>
        <p:nvSpPr>
          <p:cNvPr id="6155" name="Can 11">
            <a:extLst>
              <a:ext uri="{FF2B5EF4-FFF2-40B4-BE49-F238E27FC236}">
                <a16:creationId xmlns:a16="http://schemas.microsoft.com/office/drawing/2014/main" id="{22E4032D-9BB4-47C5-B1F4-E120F445D9A5}"/>
              </a:ext>
            </a:extLst>
          </p:cNvPr>
          <p:cNvSpPr>
            <a:spLocks noChangeArrowheads="1"/>
          </p:cNvSpPr>
          <p:nvPr/>
        </p:nvSpPr>
        <p:spPr bwMode="auto">
          <a:xfrm>
            <a:off x="2743200" y="4062413"/>
            <a:ext cx="1066800" cy="838200"/>
          </a:xfrm>
          <a:prstGeom prst="can">
            <a:avLst>
              <a:gd name="adj" fmla="val 31602"/>
            </a:avLst>
          </a:prstGeom>
          <a:solidFill>
            <a:srgbClr val="CCCCFF"/>
          </a:solidFill>
          <a:ln w="28575" algn="ctr">
            <a:solidFill>
              <a:schemeClr val="tx1"/>
            </a:solidFill>
            <a:round/>
            <a:headEnd type="none" w="sm" len="sm"/>
            <a:tailEnd type="none" w="sm" len="sm"/>
          </a:ln>
        </p:spPr>
        <p:txBody>
          <a:bodyPr lIns="0" rIns="0"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sz="1600" b="1"/>
              <a:t>Address</a:t>
            </a:r>
          </a:p>
        </p:txBody>
      </p:sp>
      <p:cxnSp>
        <p:nvCxnSpPr>
          <p:cNvPr id="6156" name="Straight Arrow Connector 13">
            <a:extLst>
              <a:ext uri="{FF2B5EF4-FFF2-40B4-BE49-F238E27FC236}">
                <a16:creationId xmlns:a16="http://schemas.microsoft.com/office/drawing/2014/main" id="{DD7900D1-35D1-4582-A0C8-11B8FE111993}"/>
              </a:ext>
            </a:extLst>
          </p:cNvPr>
          <p:cNvCxnSpPr>
            <a:cxnSpLocks noChangeShapeType="1"/>
            <a:stCxn id="6151" idx="3"/>
            <a:endCxn id="6153" idx="2"/>
          </p:cNvCxnSpPr>
          <p:nvPr/>
        </p:nvCxnSpPr>
        <p:spPr bwMode="auto">
          <a:xfrm>
            <a:off x="1905000" y="2387600"/>
            <a:ext cx="838200" cy="0"/>
          </a:xfrm>
          <a:prstGeom prst="straightConnector1">
            <a:avLst/>
          </a:prstGeom>
          <a:noFill/>
          <a:ln w="28575"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6157" name="Straight Arrow Connector 15">
            <a:extLst>
              <a:ext uri="{FF2B5EF4-FFF2-40B4-BE49-F238E27FC236}">
                <a16:creationId xmlns:a16="http://schemas.microsoft.com/office/drawing/2014/main" id="{59772891-1275-4AD4-99C9-D686ACDF176A}"/>
              </a:ext>
            </a:extLst>
          </p:cNvPr>
          <p:cNvCxnSpPr>
            <a:cxnSpLocks noChangeShapeType="1"/>
            <a:stCxn id="6150" idx="3"/>
            <a:endCxn id="6154" idx="2"/>
          </p:cNvCxnSpPr>
          <p:nvPr/>
        </p:nvCxnSpPr>
        <p:spPr bwMode="auto">
          <a:xfrm>
            <a:off x="1905000" y="3429000"/>
            <a:ext cx="838200" cy="0"/>
          </a:xfrm>
          <a:prstGeom prst="straightConnector1">
            <a:avLst/>
          </a:prstGeom>
          <a:noFill/>
          <a:ln w="28575"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6158" name="Straight Arrow Connector 17">
            <a:extLst>
              <a:ext uri="{FF2B5EF4-FFF2-40B4-BE49-F238E27FC236}">
                <a16:creationId xmlns:a16="http://schemas.microsoft.com/office/drawing/2014/main" id="{4FAE14E6-DCB3-4DAD-8789-5C0889801FE9}"/>
              </a:ext>
            </a:extLst>
          </p:cNvPr>
          <p:cNvCxnSpPr>
            <a:cxnSpLocks noChangeShapeType="1"/>
            <a:stCxn id="8" idx="3"/>
            <a:endCxn id="6155" idx="2"/>
          </p:cNvCxnSpPr>
          <p:nvPr/>
        </p:nvCxnSpPr>
        <p:spPr bwMode="auto">
          <a:xfrm>
            <a:off x="1905000" y="4481513"/>
            <a:ext cx="838200" cy="0"/>
          </a:xfrm>
          <a:prstGeom prst="straightConnector1">
            <a:avLst/>
          </a:prstGeom>
          <a:noFill/>
          <a:ln w="28575"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6159" name="Can 23">
            <a:extLst>
              <a:ext uri="{FF2B5EF4-FFF2-40B4-BE49-F238E27FC236}">
                <a16:creationId xmlns:a16="http://schemas.microsoft.com/office/drawing/2014/main" id="{9040228E-CA81-41C1-B98A-6C8B8BFBE657}"/>
              </a:ext>
            </a:extLst>
          </p:cNvPr>
          <p:cNvSpPr>
            <a:spLocks noChangeArrowheads="1"/>
          </p:cNvSpPr>
          <p:nvPr/>
        </p:nvSpPr>
        <p:spPr bwMode="auto">
          <a:xfrm>
            <a:off x="7391400" y="1968500"/>
            <a:ext cx="1066800" cy="838200"/>
          </a:xfrm>
          <a:prstGeom prst="can">
            <a:avLst>
              <a:gd name="adj" fmla="val 31602"/>
            </a:avLst>
          </a:prstGeom>
          <a:solidFill>
            <a:srgbClr val="CCCCFF"/>
          </a:solidFill>
          <a:ln w="28575" algn="ctr">
            <a:solidFill>
              <a:schemeClr val="tx1"/>
            </a:solidFill>
            <a:round/>
            <a:headEnd type="none" w="sm" len="sm"/>
            <a:tailEnd type="none" w="sm" len="sm"/>
          </a:ln>
        </p:spPr>
        <p:txBody>
          <a:bodyPr lIns="0" rIns="0"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sz="1600" b="1"/>
              <a:t>Customer</a:t>
            </a:r>
          </a:p>
        </p:txBody>
      </p:sp>
      <p:sp>
        <p:nvSpPr>
          <p:cNvPr id="6160" name="Can 24">
            <a:extLst>
              <a:ext uri="{FF2B5EF4-FFF2-40B4-BE49-F238E27FC236}">
                <a16:creationId xmlns:a16="http://schemas.microsoft.com/office/drawing/2014/main" id="{808AE1BA-7B95-45D4-99D2-72F176C3B4FC}"/>
              </a:ext>
            </a:extLst>
          </p:cNvPr>
          <p:cNvSpPr>
            <a:spLocks noChangeArrowheads="1"/>
          </p:cNvSpPr>
          <p:nvPr/>
        </p:nvSpPr>
        <p:spPr bwMode="auto">
          <a:xfrm>
            <a:off x="7391400" y="3016250"/>
            <a:ext cx="1066800" cy="838200"/>
          </a:xfrm>
          <a:prstGeom prst="can">
            <a:avLst>
              <a:gd name="adj" fmla="val 31602"/>
            </a:avLst>
          </a:prstGeom>
          <a:solidFill>
            <a:srgbClr val="CCCCFF"/>
          </a:solidFill>
          <a:ln w="28575" algn="ctr">
            <a:solidFill>
              <a:schemeClr val="tx1"/>
            </a:solidFill>
            <a:round/>
            <a:headEnd type="none" w="sm" len="sm"/>
            <a:tailEnd type="none" w="sm" len="sm"/>
          </a:ln>
        </p:spPr>
        <p:txBody>
          <a:bodyPr lIns="0" rIns="0"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sz="1600" b="1"/>
              <a:t>Account</a:t>
            </a:r>
          </a:p>
        </p:txBody>
      </p:sp>
      <p:sp>
        <p:nvSpPr>
          <p:cNvPr id="6161" name="Can 25">
            <a:extLst>
              <a:ext uri="{FF2B5EF4-FFF2-40B4-BE49-F238E27FC236}">
                <a16:creationId xmlns:a16="http://schemas.microsoft.com/office/drawing/2014/main" id="{C2FC4D20-DA7E-45E1-A9BB-84D5539E8496}"/>
              </a:ext>
            </a:extLst>
          </p:cNvPr>
          <p:cNvSpPr>
            <a:spLocks noChangeArrowheads="1"/>
          </p:cNvSpPr>
          <p:nvPr/>
        </p:nvSpPr>
        <p:spPr bwMode="auto">
          <a:xfrm>
            <a:off x="7391400" y="4062413"/>
            <a:ext cx="1066800" cy="838200"/>
          </a:xfrm>
          <a:prstGeom prst="can">
            <a:avLst>
              <a:gd name="adj" fmla="val 31602"/>
            </a:avLst>
          </a:prstGeom>
          <a:solidFill>
            <a:srgbClr val="CCCCFF"/>
          </a:solidFill>
          <a:ln w="28575" algn="ctr">
            <a:solidFill>
              <a:schemeClr val="tx1"/>
            </a:solidFill>
            <a:round/>
            <a:headEnd type="none" w="sm" len="sm"/>
            <a:tailEnd type="none" w="sm" len="sm"/>
          </a:ln>
        </p:spPr>
        <p:txBody>
          <a:bodyPr lIns="0" rIns="0"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sz="1600" b="1"/>
              <a:t>Address</a:t>
            </a:r>
          </a:p>
        </p:txBody>
      </p:sp>
      <p:cxnSp>
        <p:nvCxnSpPr>
          <p:cNvPr id="6162" name="Elbow Connector 28">
            <a:extLst>
              <a:ext uri="{FF2B5EF4-FFF2-40B4-BE49-F238E27FC236}">
                <a16:creationId xmlns:a16="http://schemas.microsoft.com/office/drawing/2014/main" id="{4A95C6BC-B0E8-4CE0-B854-FB041B44A8D6}"/>
              </a:ext>
            </a:extLst>
          </p:cNvPr>
          <p:cNvCxnSpPr>
            <a:cxnSpLocks noChangeShapeType="1"/>
            <a:stCxn id="11" idx="3"/>
            <a:endCxn id="6159" idx="2"/>
          </p:cNvCxnSpPr>
          <p:nvPr/>
        </p:nvCxnSpPr>
        <p:spPr bwMode="auto">
          <a:xfrm flipV="1">
            <a:off x="6019800" y="2387600"/>
            <a:ext cx="1371600" cy="731838"/>
          </a:xfrm>
          <a:prstGeom prst="bentConnector3">
            <a:avLst>
              <a:gd name="adj1" fmla="val 50000"/>
            </a:avLst>
          </a:prstGeom>
          <a:noFill/>
          <a:ln w="28575"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6163" name="Elbow Connector 29">
            <a:extLst>
              <a:ext uri="{FF2B5EF4-FFF2-40B4-BE49-F238E27FC236}">
                <a16:creationId xmlns:a16="http://schemas.microsoft.com/office/drawing/2014/main" id="{EB170A98-7D68-410E-AD52-10715219EEBD}"/>
              </a:ext>
            </a:extLst>
          </p:cNvPr>
          <p:cNvCxnSpPr>
            <a:cxnSpLocks noChangeShapeType="1"/>
          </p:cNvCxnSpPr>
          <p:nvPr/>
        </p:nvCxnSpPr>
        <p:spPr bwMode="auto">
          <a:xfrm>
            <a:off x="6019800" y="3752850"/>
            <a:ext cx="1371600" cy="730250"/>
          </a:xfrm>
          <a:prstGeom prst="bentConnector3">
            <a:avLst>
              <a:gd name="adj1" fmla="val 50000"/>
            </a:avLst>
          </a:prstGeom>
          <a:noFill/>
          <a:ln w="28575"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6164" name="Straight Arrow Connector 31">
            <a:extLst>
              <a:ext uri="{FF2B5EF4-FFF2-40B4-BE49-F238E27FC236}">
                <a16:creationId xmlns:a16="http://schemas.microsoft.com/office/drawing/2014/main" id="{657A5A99-E23C-41B3-8F65-73890B7D087C}"/>
              </a:ext>
            </a:extLst>
          </p:cNvPr>
          <p:cNvCxnSpPr>
            <a:cxnSpLocks noChangeShapeType="1"/>
            <a:stCxn id="11" idx="3"/>
            <a:endCxn id="6160" idx="2"/>
          </p:cNvCxnSpPr>
          <p:nvPr/>
        </p:nvCxnSpPr>
        <p:spPr bwMode="auto">
          <a:xfrm>
            <a:off x="6019800" y="3435350"/>
            <a:ext cx="1371600" cy="0"/>
          </a:xfrm>
          <a:prstGeom prst="straightConnector1">
            <a:avLst/>
          </a:prstGeom>
          <a:noFill/>
          <a:ln w="28575"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Oval 2"/>
          <p:cNvSpPr>
            <a:spLocks noChangeArrowheads="1"/>
          </p:cNvSpPr>
          <p:nvPr/>
        </p:nvSpPr>
        <p:spPr bwMode="gray">
          <a:xfrm>
            <a:off x="5943600" y="5445125"/>
            <a:ext cx="1143000" cy="398463"/>
          </a:xfrm>
          <a:prstGeom prst="ellipse">
            <a:avLst/>
          </a:prstGeom>
          <a:solidFill>
            <a:schemeClr val="folHlink"/>
          </a:solidFill>
          <a:ln w="3175">
            <a:solidFill>
              <a:schemeClr val="folHlink"/>
            </a:solidFill>
            <a:round/>
            <a:headEnd/>
            <a:tailEnd/>
          </a:ln>
          <a:effectLst/>
        </p:spPr>
        <p:txBody>
          <a:bodyPr wrap="none" anchor="ctr"/>
          <a:lstStyle/>
          <a:p>
            <a:endParaRPr lang="en-IN"/>
          </a:p>
        </p:txBody>
      </p:sp>
      <p:sp>
        <p:nvSpPr>
          <p:cNvPr id="308227" name="Rectangle 3"/>
          <p:cNvSpPr>
            <a:spLocks noChangeArrowheads="1"/>
          </p:cNvSpPr>
          <p:nvPr/>
        </p:nvSpPr>
        <p:spPr bwMode="gray">
          <a:xfrm>
            <a:off x="5943600" y="4349750"/>
            <a:ext cx="1143000" cy="1279525"/>
          </a:xfrm>
          <a:prstGeom prst="rect">
            <a:avLst/>
          </a:prstGeom>
          <a:solidFill>
            <a:schemeClr val="folHlink"/>
          </a:solidFill>
          <a:ln w="3175">
            <a:solidFill>
              <a:schemeClr val="folHlink"/>
            </a:solidFill>
            <a:miter lim="800000"/>
            <a:headEnd/>
            <a:tailEnd/>
          </a:ln>
          <a:effectLst/>
        </p:spPr>
        <p:txBody>
          <a:bodyPr wrap="none" anchor="ctr"/>
          <a:lstStyle/>
          <a:p>
            <a:endParaRPr lang="en-IN"/>
          </a:p>
        </p:txBody>
      </p:sp>
      <p:sp>
        <p:nvSpPr>
          <p:cNvPr id="308228" name="Oval 4"/>
          <p:cNvSpPr>
            <a:spLocks noChangeArrowheads="1"/>
          </p:cNvSpPr>
          <p:nvPr/>
        </p:nvSpPr>
        <p:spPr bwMode="gray">
          <a:xfrm>
            <a:off x="5943600" y="4159250"/>
            <a:ext cx="1143000" cy="398463"/>
          </a:xfrm>
          <a:prstGeom prst="ellipse">
            <a:avLst/>
          </a:prstGeom>
          <a:solidFill>
            <a:schemeClr val="accent1"/>
          </a:solidFill>
          <a:ln w="3175">
            <a:solidFill>
              <a:schemeClr val="folHlink"/>
            </a:solidFill>
            <a:round/>
            <a:headEnd/>
            <a:tailEnd/>
          </a:ln>
          <a:effectLst/>
        </p:spPr>
        <p:txBody>
          <a:bodyPr wrap="none" anchor="ctr"/>
          <a:lstStyle/>
          <a:p>
            <a:endParaRPr lang="en-IN"/>
          </a:p>
        </p:txBody>
      </p:sp>
      <p:sp>
        <p:nvSpPr>
          <p:cNvPr id="308229" name="Rectangle 5"/>
          <p:cNvSpPr>
            <a:spLocks noGrp="1" noChangeArrowheads="1"/>
          </p:cNvSpPr>
          <p:nvPr>
            <p:ph type="title"/>
          </p:nvPr>
        </p:nvSpPr>
        <p:spPr/>
        <p:txBody>
          <a:bodyPr/>
          <a:lstStyle/>
          <a:p>
            <a:r>
              <a:rPr lang="en-US"/>
              <a:t>What Are JPA Entities?</a:t>
            </a:r>
          </a:p>
        </p:txBody>
      </p:sp>
      <p:sp>
        <p:nvSpPr>
          <p:cNvPr id="308230" name="Rectangle 6"/>
          <p:cNvSpPr>
            <a:spLocks noGrp="1" noChangeArrowheads="1"/>
          </p:cNvSpPr>
          <p:nvPr>
            <p:ph type="body" idx="1"/>
          </p:nvPr>
        </p:nvSpPr>
        <p:spPr>
          <a:xfrm>
            <a:off x="609600" y="1449388"/>
            <a:ext cx="7918450" cy="1410643"/>
          </a:xfrm>
        </p:spPr>
        <p:txBody>
          <a:bodyPr/>
          <a:lstStyle/>
          <a:p>
            <a:r>
              <a:rPr lang="en-US" dirty="0"/>
              <a:t>A Java Persistence API (JPA) entity is:</a:t>
            </a:r>
          </a:p>
          <a:p>
            <a:pPr lvl="2"/>
            <a:r>
              <a:rPr lang="en-US" dirty="0"/>
              <a:t>A lightweight object that manages persistent data</a:t>
            </a:r>
          </a:p>
          <a:p>
            <a:pPr lvl="2"/>
            <a:r>
              <a:rPr lang="en-US" dirty="0"/>
              <a:t>Defined as a Plain Old Java Object (POJO) marked with the </a:t>
            </a:r>
            <a:r>
              <a:rPr lang="en-US" dirty="0">
                <a:latin typeface="Courier New" pitchFamily="49" charset="0"/>
              </a:rPr>
              <a:t>@Entity</a:t>
            </a:r>
            <a:r>
              <a:rPr lang="en-US" dirty="0"/>
              <a:t> annotation </a:t>
            </a:r>
          </a:p>
        </p:txBody>
      </p:sp>
      <p:pic>
        <p:nvPicPr>
          <p:cNvPr id="308231" name="Picture 7" descr="ejb-jdev"/>
          <p:cNvPicPr>
            <a:picLocks noChangeAspect="1" noChangeArrowheads="1"/>
          </p:cNvPicPr>
          <p:nvPr/>
        </p:nvPicPr>
        <p:blipFill>
          <a:blip r:embed="rId3"/>
          <a:srcRect/>
          <a:stretch>
            <a:fillRect/>
          </a:stretch>
        </p:blipFill>
        <p:spPr bwMode="gray">
          <a:xfrm>
            <a:off x="1771650" y="4572000"/>
            <a:ext cx="1130300" cy="1076325"/>
          </a:xfrm>
          <a:prstGeom prst="rect">
            <a:avLst/>
          </a:prstGeom>
          <a:noFill/>
        </p:spPr>
      </p:pic>
      <p:sp>
        <p:nvSpPr>
          <p:cNvPr id="308232" name="Text Box 8"/>
          <p:cNvSpPr txBox="1">
            <a:spLocks noChangeArrowheads="1"/>
          </p:cNvSpPr>
          <p:nvPr/>
        </p:nvSpPr>
        <p:spPr bwMode="auto">
          <a:xfrm>
            <a:off x="1219200" y="4419600"/>
            <a:ext cx="1039813" cy="336550"/>
          </a:xfrm>
          <a:prstGeom prst="rect">
            <a:avLst/>
          </a:prstGeom>
          <a:noFill/>
          <a:ln w="28575">
            <a:noFill/>
            <a:miter lim="800000"/>
            <a:headEnd type="none" w="sm" len="sm"/>
            <a:tailEnd type="none" w="sm" len="sm"/>
          </a:ln>
          <a:effectLst/>
        </p:spPr>
        <p:txBody>
          <a:bodyPr wrap="none">
            <a:spAutoFit/>
          </a:bodyPr>
          <a:lstStyle/>
          <a:p>
            <a:pPr defTabSz="228600">
              <a:spcBef>
                <a:spcPct val="0"/>
              </a:spcBef>
            </a:pPr>
            <a:r>
              <a:rPr lang="en-US" sz="1600">
                <a:latin typeface="Courier New" pitchFamily="49" charset="0"/>
              </a:rPr>
              <a:t>@Entity</a:t>
            </a:r>
          </a:p>
        </p:txBody>
      </p:sp>
      <p:sp>
        <p:nvSpPr>
          <p:cNvPr id="308233" name="Text Box 9"/>
          <p:cNvSpPr txBox="1">
            <a:spLocks noChangeArrowheads="1"/>
          </p:cNvSpPr>
          <p:nvPr/>
        </p:nvSpPr>
        <p:spPr bwMode="auto">
          <a:xfrm>
            <a:off x="3048000" y="4648200"/>
            <a:ext cx="2751138" cy="336550"/>
          </a:xfrm>
          <a:prstGeom prst="rect">
            <a:avLst/>
          </a:prstGeom>
          <a:noFill/>
          <a:ln w="28575">
            <a:noFill/>
            <a:miter lim="800000"/>
            <a:headEnd type="none" w="sm" len="sm"/>
            <a:tailEnd type="none" w="sm" len="sm"/>
          </a:ln>
          <a:effectLst/>
        </p:spPr>
        <p:txBody>
          <a:bodyPr wrap="none">
            <a:spAutoFit/>
          </a:bodyPr>
          <a:lstStyle/>
          <a:p>
            <a:pPr defTabSz="228600">
              <a:spcBef>
                <a:spcPct val="0"/>
              </a:spcBef>
            </a:pPr>
            <a:r>
              <a:rPr lang="en-US" sz="1600">
                <a:latin typeface="Courier New" pitchFamily="49" charset="0"/>
              </a:rPr>
              <a:t>@Table(name="ORDERS")</a:t>
            </a:r>
          </a:p>
        </p:txBody>
      </p:sp>
      <p:sp>
        <p:nvSpPr>
          <p:cNvPr id="308234" name="Text Box 10"/>
          <p:cNvSpPr txBox="1">
            <a:spLocks noChangeArrowheads="1"/>
          </p:cNvSpPr>
          <p:nvPr/>
        </p:nvSpPr>
        <p:spPr bwMode="auto">
          <a:xfrm>
            <a:off x="5886450" y="5867400"/>
            <a:ext cx="1200150" cy="366713"/>
          </a:xfrm>
          <a:prstGeom prst="rect">
            <a:avLst/>
          </a:prstGeom>
          <a:noFill/>
          <a:ln w="28575">
            <a:noFill/>
            <a:miter lim="800000"/>
            <a:headEnd type="none" w="sm" len="sm"/>
            <a:tailEnd type="none" w="sm" len="sm"/>
          </a:ln>
          <a:effectLst/>
        </p:spPr>
        <p:txBody>
          <a:bodyPr>
            <a:spAutoFit/>
          </a:bodyPr>
          <a:lstStyle/>
          <a:p>
            <a:pPr defTabSz="228600">
              <a:spcBef>
                <a:spcPct val="0"/>
              </a:spcBef>
            </a:pPr>
            <a:r>
              <a:rPr lang="en-US"/>
              <a:t>Database</a:t>
            </a:r>
          </a:p>
        </p:txBody>
      </p:sp>
      <p:sp>
        <p:nvSpPr>
          <p:cNvPr id="308235" name="Text Box 11"/>
          <p:cNvSpPr txBox="1">
            <a:spLocks noChangeArrowheads="1"/>
          </p:cNvSpPr>
          <p:nvPr/>
        </p:nvSpPr>
        <p:spPr bwMode="auto">
          <a:xfrm>
            <a:off x="3124200" y="5080000"/>
            <a:ext cx="2751138" cy="581025"/>
          </a:xfrm>
          <a:prstGeom prst="rect">
            <a:avLst/>
          </a:prstGeom>
          <a:noFill/>
          <a:ln w="28575">
            <a:noFill/>
            <a:miter lim="800000"/>
            <a:headEnd type="none" w="sm" len="sm"/>
            <a:tailEnd type="none" w="sm" len="sm"/>
          </a:ln>
          <a:effectLst/>
        </p:spPr>
        <p:txBody>
          <a:bodyPr wrap="none">
            <a:spAutoFit/>
          </a:bodyPr>
          <a:lstStyle/>
          <a:p>
            <a:pPr algn="l" defTabSz="228600">
              <a:spcBef>
                <a:spcPct val="0"/>
              </a:spcBef>
            </a:pPr>
            <a:r>
              <a:rPr lang="en-US" sz="1600">
                <a:latin typeface="Courier New" pitchFamily="49" charset="0"/>
              </a:rPr>
              <a:t>@Id</a:t>
            </a:r>
          </a:p>
          <a:p>
            <a:pPr algn="l" defTabSz="228600">
              <a:spcBef>
                <a:spcPct val="0"/>
              </a:spcBef>
            </a:pPr>
            <a:r>
              <a:rPr lang="en-US" sz="1600">
                <a:latin typeface="Courier New" pitchFamily="49" charset="0"/>
              </a:rPr>
              <a:t>@Column(name="ORDID")</a:t>
            </a:r>
          </a:p>
        </p:txBody>
      </p:sp>
      <p:sp>
        <p:nvSpPr>
          <p:cNvPr id="308236" name="Text Box 12"/>
          <p:cNvSpPr txBox="1">
            <a:spLocks noChangeArrowheads="1"/>
          </p:cNvSpPr>
          <p:nvPr/>
        </p:nvSpPr>
        <p:spPr bwMode="auto">
          <a:xfrm>
            <a:off x="1905000" y="5608638"/>
            <a:ext cx="819150" cy="366712"/>
          </a:xfrm>
          <a:prstGeom prst="rect">
            <a:avLst/>
          </a:prstGeom>
          <a:noFill/>
          <a:ln w="28575">
            <a:noFill/>
            <a:miter lim="800000"/>
            <a:headEnd type="none" w="sm" len="sm"/>
            <a:tailEnd type="none" w="sm" len="sm"/>
          </a:ln>
          <a:effectLst/>
        </p:spPr>
        <p:txBody>
          <a:bodyPr wrap="none">
            <a:spAutoFit/>
          </a:bodyPr>
          <a:lstStyle/>
          <a:p>
            <a:pPr defTabSz="228600">
              <a:spcBef>
                <a:spcPct val="0"/>
              </a:spcBef>
            </a:pPr>
            <a:r>
              <a:rPr lang="en-US"/>
              <a:t>POJO</a:t>
            </a:r>
          </a:p>
        </p:txBody>
      </p:sp>
      <p:pic>
        <p:nvPicPr>
          <p:cNvPr id="308237" name="Picture 13" descr="table030"/>
          <p:cNvPicPr>
            <a:picLocks noChangeAspect="1" noChangeArrowheads="1"/>
          </p:cNvPicPr>
          <p:nvPr/>
        </p:nvPicPr>
        <p:blipFill>
          <a:blip r:embed="rId4"/>
          <a:srcRect/>
          <a:stretch>
            <a:fillRect/>
          </a:stretch>
        </p:blipFill>
        <p:spPr bwMode="gray">
          <a:xfrm>
            <a:off x="6305550" y="4572000"/>
            <a:ext cx="417513" cy="1058863"/>
          </a:xfrm>
          <a:prstGeom prst="rect">
            <a:avLst/>
          </a:prstGeom>
          <a:noFill/>
        </p:spPr>
      </p:pic>
      <p:sp>
        <p:nvSpPr>
          <p:cNvPr id="308238" name="Rectangle 14"/>
          <p:cNvSpPr>
            <a:spLocks noChangeArrowheads="1"/>
          </p:cNvSpPr>
          <p:nvPr/>
        </p:nvSpPr>
        <p:spPr bwMode="gray">
          <a:xfrm>
            <a:off x="6056313" y="5530850"/>
            <a:ext cx="917575" cy="336550"/>
          </a:xfrm>
          <a:prstGeom prst="rect">
            <a:avLst/>
          </a:prstGeom>
          <a:noFill/>
          <a:ln w="28575">
            <a:noFill/>
            <a:miter lim="800000"/>
            <a:headEnd type="none" w="sm" len="sm"/>
            <a:tailEnd type="none" w="sm" len="sm"/>
          </a:ln>
          <a:effectLst/>
        </p:spPr>
        <p:txBody>
          <a:bodyPr wrap="none">
            <a:spAutoFit/>
          </a:bodyPr>
          <a:lstStyle/>
          <a:p>
            <a:pPr defTabSz="228600"/>
            <a:r>
              <a:rPr lang="en-US" sz="1600">
                <a:latin typeface="Courier New" pitchFamily="49" charset="0"/>
              </a:rPr>
              <a:t>ORDERS</a:t>
            </a:r>
          </a:p>
        </p:txBody>
      </p:sp>
      <p:sp>
        <p:nvSpPr>
          <p:cNvPr id="308239" name="Line 15"/>
          <p:cNvSpPr>
            <a:spLocks noChangeShapeType="1"/>
          </p:cNvSpPr>
          <p:nvPr/>
        </p:nvSpPr>
        <p:spPr bwMode="auto">
          <a:xfrm>
            <a:off x="2819400" y="4953000"/>
            <a:ext cx="3471863" cy="0"/>
          </a:xfrm>
          <a:prstGeom prst="line">
            <a:avLst/>
          </a:prstGeom>
          <a:noFill/>
          <a:ln w="28575">
            <a:solidFill>
              <a:schemeClr val="tx1"/>
            </a:solidFill>
            <a:round/>
            <a:headEnd type="none" w="sm" len="sm"/>
            <a:tailEnd type="triangle" w="sm" len="sm"/>
          </a:ln>
          <a:effectLst/>
        </p:spPr>
        <p:txBody>
          <a:bodyPr/>
          <a:lstStyle/>
          <a:p>
            <a:endParaRPr lang="en-IN"/>
          </a:p>
        </p:txBody>
      </p:sp>
      <p:sp>
        <p:nvSpPr>
          <p:cNvPr id="308240" name="Line 16"/>
          <p:cNvSpPr>
            <a:spLocks noChangeShapeType="1"/>
          </p:cNvSpPr>
          <p:nvPr/>
        </p:nvSpPr>
        <p:spPr bwMode="auto">
          <a:xfrm>
            <a:off x="5791200" y="5410200"/>
            <a:ext cx="685800" cy="0"/>
          </a:xfrm>
          <a:prstGeom prst="line">
            <a:avLst/>
          </a:prstGeom>
          <a:noFill/>
          <a:ln w="28575">
            <a:solidFill>
              <a:schemeClr val="tx1"/>
            </a:solidFill>
            <a:round/>
            <a:headEnd type="none" w="sm" len="sm"/>
            <a:tailEnd type="triangle" w="sm" len="sm"/>
          </a:ln>
          <a:effectLst/>
        </p:spPr>
        <p:txBody>
          <a:bodyPr/>
          <a:lstStyle/>
          <a:p>
            <a:endParaRPr lang="en-IN"/>
          </a:p>
        </p:txBody>
      </p:sp>
      <p:sp>
        <p:nvSpPr>
          <p:cNvPr id="308241" name="Freeform 17"/>
          <p:cNvSpPr>
            <a:spLocks/>
          </p:cNvSpPr>
          <p:nvPr/>
        </p:nvSpPr>
        <p:spPr bwMode="auto">
          <a:xfrm>
            <a:off x="5562600" y="5181600"/>
            <a:ext cx="228600" cy="457200"/>
          </a:xfrm>
          <a:custGeom>
            <a:avLst/>
            <a:gdLst/>
            <a:ahLst/>
            <a:cxnLst>
              <a:cxn ang="0">
                <a:pos x="0" y="0"/>
              </a:cxn>
              <a:cxn ang="0">
                <a:pos x="144" y="0"/>
              </a:cxn>
              <a:cxn ang="0">
                <a:pos x="144" y="288"/>
              </a:cxn>
              <a:cxn ang="0">
                <a:pos x="0" y="288"/>
              </a:cxn>
            </a:cxnLst>
            <a:rect l="0" t="0" r="r" b="b"/>
            <a:pathLst>
              <a:path w="144" h="288">
                <a:moveTo>
                  <a:pt x="0" y="0"/>
                </a:moveTo>
                <a:lnTo>
                  <a:pt x="144" y="0"/>
                </a:lnTo>
                <a:lnTo>
                  <a:pt x="144" y="288"/>
                </a:lnTo>
                <a:lnTo>
                  <a:pt x="0" y="288"/>
                </a:lnTo>
              </a:path>
            </a:pathLst>
          </a:custGeom>
          <a:noFill/>
          <a:ln w="28575" cap="flat" cmpd="sng">
            <a:solidFill>
              <a:schemeClr val="tx1"/>
            </a:solidFill>
            <a:prstDash val="solid"/>
            <a:round/>
            <a:headEnd type="none" w="sm" len="sm"/>
            <a:tailEnd type="none" w="sm" len="sm"/>
          </a:ln>
          <a:effectLst/>
        </p:spPr>
        <p:txBody>
          <a:bodyPr/>
          <a:lstStyle/>
          <a:p>
            <a:endParaRPr lang="en-IN"/>
          </a:p>
        </p:txBody>
      </p:sp>
      <p:pic>
        <p:nvPicPr>
          <p:cNvPr id="308242" name="Picture 18" descr="field"/>
          <p:cNvPicPr>
            <a:picLocks noChangeAspect="1" noChangeArrowheads="1"/>
          </p:cNvPicPr>
          <p:nvPr/>
        </p:nvPicPr>
        <p:blipFill>
          <a:blip r:embed="rId5"/>
          <a:srcRect/>
          <a:stretch>
            <a:fillRect/>
          </a:stretch>
        </p:blipFill>
        <p:spPr bwMode="gray">
          <a:xfrm>
            <a:off x="2752725" y="5240338"/>
            <a:ext cx="206375" cy="322262"/>
          </a:xfrm>
          <a:prstGeom prst="rect">
            <a:avLst/>
          </a:prstGeom>
          <a:noFill/>
        </p:spPr>
      </p:pic>
      <p:sp>
        <p:nvSpPr>
          <p:cNvPr id="308243" name="Line 19"/>
          <p:cNvSpPr>
            <a:spLocks noChangeShapeType="1"/>
          </p:cNvSpPr>
          <p:nvPr/>
        </p:nvSpPr>
        <p:spPr bwMode="auto">
          <a:xfrm>
            <a:off x="2982913" y="5334000"/>
            <a:ext cx="217487" cy="0"/>
          </a:xfrm>
          <a:prstGeom prst="line">
            <a:avLst/>
          </a:prstGeom>
          <a:noFill/>
          <a:ln w="28575">
            <a:solidFill>
              <a:schemeClr val="tx1"/>
            </a:solidFill>
            <a:round/>
            <a:headEnd type="none" w="sm" len="sm"/>
            <a:tailEnd type="triangle" w="sm" len="sm"/>
          </a:ln>
          <a:effectLst/>
        </p:spPr>
        <p:txBody>
          <a:bodyPr/>
          <a:lstStyle/>
          <a:p>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9" name="Rectangle 5"/>
          <p:cNvSpPr>
            <a:spLocks noGrp="1" noChangeArrowheads="1"/>
          </p:cNvSpPr>
          <p:nvPr>
            <p:ph type="title"/>
          </p:nvPr>
        </p:nvSpPr>
        <p:spPr/>
        <p:txBody>
          <a:bodyPr/>
          <a:lstStyle/>
          <a:p>
            <a:r>
              <a:rPr lang="en-US" dirty="0"/>
              <a:t>JPA Entity annotations</a:t>
            </a:r>
          </a:p>
        </p:txBody>
      </p:sp>
      <p:sp>
        <p:nvSpPr>
          <p:cNvPr id="308230" name="Rectangle 6"/>
          <p:cNvSpPr>
            <a:spLocks noGrp="1" noChangeArrowheads="1"/>
          </p:cNvSpPr>
          <p:nvPr>
            <p:ph type="body" idx="1"/>
          </p:nvPr>
        </p:nvSpPr>
        <p:spPr>
          <a:xfrm>
            <a:off x="609600" y="1449388"/>
            <a:ext cx="7918450" cy="2412455"/>
          </a:xfrm>
        </p:spPr>
        <p:txBody>
          <a:bodyPr/>
          <a:lstStyle/>
          <a:p>
            <a:pPr lvl="1">
              <a:lnSpc>
                <a:spcPct val="95000"/>
              </a:lnSpc>
            </a:pPr>
            <a:r>
              <a:rPr lang="en-US" dirty="0"/>
              <a:t>The following annotations are used to map a POJO to a relational data construct:</a:t>
            </a:r>
          </a:p>
          <a:p>
            <a:pPr lvl="1">
              <a:lnSpc>
                <a:spcPct val="95000"/>
              </a:lnSpc>
              <a:buNone/>
            </a:pPr>
            <a:endParaRPr lang="en-US" dirty="0"/>
          </a:p>
          <a:p>
            <a:pPr lvl="2">
              <a:lnSpc>
                <a:spcPct val="95000"/>
              </a:lnSpc>
              <a:buSzPct val="70000"/>
              <a:buFont typeface="Courier New" pitchFamily="49" charset="0"/>
              <a:buChar char="•"/>
            </a:pPr>
            <a:r>
              <a:rPr lang="en-US" dirty="0">
                <a:latin typeface="Courier New" pitchFamily="49" charset="0"/>
              </a:rPr>
              <a:t>@Table</a:t>
            </a:r>
            <a:r>
              <a:rPr lang="en-US" dirty="0"/>
              <a:t> maps the object to a table.</a:t>
            </a:r>
          </a:p>
          <a:p>
            <a:pPr lvl="2">
              <a:lnSpc>
                <a:spcPct val="95000"/>
              </a:lnSpc>
              <a:buSzPct val="70000"/>
              <a:buFont typeface="Courier New" pitchFamily="49" charset="0"/>
              <a:buChar char="•"/>
            </a:pPr>
            <a:r>
              <a:rPr lang="en-US" dirty="0">
                <a:latin typeface="Courier New" pitchFamily="49" charset="0"/>
              </a:rPr>
              <a:t>@Column</a:t>
            </a:r>
            <a:r>
              <a:rPr lang="en-US" dirty="0"/>
              <a:t> maps a field to a column (required if the field and column names are different)</a:t>
            </a:r>
          </a:p>
          <a:p>
            <a:pPr lvl="2">
              <a:lnSpc>
                <a:spcPct val="95000"/>
              </a:lnSpc>
              <a:buSzPct val="70000"/>
              <a:buFont typeface="Courier New" pitchFamily="49" charset="0"/>
              <a:buChar char="•"/>
            </a:pPr>
            <a:r>
              <a:rPr lang="en-US" dirty="0">
                <a:latin typeface="Courier New" pitchFamily="49" charset="0"/>
              </a:rPr>
              <a:t>@Id</a:t>
            </a:r>
            <a:r>
              <a:rPr lang="en-US" dirty="0"/>
              <a:t> identifies primary key fields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r>
              <a:rPr lang="en-US" dirty="0"/>
              <a:t>JPA Entity mapping</a:t>
            </a:r>
          </a:p>
        </p:txBody>
      </p:sp>
      <p:sp>
        <p:nvSpPr>
          <p:cNvPr id="310275" name="Rectangle 3"/>
          <p:cNvSpPr>
            <a:spLocks noChangeArrowheads="1"/>
          </p:cNvSpPr>
          <p:nvPr/>
        </p:nvSpPr>
        <p:spPr bwMode="blackGray">
          <a:xfrm>
            <a:off x="1028700" y="1771650"/>
            <a:ext cx="3238500" cy="3867150"/>
          </a:xfrm>
          <a:prstGeom prst="rect">
            <a:avLst/>
          </a:prstGeom>
          <a:solidFill>
            <a:srgbClr val="CCCCCC"/>
          </a:solidFill>
          <a:ln w="28575">
            <a:solidFill>
              <a:srgbClr val="000000"/>
            </a:solidFill>
            <a:miter lim="800000"/>
            <a:headEnd/>
            <a:tailEnd/>
          </a:ln>
          <a:effectLst/>
        </p:spPr>
        <p:txBody>
          <a:bodyPr lIns="92075" tIns="9144" rIns="92075" bIns="9144"/>
          <a:lstStyle/>
          <a:p>
            <a:pPr marL="457200" indent="-457200" algn="l" defTabSz="400050" eaLnBrk="0" hangingPunct="0">
              <a:lnSpc>
                <a:spcPct val="90000"/>
              </a:lnSpc>
              <a:spcBef>
                <a:spcPct val="0"/>
              </a:spcBef>
              <a:buClrTx/>
              <a:buFontTx/>
              <a:buNone/>
              <a:tabLst>
                <a:tab pos="400050" algn="r"/>
                <a:tab pos="673100" algn="l"/>
              </a:tabLst>
            </a:pPr>
            <a:endParaRPr lang="en-US" sz="1600">
              <a:latin typeface="Courier New" pitchFamily="49" charset="0"/>
            </a:endParaRPr>
          </a:p>
          <a:p>
            <a:pPr marL="457200" indent="-457200" algn="l" defTabSz="400050" eaLnBrk="0" hangingPunct="0">
              <a:lnSpc>
                <a:spcPct val="90000"/>
              </a:lnSpc>
              <a:spcBef>
                <a:spcPct val="0"/>
              </a:spcBef>
              <a:buClrTx/>
              <a:buFontTx/>
              <a:buNone/>
              <a:tabLst>
                <a:tab pos="400050" algn="r"/>
                <a:tab pos="673100" algn="l"/>
              </a:tabLst>
            </a:pPr>
            <a:r>
              <a:rPr lang="en-US" sz="1600">
                <a:latin typeface="Courier New" pitchFamily="49" charset="0"/>
              </a:rPr>
              <a:t>@Entity </a:t>
            </a:r>
          </a:p>
          <a:p>
            <a:pPr marL="457200" indent="-457200" algn="l" defTabSz="400050" eaLnBrk="0" hangingPunct="0">
              <a:lnSpc>
                <a:spcPct val="90000"/>
              </a:lnSpc>
              <a:spcBef>
                <a:spcPct val="0"/>
              </a:spcBef>
              <a:buClrTx/>
              <a:buFontTx/>
              <a:buNone/>
              <a:tabLst>
                <a:tab pos="400050" algn="r"/>
                <a:tab pos="673100" algn="l"/>
              </a:tabLst>
            </a:pPr>
            <a:endParaRPr lang="en-US" sz="1600">
              <a:latin typeface="Courier New" pitchFamily="49" charset="0"/>
            </a:endParaRPr>
          </a:p>
          <a:p>
            <a:pPr marL="457200" indent="-457200" algn="l" defTabSz="400050" eaLnBrk="0" hangingPunct="0">
              <a:lnSpc>
                <a:spcPct val="90000"/>
              </a:lnSpc>
              <a:spcBef>
                <a:spcPct val="0"/>
              </a:spcBef>
              <a:buClrTx/>
              <a:buFontTx/>
              <a:buNone/>
              <a:tabLst>
                <a:tab pos="400050" algn="r"/>
                <a:tab pos="673100" algn="l"/>
              </a:tabLst>
            </a:pPr>
            <a:r>
              <a:rPr lang="en-US" sz="1600">
                <a:latin typeface="Courier New" pitchFamily="49" charset="0"/>
              </a:rPr>
              <a:t>@Table(name="Orders")</a:t>
            </a:r>
          </a:p>
          <a:p>
            <a:pPr marL="457200" indent="-457200" algn="l" defTabSz="400050" eaLnBrk="0" hangingPunct="0">
              <a:lnSpc>
                <a:spcPct val="90000"/>
              </a:lnSpc>
              <a:spcBef>
                <a:spcPct val="0"/>
              </a:spcBef>
              <a:buClrTx/>
              <a:buFontTx/>
              <a:buNone/>
              <a:tabLst>
                <a:tab pos="400050" algn="r"/>
                <a:tab pos="673100" algn="l"/>
              </a:tabLst>
            </a:pPr>
            <a:r>
              <a:rPr lang="en-US" sz="1600">
                <a:latin typeface="Courier New" pitchFamily="49" charset="0"/>
              </a:rPr>
              <a:t>              </a:t>
            </a:r>
          </a:p>
          <a:p>
            <a:pPr marL="457200" indent="-457200" algn="l" defTabSz="400050" eaLnBrk="0" hangingPunct="0">
              <a:lnSpc>
                <a:spcPct val="90000"/>
              </a:lnSpc>
              <a:spcBef>
                <a:spcPct val="0"/>
              </a:spcBef>
              <a:buClrTx/>
              <a:buFontTx/>
              <a:buNone/>
              <a:tabLst>
                <a:tab pos="400050" algn="r"/>
                <a:tab pos="673100" algn="l"/>
              </a:tabLst>
            </a:pPr>
            <a:r>
              <a:rPr lang="en-US" sz="1600">
                <a:latin typeface="Courier New" pitchFamily="49" charset="0"/>
              </a:rPr>
              <a:t>public class Orders {</a:t>
            </a:r>
          </a:p>
          <a:p>
            <a:pPr marL="457200" indent="-457200" algn="l" defTabSz="400050" eaLnBrk="0" hangingPunct="0">
              <a:lnSpc>
                <a:spcPct val="90000"/>
              </a:lnSpc>
              <a:spcBef>
                <a:spcPct val="0"/>
              </a:spcBef>
              <a:buClrTx/>
              <a:buFontTx/>
              <a:buNone/>
              <a:tabLst>
                <a:tab pos="400050" algn="r"/>
                <a:tab pos="673100" algn="l"/>
              </a:tabLst>
            </a:pPr>
            <a:endParaRPr lang="en-US" sz="1600">
              <a:latin typeface="Courier New" pitchFamily="49" charset="0"/>
            </a:endParaRPr>
          </a:p>
          <a:p>
            <a:pPr marL="457200" indent="-457200" algn="l" defTabSz="400050" eaLnBrk="0" hangingPunct="0">
              <a:lnSpc>
                <a:spcPct val="90000"/>
              </a:lnSpc>
              <a:spcBef>
                <a:spcPct val="0"/>
              </a:spcBef>
              <a:buClrTx/>
              <a:buFontTx/>
              <a:buNone/>
              <a:tabLst>
                <a:tab pos="400050" algn="r"/>
                <a:tab pos="673100" algn="l"/>
              </a:tabLst>
            </a:pPr>
            <a:r>
              <a:rPr lang="en-US" sz="1600">
                <a:latin typeface="Courier New" pitchFamily="49" charset="0"/>
              </a:rPr>
              <a:t>@Id</a:t>
            </a:r>
          </a:p>
          <a:p>
            <a:pPr marL="457200" indent="-457200" algn="l" defTabSz="400050" eaLnBrk="0" hangingPunct="0">
              <a:lnSpc>
                <a:spcPct val="90000"/>
              </a:lnSpc>
              <a:spcBef>
                <a:spcPct val="0"/>
              </a:spcBef>
              <a:buClrTx/>
              <a:buFontTx/>
              <a:buNone/>
              <a:tabLst>
                <a:tab pos="400050" algn="r"/>
                <a:tab pos="673100" algn="l"/>
              </a:tabLst>
            </a:pPr>
            <a:r>
              <a:rPr lang="en-US" sz="1600">
                <a:latin typeface="Courier New" pitchFamily="49" charset="0"/>
              </a:rPr>
              <a:t>@Column(name="ORDERID") </a:t>
            </a:r>
          </a:p>
          <a:p>
            <a:pPr marL="457200" indent="-457200" algn="l" defTabSz="400050" eaLnBrk="0" hangingPunct="0">
              <a:lnSpc>
                <a:spcPct val="90000"/>
              </a:lnSpc>
              <a:spcBef>
                <a:spcPct val="0"/>
              </a:spcBef>
              <a:buClrTx/>
              <a:buFontTx/>
              <a:buNone/>
              <a:tabLst>
                <a:tab pos="400050" algn="r"/>
                <a:tab pos="673100" algn="l"/>
              </a:tabLst>
            </a:pPr>
            <a:r>
              <a:rPr lang="en-US" sz="1600">
                <a:latin typeface="Courier New" pitchFamily="49" charset="0"/>
              </a:rPr>
              <a:t>int orderId;</a:t>
            </a:r>
          </a:p>
          <a:p>
            <a:pPr marL="457200" indent="-457200" algn="l" defTabSz="400050" eaLnBrk="0" hangingPunct="0">
              <a:lnSpc>
                <a:spcPct val="90000"/>
              </a:lnSpc>
              <a:spcBef>
                <a:spcPct val="0"/>
              </a:spcBef>
              <a:buClrTx/>
              <a:buFontTx/>
              <a:buNone/>
              <a:tabLst>
                <a:tab pos="400050" algn="r"/>
                <a:tab pos="673100" algn="l"/>
              </a:tabLst>
            </a:pPr>
            <a:endParaRPr lang="en-US" sz="1600">
              <a:latin typeface="Courier New" pitchFamily="49" charset="0"/>
            </a:endParaRPr>
          </a:p>
          <a:p>
            <a:pPr marL="457200" indent="-457200" algn="l" defTabSz="400050" eaLnBrk="0" hangingPunct="0">
              <a:lnSpc>
                <a:spcPct val="90000"/>
              </a:lnSpc>
              <a:spcBef>
                <a:spcPct val="0"/>
              </a:spcBef>
              <a:buClrTx/>
              <a:buFontTx/>
              <a:buNone/>
              <a:tabLst>
                <a:tab pos="400050" algn="r"/>
                <a:tab pos="673100" algn="l"/>
              </a:tabLst>
            </a:pPr>
            <a:r>
              <a:rPr lang="en-US" sz="1600">
                <a:latin typeface="Courier New" pitchFamily="49" charset="0"/>
              </a:rPr>
              <a:t>@Column(name="ORDER_DATE")</a:t>
            </a:r>
          </a:p>
          <a:p>
            <a:pPr marL="457200" indent="-457200" algn="l" defTabSz="400050" eaLnBrk="0" hangingPunct="0">
              <a:lnSpc>
                <a:spcPct val="90000"/>
              </a:lnSpc>
              <a:spcBef>
                <a:spcPct val="0"/>
              </a:spcBef>
              <a:buClrTx/>
              <a:buFontTx/>
              <a:buNone/>
              <a:tabLst>
                <a:tab pos="400050" algn="r"/>
                <a:tab pos="673100" algn="l"/>
              </a:tabLst>
            </a:pPr>
            <a:r>
              <a:rPr lang="en-US" sz="1600">
                <a:latin typeface="Courier New" pitchFamily="49" charset="0"/>
              </a:rPr>
              <a:t>Date orderDate;</a:t>
            </a:r>
          </a:p>
          <a:p>
            <a:pPr marL="457200" indent="-457200" algn="l" defTabSz="400050" eaLnBrk="0" hangingPunct="0">
              <a:lnSpc>
                <a:spcPct val="90000"/>
              </a:lnSpc>
              <a:spcBef>
                <a:spcPct val="0"/>
              </a:spcBef>
              <a:buClrTx/>
              <a:buFontTx/>
              <a:buNone/>
              <a:tabLst>
                <a:tab pos="400050" algn="r"/>
                <a:tab pos="673100" algn="l"/>
              </a:tabLst>
            </a:pPr>
            <a:r>
              <a:rPr lang="en-US" sz="1600">
                <a:latin typeface="Courier New" pitchFamily="49" charset="0"/>
              </a:rPr>
              <a:t>…</a:t>
            </a:r>
          </a:p>
          <a:p>
            <a:pPr marL="457200" indent="-457200" algn="l" defTabSz="400050" eaLnBrk="0" hangingPunct="0">
              <a:lnSpc>
                <a:spcPct val="90000"/>
              </a:lnSpc>
              <a:spcBef>
                <a:spcPct val="0"/>
              </a:spcBef>
              <a:buClrTx/>
              <a:buFontTx/>
              <a:buNone/>
              <a:tabLst>
                <a:tab pos="400050" algn="r"/>
                <a:tab pos="673100" algn="l"/>
              </a:tabLst>
            </a:pPr>
            <a:endParaRPr lang="en-US" sz="1600">
              <a:latin typeface="Courier New" pitchFamily="49" charset="0"/>
            </a:endParaRPr>
          </a:p>
          <a:p>
            <a:pPr marL="457200" indent="-457200" algn="l" defTabSz="400050" eaLnBrk="0" hangingPunct="0">
              <a:lnSpc>
                <a:spcPct val="90000"/>
              </a:lnSpc>
              <a:spcBef>
                <a:spcPct val="0"/>
              </a:spcBef>
              <a:buClrTx/>
              <a:buFontTx/>
              <a:buNone/>
              <a:tabLst>
                <a:tab pos="400050" algn="r"/>
                <a:tab pos="673100" algn="l"/>
              </a:tabLst>
            </a:pPr>
            <a:r>
              <a:rPr lang="en-US" sz="1600">
                <a:latin typeface="Courier New" pitchFamily="49" charset="0"/>
              </a:rPr>
              <a:t>}</a:t>
            </a:r>
          </a:p>
        </p:txBody>
      </p:sp>
      <p:sp>
        <p:nvSpPr>
          <p:cNvPr id="310276" name="Rectangle 4"/>
          <p:cNvSpPr>
            <a:spLocks noChangeArrowheads="1"/>
          </p:cNvSpPr>
          <p:nvPr/>
        </p:nvSpPr>
        <p:spPr bwMode="gray">
          <a:xfrm>
            <a:off x="2533650" y="2400300"/>
            <a:ext cx="1219200" cy="304800"/>
          </a:xfrm>
          <a:prstGeom prst="rect">
            <a:avLst/>
          </a:prstGeom>
          <a:noFill/>
          <a:ln w="28575">
            <a:solidFill>
              <a:schemeClr val="hlink"/>
            </a:solidFill>
            <a:miter lim="800000"/>
            <a:headEnd type="none" w="sm" len="sm"/>
            <a:tailEnd type="none" w="sm" len="sm"/>
          </a:ln>
          <a:effectLst/>
        </p:spPr>
        <p:txBody>
          <a:bodyPr wrap="none" anchor="ctr"/>
          <a:lstStyle/>
          <a:p>
            <a:endParaRPr lang="en-IN"/>
          </a:p>
        </p:txBody>
      </p:sp>
      <p:sp>
        <p:nvSpPr>
          <p:cNvPr id="310277" name="Rectangle 5"/>
          <p:cNvSpPr>
            <a:spLocks noChangeArrowheads="1"/>
          </p:cNvSpPr>
          <p:nvPr/>
        </p:nvSpPr>
        <p:spPr bwMode="gray">
          <a:xfrm>
            <a:off x="2038350" y="3495675"/>
            <a:ext cx="1924050" cy="304800"/>
          </a:xfrm>
          <a:prstGeom prst="rect">
            <a:avLst/>
          </a:prstGeom>
          <a:noFill/>
          <a:ln w="28575">
            <a:solidFill>
              <a:schemeClr val="hlink"/>
            </a:solidFill>
            <a:miter lim="800000"/>
            <a:headEnd type="none" w="sm" len="sm"/>
            <a:tailEnd type="none" w="sm" len="sm"/>
          </a:ln>
          <a:effectLst/>
        </p:spPr>
        <p:txBody>
          <a:bodyPr wrap="none" anchor="ctr"/>
          <a:lstStyle/>
          <a:p>
            <a:endParaRPr lang="en-IN"/>
          </a:p>
        </p:txBody>
      </p:sp>
      <p:sp>
        <p:nvSpPr>
          <p:cNvPr id="310278" name="Rectangle 6"/>
          <p:cNvSpPr>
            <a:spLocks noChangeArrowheads="1"/>
          </p:cNvSpPr>
          <p:nvPr/>
        </p:nvSpPr>
        <p:spPr bwMode="gray">
          <a:xfrm>
            <a:off x="2019300" y="4162425"/>
            <a:ext cx="2095500" cy="323850"/>
          </a:xfrm>
          <a:prstGeom prst="rect">
            <a:avLst/>
          </a:prstGeom>
          <a:noFill/>
          <a:ln w="28575">
            <a:solidFill>
              <a:schemeClr val="hlink"/>
            </a:solidFill>
            <a:miter lim="800000"/>
            <a:headEnd type="none" w="sm" len="sm"/>
            <a:tailEnd type="none" w="sm" len="sm"/>
          </a:ln>
          <a:effectLst/>
        </p:spPr>
        <p:txBody>
          <a:bodyPr wrap="none" anchor="ctr"/>
          <a:lstStyle/>
          <a:p>
            <a:endParaRPr lang="en-IN"/>
          </a:p>
        </p:txBody>
      </p:sp>
      <p:sp>
        <p:nvSpPr>
          <p:cNvPr id="310279" name="Line 7"/>
          <p:cNvSpPr>
            <a:spLocks noChangeShapeType="1"/>
          </p:cNvSpPr>
          <p:nvPr/>
        </p:nvSpPr>
        <p:spPr bwMode="gray">
          <a:xfrm>
            <a:off x="3219450" y="2247900"/>
            <a:ext cx="3124200" cy="0"/>
          </a:xfrm>
          <a:prstGeom prst="line">
            <a:avLst/>
          </a:prstGeom>
          <a:noFill/>
          <a:ln w="28575">
            <a:solidFill>
              <a:schemeClr val="accent2"/>
            </a:solidFill>
            <a:round/>
            <a:headEnd type="none" w="sm" len="sm"/>
            <a:tailEnd type="triangle" w="sm" len="sm"/>
          </a:ln>
          <a:effectLst/>
        </p:spPr>
        <p:txBody>
          <a:bodyPr/>
          <a:lstStyle/>
          <a:p>
            <a:endParaRPr lang="en-IN"/>
          </a:p>
        </p:txBody>
      </p:sp>
      <p:sp>
        <p:nvSpPr>
          <p:cNvPr id="310280" name="Line 8"/>
          <p:cNvSpPr>
            <a:spLocks noChangeShapeType="1"/>
          </p:cNvSpPr>
          <p:nvPr/>
        </p:nvSpPr>
        <p:spPr bwMode="gray">
          <a:xfrm>
            <a:off x="3219450" y="2247900"/>
            <a:ext cx="0" cy="152400"/>
          </a:xfrm>
          <a:prstGeom prst="line">
            <a:avLst/>
          </a:prstGeom>
          <a:noFill/>
          <a:ln w="28575">
            <a:solidFill>
              <a:schemeClr val="accent2"/>
            </a:solidFill>
            <a:round/>
            <a:headEnd type="none" w="sm" len="sm"/>
            <a:tailEnd type="none" w="sm" len="sm"/>
          </a:ln>
          <a:effectLst/>
        </p:spPr>
        <p:txBody>
          <a:bodyPr/>
          <a:lstStyle/>
          <a:p>
            <a:endParaRPr lang="en-IN"/>
          </a:p>
        </p:txBody>
      </p:sp>
      <p:sp>
        <p:nvSpPr>
          <p:cNvPr id="310281" name="Text Box 9"/>
          <p:cNvSpPr txBox="1">
            <a:spLocks noChangeArrowheads="1"/>
          </p:cNvSpPr>
          <p:nvPr/>
        </p:nvSpPr>
        <p:spPr bwMode="auto">
          <a:xfrm>
            <a:off x="1898650" y="5729288"/>
            <a:ext cx="1301750" cy="366712"/>
          </a:xfrm>
          <a:prstGeom prst="rect">
            <a:avLst/>
          </a:prstGeom>
          <a:noFill/>
          <a:ln w="28575">
            <a:noFill/>
            <a:miter lim="800000"/>
            <a:headEnd type="none" w="sm" len="sm"/>
            <a:tailEnd type="none" w="sm" len="sm"/>
          </a:ln>
          <a:effectLst/>
        </p:spPr>
        <p:txBody>
          <a:bodyPr wrap="none">
            <a:spAutoFit/>
          </a:bodyPr>
          <a:lstStyle/>
          <a:p>
            <a:pPr defTabSz="228600"/>
            <a:r>
              <a:rPr lang="en-US"/>
              <a:t>JPA entity</a:t>
            </a:r>
          </a:p>
        </p:txBody>
      </p:sp>
      <p:sp>
        <p:nvSpPr>
          <p:cNvPr id="310282" name="Text Box 10"/>
          <p:cNvSpPr txBox="1">
            <a:spLocks noChangeArrowheads="1"/>
          </p:cNvSpPr>
          <p:nvPr/>
        </p:nvSpPr>
        <p:spPr bwMode="auto">
          <a:xfrm>
            <a:off x="6327775" y="3638550"/>
            <a:ext cx="1797050" cy="366713"/>
          </a:xfrm>
          <a:prstGeom prst="rect">
            <a:avLst/>
          </a:prstGeom>
          <a:noFill/>
          <a:ln w="28575">
            <a:noFill/>
            <a:miter lim="800000"/>
            <a:headEnd type="none" w="sm" len="sm"/>
            <a:tailEnd type="none" w="sm" len="sm"/>
          </a:ln>
          <a:effectLst/>
        </p:spPr>
        <p:txBody>
          <a:bodyPr wrap="none">
            <a:spAutoFit/>
          </a:bodyPr>
          <a:lstStyle/>
          <a:p>
            <a:pPr defTabSz="228600"/>
            <a:r>
              <a:rPr lang="en-US"/>
              <a:t>Database table</a:t>
            </a:r>
          </a:p>
        </p:txBody>
      </p:sp>
      <p:sp>
        <p:nvSpPr>
          <p:cNvPr id="310283" name="Rectangle 11"/>
          <p:cNvSpPr>
            <a:spLocks noChangeArrowheads="1"/>
          </p:cNvSpPr>
          <p:nvPr/>
        </p:nvSpPr>
        <p:spPr bwMode="blackWhite">
          <a:xfrm>
            <a:off x="6372225" y="3011488"/>
            <a:ext cx="1676400" cy="481012"/>
          </a:xfrm>
          <a:prstGeom prst="rect">
            <a:avLst/>
          </a:prstGeom>
          <a:solidFill>
            <a:srgbClr val="DDDDDD"/>
          </a:solidFill>
          <a:ln w="28575">
            <a:noFill/>
            <a:miter lim="800000"/>
            <a:headEnd type="none" w="sm" len="sm"/>
            <a:tailEnd type="none" w="sm" len="sm"/>
          </a:ln>
          <a:effectLst/>
        </p:spPr>
        <p:txBody>
          <a:bodyPr lIns="73152" tIns="73152" rIns="73152" bIns="73152"/>
          <a:lstStyle/>
          <a:p>
            <a:pPr algn="l" defTabSz="228600"/>
            <a:r>
              <a:rPr lang="en-US" sz="1600" b="0"/>
              <a:t>ORDER_DATE</a:t>
            </a:r>
          </a:p>
        </p:txBody>
      </p:sp>
      <p:sp>
        <p:nvSpPr>
          <p:cNvPr id="310284" name="Rectangle 12"/>
          <p:cNvSpPr>
            <a:spLocks noChangeArrowheads="1"/>
          </p:cNvSpPr>
          <p:nvPr/>
        </p:nvSpPr>
        <p:spPr bwMode="blackWhite">
          <a:xfrm>
            <a:off x="6372225" y="2532063"/>
            <a:ext cx="1676400" cy="479425"/>
          </a:xfrm>
          <a:prstGeom prst="rect">
            <a:avLst/>
          </a:prstGeom>
          <a:solidFill>
            <a:srgbClr val="DDDDDD"/>
          </a:solidFill>
          <a:ln w="28575">
            <a:noFill/>
            <a:miter lim="800000"/>
            <a:headEnd type="none" w="sm" len="sm"/>
            <a:tailEnd type="none" w="sm" len="sm"/>
          </a:ln>
          <a:effectLst/>
        </p:spPr>
        <p:txBody>
          <a:bodyPr lIns="73152" tIns="73152" rIns="73152" bIns="73152"/>
          <a:lstStyle/>
          <a:p>
            <a:pPr algn="l" defTabSz="228600">
              <a:buClr>
                <a:srgbClr val="000000"/>
              </a:buClr>
            </a:pPr>
            <a:r>
              <a:rPr lang="en-US" sz="1600" b="0"/>
              <a:t>ORDERID</a:t>
            </a:r>
          </a:p>
        </p:txBody>
      </p:sp>
      <p:sp>
        <p:nvSpPr>
          <p:cNvPr id="310285" name="Rectangle 13"/>
          <p:cNvSpPr>
            <a:spLocks noChangeArrowheads="1"/>
          </p:cNvSpPr>
          <p:nvPr/>
        </p:nvSpPr>
        <p:spPr bwMode="gray">
          <a:xfrm>
            <a:off x="6372225" y="2019300"/>
            <a:ext cx="1676400" cy="512763"/>
          </a:xfrm>
          <a:prstGeom prst="rect">
            <a:avLst/>
          </a:prstGeom>
          <a:solidFill>
            <a:schemeClr val="accent2"/>
          </a:solidFill>
          <a:ln w="28575">
            <a:noFill/>
            <a:miter lim="800000"/>
            <a:headEnd type="none" w="sm" len="sm"/>
            <a:tailEnd type="none" w="sm" len="sm"/>
          </a:ln>
          <a:effectLst/>
        </p:spPr>
        <p:txBody>
          <a:bodyPr lIns="73152" tIns="73152" rIns="73152" bIns="73152"/>
          <a:lstStyle/>
          <a:p>
            <a:pPr defTabSz="228600">
              <a:buClr>
                <a:srgbClr val="000000"/>
              </a:buClr>
            </a:pPr>
            <a:r>
              <a:rPr lang="en-US" sz="2000">
                <a:solidFill>
                  <a:schemeClr val="bg1"/>
                </a:solidFill>
              </a:rPr>
              <a:t>Orders</a:t>
            </a:r>
          </a:p>
        </p:txBody>
      </p:sp>
      <p:sp>
        <p:nvSpPr>
          <p:cNvPr id="310286" name="Line 14"/>
          <p:cNvSpPr>
            <a:spLocks noChangeShapeType="1"/>
          </p:cNvSpPr>
          <p:nvPr/>
        </p:nvSpPr>
        <p:spPr bwMode="blackWhite">
          <a:xfrm>
            <a:off x="6372225" y="3492500"/>
            <a:ext cx="1676400" cy="0"/>
          </a:xfrm>
          <a:prstGeom prst="line">
            <a:avLst/>
          </a:prstGeom>
          <a:noFill/>
          <a:ln w="28575" cap="sq">
            <a:solidFill>
              <a:schemeClr val="tx1"/>
            </a:solidFill>
            <a:round/>
            <a:headEnd type="none" w="sm" len="sm"/>
            <a:tailEnd type="none" w="sm" len="sm"/>
          </a:ln>
          <a:effectLst/>
        </p:spPr>
        <p:txBody>
          <a:bodyPr lIns="73152" tIns="73152" rIns="73152" bIns="73152"/>
          <a:lstStyle/>
          <a:p>
            <a:endParaRPr lang="en-IN"/>
          </a:p>
        </p:txBody>
      </p:sp>
      <p:sp>
        <p:nvSpPr>
          <p:cNvPr id="310287" name="Line 15"/>
          <p:cNvSpPr>
            <a:spLocks noChangeShapeType="1"/>
          </p:cNvSpPr>
          <p:nvPr/>
        </p:nvSpPr>
        <p:spPr bwMode="blackWhite">
          <a:xfrm>
            <a:off x="8048625" y="2019300"/>
            <a:ext cx="0" cy="512763"/>
          </a:xfrm>
          <a:prstGeom prst="line">
            <a:avLst/>
          </a:prstGeom>
          <a:noFill/>
          <a:ln w="28575">
            <a:solidFill>
              <a:schemeClr val="tx1"/>
            </a:solidFill>
            <a:round/>
            <a:headEnd type="none" w="sm" len="sm"/>
            <a:tailEnd type="none" w="sm" len="sm"/>
          </a:ln>
          <a:effectLst/>
        </p:spPr>
        <p:txBody>
          <a:bodyPr lIns="73152" tIns="73152" rIns="73152" bIns="73152"/>
          <a:lstStyle/>
          <a:p>
            <a:endParaRPr lang="en-IN"/>
          </a:p>
        </p:txBody>
      </p:sp>
      <p:sp>
        <p:nvSpPr>
          <p:cNvPr id="310288" name="Line 16"/>
          <p:cNvSpPr>
            <a:spLocks noChangeShapeType="1"/>
          </p:cNvSpPr>
          <p:nvPr/>
        </p:nvSpPr>
        <p:spPr bwMode="blackWhite">
          <a:xfrm>
            <a:off x="6372225" y="3011488"/>
            <a:ext cx="1676400" cy="0"/>
          </a:xfrm>
          <a:prstGeom prst="line">
            <a:avLst/>
          </a:prstGeom>
          <a:noFill/>
          <a:ln w="28575">
            <a:solidFill>
              <a:schemeClr val="tx1"/>
            </a:solidFill>
            <a:round/>
            <a:headEnd type="none" w="sm" len="sm"/>
            <a:tailEnd type="none" w="sm" len="sm"/>
          </a:ln>
          <a:effectLst/>
        </p:spPr>
        <p:txBody>
          <a:bodyPr lIns="73152" tIns="73152" rIns="73152" bIns="73152"/>
          <a:lstStyle/>
          <a:p>
            <a:endParaRPr lang="en-IN"/>
          </a:p>
        </p:txBody>
      </p:sp>
      <p:sp>
        <p:nvSpPr>
          <p:cNvPr id="310289" name="Line 17"/>
          <p:cNvSpPr>
            <a:spLocks noChangeShapeType="1"/>
          </p:cNvSpPr>
          <p:nvPr/>
        </p:nvSpPr>
        <p:spPr bwMode="blackWhite">
          <a:xfrm>
            <a:off x="6372225" y="2019300"/>
            <a:ext cx="1676400" cy="0"/>
          </a:xfrm>
          <a:prstGeom prst="line">
            <a:avLst/>
          </a:prstGeom>
          <a:noFill/>
          <a:ln w="28575">
            <a:solidFill>
              <a:schemeClr val="tx1"/>
            </a:solidFill>
            <a:round/>
            <a:headEnd type="none" w="sm" len="sm"/>
            <a:tailEnd type="none" w="sm" len="sm"/>
          </a:ln>
          <a:effectLst/>
        </p:spPr>
        <p:txBody>
          <a:bodyPr lIns="73152" tIns="73152" rIns="73152" bIns="73152"/>
          <a:lstStyle/>
          <a:p>
            <a:endParaRPr lang="en-IN"/>
          </a:p>
        </p:txBody>
      </p:sp>
      <p:sp>
        <p:nvSpPr>
          <p:cNvPr id="310290" name="Line 18"/>
          <p:cNvSpPr>
            <a:spLocks noChangeShapeType="1"/>
          </p:cNvSpPr>
          <p:nvPr/>
        </p:nvSpPr>
        <p:spPr bwMode="blackWhite">
          <a:xfrm>
            <a:off x="6372225" y="2532063"/>
            <a:ext cx="1676400" cy="0"/>
          </a:xfrm>
          <a:prstGeom prst="line">
            <a:avLst/>
          </a:prstGeom>
          <a:noFill/>
          <a:ln w="57150">
            <a:solidFill>
              <a:schemeClr val="tx1"/>
            </a:solidFill>
            <a:round/>
            <a:headEnd type="none" w="sm" len="sm"/>
            <a:tailEnd type="none" w="sm" len="sm"/>
          </a:ln>
          <a:effectLst/>
        </p:spPr>
        <p:txBody>
          <a:bodyPr lIns="73152" tIns="73152" rIns="73152" bIns="73152"/>
          <a:lstStyle/>
          <a:p>
            <a:endParaRPr lang="en-IN"/>
          </a:p>
        </p:txBody>
      </p:sp>
      <p:sp>
        <p:nvSpPr>
          <p:cNvPr id="310291" name="Line 19"/>
          <p:cNvSpPr>
            <a:spLocks noChangeShapeType="1"/>
          </p:cNvSpPr>
          <p:nvPr/>
        </p:nvSpPr>
        <p:spPr bwMode="gray">
          <a:xfrm>
            <a:off x="6372225" y="2019300"/>
            <a:ext cx="0" cy="512763"/>
          </a:xfrm>
          <a:prstGeom prst="line">
            <a:avLst/>
          </a:prstGeom>
          <a:noFill/>
          <a:ln w="28575">
            <a:solidFill>
              <a:schemeClr val="tx1"/>
            </a:solidFill>
            <a:round/>
            <a:headEnd type="none" w="sm" len="sm"/>
            <a:tailEnd type="none" w="sm" len="sm"/>
          </a:ln>
          <a:effectLst/>
        </p:spPr>
        <p:txBody>
          <a:bodyPr lIns="73152" tIns="73152" rIns="73152" bIns="73152"/>
          <a:lstStyle/>
          <a:p>
            <a:endParaRPr lang="en-IN"/>
          </a:p>
        </p:txBody>
      </p:sp>
      <p:sp>
        <p:nvSpPr>
          <p:cNvPr id="310292" name="Line 20"/>
          <p:cNvSpPr>
            <a:spLocks noChangeShapeType="1"/>
          </p:cNvSpPr>
          <p:nvPr/>
        </p:nvSpPr>
        <p:spPr bwMode="gray">
          <a:xfrm>
            <a:off x="6372225" y="2532063"/>
            <a:ext cx="0" cy="960437"/>
          </a:xfrm>
          <a:prstGeom prst="line">
            <a:avLst/>
          </a:prstGeom>
          <a:noFill/>
          <a:ln w="28575" cap="sq">
            <a:solidFill>
              <a:schemeClr val="tx1"/>
            </a:solidFill>
            <a:round/>
            <a:headEnd type="none" w="sm" len="sm"/>
            <a:tailEnd type="none" w="sm" len="sm"/>
          </a:ln>
          <a:effectLst/>
        </p:spPr>
        <p:txBody>
          <a:bodyPr lIns="73152" tIns="73152" rIns="73152" bIns="73152"/>
          <a:lstStyle/>
          <a:p>
            <a:endParaRPr lang="en-IN"/>
          </a:p>
        </p:txBody>
      </p:sp>
      <p:sp>
        <p:nvSpPr>
          <p:cNvPr id="310293" name="Line 21"/>
          <p:cNvSpPr>
            <a:spLocks noChangeShapeType="1"/>
          </p:cNvSpPr>
          <p:nvPr/>
        </p:nvSpPr>
        <p:spPr bwMode="blackWhite">
          <a:xfrm>
            <a:off x="8048625" y="2532063"/>
            <a:ext cx="0" cy="960437"/>
          </a:xfrm>
          <a:prstGeom prst="line">
            <a:avLst/>
          </a:prstGeom>
          <a:noFill/>
          <a:ln w="28575" cap="sq">
            <a:solidFill>
              <a:schemeClr val="tx1"/>
            </a:solidFill>
            <a:round/>
            <a:headEnd type="none" w="sm" len="sm"/>
            <a:tailEnd type="none" w="sm" len="sm"/>
          </a:ln>
          <a:effectLst/>
        </p:spPr>
        <p:txBody>
          <a:bodyPr lIns="73152" tIns="73152" rIns="73152" bIns="73152"/>
          <a:lstStyle/>
          <a:p>
            <a:endParaRPr lang="en-IN"/>
          </a:p>
        </p:txBody>
      </p:sp>
      <p:sp>
        <p:nvSpPr>
          <p:cNvPr id="310294" name="Line 22"/>
          <p:cNvSpPr>
            <a:spLocks noChangeShapeType="1"/>
          </p:cNvSpPr>
          <p:nvPr/>
        </p:nvSpPr>
        <p:spPr bwMode="gray">
          <a:xfrm>
            <a:off x="4895850" y="2781300"/>
            <a:ext cx="1447800" cy="0"/>
          </a:xfrm>
          <a:prstGeom prst="line">
            <a:avLst/>
          </a:prstGeom>
          <a:noFill/>
          <a:ln w="28575">
            <a:solidFill>
              <a:schemeClr val="accent2"/>
            </a:solidFill>
            <a:round/>
            <a:headEnd type="none" w="sm" len="sm"/>
            <a:tailEnd type="triangle" w="sm" len="sm"/>
          </a:ln>
          <a:effectLst/>
        </p:spPr>
        <p:txBody>
          <a:bodyPr/>
          <a:lstStyle/>
          <a:p>
            <a:endParaRPr lang="en-IN"/>
          </a:p>
        </p:txBody>
      </p:sp>
      <p:sp>
        <p:nvSpPr>
          <p:cNvPr id="310295" name="Line 23"/>
          <p:cNvSpPr>
            <a:spLocks noChangeShapeType="1"/>
          </p:cNvSpPr>
          <p:nvPr/>
        </p:nvSpPr>
        <p:spPr bwMode="gray">
          <a:xfrm flipV="1">
            <a:off x="4895850" y="2778125"/>
            <a:ext cx="0" cy="866775"/>
          </a:xfrm>
          <a:prstGeom prst="line">
            <a:avLst/>
          </a:prstGeom>
          <a:noFill/>
          <a:ln w="28575">
            <a:solidFill>
              <a:schemeClr val="accent2"/>
            </a:solidFill>
            <a:round/>
            <a:headEnd type="none" w="sm" len="sm"/>
            <a:tailEnd type="none" w="sm" len="sm"/>
          </a:ln>
          <a:effectLst/>
        </p:spPr>
        <p:txBody>
          <a:bodyPr/>
          <a:lstStyle/>
          <a:p>
            <a:endParaRPr lang="en-IN"/>
          </a:p>
        </p:txBody>
      </p:sp>
      <p:sp>
        <p:nvSpPr>
          <p:cNvPr id="310296" name="Line 24"/>
          <p:cNvSpPr>
            <a:spLocks noChangeShapeType="1"/>
          </p:cNvSpPr>
          <p:nvPr/>
        </p:nvSpPr>
        <p:spPr bwMode="gray">
          <a:xfrm>
            <a:off x="5495925" y="3314700"/>
            <a:ext cx="866775" cy="0"/>
          </a:xfrm>
          <a:prstGeom prst="line">
            <a:avLst/>
          </a:prstGeom>
          <a:noFill/>
          <a:ln w="28575">
            <a:solidFill>
              <a:schemeClr val="accent2"/>
            </a:solidFill>
            <a:round/>
            <a:headEnd type="none" w="sm" len="sm"/>
            <a:tailEnd type="triangle" w="sm" len="sm"/>
          </a:ln>
          <a:effectLst/>
        </p:spPr>
        <p:txBody>
          <a:bodyPr/>
          <a:lstStyle/>
          <a:p>
            <a:endParaRPr lang="en-IN"/>
          </a:p>
        </p:txBody>
      </p:sp>
      <p:sp>
        <p:nvSpPr>
          <p:cNvPr id="310297" name="Line 25"/>
          <p:cNvSpPr>
            <a:spLocks noChangeShapeType="1"/>
          </p:cNvSpPr>
          <p:nvPr/>
        </p:nvSpPr>
        <p:spPr bwMode="gray">
          <a:xfrm flipV="1">
            <a:off x="5495925" y="3314700"/>
            <a:ext cx="0" cy="1014413"/>
          </a:xfrm>
          <a:prstGeom prst="line">
            <a:avLst/>
          </a:prstGeom>
          <a:noFill/>
          <a:ln w="28575">
            <a:solidFill>
              <a:schemeClr val="accent2"/>
            </a:solidFill>
            <a:round/>
            <a:headEnd type="none" w="sm" len="sm"/>
            <a:tailEnd type="none" w="sm" len="sm"/>
          </a:ln>
          <a:effectLst/>
        </p:spPr>
        <p:txBody>
          <a:bodyPr/>
          <a:lstStyle/>
          <a:p>
            <a:endParaRPr lang="en-IN"/>
          </a:p>
        </p:txBody>
      </p:sp>
      <p:sp>
        <p:nvSpPr>
          <p:cNvPr id="310298" name="Line 26"/>
          <p:cNvSpPr>
            <a:spLocks noChangeShapeType="1"/>
          </p:cNvSpPr>
          <p:nvPr/>
        </p:nvSpPr>
        <p:spPr bwMode="gray">
          <a:xfrm>
            <a:off x="3967163" y="3629025"/>
            <a:ext cx="928687" cy="0"/>
          </a:xfrm>
          <a:prstGeom prst="line">
            <a:avLst/>
          </a:prstGeom>
          <a:noFill/>
          <a:ln w="28575">
            <a:solidFill>
              <a:schemeClr val="accent2"/>
            </a:solidFill>
            <a:round/>
            <a:headEnd type="none" w="sm" len="sm"/>
            <a:tailEnd type="none" w="sm" len="sm"/>
          </a:ln>
          <a:effectLst/>
        </p:spPr>
        <p:txBody>
          <a:bodyPr/>
          <a:lstStyle/>
          <a:p>
            <a:endParaRPr lang="en-IN"/>
          </a:p>
        </p:txBody>
      </p:sp>
      <p:sp>
        <p:nvSpPr>
          <p:cNvPr id="310299" name="Line 27"/>
          <p:cNvSpPr>
            <a:spLocks noChangeShapeType="1"/>
          </p:cNvSpPr>
          <p:nvPr/>
        </p:nvSpPr>
        <p:spPr bwMode="gray">
          <a:xfrm>
            <a:off x="4124325" y="4314825"/>
            <a:ext cx="1371600" cy="0"/>
          </a:xfrm>
          <a:prstGeom prst="line">
            <a:avLst/>
          </a:prstGeom>
          <a:noFill/>
          <a:ln w="28575">
            <a:solidFill>
              <a:schemeClr val="accent2"/>
            </a:solidFill>
            <a:round/>
            <a:headEnd type="none" w="sm" len="sm"/>
            <a:tailEnd type="none" w="sm" len="sm"/>
          </a:ln>
          <a:effectLst/>
        </p:spPr>
        <p:txBody>
          <a:bodyPr/>
          <a:lstStyle/>
          <a:p>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p:txBody>
          <a:bodyPr/>
          <a:lstStyle/>
          <a:p>
            <a:r>
              <a:rPr lang="en-US"/>
              <a:t>Managing Persistence of Entities</a:t>
            </a:r>
          </a:p>
        </p:txBody>
      </p:sp>
      <p:sp>
        <p:nvSpPr>
          <p:cNvPr id="314371" name="Rectangle 3"/>
          <p:cNvSpPr>
            <a:spLocks noGrp="1" noChangeArrowheads="1"/>
          </p:cNvSpPr>
          <p:nvPr>
            <p:ph type="body" idx="1"/>
          </p:nvPr>
        </p:nvSpPr>
        <p:spPr>
          <a:xfrm>
            <a:off x="609600" y="1449388"/>
            <a:ext cx="7918450" cy="2868612"/>
          </a:xfrm>
        </p:spPr>
        <p:txBody>
          <a:bodyPr/>
          <a:lstStyle/>
          <a:p>
            <a:pPr lvl="1"/>
            <a:r>
              <a:rPr lang="en-US" dirty="0"/>
              <a:t>The life cycle of an entity is managed by using the </a:t>
            </a:r>
            <a:r>
              <a:rPr lang="en-US" dirty="0" err="1">
                <a:latin typeface="Courier New" pitchFamily="49" charset="0"/>
              </a:rPr>
              <a:t>EntityManager</a:t>
            </a:r>
            <a:r>
              <a:rPr lang="en-US" dirty="0"/>
              <a:t> interface, which is part of the JPA.</a:t>
            </a:r>
          </a:p>
          <a:p>
            <a:pPr lvl="1"/>
            <a:r>
              <a:rPr lang="en-US" dirty="0"/>
              <a:t>An entity can be created by using:</a:t>
            </a:r>
          </a:p>
          <a:p>
            <a:pPr lvl="2"/>
            <a:r>
              <a:rPr lang="en-US" dirty="0"/>
              <a:t>The </a:t>
            </a:r>
            <a:r>
              <a:rPr lang="en-US" dirty="0">
                <a:latin typeface="Courier New" pitchFamily="49" charset="0"/>
              </a:rPr>
              <a:t>new</a:t>
            </a:r>
            <a:r>
              <a:rPr lang="en-US" dirty="0"/>
              <a:t> operator (creates detached instance)</a:t>
            </a:r>
          </a:p>
          <a:p>
            <a:pPr lvl="2"/>
            <a:r>
              <a:rPr lang="en-US" dirty="0"/>
              <a:t>The </a:t>
            </a:r>
            <a:r>
              <a:rPr lang="en-US" dirty="0" err="1">
                <a:latin typeface="Courier New" pitchFamily="49" charset="0"/>
              </a:rPr>
              <a:t>EntityManager</a:t>
            </a:r>
            <a:r>
              <a:rPr lang="en-US" dirty="0"/>
              <a:t> Query API (synchronized with the database)</a:t>
            </a:r>
          </a:p>
          <a:p>
            <a:pPr lvl="1"/>
            <a:r>
              <a:rPr lang="en-US" dirty="0"/>
              <a:t>An entity is inserted, updated, or deleted from a database through the </a:t>
            </a:r>
            <a:r>
              <a:rPr lang="en-US" dirty="0" err="1">
                <a:latin typeface="Courier New" pitchFamily="49" charset="0"/>
              </a:rPr>
              <a:t>EntityManager</a:t>
            </a:r>
            <a:r>
              <a:rPr lang="en-US" dirty="0"/>
              <a:t> API. </a:t>
            </a:r>
          </a:p>
        </p:txBody>
      </p:sp>
      <p:pic>
        <p:nvPicPr>
          <p:cNvPr id="314372" name="Picture 4" descr="datab018"/>
          <p:cNvPicPr>
            <a:picLocks noChangeAspect="1" noChangeArrowheads="1"/>
          </p:cNvPicPr>
          <p:nvPr/>
        </p:nvPicPr>
        <p:blipFill>
          <a:blip r:embed="rId3"/>
          <a:srcRect/>
          <a:stretch>
            <a:fillRect/>
          </a:stretch>
        </p:blipFill>
        <p:spPr bwMode="gray">
          <a:xfrm>
            <a:off x="7243763" y="4646613"/>
            <a:ext cx="968375" cy="1147762"/>
          </a:xfrm>
          <a:prstGeom prst="rect">
            <a:avLst/>
          </a:prstGeom>
          <a:noFill/>
        </p:spPr>
      </p:pic>
      <p:pic>
        <p:nvPicPr>
          <p:cNvPr id="314373" name="Picture 5" descr="entity-objectjdev009"/>
          <p:cNvPicPr>
            <a:picLocks noChangeAspect="1" noChangeArrowheads="1"/>
          </p:cNvPicPr>
          <p:nvPr/>
        </p:nvPicPr>
        <p:blipFill>
          <a:blip r:embed="rId4"/>
          <a:srcRect/>
          <a:stretch>
            <a:fillRect/>
          </a:stretch>
        </p:blipFill>
        <p:spPr bwMode="gray">
          <a:xfrm>
            <a:off x="3074988" y="4649788"/>
            <a:ext cx="1076325" cy="1130300"/>
          </a:xfrm>
          <a:prstGeom prst="rect">
            <a:avLst/>
          </a:prstGeom>
          <a:noFill/>
        </p:spPr>
      </p:pic>
      <p:pic>
        <p:nvPicPr>
          <p:cNvPr id="314374" name="Picture 6" descr="ejb-jdev"/>
          <p:cNvPicPr>
            <a:picLocks noChangeAspect="1" noChangeArrowheads="1"/>
          </p:cNvPicPr>
          <p:nvPr/>
        </p:nvPicPr>
        <p:blipFill>
          <a:blip r:embed="rId5"/>
          <a:srcRect/>
          <a:stretch>
            <a:fillRect/>
          </a:stretch>
        </p:blipFill>
        <p:spPr bwMode="gray">
          <a:xfrm>
            <a:off x="1360488" y="4864100"/>
            <a:ext cx="846137" cy="806450"/>
          </a:xfrm>
          <a:prstGeom prst="rect">
            <a:avLst/>
          </a:prstGeom>
          <a:noFill/>
        </p:spPr>
      </p:pic>
      <p:sp>
        <p:nvSpPr>
          <p:cNvPr id="314375" name="Text Box 7"/>
          <p:cNvSpPr txBox="1">
            <a:spLocks noChangeArrowheads="1"/>
          </p:cNvSpPr>
          <p:nvPr/>
        </p:nvSpPr>
        <p:spPr bwMode="auto">
          <a:xfrm>
            <a:off x="838200" y="5168900"/>
            <a:ext cx="550863" cy="336550"/>
          </a:xfrm>
          <a:prstGeom prst="rect">
            <a:avLst/>
          </a:prstGeom>
          <a:noFill/>
          <a:ln w="28575">
            <a:noFill/>
            <a:miter lim="800000"/>
            <a:headEnd type="none" w="sm" len="sm"/>
            <a:tailEnd type="none" w="sm" len="sm"/>
          </a:ln>
          <a:effectLst/>
        </p:spPr>
        <p:txBody>
          <a:bodyPr wrap="none">
            <a:spAutoFit/>
          </a:bodyPr>
          <a:lstStyle/>
          <a:p>
            <a:pPr defTabSz="228600"/>
            <a:r>
              <a:rPr lang="en-US" sz="1600">
                <a:latin typeface="Courier New" pitchFamily="49" charset="0"/>
              </a:rPr>
              <a:t>new</a:t>
            </a:r>
          </a:p>
        </p:txBody>
      </p:sp>
      <p:sp>
        <p:nvSpPr>
          <p:cNvPr id="314376" name="Text Box 8"/>
          <p:cNvSpPr txBox="1">
            <a:spLocks noChangeArrowheads="1"/>
          </p:cNvSpPr>
          <p:nvPr/>
        </p:nvSpPr>
        <p:spPr bwMode="auto">
          <a:xfrm>
            <a:off x="1373188" y="5715000"/>
            <a:ext cx="819150" cy="366713"/>
          </a:xfrm>
          <a:prstGeom prst="rect">
            <a:avLst/>
          </a:prstGeom>
          <a:noFill/>
          <a:ln w="28575">
            <a:noFill/>
            <a:miter lim="800000"/>
            <a:headEnd type="none" w="sm" len="sm"/>
            <a:tailEnd type="none" w="sm" len="sm"/>
          </a:ln>
          <a:effectLst/>
        </p:spPr>
        <p:txBody>
          <a:bodyPr wrap="none">
            <a:spAutoFit/>
          </a:bodyPr>
          <a:lstStyle/>
          <a:p>
            <a:pPr defTabSz="228600"/>
            <a:r>
              <a:rPr lang="en-US"/>
              <a:t>Entity</a:t>
            </a:r>
          </a:p>
        </p:txBody>
      </p:sp>
      <p:pic>
        <p:nvPicPr>
          <p:cNvPr id="314377" name="Picture 9" descr="ejb-jdev"/>
          <p:cNvPicPr>
            <a:picLocks noChangeAspect="1" noChangeArrowheads="1"/>
          </p:cNvPicPr>
          <p:nvPr/>
        </p:nvPicPr>
        <p:blipFill>
          <a:blip r:embed="rId5"/>
          <a:srcRect/>
          <a:stretch>
            <a:fillRect/>
          </a:stretch>
        </p:blipFill>
        <p:spPr bwMode="gray">
          <a:xfrm>
            <a:off x="5259388" y="4635500"/>
            <a:ext cx="846137" cy="806450"/>
          </a:xfrm>
          <a:prstGeom prst="rect">
            <a:avLst/>
          </a:prstGeom>
          <a:noFill/>
        </p:spPr>
      </p:pic>
      <p:pic>
        <p:nvPicPr>
          <p:cNvPr id="314378" name="Picture 10" descr="ejb-jdev"/>
          <p:cNvPicPr>
            <a:picLocks noChangeAspect="1" noChangeArrowheads="1"/>
          </p:cNvPicPr>
          <p:nvPr/>
        </p:nvPicPr>
        <p:blipFill>
          <a:blip r:embed="rId5"/>
          <a:srcRect/>
          <a:stretch>
            <a:fillRect/>
          </a:stretch>
        </p:blipFill>
        <p:spPr bwMode="gray">
          <a:xfrm>
            <a:off x="5418138" y="4994275"/>
            <a:ext cx="846137" cy="806450"/>
          </a:xfrm>
          <a:prstGeom prst="rect">
            <a:avLst/>
          </a:prstGeom>
          <a:noFill/>
        </p:spPr>
      </p:pic>
      <p:sp>
        <p:nvSpPr>
          <p:cNvPr id="314379" name="Text Box 11"/>
          <p:cNvSpPr txBox="1">
            <a:spLocks noChangeArrowheads="1"/>
          </p:cNvSpPr>
          <p:nvPr/>
        </p:nvSpPr>
        <p:spPr bwMode="auto">
          <a:xfrm>
            <a:off x="5257800" y="5716588"/>
            <a:ext cx="1009650" cy="366712"/>
          </a:xfrm>
          <a:prstGeom prst="rect">
            <a:avLst/>
          </a:prstGeom>
          <a:noFill/>
          <a:ln w="28575">
            <a:noFill/>
            <a:miter lim="800000"/>
            <a:headEnd type="none" w="sm" len="sm"/>
            <a:tailEnd type="none" w="sm" len="sm"/>
          </a:ln>
          <a:effectLst/>
        </p:spPr>
        <p:txBody>
          <a:bodyPr wrap="none">
            <a:spAutoFit/>
          </a:bodyPr>
          <a:lstStyle/>
          <a:p>
            <a:pPr defTabSz="228600"/>
            <a:r>
              <a:rPr lang="en-US"/>
              <a:t>Entities</a:t>
            </a:r>
          </a:p>
        </p:txBody>
      </p:sp>
      <p:sp>
        <p:nvSpPr>
          <p:cNvPr id="314380" name="Text Box 12"/>
          <p:cNvSpPr txBox="1">
            <a:spLocks noChangeArrowheads="1"/>
          </p:cNvSpPr>
          <p:nvPr/>
        </p:nvSpPr>
        <p:spPr bwMode="auto">
          <a:xfrm>
            <a:off x="2633663" y="5716588"/>
            <a:ext cx="1958975" cy="366712"/>
          </a:xfrm>
          <a:prstGeom prst="rect">
            <a:avLst/>
          </a:prstGeom>
          <a:noFill/>
          <a:ln w="28575">
            <a:noFill/>
            <a:miter lim="800000"/>
            <a:headEnd type="none" w="sm" len="sm"/>
            <a:tailEnd type="none" w="sm" len="sm"/>
          </a:ln>
          <a:effectLst/>
        </p:spPr>
        <p:txBody>
          <a:bodyPr wrap="none">
            <a:spAutoFit/>
          </a:bodyPr>
          <a:lstStyle/>
          <a:p>
            <a:pPr defTabSz="228600"/>
            <a:r>
              <a:rPr lang="en-US">
                <a:latin typeface="Courier New" pitchFamily="49" charset="0"/>
              </a:rPr>
              <a:t>EntityManager</a:t>
            </a:r>
          </a:p>
        </p:txBody>
      </p:sp>
      <p:sp>
        <p:nvSpPr>
          <p:cNvPr id="314381" name="Text Box 13"/>
          <p:cNvSpPr txBox="1">
            <a:spLocks noChangeArrowheads="1"/>
          </p:cNvSpPr>
          <p:nvPr/>
        </p:nvSpPr>
        <p:spPr bwMode="auto">
          <a:xfrm>
            <a:off x="7127875" y="5715000"/>
            <a:ext cx="1200150" cy="366713"/>
          </a:xfrm>
          <a:prstGeom prst="rect">
            <a:avLst/>
          </a:prstGeom>
          <a:noFill/>
          <a:ln w="28575">
            <a:noFill/>
            <a:miter lim="800000"/>
            <a:headEnd type="none" w="sm" len="sm"/>
            <a:tailEnd type="none" w="sm" len="sm"/>
          </a:ln>
          <a:effectLst/>
        </p:spPr>
        <p:txBody>
          <a:bodyPr wrap="none">
            <a:spAutoFit/>
          </a:bodyPr>
          <a:lstStyle/>
          <a:p>
            <a:pPr defTabSz="228600"/>
            <a:r>
              <a:rPr lang="en-US"/>
              <a:t>Database</a:t>
            </a:r>
          </a:p>
        </p:txBody>
      </p:sp>
      <p:sp>
        <p:nvSpPr>
          <p:cNvPr id="314382" name="Line 14"/>
          <p:cNvSpPr>
            <a:spLocks noChangeShapeType="1"/>
          </p:cNvSpPr>
          <p:nvPr/>
        </p:nvSpPr>
        <p:spPr bwMode="auto">
          <a:xfrm>
            <a:off x="2206625" y="5299075"/>
            <a:ext cx="838200" cy="0"/>
          </a:xfrm>
          <a:prstGeom prst="line">
            <a:avLst/>
          </a:prstGeom>
          <a:noFill/>
          <a:ln w="28575">
            <a:solidFill>
              <a:schemeClr val="tx1"/>
            </a:solidFill>
            <a:round/>
            <a:headEnd type="none" w="sm" len="sm"/>
            <a:tailEnd type="triangle" w="sm" len="sm"/>
          </a:ln>
          <a:effectLst/>
        </p:spPr>
        <p:txBody>
          <a:bodyPr/>
          <a:lstStyle/>
          <a:p>
            <a:endParaRPr lang="en-IN"/>
          </a:p>
        </p:txBody>
      </p:sp>
      <p:sp>
        <p:nvSpPr>
          <p:cNvPr id="314383" name="Line 15"/>
          <p:cNvSpPr>
            <a:spLocks noChangeShapeType="1"/>
          </p:cNvSpPr>
          <p:nvPr/>
        </p:nvSpPr>
        <p:spPr bwMode="auto">
          <a:xfrm flipH="1">
            <a:off x="6248400" y="5549900"/>
            <a:ext cx="990600" cy="0"/>
          </a:xfrm>
          <a:prstGeom prst="line">
            <a:avLst/>
          </a:prstGeom>
          <a:noFill/>
          <a:ln w="28575">
            <a:solidFill>
              <a:schemeClr val="tx1"/>
            </a:solidFill>
            <a:round/>
            <a:headEnd type="none" w="sm" len="sm"/>
            <a:tailEnd type="triangle" w="sm" len="sm"/>
          </a:ln>
          <a:effectLst/>
        </p:spPr>
        <p:txBody>
          <a:bodyPr/>
          <a:lstStyle/>
          <a:p>
            <a:endParaRPr lang="en-IN"/>
          </a:p>
        </p:txBody>
      </p:sp>
      <p:sp>
        <p:nvSpPr>
          <p:cNvPr id="314384" name="Line 16"/>
          <p:cNvSpPr>
            <a:spLocks noChangeShapeType="1"/>
          </p:cNvSpPr>
          <p:nvPr/>
        </p:nvSpPr>
        <p:spPr bwMode="auto">
          <a:xfrm flipH="1">
            <a:off x="4067175" y="5549900"/>
            <a:ext cx="1430338" cy="0"/>
          </a:xfrm>
          <a:prstGeom prst="line">
            <a:avLst/>
          </a:prstGeom>
          <a:noFill/>
          <a:ln w="28575">
            <a:solidFill>
              <a:schemeClr val="tx1"/>
            </a:solidFill>
            <a:round/>
            <a:headEnd type="none" w="sm" len="sm"/>
            <a:tailEnd type="triangle" w="sm" len="sm"/>
          </a:ln>
          <a:effectLst/>
        </p:spPr>
        <p:txBody>
          <a:bodyPr/>
          <a:lstStyle/>
          <a:p>
            <a:endParaRPr lang="en-IN"/>
          </a:p>
        </p:txBody>
      </p:sp>
      <p:sp>
        <p:nvSpPr>
          <p:cNvPr id="314385" name="Text Box 17"/>
          <p:cNvSpPr txBox="1">
            <a:spLocks noChangeArrowheads="1"/>
          </p:cNvSpPr>
          <p:nvPr/>
        </p:nvSpPr>
        <p:spPr bwMode="auto">
          <a:xfrm>
            <a:off x="4371975" y="5556250"/>
            <a:ext cx="733425" cy="244475"/>
          </a:xfrm>
          <a:prstGeom prst="rect">
            <a:avLst/>
          </a:prstGeom>
          <a:noFill/>
          <a:ln w="28575">
            <a:noFill/>
            <a:miter lim="800000"/>
            <a:headEnd type="none" w="sm" len="sm"/>
            <a:tailEnd type="none" w="sm" len="sm"/>
          </a:ln>
          <a:effectLst/>
        </p:spPr>
        <p:txBody>
          <a:bodyPr wrap="none" lIns="0" tIns="0" rIns="0" bIns="0">
            <a:spAutoFit/>
          </a:bodyPr>
          <a:lstStyle/>
          <a:p>
            <a:pPr defTabSz="228600"/>
            <a:r>
              <a:rPr lang="en-US" sz="1600" dirty="0">
                <a:latin typeface="Courier New" pitchFamily="49" charset="0"/>
              </a:rPr>
              <a:t>find()</a:t>
            </a:r>
          </a:p>
        </p:txBody>
      </p:sp>
      <p:sp>
        <p:nvSpPr>
          <p:cNvPr id="314386" name="Line 18"/>
          <p:cNvSpPr>
            <a:spLocks noChangeShapeType="1"/>
          </p:cNvSpPr>
          <p:nvPr/>
        </p:nvSpPr>
        <p:spPr bwMode="auto">
          <a:xfrm>
            <a:off x="4035425" y="5092700"/>
            <a:ext cx="1298575" cy="0"/>
          </a:xfrm>
          <a:prstGeom prst="line">
            <a:avLst/>
          </a:prstGeom>
          <a:noFill/>
          <a:ln w="28575">
            <a:solidFill>
              <a:schemeClr val="tx1"/>
            </a:solidFill>
            <a:round/>
            <a:headEnd type="none" w="sm" len="sm"/>
            <a:tailEnd type="triangle" w="sm" len="sm"/>
          </a:ln>
          <a:effectLst/>
        </p:spPr>
        <p:txBody>
          <a:bodyPr/>
          <a:lstStyle/>
          <a:p>
            <a:endParaRPr lang="en-IN"/>
          </a:p>
        </p:txBody>
      </p:sp>
      <p:sp>
        <p:nvSpPr>
          <p:cNvPr id="314387" name="Line 19"/>
          <p:cNvSpPr>
            <a:spLocks noChangeShapeType="1"/>
          </p:cNvSpPr>
          <p:nvPr/>
        </p:nvSpPr>
        <p:spPr bwMode="auto">
          <a:xfrm>
            <a:off x="6096000" y="5016500"/>
            <a:ext cx="1143000" cy="0"/>
          </a:xfrm>
          <a:prstGeom prst="line">
            <a:avLst/>
          </a:prstGeom>
          <a:noFill/>
          <a:ln w="28575">
            <a:solidFill>
              <a:schemeClr val="tx1"/>
            </a:solidFill>
            <a:round/>
            <a:headEnd type="none" w="sm" len="sm"/>
            <a:tailEnd type="triangle" w="sm" len="sm"/>
          </a:ln>
          <a:effectLst/>
        </p:spPr>
        <p:txBody>
          <a:bodyPr/>
          <a:lstStyle/>
          <a:p>
            <a:endParaRPr lang="en-IN"/>
          </a:p>
        </p:txBody>
      </p:sp>
      <p:sp>
        <p:nvSpPr>
          <p:cNvPr id="314388" name="Text Box 20"/>
          <p:cNvSpPr txBox="1">
            <a:spLocks noChangeArrowheads="1"/>
          </p:cNvSpPr>
          <p:nvPr/>
        </p:nvSpPr>
        <p:spPr bwMode="auto">
          <a:xfrm>
            <a:off x="6450013" y="5245100"/>
            <a:ext cx="587375" cy="244475"/>
          </a:xfrm>
          <a:prstGeom prst="rect">
            <a:avLst/>
          </a:prstGeom>
          <a:noFill/>
          <a:ln w="28575">
            <a:noFill/>
            <a:miter lim="800000"/>
            <a:headEnd type="none" w="sm" len="sm"/>
            <a:tailEnd type="none" w="sm" len="sm"/>
          </a:ln>
          <a:effectLst/>
        </p:spPr>
        <p:txBody>
          <a:bodyPr wrap="none" lIns="0" tIns="0" rIns="0" bIns="0">
            <a:spAutoFit/>
          </a:bodyPr>
          <a:lstStyle/>
          <a:p>
            <a:pPr defTabSz="228600"/>
            <a:r>
              <a:rPr lang="en-US" sz="1600"/>
              <a:t>Query</a:t>
            </a:r>
          </a:p>
        </p:txBody>
      </p:sp>
      <p:sp>
        <p:nvSpPr>
          <p:cNvPr id="314389" name="Text Box 21"/>
          <p:cNvSpPr txBox="1">
            <a:spLocks noChangeArrowheads="1"/>
          </p:cNvSpPr>
          <p:nvPr/>
        </p:nvSpPr>
        <p:spPr bwMode="auto">
          <a:xfrm>
            <a:off x="4233863" y="4594225"/>
            <a:ext cx="1100137" cy="733425"/>
          </a:xfrm>
          <a:prstGeom prst="rect">
            <a:avLst/>
          </a:prstGeom>
          <a:noFill/>
          <a:ln w="28575">
            <a:noFill/>
            <a:miter lim="800000"/>
            <a:headEnd type="none" w="sm" len="sm"/>
            <a:tailEnd type="none" w="sm" len="sm"/>
          </a:ln>
          <a:effectLst/>
        </p:spPr>
        <p:txBody>
          <a:bodyPr wrap="none" lIns="0" tIns="0" rIns="0" bIns="0">
            <a:spAutoFit/>
          </a:bodyPr>
          <a:lstStyle/>
          <a:p>
            <a:pPr algn="l" defTabSz="228600">
              <a:spcBef>
                <a:spcPct val="0"/>
              </a:spcBef>
            </a:pPr>
            <a:r>
              <a:rPr lang="en-US" sz="1600" dirty="0">
                <a:latin typeface="Courier New" pitchFamily="49" charset="0"/>
              </a:rPr>
              <a:t>persist()</a:t>
            </a:r>
          </a:p>
          <a:p>
            <a:pPr algn="l" defTabSz="228600">
              <a:spcBef>
                <a:spcPct val="0"/>
              </a:spcBef>
            </a:pPr>
            <a:r>
              <a:rPr lang="en-US" sz="1600" dirty="0">
                <a:latin typeface="Courier New" pitchFamily="49" charset="0"/>
              </a:rPr>
              <a:t>merge()</a:t>
            </a:r>
          </a:p>
          <a:p>
            <a:pPr algn="l" defTabSz="228600">
              <a:spcBef>
                <a:spcPct val="0"/>
              </a:spcBef>
            </a:pPr>
            <a:r>
              <a:rPr lang="en-US" sz="1600" dirty="0">
                <a:latin typeface="Courier New" pitchFamily="49" charset="0"/>
              </a:rPr>
              <a:t>remove()</a:t>
            </a:r>
          </a:p>
        </p:txBody>
      </p:sp>
      <p:sp>
        <p:nvSpPr>
          <p:cNvPr id="314390" name="Text Box 22"/>
          <p:cNvSpPr txBox="1">
            <a:spLocks noChangeArrowheads="1"/>
          </p:cNvSpPr>
          <p:nvPr/>
        </p:nvSpPr>
        <p:spPr bwMode="auto">
          <a:xfrm>
            <a:off x="6446838" y="4772025"/>
            <a:ext cx="439737" cy="244475"/>
          </a:xfrm>
          <a:prstGeom prst="rect">
            <a:avLst/>
          </a:prstGeom>
          <a:noFill/>
          <a:ln w="28575">
            <a:noFill/>
            <a:miter lim="800000"/>
            <a:headEnd type="none" w="sm" len="sm"/>
            <a:tailEnd type="none" w="sm" len="sm"/>
          </a:ln>
          <a:effectLst/>
        </p:spPr>
        <p:txBody>
          <a:bodyPr wrap="none" lIns="0" tIns="0" rIns="0" bIns="0">
            <a:spAutoFit/>
          </a:bodyPr>
          <a:lstStyle/>
          <a:p>
            <a:pPr defTabSz="228600"/>
            <a:r>
              <a:rPr lang="en-US" sz="1600"/>
              <a:t>DML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lstStyle/>
          <a:p>
            <a:r>
              <a:rPr lang="en-US" dirty="0" err="1"/>
              <a:t>EntityManager</a:t>
            </a:r>
            <a:r>
              <a:rPr lang="en-US" dirty="0"/>
              <a:t>  interface</a:t>
            </a:r>
          </a:p>
        </p:txBody>
      </p:sp>
      <p:sp>
        <p:nvSpPr>
          <p:cNvPr id="312323" name="Rectangle 3"/>
          <p:cNvSpPr>
            <a:spLocks noGrp="1" noChangeArrowheads="1"/>
          </p:cNvSpPr>
          <p:nvPr>
            <p:ph type="body" idx="1"/>
          </p:nvPr>
        </p:nvSpPr>
        <p:spPr>
          <a:xfrm>
            <a:off x="609600" y="1449388"/>
            <a:ext cx="7918450" cy="4032579"/>
          </a:xfrm>
        </p:spPr>
        <p:txBody>
          <a:bodyPr/>
          <a:lstStyle/>
          <a:p>
            <a:pPr lvl="1">
              <a:lnSpc>
                <a:spcPct val="85000"/>
              </a:lnSpc>
            </a:pPr>
            <a:r>
              <a:rPr lang="en-US" sz="2000" dirty="0"/>
              <a:t>The </a:t>
            </a:r>
            <a:r>
              <a:rPr lang="en-US" sz="2000" dirty="0" err="1"/>
              <a:t>EntityManager</a:t>
            </a:r>
            <a:r>
              <a:rPr lang="en-US" sz="2000" dirty="0"/>
              <a:t> interface provides:</a:t>
            </a:r>
          </a:p>
          <a:p>
            <a:pPr lvl="2">
              <a:lnSpc>
                <a:spcPct val="90000"/>
              </a:lnSpc>
            </a:pPr>
            <a:r>
              <a:rPr lang="en-US" dirty="0"/>
              <a:t>The </a:t>
            </a:r>
            <a:r>
              <a:rPr lang="en-US" dirty="0">
                <a:solidFill>
                  <a:srgbClr val="FF0000"/>
                </a:solidFill>
              </a:rPr>
              <a:t>find() </a:t>
            </a:r>
            <a:r>
              <a:rPr lang="en-US" dirty="0"/>
              <a:t>method to retrieve a database row and instantiate an entity copy</a:t>
            </a:r>
          </a:p>
          <a:p>
            <a:pPr lvl="2">
              <a:lnSpc>
                <a:spcPct val="90000"/>
              </a:lnSpc>
            </a:pPr>
            <a:r>
              <a:rPr lang="en-US" dirty="0"/>
              <a:t>Access to a Query API for creating and executing queries based on either of the following:</a:t>
            </a:r>
          </a:p>
          <a:p>
            <a:pPr lvl="3">
              <a:lnSpc>
                <a:spcPct val="85000"/>
              </a:lnSpc>
            </a:pPr>
            <a:r>
              <a:rPr lang="en-US" dirty="0"/>
              <a:t>Java Persistence Query Language (JPQL)</a:t>
            </a:r>
          </a:p>
          <a:p>
            <a:pPr lvl="3">
              <a:lnSpc>
                <a:spcPct val="85000"/>
              </a:lnSpc>
            </a:pPr>
            <a:r>
              <a:rPr lang="en-US" dirty="0"/>
              <a:t>Native SQL statements</a:t>
            </a:r>
          </a:p>
          <a:p>
            <a:pPr lvl="2">
              <a:lnSpc>
                <a:spcPct val="90000"/>
              </a:lnSpc>
            </a:pPr>
            <a:r>
              <a:rPr lang="en-US" dirty="0"/>
              <a:t>Methods to perform persistent operations such as -</a:t>
            </a:r>
          </a:p>
          <a:p>
            <a:pPr lvl="3">
              <a:lnSpc>
                <a:spcPct val="85000"/>
              </a:lnSpc>
            </a:pPr>
            <a:r>
              <a:rPr lang="en-US" dirty="0">
                <a:solidFill>
                  <a:srgbClr val="FF0000"/>
                </a:solidFill>
              </a:rPr>
              <a:t>persist() </a:t>
            </a:r>
            <a:r>
              <a:rPr lang="en-US" dirty="0"/>
              <a:t>to mark a new instance for insertion into the database</a:t>
            </a:r>
          </a:p>
          <a:p>
            <a:pPr lvl="3">
              <a:lnSpc>
                <a:spcPct val="85000"/>
              </a:lnSpc>
            </a:pPr>
            <a:r>
              <a:rPr lang="en-US" dirty="0">
                <a:solidFill>
                  <a:srgbClr val="FF0000"/>
                </a:solidFill>
              </a:rPr>
              <a:t>merge() </a:t>
            </a:r>
            <a:r>
              <a:rPr lang="en-US" dirty="0"/>
              <a:t>to integrate (either insert or update) an instance into the database</a:t>
            </a:r>
          </a:p>
          <a:p>
            <a:pPr lvl="3">
              <a:lnSpc>
                <a:spcPct val="85000"/>
              </a:lnSpc>
            </a:pPr>
            <a:r>
              <a:rPr lang="en-US" dirty="0">
                <a:solidFill>
                  <a:srgbClr val="FF0000"/>
                </a:solidFill>
              </a:rPr>
              <a:t>remove() </a:t>
            </a:r>
            <a:r>
              <a:rPr lang="en-US" dirty="0"/>
              <a:t>to remove an instance from the database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r>
              <a:rPr lang="en-US"/>
              <a:t>Declaring an Entity</a:t>
            </a:r>
          </a:p>
        </p:txBody>
      </p:sp>
      <p:sp>
        <p:nvSpPr>
          <p:cNvPr id="316419" name="Rectangle 3"/>
          <p:cNvSpPr>
            <a:spLocks noGrp="1" noChangeArrowheads="1"/>
          </p:cNvSpPr>
          <p:nvPr>
            <p:ph type="body" idx="1"/>
          </p:nvPr>
        </p:nvSpPr>
        <p:spPr>
          <a:xfrm>
            <a:off x="609600" y="1449388"/>
            <a:ext cx="7918450" cy="3435812"/>
          </a:xfrm>
        </p:spPr>
        <p:txBody>
          <a:bodyPr/>
          <a:lstStyle/>
          <a:p>
            <a:pPr lvl="1"/>
            <a:r>
              <a:rPr lang="en-US" dirty="0"/>
              <a:t>Declare a new Java class with a no-</a:t>
            </a:r>
            <a:r>
              <a:rPr lang="en-US" dirty="0" err="1"/>
              <a:t>arg</a:t>
            </a:r>
            <a:r>
              <a:rPr lang="en-US" dirty="0"/>
              <a:t> constructor.</a:t>
            </a:r>
          </a:p>
          <a:p>
            <a:pPr lvl="1"/>
            <a:r>
              <a:rPr lang="en-US" dirty="0"/>
              <a:t>Annotate it with </a:t>
            </a:r>
            <a:r>
              <a:rPr lang="en-US" dirty="0">
                <a:solidFill>
                  <a:srgbClr val="FF0000"/>
                </a:solidFill>
                <a:latin typeface="Courier New" pitchFamily="49" charset="0"/>
              </a:rPr>
              <a:t>@Entity</a:t>
            </a:r>
            <a:r>
              <a:rPr lang="en-US" dirty="0"/>
              <a:t>.</a:t>
            </a:r>
          </a:p>
          <a:p>
            <a:pPr lvl="1"/>
            <a:r>
              <a:rPr lang="en-US" dirty="0"/>
              <a:t>Add fields corresponding to each database column:</a:t>
            </a:r>
          </a:p>
          <a:p>
            <a:pPr lvl="2"/>
            <a:r>
              <a:rPr lang="en-US" dirty="0"/>
              <a:t>Add setter and getter methods.</a:t>
            </a:r>
          </a:p>
          <a:p>
            <a:pPr lvl="2"/>
            <a:r>
              <a:rPr lang="en-US" dirty="0"/>
              <a:t>Use the </a:t>
            </a:r>
            <a:r>
              <a:rPr lang="en-US" dirty="0">
                <a:solidFill>
                  <a:srgbClr val="FF0000"/>
                </a:solidFill>
                <a:latin typeface="Courier New" pitchFamily="49" charset="0"/>
              </a:rPr>
              <a:t>@Id</a:t>
            </a:r>
            <a:r>
              <a:rPr lang="en-US" dirty="0">
                <a:solidFill>
                  <a:srgbClr val="FF0000"/>
                </a:solidFill>
              </a:rPr>
              <a:t> </a:t>
            </a:r>
            <a:r>
              <a:rPr lang="en-US" dirty="0"/>
              <a:t>annotation on the primary key getter method</a:t>
            </a:r>
          </a:p>
          <a:p>
            <a:pPr lvl="1"/>
            <a:r>
              <a:rPr lang="en-US" dirty="0">
                <a:cs typeface="Times New Roman" charset="0"/>
              </a:rPr>
              <a:t>If </a:t>
            </a:r>
            <a:r>
              <a:rPr lang="en-US" dirty="0">
                <a:solidFill>
                  <a:srgbClr val="FF0000"/>
                </a:solidFill>
                <a:latin typeface="Courier New" pitchFamily="49" charset="0"/>
                <a:cs typeface="Times New Roman" charset="0"/>
              </a:rPr>
              <a:t>@Table</a:t>
            </a:r>
            <a:r>
              <a:rPr lang="en-US" dirty="0">
                <a:solidFill>
                  <a:srgbClr val="FF0000"/>
                </a:solidFill>
                <a:cs typeface="Times New Roman" charset="0"/>
              </a:rPr>
              <a:t> </a:t>
            </a:r>
            <a:r>
              <a:rPr lang="en-US" dirty="0">
                <a:cs typeface="Times New Roman" charset="0"/>
              </a:rPr>
              <a:t>annotation is omitted, the class name is mapped to table name</a:t>
            </a:r>
          </a:p>
          <a:p>
            <a:pPr lvl="1"/>
            <a:r>
              <a:rPr lang="en-US" dirty="0">
                <a:cs typeface="Times New Roman" charset="0"/>
              </a:rPr>
              <a:t>If  </a:t>
            </a:r>
            <a:r>
              <a:rPr lang="en-US" dirty="0">
                <a:solidFill>
                  <a:srgbClr val="FF0000"/>
                </a:solidFill>
                <a:latin typeface="Courier New" pitchFamily="49" charset="0"/>
                <a:cs typeface="Times New Roman" charset="0"/>
              </a:rPr>
              <a:t>@Column</a:t>
            </a:r>
            <a:r>
              <a:rPr lang="en-US" dirty="0">
                <a:solidFill>
                  <a:srgbClr val="FF0000"/>
                </a:solidFill>
                <a:cs typeface="Times New Roman" charset="0"/>
              </a:rPr>
              <a:t> </a:t>
            </a:r>
            <a:r>
              <a:rPr lang="en-US" dirty="0">
                <a:cs typeface="Times New Roman" charset="0"/>
              </a:rPr>
              <a:t>annotation is omitted, the field names are mapped  to the column names</a:t>
            </a:r>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6_Jan08">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U6_Jan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OU6_Jan08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Settings\bchoudhu\Application Data\Microsoft\Templates\OU Design Template\OU6_Jan08.pot</Template>
  <TotalTime>4602</TotalTime>
  <Words>6338</Words>
  <Application>Microsoft Office PowerPoint</Application>
  <PresentationFormat>On-screen Show (4:3)</PresentationFormat>
  <Paragraphs>499</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SimSun</vt:lpstr>
      <vt:lpstr>Arial</vt:lpstr>
      <vt:lpstr>Courier New</vt:lpstr>
      <vt:lpstr>Times New Roman</vt:lpstr>
      <vt:lpstr>OU6_Jan08</vt:lpstr>
      <vt:lpstr>J  P A </vt:lpstr>
      <vt:lpstr>Java Persistence API: Overview</vt:lpstr>
      <vt:lpstr>Object-Relational Mapping</vt:lpstr>
      <vt:lpstr>What Are JPA Entities?</vt:lpstr>
      <vt:lpstr>JPA Entity annotations</vt:lpstr>
      <vt:lpstr>JPA Entity mapping</vt:lpstr>
      <vt:lpstr>Managing Persistence of Entities</vt:lpstr>
      <vt:lpstr>EntityManager  interface</vt:lpstr>
      <vt:lpstr>Declaring an Entity</vt:lpstr>
      <vt:lpstr>Declaring an Entity - example</vt:lpstr>
      <vt:lpstr>Mapping Entities</vt:lpstr>
      <vt:lpstr>Persistence Unit</vt:lpstr>
      <vt:lpstr>What is EntityManager?</vt:lpstr>
      <vt:lpstr>What Is EntityManager?</vt:lpstr>
      <vt:lpstr>Accessing an EntityManager Instance </vt:lpstr>
      <vt:lpstr>Database Operations with EntityManager  API</vt:lpstr>
      <vt:lpstr>Inserting New Data</vt:lpstr>
      <vt:lpstr>Deleting Data</vt:lpstr>
      <vt:lpstr>Updating Data </vt:lpstr>
      <vt:lpstr>Finding an Entity by Primary Key</vt:lpstr>
      <vt:lpstr>Mapping Relationships Between Entities</vt:lpstr>
      <vt:lpstr>What Is JPA Query API?</vt:lpstr>
      <vt:lpstr>Retrieving Entities by Using the Query API</vt:lpstr>
      <vt:lpstr>Writing a Basic JPQL Statement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Persistence with JPA Entities</dc:title>
  <dc:subject>OU6</dc:subject>
  <dc:creator>Bijoy Choudhury</dc:creator>
  <dc:description>Oracle University Production Services: Graphics Team</dc:description>
  <cp:lastModifiedBy>Ramana Reddy</cp:lastModifiedBy>
  <cp:revision>139</cp:revision>
  <cp:lastPrinted>2002-03-28T23:57:22Z</cp:lastPrinted>
  <dcterms:created xsi:type="dcterms:W3CDTF">2008-04-17T11:31:06Z</dcterms:created>
  <dcterms:modified xsi:type="dcterms:W3CDTF">2024-09-25T10:34:02Z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ies>
</file>