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3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49"/>
  </p:notesMasterIdLst>
  <p:handoutMasterIdLst>
    <p:handoutMasterId r:id="rId50"/>
  </p:handoutMasterIdLst>
  <p:sldIdLst>
    <p:sldId id="427" r:id="rId2"/>
    <p:sldId id="429" r:id="rId3"/>
    <p:sldId id="430" r:id="rId4"/>
    <p:sldId id="431" r:id="rId5"/>
    <p:sldId id="432" r:id="rId6"/>
    <p:sldId id="547" r:id="rId7"/>
    <p:sldId id="420" r:id="rId8"/>
    <p:sldId id="577" r:id="rId9"/>
    <p:sldId id="421" r:id="rId10"/>
    <p:sldId id="422" r:id="rId11"/>
    <p:sldId id="437" r:id="rId12"/>
    <p:sldId id="423" r:id="rId13"/>
    <p:sldId id="419" r:id="rId14"/>
    <p:sldId id="424" r:id="rId15"/>
    <p:sldId id="425" r:id="rId16"/>
    <p:sldId id="426" r:id="rId17"/>
    <p:sldId id="428" r:id="rId18"/>
    <p:sldId id="433" r:id="rId19"/>
    <p:sldId id="550" r:id="rId20"/>
    <p:sldId id="443" r:id="rId21"/>
    <p:sldId id="446" r:id="rId22"/>
    <p:sldId id="448" r:id="rId23"/>
    <p:sldId id="452" r:id="rId24"/>
    <p:sldId id="450" r:id="rId25"/>
    <p:sldId id="454" r:id="rId26"/>
    <p:sldId id="455" r:id="rId27"/>
    <p:sldId id="457" r:id="rId28"/>
    <p:sldId id="459" r:id="rId29"/>
    <p:sldId id="551" r:id="rId30"/>
    <p:sldId id="461" r:id="rId31"/>
    <p:sldId id="462" r:id="rId32"/>
    <p:sldId id="463" r:id="rId33"/>
    <p:sldId id="464" r:id="rId34"/>
    <p:sldId id="465" r:id="rId35"/>
    <p:sldId id="468" r:id="rId36"/>
    <p:sldId id="469" r:id="rId37"/>
    <p:sldId id="470" r:id="rId38"/>
    <p:sldId id="471" r:id="rId39"/>
    <p:sldId id="487" r:id="rId40"/>
    <p:sldId id="489" r:id="rId41"/>
    <p:sldId id="491" r:id="rId42"/>
    <p:sldId id="472" r:id="rId43"/>
    <p:sldId id="473" r:id="rId44"/>
    <p:sldId id="488" r:id="rId45"/>
    <p:sldId id="475" r:id="rId46"/>
    <p:sldId id="477" r:id="rId47"/>
    <p:sldId id="492" r:id="rId48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rgbClr val="FF0000"/>
      </a:buClr>
      <a:buFont typeface="Arial" pitchFamily="34" charset="0"/>
      <a:defRPr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rgbClr val="FF0000"/>
      </a:buClr>
      <a:buFont typeface="Arial" pitchFamily="34" charset="0"/>
      <a:defRPr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rgbClr val="FF0000"/>
      </a:buClr>
      <a:buFont typeface="Arial" pitchFamily="34" charset="0"/>
      <a:defRPr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rgbClr val="FF0000"/>
      </a:buClr>
      <a:buFont typeface="Arial" pitchFamily="34" charset="0"/>
      <a:defRPr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rgbClr val="FF0000"/>
      </a:buClr>
      <a:buFont typeface="Arial" pitchFamily="34" charset="0"/>
      <a:defRPr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0">
          <p15:clr>
            <a:srgbClr val="A4A3A4"/>
          </p15:clr>
        </p15:guide>
        <p15:guide id="2" orient="horz" pos="480">
          <p15:clr>
            <a:srgbClr val="A4A3A4"/>
          </p15:clr>
        </p15:guide>
        <p15:guide id="3" orient="horz" pos="336">
          <p15:clr>
            <a:srgbClr val="A4A3A4"/>
          </p15:clr>
        </p15:guide>
        <p15:guide id="4" pos="768">
          <p15:clr>
            <a:srgbClr val="A4A3A4"/>
          </p15:clr>
        </p15:guide>
        <p15:guide id="5" pos="480">
          <p15:clr>
            <a:srgbClr val="A4A3A4"/>
          </p15:clr>
        </p15:guide>
        <p15:guide id="6" pos="3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8">
          <p15:clr>
            <a:srgbClr val="A4A3A4"/>
          </p15:clr>
        </p15:guide>
        <p15:guide id="2" orient="horz" pos="3426">
          <p15:clr>
            <a:srgbClr val="A4A3A4"/>
          </p15:clr>
        </p15:guide>
        <p15:guide id="3" orient="horz" pos="3575">
          <p15:clr>
            <a:srgbClr val="A4A3A4"/>
          </p15:clr>
        </p15:guide>
        <p15:guide id="4" pos="301">
          <p15:clr>
            <a:srgbClr val="A4A3A4"/>
          </p15:clr>
        </p15:guide>
        <p15:guide id="5" pos="402">
          <p15:clr>
            <a:srgbClr val="A4A3A4"/>
          </p15:clr>
        </p15:guide>
        <p15:guide id="6" pos="452">
          <p15:clr>
            <a:srgbClr val="A4A3A4"/>
          </p15:clr>
        </p15:guide>
        <p15:guide id="7" pos="6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FF"/>
    <a:srgbClr val="66CCFF"/>
    <a:srgbClr val="CC6600"/>
    <a:srgbClr val="FFCC66"/>
    <a:srgbClr val="CC9900"/>
    <a:srgbClr val="0066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84" autoAdjust="0"/>
    <p:restoredTop sz="86935" autoAdjust="0"/>
  </p:normalViewPr>
  <p:slideViewPr>
    <p:cSldViewPr>
      <p:cViewPr varScale="1">
        <p:scale>
          <a:sx n="63" d="100"/>
          <a:sy n="63" d="100"/>
        </p:scale>
        <p:origin x="1264" y="52"/>
      </p:cViewPr>
      <p:guideLst>
        <p:guide orient="horz" pos="960"/>
        <p:guide orient="horz" pos="480"/>
        <p:guide orient="horz" pos="336"/>
        <p:guide pos="768"/>
        <p:guide pos="480"/>
        <p:guide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86" y="1842"/>
      </p:cViewPr>
      <p:guideLst>
        <p:guide orient="horz" pos="298"/>
        <p:guide orient="horz" pos="3426"/>
        <p:guide orient="horz" pos="3575"/>
        <p:guide pos="301"/>
        <p:guide pos="402"/>
        <p:guide pos="452"/>
        <p:guide pos="6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503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t" anchorCtr="0" compatLnSpc="1">
            <a:prstTxWarp prst="textNoShape">
              <a:avLst/>
            </a:prstTxWarp>
          </a:bodyPr>
          <a:lstStyle>
            <a:lvl1pPr algn="l" defTabSz="990836">
              <a:spcBef>
                <a:spcPct val="0"/>
              </a:spcBef>
              <a:buClr>
                <a:srgbClr val="000000"/>
              </a:buCl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699" y="0"/>
            <a:ext cx="3168502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t" anchorCtr="0" compatLnSpc="1">
            <a:prstTxWarp prst="textNoShape">
              <a:avLst/>
            </a:prstTxWarp>
          </a:bodyPr>
          <a:lstStyle>
            <a:lvl1pPr algn="r" defTabSz="990836">
              <a:spcBef>
                <a:spcPct val="0"/>
              </a:spcBef>
              <a:buClr>
                <a:srgbClr val="000000"/>
              </a:buCl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662"/>
            <a:ext cx="3168503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b" anchorCtr="0" compatLnSpc="1">
            <a:prstTxWarp prst="textNoShape">
              <a:avLst/>
            </a:prstTxWarp>
          </a:bodyPr>
          <a:lstStyle>
            <a:lvl1pPr algn="l" defTabSz="990836">
              <a:spcBef>
                <a:spcPct val="0"/>
              </a:spcBef>
              <a:buClr>
                <a:srgbClr val="000000"/>
              </a:buCl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699" y="9121662"/>
            <a:ext cx="3168502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b" anchorCtr="0" compatLnSpc="1">
            <a:prstTxWarp prst="textNoShape">
              <a:avLst/>
            </a:prstTxWarp>
          </a:bodyPr>
          <a:lstStyle>
            <a:lvl1pPr algn="r" defTabSz="990836">
              <a:spcBef>
                <a:spcPct val="0"/>
              </a:spcBef>
              <a:buClr>
                <a:srgbClr val="000000"/>
              </a:buClr>
              <a:defRPr sz="1300"/>
            </a:lvl1pPr>
          </a:lstStyle>
          <a:p>
            <a:pPr>
              <a:defRPr/>
            </a:pPr>
            <a:fld id="{6BFD3146-D556-458E-B9C0-AE94C03135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_Image_Placeholder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36575" y="479425"/>
            <a:ext cx="6242050" cy="4681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Notes_TextBox_Placeholder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77647" y="5401513"/>
            <a:ext cx="6359906" cy="3781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756" tIns="13756" rIns="13756" bIns="137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77647" y="9310796"/>
            <a:ext cx="6359906" cy="23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3" tIns="48696" rIns="97393" bIns="48696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solidFill>
                  <a:srgbClr val="000000"/>
                </a:solidFill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4B407395-4E29-4AD3-9B2E-5ADC41B8C5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eaLnBrk="0" fontAlgn="base" hangingPunct="0">
      <a:spcBef>
        <a:spcPct val="50000"/>
      </a:spcBef>
      <a:spcAft>
        <a:spcPct val="0"/>
      </a:spcAft>
      <a:buSzPct val="100000"/>
      <a:buFont typeface="Arial" pitchFamily="34" charset="0"/>
      <a:defRPr sz="1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114300" algn="l" defTabSz="457200" rtl="0" eaLnBrk="0" fontAlgn="base" hangingPunct="0">
      <a:spcBef>
        <a:spcPct val="25000"/>
      </a:spcBef>
      <a:spcAft>
        <a:spcPct val="0"/>
      </a:spcAft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457200" indent="-228600" algn="l" defTabSz="457200" rtl="0" eaLnBrk="0" fontAlgn="base" hangingPunct="0">
      <a:spcBef>
        <a:spcPct val="0"/>
      </a:spcBef>
      <a:spcAft>
        <a:spcPct val="0"/>
      </a:spcAft>
      <a:buSzPct val="100000"/>
      <a:buFont typeface="Times New Roman" pitchFamily="18" charset="0"/>
      <a:buChar char="•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800100" indent="-228600" algn="l" defTabSz="457200" rtl="0" eaLnBrk="0" fontAlgn="base" hangingPunct="0">
      <a:spcBef>
        <a:spcPct val="0"/>
      </a:spcBef>
      <a:spcAft>
        <a:spcPct val="0"/>
      </a:spcAft>
      <a:buSzPct val="100000"/>
      <a:buFont typeface="Times New Roman" pitchFamily="18" charset="0"/>
      <a:buChar char="-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914400" algn="l" defTabSz="457200" rtl="0" eaLnBrk="0" fontAlgn="base" hangingPunct="0">
      <a:spcBef>
        <a:spcPct val="0"/>
      </a:spcBef>
      <a:spcAft>
        <a:spcPct val="0"/>
      </a:spcAft>
      <a:buSzPct val="100000"/>
      <a:buFont typeface="Times New Roman" pitchFamily="18" charset="0"/>
      <a:defRPr sz="1100" kern="1200">
        <a:solidFill>
          <a:srgbClr val="000000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endParaRPr lang="en-US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Java SE 8 Programming   6 - </a:t>
            </a:r>
            <a:fld id="{D0F45901-20C8-4632-ADAC-B223D75ACE29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25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endParaRPr lang="en-US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Java SE 8 Programming   6 - </a:t>
            </a:r>
            <a:fld id="{D0F45901-20C8-4632-ADAC-B223D75ACE29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endParaRPr lang="en-US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Java SE 8 Programming   6 - </a:t>
            </a:r>
            <a:fld id="{D0F45901-20C8-4632-ADAC-B223D75ACE29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endParaRPr lang="en-US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Java SE 8 Programming   6 - </a:t>
            </a:r>
            <a:fld id="{D0F45901-20C8-4632-ADAC-B223D75ACE29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r>
              <a:rPr lang="en-US">
                <a:latin typeface="Arial" charset="0"/>
              </a:rPr>
              <a:t>A </a:t>
            </a:r>
            <a:r>
              <a:rPr lang="en-US">
                <a:latin typeface="Courier New" pitchFamily="49" charset="0"/>
                <a:cs typeface="Courier New" pitchFamily="49" charset="0"/>
              </a:rPr>
              <a:t>Predicate</a:t>
            </a:r>
            <a:r>
              <a:rPr lang="en-US">
                <a:latin typeface="Arial" charset="0"/>
              </a:rPr>
              <a:t> takes a generic class and returns a </a:t>
            </a:r>
            <a:r>
              <a:rPr lang="en-US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>
                <a:latin typeface="Arial" charset="0"/>
              </a:rPr>
              <a:t>. It has a single method, namely </a:t>
            </a:r>
            <a:r>
              <a:rPr lang="en-US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>
                <a:latin typeface="Arial" charset="0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Java SE 8 Programming   9 - </a:t>
            </a:r>
            <a:fld id="{6EE80D42-8EBF-4DF3-BB53-437A389103F7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r>
              <a:rPr lang="en-US">
                <a:latin typeface="Arial" charset="0"/>
              </a:rPr>
              <a:t>A </a:t>
            </a:r>
            <a:r>
              <a:rPr lang="en-US">
                <a:latin typeface="Courier New" pitchFamily="49" charset="0"/>
                <a:cs typeface="Courier New" pitchFamily="49" charset="0"/>
              </a:rPr>
              <a:t>Consumer</a:t>
            </a:r>
            <a:r>
              <a:rPr lang="en-US">
                <a:latin typeface="Arial" charset="0"/>
              </a:rPr>
              <a:t> takes a generic and returns nothing. It has a single method </a:t>
            </a:r>
            <a:r>
              <a:rPr lang="en-US">
                <a:latin typeface="Courier New" pitchFamily="49" charset="0"/>
                <a:cs typeface="Courier New" pitchFamily="49" charset="0"/>
              </a:rPr>
              <a:t>accept</a:t>
            </a:r>
            <a:r>
              <a:rPr lang="en-US">
                <a:latin typeface="Arial" charset="0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Java SE 8 Programming   9 - </a:t>
            </a:r>
            <a:fld id="{FC167B69-4021-4B9A-AB9A-404E51B3AED1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r>
              <a:rPr lang="en-US">
                <a:latin typeface="Arial" charset="0"/>
              </a:rPr>
              <a:t>The </a:t>
            </a:r>
            <a:r>
              <a:rPr lang="en-US">
                <a:latin typeface="Courier New" pitchFamily="49" charset="0"/>
                <a:cs typeface="Courier New" pitchFamily="49" charset="0"/>
              </a:rPr>
              <a:t>Supplier</a:t>
            </a:r>
            <a:r>
              <a:rPr lang="en-US">
                <a:latin typeface="Arial" charset="0"/>
              </a:rPr>
              <a:t> returns a generic type and takes no parameters.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Java SE 8 Programming   9 - </a:t>
            </a:r>
            <a:fld id="{A1F0B46F-77FB-4754-B015-90D07F349242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r>
              <a:rPr lang="en-US">
                <a:latin typeface="Arial" charset="0"/>
              </a:rPr>
              <a:t>A </a:t>
            </a:r>
            <a:r>
              <a:rPr lang="en-US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>
                <a:latin typeface="Arial" charset="0"/>
              </a:rPr>
              <a:t> takes one generic type and returns another. Notice that the input type comes first in the list and then the return type. So the </a:t>
            </a:r>
            <a:r>
              <a:rPr lang="en-US">
                <a:latin typeface="Courier New" pitchFamily="49" charset="0"/>
                <a:cs typeface="Courier New" pitchFamily="49" charset="0"/>
              </a:rPr>
              <a:t>apply</a:t>
            </a:r>
            <a:r>
              <a:rPr lang="en-US">
                <a:latin typeface="Arial" charset="0"/>
              </a:rPr>
              <a:t> method takes a T and returns an 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Java SE 8 Programming   9 - </a:t>
            </a:r>
            <a:fld id="{CB86B760-8637-4B86-A6A3-850BBD440E58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r>
              <a:rPr lang="en-US">
                <a:latin typeface="Arial" charset="0"/>
              </a:rPr>
              <a:t>If you look at the API docs, there are a number of primitive interfaces that mirror the main types: </a:t>
            </a:r>
            <a:r>
              <a:rPr lang="en-US">
                <a:latin typeface="Courier New" pitchFamily="49" charset="0"/>
                <a:cs typeface="Courier New" pitchFamily="49" charset="0"/>
              </a:rPr>
              <a:t>Predicate</a:t>
            </a:r>
            <a:r>
              <a:rPr lang="en-US">
                <a:latin typeface="Arial" charset="0"/>
              </a:rPr>
              <a:t>, </a:t>
            </a:r>
            <a:r>
              <a:rPr lang="en-US">
                <a:latin typeface="Courier New" pitchFamily="49" charset="0"/>
                <a:cs typeface="Courier New" pitchFamily="49" charset="0"/>
              </a:rPr>
              <a:t>Consumer</a:t>
            </a:r>
            <a:r>
              <a:rPr lang="en-US">
                <a:latin typeface="Arial" charset="0"/>
              </a:rPr>
              <a:t>, </a:t>
            </a:r>
            <a:r>
              <a:rPr lang="en-US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>
                <a:latin typeface="Arial" charset="0"/>
              </a:rPr>
              <a:t>, </a:t>
            </a:r>
            <a:r>
              <a:rPr lang="en-US">
                <a:latin typeface="Courier New" pitchFamily="49" charset="0"/>
                <a:cs typeface="Courier New" pitchFamily="49" charset="0"/>
              </a:rPr>
              <a:t>Supplier</a:t>
            </a:r>
            <a:r>
              <a:rPr lang="en-US">
                <a:latin typeface="Arial" charset="0"/>
              </a:rPr>
              <a:t>. These are provided to avoid the negative performance consequences of auto-boxing and unboxing.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Java SE 8 Programming   9 - </a:t>
            </a:r>
            <a:fld id="{5F6B8E5E-552D-488D-814B-74D986655800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r>
              <a:rPr lang="en-US">
                <a:latin typeface="Arial" charset="0"/>
              </a:rPr>
              <a:t>The </a:t>
            </a:r>
            <a:r>
              <a:rPr lang="en-US">
                <a:latin typeface="Courier New" pitchFamily="49" charset="0"/>
                <a:cs typeface="Courier New" pitchFamily="49" charset="0"/>
              </a:rPr>
              <a:t>ToDoubleFunction</a:t>
            </a:r>
            <a:r>
              <a:rPr lang="en-US">
                <a:latin typeface="Arial" charset="0"/>
              </a:rPr>
              <a:t> interface takes a generic type and returns a </a:t>
            </a:r>
            <a:r>
              <a:rPr lang="en-US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>
                <a:latin typeface="Arial" charset="0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Java SE 8 Programming   9 - </a:t>
            </a:r>
            <a:fld id="{A86E87E3-8282-40B6-8528-A267052FC3F2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endParaRPr lang="en-US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Java SE 8 Programming   6 - </a:t>
            </a:r>
            <a:fld id="{D0F45901-20C8-4632-ADAC-B223D75ACE29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18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r>
              <a:rPr lang="en-US">
                <a:latin typeface="Arial" charset="0"/>
              </a:rPr>
              <a:t>Notice that a </a:t>
            </a:r>
            <a:r>
              <a:rPr lang="en-US">
                <a:latin typeface="Courier New" pitchFamily="49" charset="0"/>
                <a:cs typeface="Courier New" pitchFamily="49" charset="0"/>
              </a:rPr>
              <a:t>DoubleFunction</a:t>
            </a:r>
            <a:r>
              <a:rPr lang="en-US">
                <a:latin typeface="Arial" charset="0"/>
              </a:rPr>
              <a:t> specifies only one generic type, but a </a:t>
            </a:r>
            <a:r>
              <a:rPr lang="en-US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>
                <a:latin typeface="Arial" charset="0"/>
              </a:rPr>
              <a:t> takes two. The </a:t>
            </a:r>
            <a:r>
              <a:rPr lang="en-US">
                <a:latin typeface="Courier New" pitchFamily="49" charset="0"/>
                <a:cs typeface="Courier New" pitchFamily="49" charset="0"/>
              </a:rPr>
              <a:t>apply</a:t>
            </a:r>
            <a:r>
              <a:rPr lang="en-US">
                <a:latin typeface="Arial" charset="0"/>
              </a:rPr>
              <a:t> method takes a </a:t>
            </a:r>
            <a:r>
              <a:rPr lang="en-US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>
                <a:latin typeface="Arial" charset="0"/>
              </a:rPr>
              <a:t> and returns the generic type. So the </a:t>
            </a:r>
            <a:r>
              <a:rPr lang="en-US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>
                <a:latin typeface="Arial" charset="0"/>
              </a:rPr>
              <a:t>, in this case, is the input and the generic type is the output.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Java SE 8 Programming   9 - </a:t>
            </a:r>
            <a:fld id="{5A458F53-C143-4571-9A65-96D1D81516C9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r>
              <a:rPr lang="en-US">
                <a:latin typeface="Arial" charset="0"/>
              </a:rPr>
              <a:t>The binary version of the standard interfaces allows two generic types as input. In this example, the </a:t>
            </a:r>
            <a:r>
              <a:rPr lang="en-US">
                <a:latin typeface="Courier New" pitchFamily="49" charset="0"/>
                <a:cs typeface="Courier New" pitchFamily="49" charset="0"/>
              </a:rPr>
              <a:t>BiPredicate</a:t>
            </a:r>
            <a:r>
              <a:rPr lang="en-US">
                <a:latin typeface="Arial" charset="0"/>
              </a:rPr>
              <a:t> takes two parameters and returns a </a:t>
            </a:r>
            <a:r>
              <a:rPr lang="en-US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>
                <a:latin typeface="Arial" charset="0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Java SE 8 Programming   9 - </a:t>
            </a:r>
            <a:fld id="{1360A9A4-BFE9-48F7-B58C-58E4AE1E7CED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r>
              <a:rPr lang="en-US">
                <a:latin typeface="Arial" charset="0"/>
              </a:rPr>
              <a:t>If you look at the API docs, there are a number of primitive interfaces that mirror the main types: </a:t>
            </a:r>
            <a:r>
              <a:rPr lang="en-US">
                <a:latin typeface="Courier New" pitchFamily="49" charset="0"/>
                <a:cs typeface="Courier New" pitchFamily="49" charset="0"/>
              </a:rPr>
              <a:t>Predicate</a:t>
            </a:r>
            <a:r>
              <a:rPr lang="en-US">
                <a:latin typeface="Arial" charset="0"/>
              </a:rPr>
              <a:t>, </a:t>
            </a:r>
            <a:r>
              <a:rPr lang="en-US">
                <a:latin typeface="Courier New" pitchFamily="49" charset="0"/>
                <a:cs typeface="Courier New" pitchFamily="49" charset="0"/>
              </a:rPr>
              <a:t>Consumer</a:t>
            </a:r>
            <a:r>
              <a:rPr lang="en-US">
                <a:latin typeface="Arial" charset="0"/>
              </a:rPr>
              <a:t>, </a:t>
            </a:r>
            <a:r>
              <a:rPr lang="en-US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>
                <a:latin typeface="Arial" charset="0"/>
              </a:rPr>
              <a:t>, </a:t>
            </a:r>
            <a:r>
              <a:rPr lang="en-US">
                <a:latin typeface="Courier New" pitchFamily="49" charset="0"/>
                <a:cs typeface="Courier New" pitchFamily="49" charset="0"/>
              </a:rPr>
              <a:t>Supplier</a:t>
            </a:r>
            <a:r>
              <a:rPr lang="en-US">
                <a:latin typeface="Arial" charset="0"/>
              </a:rPr>
              <a:t>. These are provided to avoid the negative performance consequences of auto-boxing and unboxing.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Java SE 8 Programming   9 - </a:t>
            </a:r>
            <a:fld id="{5F6B8E5E-552D-488D-814B-74D986655800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r>
              <a:rPr lang="en-US">
                <a:latin typeface="Arial" charset="0"/>
              </a:rPr>
              <a:t>If you look at the API docs, there are a number of primitive interfaces that mirror the main types: </a:t>
            </a:r>
            <a:r>
              <a:rPr lang="en-US">
                <a:latin typeface="Courier New" pitchFamily="49" charset="0"/>
                <a:cs typeface="Courier New" pitchFamily="49" charset="0"/>
              </a:rPr>
              <a:t>Predicate</a:t>
            </a:r>
            <a:r>
              <a:rPr lang="en-US">
                <a:latin typeface="Arial" charset="0"/>
              </a:rPr>
              <a:t>, </a:t>
            </a:r>
            <a:r>
              <a:rPr lang="en-US">
                <a:latin typeface="Courier New" pitchFamily="49" charset="0"/>
                <a:cs typeface="Courier New" pitchFamily="49" charset="0"/>
              </a:rPr>
              <a:t>Consumer</a:t>
            </a:r>
            <a:r>
              <a:rPr lang="en-US">
                <a:latin typeface="Arial" charset="0"/>
              </a:rPr>
              <a:t>, </a:t>
            </a:r>
            <a:r>
              <a:rPr lang="en-US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>
                <a:latin typeface="Arial" charset="0"/>
              </a:rPr>
              <a:t>, </a:t>
            </a:r>
            <a:r>
              <a:rPr lang="en-US">
                <a:latin typeface="Courier New" pitchFamily="49" charset="0"/>
                <a:cs typeface="Courier New" pitchFamily="49" charset="0"/>
              </a:rPr>
              <a:t>Supplier</a:t>
            </a:r>
            <a:r>
              <a:rPr lang="en-US">
                <a:latin typeface="Arial" charset="0"/>
              </a:rPr>
              <a:t>. These are provided to avoid the negative performance consequences of auto-boxing and unboxing.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Java SE 8 Programming   9 - </a:t>
            </a:r>
            <a:fld id="{5F6B8E5E-552D-488D-814B-74D986655800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r>
              <a:rPr lang="en-US">
                <a:latin typeface="Arial" charset="0"/>
              </a:rPr>
              <a:t>If you look at the API docs, there are a number of primitive interfaces that mirror the main types: </a:t>
            </a:r>
            <a:r>
              <a:rPr lang="en-US">
                <a:latin typeface="Courier New" pitchFamily="49" charset="0"/>
                <a:cs typeface="Courier New" pitchFamily="49" charset="0"/>
              </a:rPr>
              <a:t>Predicate</a:t>
            </a:r>
            <a:r>
              <a:rPr lang="en-US">
                <a:latin typeface="Arial" charset="0"/>
              </a:rPr>
              <a:t>, </a:t>
            </a:r>
            <a:r>
              <a:rPr lang="en-US">
                <a:latin typeface="Courier New" pitchFamily="49" charset="0"/>
                <a:cs typeface="Courier New" pitchFamily="49" charset="0"/>
              </a:rPr>
              <a:t>Consumer</a:t>
            </a:r>
            <a:r>
              <a:rPr lang="en-US">
                <a:latin typeface="Arial" charset="0"/>
              </a:rPr>
              <a:t>, </a:t>
            </a:r>
            <a:r>
              <a:rPr lang="en-US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>
                <a:latin typeface="Arial" charset="0"/>
              </a:rPr>
              <a:t>, </a:t>
            </a:r>
            <a:r>
              <a:rPr lang="en-US">
                <a:latin typeface="Courier New" pitchFamily="49" charset="0"/>
                <a:cs typeface="Courier New" pitchFamily="49" charset="0"/>
              </a:rPr>
              <a:t>Supplier</a:t>
            </a:r>
            <a:r>
              <a:rPr lang="en-US">
                <a:latin typeface="Arial" charset="0"/>
              </a:rPr>
              <a:t>. These are provided to avoid the negative performance consequences of auto-boxing and unboxing.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Java SE 8 Programming   9 - </a:t>
            </a:r>
            <a:fld id="{5F6B8E5E-552D-488D-814B-74D986655800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r>
              <a:rPr lang="en-US">
                <a:latin typeface="Arial" charset="0"/>
              </a:rPr>
              <a:t>If you look at the API docs, there are a number of primitive interfaces that mirror the main types: </a:t>
            </a:r>
            <a:r>
              <a:rPr lang="en-US">
                <a:latin typeface="Courier New" pitchFamily="49" charset="0"/>
                <a:cs typeface="Courier New" pitchFamily="49" charset="0"/>
              </a:rPr>
              <a:t>Predicate</a:t>
            </a:r>
            <a:r>
              <a:rPr lang="en-US">
                <a:latin typeface="Arial" charset="0"/>
              </a:rPr>
              <a:t>, </a:t>
            </a:r>
            <a:r>
              <a:rPr lang="en-US">
                <a:latin typeface="Courier New" pitchFamily="49" charset="0"/>
                <a:cs typeface="Courier New" pitchFamily="49" charset="0"/>
              </a:rPr>
              <a:t>Consumer</a:t>
            </a:r>
            <a:r>
              <a:rPr lang="en-US">
                <a:latin typeface="Arial" charset="0"/>
              </a:rPr>
              <a:t>, </a:t>
            </a:r>
            <a:r>
              <a:rPr lang="en-US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>
                <a:latin typeface="Arial" charset="0"/>
              </a:rPr>
              <a:t>, </a:t>
            </a:r>
            <a:r>
              <a:rPr lang="en-US">
                <a:latin typeface="Courier New" pitchFamily="49" charset="0"/>
                <a:cs typeface="Courier New" pitchFamily="49" charset="0"/>
              </a:rPr>
              <a:t>Supplier</a:t>
            </a:r>
            <a:r>
              <a:rPr lang="en-US">
                <a:latin typeface="Arial" charset="0"/>
              </a:rPr>
              <a:t>. These are provided to avoid the negative performance consequences of auto-boxing and unboxing.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Java SE 8 Programming   9 - </a:t>
            </a:r>
            <a:fld id="{5F6B8E5E-552D-488D-814B-74D986655800}" type="slidenum">
              <a:rPr lang="en-US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r>
              <a:rPr lang="en-US">
                <a:latin typeface="Arial" charset="0"/>
              </a:rPr>
              <a:t>If you look at the API docs, there are a number of primitive interfaces that mirror the main types: </a:t>
            </a:r>
            <a:r>
              <a:rPr lang="en-US">
                <a:latin typeface="Courier New" pitchFamily="49" charset="0"/>
                <a:cs typeface="Courier New" pitchFamily="49" charset="0"/>
              </a:rPr>
              <a:t>Predicate</a:t>
            </a:r>
            <a:r>
              <a:rPr lang="en-US">
                <a:latin typeface="Arial" charset="0"/>
              </a:rPr>
              <a:t>, </a:t>
            </a:r>
            <a:r>
              <a:rPr lang="en-US">
                <a:latin typeface="Courier New" pitchFamily="49" charset="0"/>
                <a:cs typeface="Courier New" pitchFamily="49" charset="0"/>
              </a:rPr>
              <a:t>Consumer</a:t>
            </a:r>
            <a:r>
              <a:rPr lang="en-US">
                <a:latin typeface="Arial" charset="0"/>
              </a:rPr>
              <a:t>, </a:t>
            </a:r>
            <a:r>
              <a:rPr lang="en-US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>
                <a:latin typeface="Arial" charset="0"/>
              </a:rPr>
              <a:t>, </a:t>
            </a:r>
            <a:r>
              <a:rPr lang="en-US">
                <a:latin typeface="Courier New" pitchFamily="49" charset="0"/>
                <a:cs typeface="Courier New" pitchFamily="49" charset="0"/>
              </a:rPr>
              <a:t>Supplier</a:t>
            </a:r>
            <a:r>
              <a:rPr lang="en-US">
                <a:latin typeface="Arial" charset="0"/>
              </a:rPr>
              <a:t>. These are provided to avoid the negative performance consequences of auto-boxing and unboxing.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Java SE 8 Programming   9 - </a:t>
            </a:r>
            <a:fld id="{5F6B8E5E-552D-488D-814B-74D986655800}" type="slidenum">
              <a:rPr lang="en-US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r>
              <a:rPr lang="en-US">
                <a:latin typeface="Arial" charset="0"/>
              </a:rPr>
              <a:t>If you look at the API docs, there are a number of primitive interfaces that mirror the main types: </a:t>
            </a:r>
            <a:r>
              <a:rPr lang="en-US">
                <a:latin typeface="Courier New" pitchFamily="49" charset="0"/>
                <a:cs typeface="Courier New" pitchFamily="49" charset="0"/>
              </a:rPr>
              <a:t>Predicate</a:t>
            </a:r>
            <a:r>
              <a:rPr lang="en-US">
                <a:latin typeface="Arial" charset="0"/>
              </a:rPr>
              <a:t>, </a:t>
            </a:r>
            <a:r>
              <a:rPr lang="en-US">
                <a:latin typeface="Courier New" pitchFamily="49" charset="0"/>
                <a:cs typeface="Courier New" pitchFamily="49" charset="0"/>
              </a:rPr>
              <a:t>Consumer</a:t>
            </a:r>
            <a:r>
              <a:rPr lang="en-US">
                <a:latin typeface="Arial" charset="0"/>
              </a:rPr>
              <a:t>, </a:t>
            </a:r>
            <a:r>
              <a:rPr lang="en-US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>
                <a:latin typeface="Arial" charset="0"/>
              </a:rPr>
              <a:t>, </a:t>
            </a:r>
            <a:r>
              <a:rPr lang="en-US">
                <a:latin typeface="Courier New" pitchFamily="49" charset="0"/>
                <a:cs typeface="Courier New" pitchFamily="49" charset="0"/>
              </a:rPr>
              <a:t>Supplier</a:t>
            </a:r>
            <a:r>
              <a:rPr lang="en-US">
                <a:latin typeface="Arial" charset="0"/>
              </a:rPr>
              <a:t>. These are provided to avoid the negative performance consequences of auto-boxing and unboxing.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Java SE 8 Programming   9 - </a:t>
            </a:r>
            <a:fld id="{5F6B8E5E-552D-488D-814B-74D986655800}" type="slidenum">
              <a:rPr lang="en-US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r>
              <a:rPr lang="en-US">
                <a:latin typeface="Arial" charset="0"/>
              </a:rPr>
              <a:t>If you look at the API docs, there are a number of primitive interfaces that mirror the main types: </a:t>
            </a:r>
            <a:r>
              <a:rPr lang="en-US">
                <a:latin typeface="Courier New" pitchFamily="49" charset="0"/>
                <a:cs typeface="Courier New" pitchFamily="49" charset="0"/>
              </a:rPr>
              <a:t>Predicate</a:t>
            </a:r>
            <a:r>
              <a:rPr lang="en-US">
                <a:latin typeface="Arial" charset="0"/>
              </a:rPr>
              <a:t>, </a:t>
            </a:r>
            <a:r>
              <a:rPr lang="en-US">
                <a:latin typeface="Courier New" pitchFamily="49" charset="0"/>
                <a:cs typeface="Courier New" pitchFamily="49" charset="0"/>
              </a:rPr>
              <a:t>Consumer</a:t>
            </a:r>
            <a:r>
              <a:rPr lang="en-US">
                <a:latin typeface="Arial" charset="0"/>
              </a:rPr>
              <a:t>, </a:t>
            </a:r>
            <a:r>
              <a:rPr lang="en-US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>
                <a:latin typeface="Arial" charset="0"/>
              </a:rPr>
              <a:t>, </a:t>
            </a:r>
            <a:r>
              <a:rPr lang="en-US">
                <a:latin typeface="Courier New" pitchFamily="49" charset="0"/>
                <a:cs typeface="Courier New" pitchFamily="49" charset="0"/>
              </a:rPr>
              <a:t>Supplier</a:t>
            </a:r>
            <a:r>
              <a:rPr lang="en-US">
                <a:latin typeface="Arial" charset="0"/>
              </a:rPr>
              <a:t>. These are provided to avoid the negative performance consequences of auto-boxing and unboxing.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Java SE 8 Programming   9 - </a:t>
            </a:r>
            <a:fld id="{5F6B8E5E-552D-488D-814B-74D986655800}" type="slidenum">
              <a:rPr lang="en-US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endParaRPr lang="en-US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Java SE 8 Programming   6 - </a:t>
            </a:r>
            <a:fld id="{D0F45901-20C8-4632-ADAC-B223D75ACE29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10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r>
              <a:rPr lang="en-US">
                <a:latin typeface="Arial" charset="0"/>
              </a:rPr>
              <a:t>If you look at the API docs, there are a number of primitive interfaces that mirror the main types: </a:t>
            </a:r>
            <a:r>
              <a:rPr lang="en-US">
                <a:latin typeface="Courier New" pitchFamily="49" charset="0"/>
                <a:cs typeface="Courier New" pitchFamily="49" charset="0"/>
              </a:rPr>
              <a:t>Predicate</a:t>
            </a:r>
            <a:r>
              <a:rPr lang="en-US">
                <a:latin typeface="Arial" charset="0"/>
              </a:rPr>
              <a:t>, </a:t>
            </a:r>
            <a:r>
              <a:rPr lang="en-US">
                <a:latin typeface="Courier New" pitchFamily="49" charset="0"/>
                <a:cs typeface="Courier New" pitchFamily="49" charset="0"/>
              </a:rPr>
              <a:t>Consumer</a:t>
            </a:r>
            <a:r>
              <a:rPr lang="en-US">
                <a:latin typeface="Arial" charset="0"/>
              </a:rPr>
              <a:t>, </a:t>
            </a:r>
            <a:r>
              <a:rPr lang="en-US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>
                <a:latin typeface="Arial" charset="0"/>
              </a:rPr>
              <a:t>, </a:t>
            </a:r>
            <a:r>
              <a:rPr lang="en-US">
                <a:latin typeface="Courier New" pitchFamily="49" charset="0"/>
                <a:cs typeface="Courier New" pitchFamily="49" charset="0"/>
              </a:rPr>
              <a:t>Supplier</a:t>
            </a:r>
            <a:r>
              <a:rPr lang="en-US">
                <a:latin typeface="Arial" charset="0"/>
              </a:rPr>
              <a:t>. These are provided to avoid the negative performance consequences of auto-boxing and unboxing.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Java SE 8 Programming   9 - </a:t>
            </a:r>
            <a:fld id="{5F6B8E5E-552D-488D-814B-74D986655800}" type="slidenum">
              <a:rPr lang="en-US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0"/>
              <a:t>Streams are a new type of object added to Java SE 8. A stream is a sequence of elements supporting sequential and parallel aggregate operations. These operations can be called consecutively in a single statement. This feature is called “method chaining.”</a:t>
            </a:r>
          </a:p>
          <a:p>
            <a:r>
              <a:rPr lang="en-US" b="0"/>
              <a:t>Collections and streams, while being similar, have different goals. Collections are concerned with the efficient management of and access to their elements. By contrast, streams do not provide a means to directly access or manipulate their elements. Instead, streams are concerned with declaratively describing their source and the computational operations that will be performed in aggregate on that source.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Java SE 8 Programming   8 - </a:t>
            </a:r>
            <a:fld id="{3D34F641-1295-46CC-9DA5-84057B6A5DC1}" type="slidenum">
              <a:rPr lang="en-US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0"/>
              <a:t>Streams are a new type of object added to Java SE 8. A stream is a sequence of elements supporting sequential and parallel aggregate operations. These operations can be called consecutively in a single statement. This feature is called “method chaining.”</a:t>
            </a:r>
          </a:p>
          <a:p>
            <a:r>
              <a:rPr lang="en-US" b="0"/>
              <a:t>Collections and streams, while being similar, have different goals. Collections are concerned with the efficient management of and access to their elements. By contrast, streams do not provide a means to directly access or manipulate their elements. Instead, streams are concerned with declaratively describing their source and the computational operations that will be performed in aggregate on that source.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Java SE 8 Programming   8 - </a:t>
            </a:r>
            <a:fld id="{3D34F641-1295-46CC-9DA5-84057B6A5DC1}" type="slidenum">
              <a:rPr lang="en-US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0"/>
              <a:t>Streams are a new type of object added to Java SE 8. A stream is a sequence of elements supporting sequential and parallel aggregate operations. These operations can be called consecutively in a single statement. This feature is called “method chaining.”</a:t>
            </a:r>
          </a:p>
          <a:p>
            <a:r>
              <a:rPr lang="en-US" b="0"/>
              <a:t>Collections and streams, while being similar, have different goals. Collections are concerned with the efficient management of and access to their elements. By contrast, streams do not provide a means to directly access or manipulate their elements. Instead, streams are concerned with declaratively describing their source and the computational operations that will be performed in aggregate on that source.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Java SE 8 Programming   8 - </a:t>
            </a:r>
            <a:fld id="{3D34F641-1295-46CC-9DA5-84057B6A5DC1}" type="slidenum">
              <a:rPr lang="en-US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0"/>
              <a:t>Streams are a new type of object added to Java SE 8. A stream is a sequence of elements supporting sequential and parallel aggregate operations. These operations can be called consecutively in a single statement. This feature is called “method chaining.”</a:t>
            </a:r>
          </a:p>
          <a:p>
            <a:r>
              <a:rPr lang="en-US" b="0"/>
              <a:t>Collections and streams, while being similar, have different goals. Collections are concerned with the efficient management of and access to their elements. By contrast, streams do not provide a means to directly access or manipulate their elements. Instead, streams are concerned with declaratively describing their source and the computational operations that will be performed in aggregate on that source.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Java SE 8 Programming   8 - </a:t>
            </a:r>
            <a:fld id="{3D34F641-1295-46CC-9DA5-84057B6A5DC1}" type="slidenum">
              <a:rPr lang="en-US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r>
              <a:rPr lang="en-US"/>
              <a:t>The above is a list of stream methods by their operation type.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Java SE 8 Programming   10 - </a:t>
            </a:r>
            <a:fld id="{6F65ABC7-6155-4029-AE27-8967183C8123}" type="slidenum">
              <a:rPr lang="en-US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r>
              <a:rPr lang="en-US"/>
              <a:t>The map method is typically used to extract data from a field and perform a calculation or operation. The results of the mapping operation are returned as a 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Java SE 8 Programming   10 - </a:t>
            </a:r>
            <a:fld id="{9253FBF9-C9C1-4DEB-9E64-6F5EA1858BFB}" type="slidenum">
              <a:rPr lang="en-US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r>
              <a:rPr lang="en-US">
                <a:latin typeface="Arial" charset="0"/>
              </a:rPr>
              <a:t>If you look at the API docs, there are a number of primitive interfaces that mirror the main types: </a:t>
            </a:r>
            <a:r>
              <a:rPr lang="en-US">
                <a:latin typeface="Courier New" pitchFamily="49" charset="0"/>
                <a:cs typeface="Courier New" pitchFamily="49" charset="0"/>
              </a:rPr>
              <a:t>Predicate</a:t>
            </a:r>
            <a:r>
              <a:rPr lang="en-US">
                <a:latin typeface="Arial" charset="0"/>
              </a:rPr>
              <a:t>, </a:t>
            </a:r>
            <a:r>
              <a:rPr lang="en-US">
                <a:latin typeface="Courier New" pitchFamily="49" charset="0"/>
                <a:cs typeface="Courier New" pitchFamily="49" charset="0"/>
              </a:rPr>
              <a:t>Consumer</a:t>
            </a:r>
            <a:r>
              <a:rPr lang="en-US">
                <a:latin typeface="Arial" charset="0"/>
              </a:rPr>
              <a:t>, </a:t>
            </a:r>
            <a:r>
              <a:rPr lang="en-US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>
                <a:latin typeface="Arial" charset="0"/>
              </a:rPr>
              <a:t>, </a:t>
            </a:r>
            <a:r>
              <a:rPr lang="en-US">
                <a:latin typeface="Courier New" pitchFamily="49" charset="0"/>
                <a:cs typeface="Courier New" pitchFamily="49" charset="0"/>
              </a:rPr>
              <a:t>Supplier</a:t>
            </a:r>
            <a:r>
              <a:rPr lang="en-US">
                <a:latin typeface="Arial" charset="0"/>
              </a:rPr>
              <a:t>. These are provided to avoid the negative performance consequences of auto-boxing and unboxing.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Java SE 8 Programming   9 - </a:t>
            </a:r>
            <a:fld id="{5F6B8E5E-552D-488D-814B-74D986655800}" type="slidenum">
              <a:rPr lang="en-US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r>
              <a:rPr lang="en-US"/>
              <a:t>The </a:t>
            </a:r>
            <a:r>
              <a:rPr lang="en-US">
                <a:latin typeface="Courier New" pitchFamily="49" charset="0"/>
                <a:cs typeface="Courier New" pitchFamily="49" charset="0"/>
              </a:rPr>
              <a:t>findFirst</a:t>
            </a:r>
            <a:r>
              <a:rPr lang="en-US"/>
              <a:t> method of the </a:t>
            </a:r>
            <a:r>
              <a:rPr lang="en-US">
                <a:latin typeface="Courier New" pitchFamily="49" charset="0"/>
                <a:cs typeface="Courier New" pitchFamily="49" charset="0"/>
              </a:rPr>
              <a:t>Stream</a:t>
            </a:r>
            <a:r>
              <a:rPr lang="en-US"/>
              <a:t> class finds the first element in the stream specified by the filters in the pipeline. The </a:t>
            </a:r>
            <a:r>
              <a:rPr lang="en-US">
                <a:latin typeface="Courier New" pitchFamily="49" charset="0"/>
                <a:cs typeface="Courier New" pitchFamily="49" charset="0"/>
              </a:rPr>
              <a:t>findFirst</a:t>
            </a:r>
            <a:r>
              <a:rPr lang="en-US"/>
              <a:t> method is a terminal short-circuit operation. This means intermediate operations are performed in a lazy manner, resulting in more efficient processing of the data in the stream. A terminal operation ends the processing of a pipeline.</a:t>
            </a:r>
          </a:p>
          <a:p>
            <a:pPr lvl="1"/>
            <a:r>
              <a:rPr lang="en-US"/>
              <a:t>The </a:t>
            </a:r>
            <a:r>
              <a:rPr lang="en-US">
                <a:latin typeface="Courier New" pitchFamily="49" charset="0"/>
                <a:cs typeface="Courier New" pitchFamily="49" charset="0"/>
              </a:rPr>
              <a:t>allMatch</a:t>
            </a:r>
            <a:r>
              <a:rPr lang="en-US"/>
              <a:t> method returns whether all elements of this stream match the provided </a:t>
            </a:r>
            <a:r>
              <a:rPr lang="en-US">
                <a:latin typeface="Courier New" pitchFamily="49" charset="0"/>
                <a:cs typeface="Courier New" pitchFamily="49" charset="0"/>
              </a:rPr>
              <a:t>predicate</a:t>
            </a:r>
            <a:r>
              <a:rPr lang="en-US"/>
              <a:t>. The method may not evaluate the </a:t>
            </a:r>
            <a:r>
              <a:rPr lang="en-US">
                <a:latin typeface="Courier New" pitchFamily="49" charset="0"/>
                <a:cs typeface="Courier New" pitchFamily="49" charset="0"/>
              </a:rPr>
              <a:t>predicate</a:t>
            </a:r>
            <a:r>
              <a:rPr lang="en-US"/>
              <a:t> on all elements if not necessary for determining the result. If the stream is empty, </a:t>
            </a:r>
            <a:r>
              <a:rPr lang="en-US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/>
              <a:t> is returned and the </a:t>
            </a:r>
            <a:r>
              <a:rPr lang="en-US">
                <a:latin typeface="Courier New" pitchFamily="49" charset="0"/>
                <a:cs typeface="Courier New" pitchFamily="49" charset="0"/>
              </a:rPr>
              <a:t>predicate</a:t>
            </a:r>
            <a:r>
              <a:rPr lang="en-US"/>
              <a:t> is not evaluated. </a:t>
            </a:r>
          </a:p>
          <a:p>
            <a:pPr lvl="1"/>
            <a:r>
              <a:rPr lang="en-US"/>
              <a:t>The </a:t>
            </a:r>
            <a:r>
              <a:rPr lang="en-US">
                <a:latin typeface="Courier New" pitchFamily="49" charset="0"/>
                <a:cs typeface="Courier New" pitchFamily="49" charset="0"/>
              </a:rPr>
              <a:t>noneMatch</a:t>
            </a:r>
            <a:r>
              <a:rPr lang="en-US"/>
              <a:t> method returns whether no elements of this stream match the provided </a:t>
            </a:r>
            <a:r>
              <a:rPr lang="en-US">
                <a:latin typeface="Courier New" pitchFamily="49" charset="0"/>
                <a:cs typeface="Courier New" pitchFamily="49" charset="0"/>
              </a:rPr>
              <a:t>predicate</a:t>
            </a:r>
            <a:r>
              <a:rPr lang="en-US"/>
              <a:t>. May not evaluate the </a:t>
            </a:r>
            <a:r>
              <a:rPr lang="en-US">
                <a:latin typeface="Courier New" pitchFamily="49" charset="0"/>
                <a:cs typeface="Courier New" pitchFamily="49" charset="0"/>
              </a:rPr>
              <a:t>predicate</a:t>
            </a:r>
            <a:r>
              <a:rPr lang="en-US"/>
              <a:t> on all elements if not necessary for determining the result. If the stream is empty, </a:t>
            </a:r>
            <a:r>
              <a:rPr lang="en-US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/>
              <a:t> is returned and the </a:t>
            </a:r>
            <a:r>
              <a:rPr lang="en-US">
                <a:latin typeface="Courier New" pitchFamily="49" charset="0"/>
                <a:cs typeface="Courier New" pitchFamily="49" charset="0"/>
              </a:rPr>
              <a:t>predicate</a:t>
            </a:r>
            <a:r>
              <a:rPr lang="en-US"/>
              <a:t> is not evaluated.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Java SE 8 Programming   10 - </a:t>
            </a:r>
            <a:fld id="{0CC7568B-4573-4841-BB49-B822D4A344AA}" type="slidenum">
              <a:rPr lang="en-US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r>
              <a:rPr lang="en-US"/>
              <a:t>An </a:t>
            </a:r>
            <a:r>
              <a:rPr lang="en-US">
                <a:latin typeface="Courier New" pitchFamily="49" charset="0"/>
                <a:cs typeface="Courier New" pitchFamily="49" charset="0"/>
              </a:rPr>
              <a:t>Optional&lt;T&gt;</a:t>
            </a:r>
            <a:r>
              <a:rPr lang="en-US"/>
              <a:t> is a container object that may or may not contain a non-null value. If a value is present, </a:t>
            </a:r>
            <a:r>
              <a:rPr lang="en-US">
                <a:latin typeface="Courier New" pitchFamily="49" charset="0"/>
                <a:cs typeface="Courier New" pitchFamily="49" charset="0"/>
              </a:rPr>
              <a:t>isPresent()</a:t>
            </a:r>
            <a:r>
              <a:rPr lang="en-US"/>
              <a:t> returns </a:t>
            </a:r>
            <a:r>
              <a:rPr lang="en-US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/>
              <a:t> and </a:t>
            </a:r>
            <a:r>
              <a:rPr lang="en-US">
                <a:latin typeface="Courier New" pitchFamily="49" charset="0"/>
                <a:cs typeface="Courier New" pitchFamily="49" charset="0"/>
              </a:rPr>
              <a:t>get()</a:t>
            </a:r>
            <a:r>
              <a:rPr lang="en-US"/>
              <a:t> returns the value. There are a number of additional methods that can be with this class. See the API documentation for more details.</a:t>
            </a:r>
          </a:p>
          <a:p>
            <a:endParaRPr lang="en-US" b="0"/>
          </a:p>
          <a:p>
            <a:endParaRPr lang="en-US" b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Java SE 8 Programming   10 - </a:t>
            </a:r>
            <a:fld id="{29E24BF0-2A8D-45F5-B6BB-F7737EDBDFB5}" type="slidenum">
              <a:rPr lang="en-US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endParaRPr lang="en-US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Java SE 8 Programming   6 - </a:t>
            </a:r>
            <a:fld id="{D0F45901-20C8-4632-ADAC-B223D75ACE29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96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r>
              <a:rPr lang="en-US">
                <a:latin typeface="Arial" charset="0"/>
              </a:rPr>
              <a:t>If you look at the API docs, there are a number of primitive interfaces that mirror the main types: </a:t>
            </a:r>
            <a:r>
              <a:rPr lang="en-US">
                <a:latin typeface="Courier New" pitchFamily="49" charset="0"/>
                <a:cs typeface="Courier New" pitchFamily="49" charset="0"/>
              </a:rPr>
              <a:t>Predicate</a:t>
            </a:r>
            <a:r>
              <a:rPr lang="en-US">
                <a:latin typeface="Arial" charset="0"/>
              </a:rPr>
              <a:t>, </a:t>
            </a:r>
            <a:r>
              <a:rPr lang="en-US">
                <a:latin typeface="Courier New" pitchFamily="49" charset="0"/>
                <a:cs typeface="Courier New" pitchFamily="49" charset="0"/>
              </a:rPr>
              <a:t>Consumer</a:t>
            </a:r>
            <a:r>
              <a:rPr lang="en-US">
                <a:latin typeface="Arial" charset="0"/>
              </a:rPr>
              <a:t>, </a:t>
            </a:r>
            <a:r>
              <a:rPr lang="en-US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>
                <a:latin typeface="Arial" charset="0"/>
              </a:rPr>
              <a:t>, </a:t>
            </a:r>
            <a:r>
              <a:rPr lang="en-US">
                <a:latin typeface="Courier New" pitchFamily="49" charset="0"/>
                <a:cs typeface="Courier New" pitchFamily="49" charset="0"/>
              </a:rPr>
              <a:t>Supplier</a:t>
            </a:r>
            <a:r>
              <a:rPr lang="en-US">
                <a:latin typeface="Arial" charset="0"/>
              </a:rPr>
              <a:t>. These are provided to avoid the negative performance consequences of auto-boxing and unboxing.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Java SE 8 Programming   9 - </a:t>
            </a:r>
            <a:fld id="{5F6B8E5E-552D-488D-814B-74D986655800}" type="slidenum">
              <a:rPr lang="en-US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r>
              <a:rPr lang="en-US">
                <a:latin typeface="Arial" charset="0"/>
              </a:rPr>
              <a:t>In the slide, a lambda expression is compared to an implementation of the </a:t>
            </a:r>
            <a:r>
              <a:rPr lang="en-US">
                <a:latin typeface="Courier New" pitchFamily="49" charset="0"/>
                <a:cs typeface="Courier New" pitchFamily="49" charset="0"/>
              </a:rPr>
              <a:t>StringAnalyzer </a:t>
            </a:r>
            <a:r>
              <a:rPr lang="en-US">
                <a:latin typeface="Arial" charset="0"/>
              </a:rPr>
              <a:t>interface. In essence, they are equivalent because the lambda expression can be substituted for an anonymous inner class or the implementing class. All three cases rely on the </a:t>
            </a:r>
            <a:r>
              <a:rPr lang="en-US">
                <a:latin typeface="Courier New" pitchFamily="49" charset="0"/>
                <a:cs typeface="Courier New" pitchFamily="49" charset="0"/>
              </a:rPr>
              <a:t>StringAnalyzer</a:t>
            </a:r>
            <a:r>
              <a:rPr lang="en-US">
                <a:latin typeface="Arial" charset="0"/>
              </a:rPr>
              <a:t> interface as the underlying plumbing.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Java SE 8 Programming   6 - </a:t>
            </a:r>
            <a:fld id="{311E1FA9-EBC9-4F95-A8A5-4FAC5B650DF7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r>
              <a:rPr lang="en-US">
                <a:latin typeface="Arial" charset="0"/>
              </a:rPr>
              <a:t>The lambda expression is an argument list, the arrow token, and then a block or expression. When a code block is used, multiple statements could be included in the block. The parameter types can be specified or inferred.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Java SE 8 Programming   6 - </a:t>
            </a:r>
            <a:fld id="{E2DD671C-4D33-40C3-9FC7-A7181BF59A0D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r>
              <a:rPr lang="en-US">
                <a:latin typeface="Arial" charset="0"/>
              </a:rPr>
              <a:t>In the slide, a lambda expression is compared to an implementation of the </a:t>
            </a:r>
            <a:r>
              <a:rPr lang="en-US">
                <a:latin typeface="Courier New" pitchFamily="49" charset="0"/>
                <a:cs typeface="Courier New" pitchFamily="49" charset="0"/>
              </a:rPr>
              <a:t>StringAnalyzer </a:t>
            </a:r>
            <a:r>
              <a:rPr lang="en-US">
                <a:latin typeface="Arial" charset="0"/>
              </a:rPr>
              <a:t>interface. In essence, they are equivalent because the lambda expression can be substituted for an anonymous inner class or the implementing class. All three cases rely on the </a:t>
            </a:r>
            <a:r>
              <a:rPr lang="en-US">
                <a:latin typeface="Courier New" pitchFamily="49" charset="0"/>
                <a:cs typeface="Courier New" pitchFamily="49" charset="0"/>
              </a:rPr>
              <a:t>StringAnalyzer</a:t>
            </a:r>
            <a:r>
              <a:rPr lang="en-US">
                <a:latin typeface="Arial" charset="0"/>
              </a:rPr>
              <a:t> interface as the underlying plumbing.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Java SE 8 Programming   6 - </a:t>
            </a:r>
            <a:fld id="{311E1FA9-EBC9-4F95-A8A5-4FAC5B650DF7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endParaRPr lang="en-US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Java SE 8 Programming   6 - </a:t>
            </a:r>
            <a:fld id="{D0F45901-20C8-4632-ADAC-B223D75ACE29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3" name="Default_Title"/>
          <p:cNvSpPr>
            <a:spLocks noGrp="1" noChangeArrowheads="1"/>
          </p:cNvSpPr>
          <p:nvPr>
            <p:ph type="ctrTitle"/>
          </p:nvPr>
        </p:nvSpPr>
        <p:spPr>
          <a:xfrm>
            <a:off x="914400" y="2667000"/>
            <a:ext cx="7315200" cy="68580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r>
              <a:rPr lang="en-US"/>
              <a:t>&lt;Insert Lesson, Module, Course Title&gt;</a:t>
            </a:r>
          </a:p>
        </p:txBody>
      </p:sp>
      <p:sp>
        <p:nvSpPr>
          <p:cNvPr id="276484" name="Title_PlaceholderSubtitle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27100" y="4419600"/>
            <a:ext cx="7302500" cy="4318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&lt;Insert Subtitle&gt;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8438" y="439738"/>
            <a:ext cx="1979612" cy="275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39738"/>
            <a:ext cx="5786438" cy="275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3883025" cy="1751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447800"/>
            <a:ext cx="3883025" cy="1751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_PlaceholderText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447800"/>
            <a:ext cx="7918450" cy="175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1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39738"/>
            <a:ext cx="79184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 </a:t>
            </a:r>
          </a:p>
        </p:txBody>
      </p:sp>
      <p:sp>
        <p:nvSpPr>
          <p:cNvPr id="275486" name="Slide_Page_Number"/>
          <p:cNvSpPr>
            <a:spLocks noChangeArrowheads="1"/>
          </p:cNvSpPr>
          <p:nvPr/>
        </p:nvSpPr>
        <p:spPr bwMode="auto">
          <a:xfrm>
            <a:off x="8293100" y="6629400"/>
            <a:ext cx="6985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>
              <a:spcBef>
                <a:spcPct val="0"/>
              </a:spcBef>
              <a:buClrTx/>
              <a:buFontTx/>
              <a:buNone/>
              <a:defRPr/>
            </a:pPr>
            <a:r>
              <a:rPr lang="en-US" sz="1200" b="0" dirty="0"/>
              <a:t> </a:t>
            </a:r>
            <a:fld id="{1943D17C-F935-4E36-97E3-5E0590E31BB6}" type="slidenum">
              <a:rPr lang="en-US" sz="1200" b="0"/>
              <a:pPr algn="just">
                <a:spcBef>
                  <a:spcPct val="0"/>
                </a:spcBef>
                <a:buClrTx/>
                <a:buFontTx/>
                <a:buNone/>
                <a:defRPr/>
              </a:pPr>
              <a:t>‹#›</a:t>
            </a:fld>
            <a:endParaRPr lang="en-US" sz="1200" b="0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6324600"/>
            <a:ext cx="9144000" cy="258763"/>
          </a:xfrm>
          <a:prstGeom prst="rect">
            <a:avLst/>
          </a:prstGeom>
          <a:solidFill>
            <a:srgbClr val="0066FF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defTabSz="228600">
              <a:buFont typeface="Arial" charset="0"/>
              <a:buNone/>
              <a:defRPr/>
            </a:pPr>
            <a:endParaRPr lang="en-IN">
              <a:latin typeface="Arial" charset="0"/>
            </a:endParaRPr>
          </a:p>
        </p:txBody>
      </p:sp>
      <p:cxnSp>
        <p:nvCxnSpPr>
          <p:cNvPr id="7174" name="Straight Connector 8"/>
          <p:cNvCxnSpPr>
            <a:cxnSpLocks noChangeShapeType="1"/>
          </p:cNvCxnSpPr>
          <p:nvPr userDrawn="1"/>
        </p:nvCxnSpPr>
        <p:spPr bwMode="auto">
          <a:xfrm>
            <a:off x="0" y="1066800"/>
            <a:ext cx="9144000" cy="15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 type="none" w="sm" len="sm"/>
            <a:tailEnd type="none" w="sm" len="sm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txStyles>
    <p:titleStyle>
      <a:lvl1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2pPr>
      <a:lvl3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3pPr>
      <a:lvl4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4pPr>
      <a:lvl5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5pPr>
      <a:lvl6pPr marL="4572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6pPr>
      <a:lvl7pPr marL="9144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7pPr>
      <a:lvl8pPr marL="13716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8pPr>
      <a:lvl9pPr marL="18288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460375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itchFamily="34" charset="0"/>
        <a:buChar char="•"/>
        <a:defRPr sz="2200">
          <a:solidFill>
            <a:schemeClr val="tx1"/>
          </a:solidFill>
          <a:latin typeface="+mn-lt"/>
        </a:defRPr>
      </a:lvl2pPr>
      <a:lvl3pPr marL="1020763" indent="-331788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3pPr>
      <a:lvl4pPr marL="1366838" indent="-231775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45000"/>
        <a:buFont typeface="Arial" pitchFamily="34" charset="0"/>
        <a:buChar char="—"/>
        <a:defRPr sz="2000">
          <a:solidFill>
            <a:schemeClr val="tx1"/>
          </a:solidFill>
          <a:latin typeface="+mn-lt"/>
        </a:defRPr>
      </a:lvl4pPr>
      <a:lvl5pPr marL="1711325" indent="-230188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5pPr>
      <a:lvl6pPr marL="2168525" indent="-230188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6pPr>
      <a:lvl7pPr marL="2625725" indent="-230188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7pPr>
      <a:lvl8pPr marL="3082925" indent="-230188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8pPr>
      <a:lvl9pPr marL="3540125" indent="-230188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7461250" cy="8763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interfaces in Java 8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153400" cy="4873625"/>
          </a:xfrm>
        </p:spPr>
        <p:txBody>
          <a:bodyPr>
            <a:noAutofit/>
          </a:bodyPr>
          <a:lstStyle/>
          <a:p>
            <a:r>
              <a:rPr lang="en-US" dirty="0"/>
              <a:t>Prior to java 8, interface can only have abstract methods</a:t>
            </a:r>
          </a:p>
          <a:p>
            <a:r>
              <a:rPr lang="en-US" dirty="0"/>
              <a:t>All the methods of interfaces are public &amp; abstract by default.</a:t>
            </a:r>
          </a:p>
          <a:p>
            <a:r>
              <a:rPr lang="en-US" dirty="0"/>
              <a:t>Java 8 allows the interfaces to have</a:t>
            </a:r>
            <a:r>
              <a:rPr lang="en-US" b="1" dirty="0"/>
              <a:t> default </a:t>
            </a:r>
            <a:r>
              <a:rPr lang="en-US" dirty="0"/>
              <a:t>and </a:t>
            </a:r>
            <a:r>
              <a:rPr lang="en-US" b="1" dirty="0"/>
              <a:t>static </a:t>
            </a:r>
            <a:r>
              <a:rPr lang="en-US" dirty="0"/>
              <a:t>methods</a:t>
            </a:r>
          </a:p>
          <a:p>
            <a:r>
              <a:rPr lang="en-US" dirty="0"/>
              <a:t>Default methods are fully implemented in interface with default code</a:t>
            </a:r>
          </a:p>
          <a:p>
            <a:r>
              <a:rPr lang="en-US" dirty="0"/>
              <a:t>The reason we have default methods in interfaces is to allow the developers to add new methods to the interfaces without affecting the classes that implements these interfaces</a:t>
            </a:r>
          </a:p>
          <a:p>
            <a:r>
              <a:rPr lang="en-US" dirty="0"/>
              <a:t>Static methods in interfaces are similar to the default methods except that we cannot override these methods in the classes that implement these interfaces</a:t>
            </a:r>
          </a:p>
        </p:txBody>
      </p:sp>
    </p:spTree>
    <p:extLst>
      <p:ext uri="{BB962C8B-B14F-4D97-AF65-F5344CB8AC3E}">
        <p14:creationId xmlns:p14="http://schemas.microsoft.com/office/powerpoint/2010/main" val="2487213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Lambda Expression Defined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533400" y="2819400"/>
            <a:ext cx="7918450" cy="2949575"/>
          </a:xfrm>
        </p:spPr>
        <p:txBody>
          <a:bodyPr/>
          <a:lstStyle/>
          <a:p>
            <a:pPr lvl="1" eaLnBrk="1" hangingPunct="1">
              <a:buFont typeface="Arial" charset="0"/>
              <a:buNone/>
            </a:pPr>
            <a:r>
              <a:rPr lang="en-US" dirty="0"/>
              <a:t>Basic  Lambda examples</a:t>
            </a:r>
          </a:p>
          <a:p>
            <a:pPr lvl="2" eaLnBrk="1" hangingPunct="1">
              <a:buFont typeface="Arial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y) -&gt; x + y</a:t>
            </a:r>
          </a:p>
          <a:p>
            <a:pPr lvl="2" eaLnBrk="1" hangingPunct="1">
              <a:buFont typeface="Arial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(x, y) -&gt; x + y</a:t>
            </a:r>
          </a:p>
          <a:p>
            <a:pPr lvl="2" eaLnBrk="1" hangingPunct="1">
              <a:buFont typeface="Arial" charset="0"/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buFont typeface="Arial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(x, y) -&gt; {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 + y);}</a:t>
            </a:r>
          </a:p>
          <a:p>
            <a:pPr lvl="2" eaLnBrk="1" hangingPunct="1">
              <a:buFont typeface="Arial" charset="0"/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buFont typeface="Arial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(String s) -&gt;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s.contains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("word")</a:t>
            </a:r>
          </a:p>
          <a:p>
            <a:pPr lvl="2" eaLnBrk="1" hangingPunct="1">
              <a:buFont typeface="Arial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 -&gt;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s.contains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("word")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295400"/>
          <a:ext cx="73914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871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Argument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Arrow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Token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28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dirty="0" err="1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 x, </a:t>
                      </a:r>
                      <a:r>
                        <a:rPr lang="en-US" dirty="0" err="1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-&gt;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baseline="0" dirty="0">
                          <a:latin typeface="Courier New" pitchFamily="49" charset="0"/>
                          <a:cs typeface="Courier New" pitchFamily="49" charset="0"/>
                        </a:rPr>
                        <a:t> + y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9714" name="Picture 4" descr="Duke -Lambda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2438400"/>
            <a:ext cx="2819400" cy="213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Lambda Expressions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918450" cy="3614323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lvl="1">
              <a:buNone/>
            </a:pPr>
            <a:r>
              <a:rPr lang="en-US" dirty="0"/>
              <a:t>() -&gt; </a:t>
            </a:r>
            <a:r>
              <a:rPr lang="en-US" dirty="0" err="1"/>
              <a:t>System.out.println</a:t>
            </a:r>
            <a:r>
              <a:rPr lang="en-US" dirty="0"/>
              <a:t>(this)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 (String </a:t>
            </a:r>
            <a:r>
              <a:rPr lang="en-US" dirty="0" err="1"/>
              <a:t>str</a:t>
            </a:r>
            <a:r>
              <a:rPr lang="en-US" dirty="0"/>
              <a:t>) -&gt;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 -&gt;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 (String s1, String s2) -&gt; { return s2.length() - s1.length(); }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 (s1, s2) -&gt; s2.length() - s1.length()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066800" y="439738"/>
            <a:ext cx="7461250" cy="876300"/>
          </a:xfrm>
        </p:spPr>
        <p:txBody>
          <a:bodyPr/>
          <a:lstStyle/>
          <a:p>
            <a:pPr algn="l" fontAlgn="auto">
              <a:spcAft>
                <a:spcPts val="0"/>
              </a:spcAft>
              <a:defRPr/>
            </a:pPr>
            <a:r>
              <a:rPr lang="en-US" sz="3200" dirty="0"/>
              <a:t>Lambda Expression VS methods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153400" cy="4873625"/>
          </a:xfrm>
        </p:spPr>
        <p:txBody>
          <a:bodyPr>
            <a:noAutofit/>
          </a:bodyPr>
          <a:lstStyle/>
          <a:p>
            <a:r>
              <a:rPr lang="en-US" sz="2000" dirty="0"/>
              <a:t>A method (or function) in Java has these main parts:</a:t>
            </a:r>
            <a:br>
              <a:rPr lang="en-US" sz="2000" dirty="0"/>
            </a:br>
            <a:r>
              <a:rPr lang="en-US" sz="2000" dirty="0"/>
              <a:t>1. Name</a:t>
            </a:r>
            <a:br>
              <a:rPr lang="en-US" sz="2000" dirty="0"/>
            </a:br>
            <a:r>
              <a:rPr lang="en-US" sz="2000" dirty="0"/>
              <a:t>2. Parameter list</a:t>
            </a:r>
            <a:br>
              <a:rPr lang="en-US" sz="2000" dirty="0"/>
            </a:br>
            <a:r>
              <a:rPr lang="en-US" sz="2000" dirty="0"/>
              <a:t>3. Body</a:t>
            </a:r>
            <a:br>
              <a:rPr lang="en-US" sz="2000" dirty="0"/>
            </a:br>
            <a:r>
              <a:rPr lang="en-US" sz="2000" dirty="0"/>
              <a:t>4. return type.</a:t>
            </a:r>
          </a:p>
          <a:p>
            <a:pPr>
              <a:buNone/>
            </a:pPr>
            <a:endParaRPr lang="en-US" sz="2000" dirty="0"/>
          </a:p>
          <a:p>
            <a:r>
              <a:rPr lang="en-US" sz="2000" dirty="0"/>
              <a:t>A lambda expression </a:t>
            </a:r>
            <a:r>
              <a:rPr lang="en-US" sz="2000" b="1" dirty="0"/>
              <a:t>only has body and parameter list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1. </a:t>
            </a:r>
            <a:r>
              <a:rPr lang="en-US" sz="2000" b="1" dirty="0"/>
              <a:t>No</a:t>
            </a:r>
            <a:r>
              <a:rPr lang="en-US" sz="2000" dirty="0"/>
              <a:t> name – function is anonymous so name is not relevant</a:t>
            </a:r>
            <a:br>
              <a:rPr lang="en-US" sz="2000" dirty="0"/>
            </a:br>
            <a:r>
              <a:rPr lang="en-US" sz="2000" dirty="0"/>
              <a:t>2. Parameter list</a:t>
            </a:r>
            <a:br>
              <a:rPr lang="en-US" sz="2000" dirty="0"/>
            </a:br>
            <a:r>
              <a:rPr lang="en-US" sz="2000" dirty="0"/>
              <a:t>3. Body – This is the main part of the function.</a:t>
            </a:r>
            <a:br>
              <a:rPr lang="en-US" sz="2000" dirty="0"/>
            </a:br>
            <a:r>
              <a:rPr lang="en-US" sz="2000" dirty="0"/>
              <a:t>4. </a:t>
            </a:r>
            <a:r>
              <a:rPr lang="en-US" sz="2000" b="1" dirty="0"/>
              <a:t>No</a:t>
            </a:r>
            <a:r>
              <a:rPr lang="en-US" sz="2000" dirty="0"/>
              <a:t> return type – compiler is able to identify the return type by checking the code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Lambda Expressions as Variables</a:t>
            </a:r>
          </a:p>
        </p:txBody>
      </p:sp>
      <p:sp>
        <p:nvSpPr>
          <p:cNvPr id="34820" name="Content Placeholder 2"/>
          <p:cNvSpPr>
            <a:spLocks noGrp="1"/>
          </p:cNvSpPr>
          <p:nvPr>
            <p:ph idx="1"/>
          </p:nvPr>
        </p:nvSpPr>
        <p:spPr>
          <a:xfrm>
            <a:off x="228600" y="1295401"/>
            <a:ext cx="6781800" cy="1299843"/>
          </a:xfrm>
          <a:solidFill>
            <a:schemeClr val="bg1">
              <a:lumMod val="85000"/>
            </a:schemeClr>
          </a:solidFill>
          <a:ln w="19050">
            <a:solidFill>
              <a:schemeClr val="tx2"/>
            </a:solidFill>
          </a:ln>
        </p:spPr>
        <p:txBody>
          <a:bodyPr/>
          <a:lstStyle/>
          <a:p>
            <a:pPr>
              <a:buNone/>
            </a:pPr>
            <a:r>
              <a:rPr lang="en-US" sz="1800" dirty="0">
                <a:cs typeface="Courier New" pitchFamily="49" charset="0"/>
              </a:rPr>
              <a:t>interface  </a:t>
            </a:r>
            <a:r>
              <a:rPr lang="en-US" sz="1800" dirty="0" err="1">
                <a:cs typeface="Courier New" pitchFamily="49" charset="0"/>
              </a:rPr>
              <a:t>StringTest</a:t>
            </a:r>
            <a:r>
              <a:rPr lang="en-US" sz="1800" dirty="0"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dirty="0">
                <a:cs typeface="Courier New" pitchFamily="49" charset="0"/>
              </a:rPr>
              <a:t>     </a:t>
            </a:r>
            <a:r>
              <a:rPr lang="en-US" sz="1800" dirty="0" err="1">
                <a:cs typeface="Courier New" pitchFamily="49" charset="0"/>
              </a:rPr>
              <a:t>boolean</a:t>
            </a:r>
            <a:r>
              <a:rPr lang="en-US" sz="1800" dirty="0">
                <a:cs typeface="Courier New" pitchFamily="49" charset="0"/>
              </a:rPr>
              <a:t> test(String a, String b);</a:t>
            </a:r>
          </a:p>
          <a:p>
            <a:pPr>
              <a:buNone/>
            </a:pPr>
            <a:r>
              <a:rPr lang="en-US" sz="1800" dirty="0"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800" b="1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304800" y="2819400"/>
            <a:ext cx="6781800" cy="29618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void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testAll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(String [ ]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strArr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,  String 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testStr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,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StringTest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check ){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        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for(String x :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strArr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){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      if(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check.test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(x, 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testStr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){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           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System.out.println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(x);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      }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}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}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3886200" y="4207560"/>
            <a:ext cx="5029200" cy="19646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Strin</a:t>
            </a:r>
            <a:r>
              <a:rPr lang="en-US" b="0" kern="0" baseline="0" dirty="0">
                <a:latin typeface="+mn-lt"/>
                <a:cs typeface="Courier New" pitchFamily="49" charset="0"/>
              </a:rPr>
              <a:t>g</a:t>
            </a:r>
            <a:r>
              <a:rPr lang="en-US" b="0" kern="0" dirty="0">
                <a:latin typeface="+mn-lt"/>
                <a:cs typeface="Courier New" pitchFamily="49" charset="0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[ ]   names={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………………};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Courier New" pitchFamily="49" charset="0"/>
            </a:endParaRP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r>
              <a:rPr lang="en-US" b="0" kern="0" dirty="0">
                <a:latin typeface="+mn-lt"/>
                <a:cs typeface="Courier New" pitchFamily="49" charset="0"/>
              </a:rPr>
              <a:t>    t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estAll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(names,  “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ramana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”,  (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s,t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)-&gt;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s.contains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(t));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endParaRPr lang="en-US" b="0" kern="0" dirty="0">
              <a:latin typeface="+mn-lt"/>
              <a:cs typeface="Courier New" pitchFamily="49" charset="0"/>
            </a:endParaRP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StringTest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tst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=(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a,b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)-&gt;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a.equalsIgnoreCase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(b);</a:t>
            </a:r>
            <a:endParaRPr lang="en-US" b="0" kern="0" dirty="0">
              <a:latin typeface="+mn-lt"/>
              <a:cs typeface="Courier New" pitchFamily="49" charset="0"/>
            </a:endParaRPr>
          </a:p>
          <a:p>
            <a:pPr marL="342900" lvl="0" indent="-342900" algn="l" defTabSz="228600" eaLnBrk="0" hangingPunct="0">
              <a:buClr>
                <a:srgbClr val="000000"/>
              </a:buClr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</a:t>
            </a:r>
            <a:r>
              <a:rPr lang="en-US" b="0" kern="0" dirty="0">
                <a:latin typeface="+mn-lt"/>
                <a:cs typeface="Courier New" pitchFamily="49" charset="0"/>
              </a:rPr>
              <a:t> </a:t>
            </a:r>
            <a:r>
              <a:rPr lang="en-US" b="0" kern="0" dirty="0" err="1">
                <a:latin typeface="+mn-lt"/>
                <a:cs typeface="Courier New" pitchFamily="49" charset="0"/>
              </a:rPr>
              <a:t>testAll</a:t>
            </a:r>
            <a:r>
              <a:rPr lang="en-US" b="0" kern="0" dirty="0">
                <a:latin typeface="+mn-lt"/>
                <a:cs typeface="Courier New" pitchFamily="49" charset="0"/>
              </a:rPr>
              <a:t>(names,  “</a:t>
            </a:r>
            <a:r>
              <a:rPr lang="en-US" b="0" kern="0" dirty="0" err="1">
                <a:latin typeface="+mn-lt"/>
                <a:cs typeface="Courier New" pitchFamily="49" charset="0"/>
              </a:rPr>
              <a:t>ramana</a:t>
            </a:r>
            <a:r>
              <a:rPr lang="en-US" b="0" kern="0" dirty="0">
                <a:latin typeface="+mn-lt"/>
                <a:cs typeface="Courier New" pitchFamily="49" charset="0"/>
              </a:rPr>
              <a:t>”,   </a:t>
            </a:r>
            <a:r>
              <a:rPr lang="en-US" b="0" kern="0" dirty="0" err="1">
                <a:latin typeface="+mn-lt"/>
                <a:cs typeface="Courier New" pitchFamily="49" charset="0"/>
              </a:rPr>
              <a:t>tst</a:t>
            </a:r>
            <a:r>
              <a:rPr lang="en-US" b="0" kern="0" dirty="0">
                <a:latin typeface="+mn-lt"/>
                <a:cs typeface="Courier New" pitchFamily="49" charset="0"/>
              </a:rPr>
              <a:t> );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Courier New" pitchFamily="49" charset="0"/>
            </a:endParaRP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      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Lambda with no parameter</a:t>
            </a:r>
          </a:p>
        </p:txBody>
      </p:sp>
      <p:sp>
        <p:nvSpPr>
          <p:cNvPr id="34820" name="Content Placeholder 2"/>
          <p:cNvSpPr>
            <a:spLocks noGrp="1"/>
          </p:cNvSpPr>
          <p:nvPr>
            <p:ph idx="1"/>
          </p:nvPr>
        </p:nvSpPr>
        <p:spPr>
          <a:xfrm>
            <a:off x="228600" y="1295401"/>
            <a:ext cx="8153400" cy="4291431"/>
          </a:xfrm>
          <a:solidFill>
            <a:schemeClr val="bg1">
              <a:lumMod val="85000"/>
            </a:schemeClr>
          </a:solidFill>
          <a:ln w="19050">
            <a:solidFill>
              <a:schemeClr val="tx2"/>
            </a:solidFill>
          </a:ln>
        </p:spPr>
        <p:txBody>
          <a:bodyPr/>
          <a:lstStyle/>
          <a:p>
            <a:pPr>
              <a:buNone/>
            </a:pPr>
            <a:r>
              <a:rPr lang="en-US" sz="1800" dirty="0"/>
              <a:t>Interface  Message {</a:t>
            </a:r>
          </a:p>
          <a:p>
            <a:pPr>
              <a:buNone/>
            </a:pPr>
            <a:r>
              <a:rPr lang="en-US" sz="1800" dirty="0">
                <a:solidFill>
                  <a:srgbClr val="FF0000"/>
                </a:solidFill>
              </a:rPr>
              <a:t>	//A method with no parameter</a:t>
            </a:r>
          </a:p>
          <a:p>
            <a:pPr>
              <a:buNone/>
            </a:pPr>
            <a:r>
              <a:rPr lang="en-US" sz="1800" dirty="0"/>
              <a:t>    public String </a:t>
            </a:r>
            <a:r>
              <a:rPr lang="en-US" sz="1800" dirty="0" err="1"/>
              <a:t>saySomeThing</a:t>
            </a:r>
            <a:r>
              <a:rPr lang="en-US" sz="1800" dirty="0"/>
              <a:t>();</a:t>
            </a:r>
          </a:p>
          <a:p>
            <a:pPr>
              <a:buNone/>
            </a:pPr>
            <a:r>
              <a:rPr lang="en-US" sz="1800" dirty="0"/>
              <a:t>}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public class Example {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   public static void main(String </a:t>
            </a:r>
            <a:r>
              <a:rPr lang="en-US" sz="1800" dirty="0" err="1"/>
              <a:t>args</a:t>
            </a:r>
            <a:r>
              <a:rPr lang="en-US" sz="1800" dirty="0"/>
              <a:t>[]) {</a:t>
            </a:r>
          </a:p>
          <a:p>
            <a:pPr>
              <a:buNone/>
            </a:pPr>
            <a:r>
              <a:rPr lang="en-US" sz="1800" dirty="0"/>
              <a:t>        </a:t>
            </a:r>
            <a:r>
              <a:rPr lang="en-US" sz="1800" dirty="0">
                <a:solidFill>
                  <a:srgbClr val="FF0000"/>
                </a:solidFill>
              </a:rPr>
              <a:t>// lambda expression</a:t>
            </a:r>
          </a:p>
          <a:p>
            <a:pPr>
              <a:buNone/>
            </a:pPr>
            <a:r>
              <a:rPr lang="en-US" sz="1800" dirty="0"/>
              <a:t>    	Message  </a:t>
            </a:r>
            <a:r>
              <a:rPr lang="en-US" sz="1800" dirty="0" err="1"/>
              <a:t>msg</a:t>
            </a:r>
            <a:r>
              <a:rPr lang="en-US" sz="1800" dirty="0"/>
              <a:t> = () -&gt;   "Hello“;</a:t>
            </a:r>
          </a:p>
          <a:p>
            <a:pPr>
              <a:buNone/>
            </a:pPr>
            <a:r>
              <a:rPr lang="en-US" sz="1800" dirty="0"/>
              <a:t>        </a:t>
            </a:r>
            <a:r>
              <a:rPr lang="en-US" sz="1800" dirty="0" err="1"/>
              <a:t>System.out.println</a:t>
            </a:r>
            <a:r>
              <a:rPr lang="en-US" sz="1800" dirty="0"/>
              <a:t>(</a:t>
            </a:r>
            <a:r>
              <a:rPr lang="en-US" sz="1800" dirty="0" err="1"/>
              <a:t>msg.saySomeThing</a:t>
            </a:r>
            <a:r>
              <a:rPr lang="en-US" sz="1800" dirty="0"/>
              <a:t>());</a:t>
            </a:r>
          </a:p>
          <a:p>
            <a:pPr>
              <a:buNone/>
            </a:pPr>
            <a:r>
              <a:rPr lang="en-US" sz="1800" dirty="0"/>
              <a:t>    }</a:t>
            </a:r>
          </a:p>
          <a:p>
            <a:pPr>
              <a:buNone/>
            </a:pPr>
            <a:r>
              <a:rPr lang="en-US" sz="1800" dirty="0"/>
              <a:t>}</a:t>
            </a:r>
            <a:endParaRPr lang="en-US" sz="1800" dirty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Lambda with one parameter</a:t>
            </a:r>
          </a:p>
        </p:txBody>
      </p:sp>
      <p:sp>
        <p:nvSpPr>
          <p:cNvPr id="34820" name="Content Placeholder 2"/>
          <p:cNvSpPr>
            <a:spLocks noGrp="1"/>
          </p:cNvSpPr>
          <p:nvPr>
            <p:ph idx="1"/>
          </p:nvPr>
        </p:nvSpPr>
        <p:spPr>
          <a:xfrm>
            <a:off x="228600" y="1295401"/>
            <a:ext cx="8153400" cy="4291431"/>
          </a:xfrm>
          <a:solidFill>
            <a:schemeClr val="bg1">
              <a:lumMod val="85000"/>
            </a:schemeClr>
          </a:solidFill>
          <a:ln w="19050">
            <a:solidFill>
              <a:schemeClr val="tx2"/>
            </a:solidFill>
          </a:ln>
        </p:spPr>
        <p:txBody>
          <a:bodyPr/>
          <a:lstStyle/>
          <a:p>
            <a:pPr>
              <a:buNone/>
            </a:pPr>
            <a:r>
              <a:rPr lang="en-US" sz="1800" dirty="0"/>
              <a:t>interface  </a:t>
            </a:r>
            <a:r>
              <a:rPr lang="en-US" sz="1800" dirty="0" err="1"/>
              <a:t>Incrementer</a:t>
            </a:r>
            <a:r>
              <a:rPr lang="en-US" sz="1800" dirty="0"/>
              <a:t> {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FF0000"/>
                </a:solidFill>
              </a:rPr>
              <a:t>//A method with single parameter</a:t>
            </a:r>
          </a:p>
          <a:p>
            <a:pPr>
              <a:buNone/>
            </a:pPr>
            <a:r>
              <a:rPr lang="en-US" sz="1800" dirty="0"/>
              <a:t>     </a:t>
            </a:r>
            <a:r>
              <a:rPr lang="en-US" sz="1800" dirty="0" err="1"/>
              <a:t>int</a:t>
            </a:r>
            <a:r>
              <a:rPr lang="en-US" sz="1800" dirty="0"/>
              <a:t> increment(</a:t>
            </a:r>
            <a:r>
              <a:rPr lang="en-US" sz="1800" dirty="0" err="1"/>
              <a:t>int</a:t>
            </a:r>
            <a:r>
              <a:rPr lang="en-US" sz="1800" dirty="0"/>
              <a:t> a);</a:t>
            </a:r>
          </a:p>
          <a:p>
            <a:pPr>
              <a:buNone/>
            </a:pPr>
            <a:r>
              <a:rPr lang="en-US" sz="1800" dirty="0"/>
              <a:t>}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public class Example {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   public static void main(String </a:t>
            </a:r>
            <a:r>
              <a:rPr lang="en-US" sz="1800" dirty="0" err="1"/>
              <a:t>args</a:t>
            </a:r>
            <a:r>
              <a:rPr lang="en-US" sz="1800" dirty="0"/>
              <a:t>[]) {</a:t>
            </a:r>
          </a:p>
          <a:p>
            <a:pPr>
              <a:buNone/>
            </a:pPr>
            <a:r>
              <a:rPr lang="en-US" sz="1800" dirty="0"/>
              <a:t>        </a:t>
            </a:r>
            <a:r>
              <a:rPr lang="en-US" sz="1800" dirty="0">
                <a:solidFill>
                  <a:srgbClr val="FF0000"/>
                </a:solidFill>
              </a:rPr>
              <a:t>// lambda expression with single parameter num</a:t>
            </a:r>
          </a:p>
          <a:p>
            <a:pPr>
              <a:buNone/>
            </a:pPr>
            <a:r>
              <a:rPr lang="en-US" sz="1800" dirty="0"/>
              <a:t>    	</a:t>
            </a:r>
            <a:r>
              <a:rPr lang="en-US" sz="1800" dirty="0" err="1"/>
              <a:t>Incrementor</a:t>
            </a:r>
            <a:r>
              <a:rPr lang="en-US" sz="1800" dirty="0"/>
              <a:t> inc = (num) -&gt; num+5;      </a:t>
            </a:r>
            <a:r>
              <a:rPr lang="en-US" sz="1800" dirty="0">
                <a:solidFill>
                  <a:srgbClr val="FF0000"/>
                </a:solidFill>
              </a:rPr>
              <a:t>//  num -&gt; num + 5     also fine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        </a:t>
            </a:r>
            <a:r>
              <a:rPr lang="en-US" sz="1800" dirty="0" err="1"/>
              <a:t>System.out.println</a:t>
            </a:r>
            <a:r>
              <a:rPr lang="en-US" sz="1800" dirty="0"/>
              <a:t>(</a:t>
            </a:r>
            <a:r>
              <a:rPr lang="en-US" sz="1800" dirty="0" err="1"/>
              <a:t>inc.increment</a:t>
            </a:r>
            <a:r>
              <a:rPr lang="en-US" sz="1800" dirty="0"/>
              <a:t> (22));</a:t>
            </a:r>
          </a:p>
          <a:p>
            <a:pPr>
              <a:buNone/>
            </a:pPr>
            <a:r>
              <a:rPr lang="en-US" sz="1800" dirty="0"/>
              <a:t>    }</a:t>
            </a:r>
          </a:p>
          <a:p>
            <a:pPr>
              <a:buNone/>
            </a:pPr>
            <a:r>
              <a:rPr lang="en-US" sz="1800" dirty="0"/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Lambda with two parameters</a:t>
            </a:r>
          </a:p>
        </p:txBody>
      </p:sp>
      <p:sp>
        <p:nvSpPr>
          <p:cNvPr id="34820" name="Content Placeholder 2"/>
          <p:cNvSpPr>
            <a:spLocks noGrp="1"/>
          </p:cNvSpPr>
          <p:nvPr>
            <p:ph idx="1"/>
          </p:nvPr>
        </p:nvSpPr>
        <p:spPr>
          <a:xfrm>
            <a:off x="228600" y="1295401"/>
            <a:ext cx="8153400" cy="4956229"/>
          </a:xfrm>
          <a:solidFill>
            <a:schemeClr val="bg1">
              <a:lumMod val="85000"/>
            </a:schemeClr>
          </a:solidFill>
          <a:ln w="19050">
            <a:solidFill>
              <a:schemeClr val="tx2"/>
            </a:solidFill>
          </a:ln>
        </p:spPr>
        <p:txBody>
          <a:bodyPr/>
          <a:lstStyle/>
          <a:p>
            <a:pPr>
              <a:buNone/>
            </a:pPr>
            <a:r>
              <a:rPr lang="en-US" sz="1800" dirty="0"/>
              <a:t>interface  Operator {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FF0000"/>
                </a:solidFill>
              </a:rPr>
              <a:t>//A method with  two parameters</a:t>
            </a:r>
          </a:p>
          <a:p>
            <a:pPr>
              <a:buNone/>
            </a:pPr>
            <a:r>
              <a:rPr lang="en-US" sz="1800" dirty="0"/>
              <a:t>     </a:t>
            </a:r>
            <a:r>
              <a:rPr lang="en-US" sz="1800" dirty="0" err="1"/>
              <a:t>int</a:t>
            </a:r>
            <a:r>
              <a:rPr lang="en-US" sz="1800" dirty="0"/>
              <a:t> operate(</a:t>
            </a:r>
            <a:r>
              <a:rPr lang="en-US" sz="1800" dirty="0" err="1"/>
              <a:t>int</a:t>
            </a:r>
            <a:r>
              <a:rPr lang="en-US" sz="1800" dirty="0"/>
              <a:t> a, </a:t>
            </a:r>
            <a:r>
              <a:rPr lang="en-US" sz="1800" dirty="0" err="1"/>
              <a:t>int</a:t>
            </a:r>
            <a:r>
              <a:rPr lang="en-US" sz="1800" dirty="0"/>
              <a:t> b);</a:t>
            </a:r>
          </a:p>
          <a:p>
            <a:pPr>
              <a:buNone/>
            </a:pPr>
            <a:r>
              <a:rPr lang="en-US" sz="1800" dirty="0"/>
              <a:t>}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public class Example {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   public static void main(String </a:t>
            </a:r>
            <a:r>
              <a:rPr lang="en-US" sz="1800" dirty="0" err="1"/>
              <a:t>args</a:t>
            </a:r>
            <a:r>
              <a:rPr lang="en-US" sz="1800" dirty="0"/>
              <a:t>[]) {</a:t>
            </a:r>
          </a:p>
          <a:p>
            <a:pPr>
              <a:buNone/>
            </a:pPr>
            <a:r>
              <a:rPr lang="en-US" sz="1800" dirty="0"/>
              <a:t>        </a:t>
            </a:r>
            <a:r>
              <a:rPr lang="en-US" sz="1800" dirty="0">
                <a:solidFill>
                  <a:srgbClr val="FF0000"/>
                </a:solidFill>
              </a:rPr>
              <a:t>// lambda expression with two parameters</a:t>
            </a:r>
          </a:p>
          <a:p>
            <a:pPr>
              <a:buNone/>
            </a:pPr>
            <a:r>
              <a:rPr lang="en-US" sz="1800" dirty="0"/>
              <a:t>    Operator add = (a, b) -&gt;   a + b;</a:t>
            </a:r>
          </a:p>
          <a:p>
            <a:pPr>
              <a:buNone/>
            </a:pPr>
            <a:r>
              <a:rPr lang="en-US" sz="1800" dirty="0"/>
              <a:t>    Operator sub = (a, b) -&gt;   a - b;</a:t>
            </a:r>
          </a:p>
          <a:p>
            <a:pPr>
              <a:buNone/>
            </a:pPr>
            <a:r>
              <a:rPr lang="en-US" sz="1800" dirty="0"/>
              <a:t>     </a:t>
            </a:r>
            <a:r>
              <a:rPr lang="en-US" sz="1800" dirty="0" err="1"/>
              <a:t>System.out.println</a:t>
            </a:r>
            <a:r>
              <a:rPr lang="en-US" sz="1800" dirty="0"/>
              <a:t>( </a:t>
            </a:r>
            <a:r>
              <a:rPr lang="en-US" sz="1800" dirty="0" err="1"/>
              <a:t>add.operate</a:t>
            </a:r>
            <a:r>
              <a:rPr lang="en-US" sz="1800" dirty="0"/>
              <a:t>(30,20));      </a:t>
            </a:r>
            <a:r>
              <a:rPr lang="en-US" sz="1800" dirty="0">
                <a:solidFill>
                  <a:srgbClr val="FF0000"/>
                </a:solidFill>
              </a:rPr>
              <a:t>//  50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     </a:t>
            </a:r>
            <a:r>
              <a:rPr lang="en-US" sz="1800" dirty="0" err="1"/>
              <a:t>System.out.println</a:t>
            </a:r>
            <a:r>
              <a:rPr lang="en-US" sz="1800" dirty="0"/>
              <a:t>( </a:t>
            </a:r>
            <a:r>
              <a:rPr lang="en-US" sz="1800" dirty="0" err="1"/>
              <a:t>sub.operate</a:t>
            </a:r>
            <a:r>
              <a:rPr lang="en-US" sz="1800" dirty="0"/>
              <a:t>(30,20));      </a:t>
            </a:r>
            <a:r>
              <a:rPr lang="en-US" sz="1800" dirty="0">
                <a:solidFill>
                  <a:srgbClr val="FF0000"/>
                </a:solidFill>
              </a:rPr>
              <a:t>//  10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    }</a:t>
            </a:r>
          </a:p>
          <a:p>
            <a:pPr>
              <a:buNone/>
            </a:pPr>
            <a:r>
              <a:rPr lang="en-US" sz="1800" dirty="0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461250" cy="8763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Method Reference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153400" cy="4873625"/>
          </a:xfrm>
        </p:spPr>
        <p:txBody>
          <a:bodyPr>
            <a:noAutofit/>
          </a:bodyPr>
          <a:lstStyle/>
          <a:p>
            <a:r>
              <a:rPr lang="en-US" dirty="0"/>
              <a:t>Method reference is a shorthand notation of a lambda expression to call a method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If your lambda expression is like this:</a:t>
            </a:r>
          </a:p>
          <a:p>
            <a:pPr>
              <a:buNone/>
            </a:pPr>
            <a:r>
              <a:rPr lang="en-US" dirty="0"/>
              <a:t>              </a:t>
            </a:r>
            <a:r>
              <a:rPr lang="en-US" dirty="0" err="1">
                <a:solidFill>
                  <a:srgbClr val="FF0000"/>
                </a:solidFill>
              </a:rPr>
              <a:t>str</a:t>
            </a:r>
            <a:r>
              <a:rPr lang="en-US" dirty="0">
                <a:solidFill>
                  <a:srgbClr val="FF0000"/>
                </a:solidFill>
              </a:rPr>
              <a:t> -&gt; {</a:t>
            </a:r>
            <a:r>
              <a:rPr lang="en-US" dirty="0" err="1">
                <a:solidFill>
                  <a:srgbClr val="FF0000"/>
                </a:solidFill>
              </a:rPr>
              <a:t>System.out.println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str</a:t>
            </a:r>
            <a:r>
              <a:rPr lang="en-US" dirty="0">
                <a:solidFill>
                  <a:srgbClr val="FF0000"/>
                </a:solidFill>
              </a:rPr>
              <a:t>);}</a:t>
            </a:r>
          </a:p>
          <a:p>
            <a:r>
              <a:rPr lang="en-US" dirty="0"/>
              <a:t>then you can replace it with a method reference like this:</a:t>
            </a:r>
          </a:p>
          <a:p>
            <a:pPr>
              <a:buNone/>
            </a:pPr>
            <a:r>
              <a:rPr lang="en-US" dirty="0"/>
              <a:t>             </a:t>
            </a:r>
            <a:r>
              <a:rPr lang="en-US" dirty="0" err="1">
                <a:solidFill>
                  <a:srgbClr val="FF0000"/>
                </a:solidFill>
              </a:rPr>
              <a:t>System.out</a:t>
            </a:r>
            <a:r>
              <a:rPr lang="en-US" dirty="0">
                <a:solidFill>
                  <a:srgbClr val="FF0000"/>
                </a:solidFill>
              </a:rPr>
              <a:t>::</a:t>
            </a:r>
            <a:r>
              <a:rPr lang="en-US" dirty="0" err="1">
                <a:solidFill>
                  <a:srgbClr val="FF0000"/>
                </a:solidFill>
              </a:rPr>
              <a:t>println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The :: operator is used in method reference to separate the class or object from the method name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461250" cy="8763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Example: Method Reference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345476"/>
            <a:ext cx="6248400" cy="4112921"/>
          </a:xfrm>
          <a:solidFill>
            <a:schemeClr val="bg1">
              <a:lumMod val="85000"/>
            </a:schemeClr>
          </a:solidFill>
          <a:ln w="19050">
            <a:solidFill>
              <a:schemeClr val="tx2"/>
            </a:solidFill>
          </a:ln>
        </p:spPr>
        <p:txBody>
          <a:bodyPr/>
          <a:lstStyle/>
          <a:p>
            <a:pPr>
              <a:buNone/>
            </a:pPr>
            <a:r>
              <a:rPr lang="en-US" sz="1600" dirty="0"/>
              <a:t>   interface Display {</a:t>
            </a:r>
          </a:p>
          <a:p>
            <a:pPr>
              <a:buNone/>
            </a:pPr>
            <a:r>
              <a:rPr lang="en-US" sz="1600" dirty="0"/>
              <a:t>         void print(String s);</a:t>
            </a:r>
          </a:p>
          <a:p>
            <a:pPr>
              <a:buNone/>
            </a:pPr>
            <a:r>
              <a:rPr lang="en-US" sz="1600" dirty="0"/>
              <a:t>   }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   public class Main {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       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                 Display d = </a:t>
            </a:r>
            <a:r>
              <a:rPr lang="en-US" sz="1600" dirty="0" err="1"/>
              <a:t>System.</a:t>
            </a:r>
            <a:r>
              <a:rPr lang="en-US" sz="1600" i="1" dirty="0" err="1"/>
              <a:t>out</a:t>
            </a:r>
            <a:r>
              <a:rPr lang="en-US" sz="1600" i="1" dirty="0"/>
              <a:t>::</a:t>
            </a:r>
            <a:r>
              <a:rPr lang="en-US" sz="1600" i="1" dirty="0" err="1"/>
              <a:t>println</a:t>
            </a:r>
            <a:r>
              <a:rPr lang="en-US" sz="1600" i="1" dirty="0"/>
              <a:t> ;</a:t>
            </a:r>
          </a:p>
          <a:p>
            <a:pPr>
              <a:buNone/>
            </a:pPr>
            <a:r>
              <a:rPr lang="en-US" sz="1600" i="1" dirty="0">
                <a:solidFill>
                  <a:srgbClr val="FF0000"/>
                </a:solidFill>
              </a:rPr>
              <a:t>          // Normal Lambda</a:t>
            </a:r>
          </a:p>
          <a:p>
            <a:pPr>
              <a:buNone/>
            </a:pPr>
            <a:r>
              <a:rPr lang="en-US" sz="1600" i="1" dirty="0">
                <a:solidFill>
                  <a:srgbClr val="FF0000"/>
                </a:solidFill>
              </a:rPr>
              <a:t>         //   Display  d  =  ( </a:t>
            </a:r>
            <a:r>
              <a:rPr lang="en-US" sz="1600" i="1" dirty="0" err="1">
                <a:solidFill>
                  <a:srgbClr val="FF0000"/>
                </a:solidFill>
              </a:rPr>
              <a:t>str</a:t>
            </a:r>
            <a:r>
              <a:rPr lang="en-US" sz="1600" i="1" dirty="0">
                <a:solidFill>
                  <a:srgbClr val="FF0000"/>
                </a:solidFill>
              </a:rPr>
              <a:t>  )-&gt;  {</a:t>
            </a:r>
            <a:r>
              <a:rPr lang="en-US" sz="1600" i="1" dirty="0" err="1">
                <a:solidFill>
                  <a:srgbClr val="FF0000"/>
                </a:solidFill>
              </a:rPr>
              <a:t>System.out.println</a:t>
            </a:r>
            <a:r>
              <a:rPr lang="en-US" sz="1600" i="1" dirty="0">
                <a:solidFill>
                  <a:srgbClr val="FF0000"/>
                </a:solidFill>
              </a:rPr>
              <a:t>( </a:t>
            </a:r>
            <a:r>
              <a:rPr lang="en-US" sz="1600" i="1" dirty="0" err="1">
                <a:solidFill>
                  <a:srgbClr val="FF0000"/>
                </a:solidFill>
              </a:rPr>
              <a:t>str</a:t>
            </a:r>
            <a:r>
              <a:rPr lang="en-US" sz="1600" i="1" dirty="0">
                <a:solidFill>
                  <a:srgbClr val="FF0000"/>
                </a:solidFill>
              </a:rPr>
              <a:t> );};</a:t>
            </a:r>
          </a:p>
          <a:p>
            <a:pPr>
              <a:buNone/>
            </a:pPr>
            <a:r>
              <a:rPr lang="en-US" sz="1600" dirty="0"/>
              <a:t>                </a:t>
            </a:r>
            <a:r>
              <a:rPr lang="en-US" sz="1600" dirty="0" err="1"/>
              <a:t>d.print</a:t>
            </a:r>
            <a:r>
              <a:rPr lang="en-US" sz="1600" dirty="0"/>
              <a:t>("Hello World");</a:t>
            </a:r>
          </a:p>
          <a:p>
            <a:pPr>
              <a:buNone/>
            </a:pPr>
            <a:r>
              <a:rPr lang="en-US" sz="1600" dirty="0"/>
              <a:t>        }</a:t>
            </a:r>
          </a:p>
          <a:p>
            <a:pPr>
              <a:buNone/>
            </a:pPr>
            <a:r>
              <a:rPr lang="en-US" sz="1600" dirty="0"/>
              <a:t>   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Built-in Functional Interfaces</a:t>
            </a:r>
          </a:p>
        </p:txBody>
      </p:sp>
      <p:sp>
        <p:nvSpPr>
          <p:cNvPr id="3075" name="Rectangle 4" hidden="1"/>
          <p:cNvSpPr>
            <a:spLocks noChangeArrowheads="1"/>
          </p:cNvSpPr>
          <p:nvPr/>
        </p:nvSpPr>
        <p:spPr bwMode="auto">
          <a:xfrm>
            <a:off x="927100" y="4419600"/>
            <a:ext cx="73279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20000"/>
              </a:spcBef>
              <a:buClr>
                <a:srgbClr val="FF3300"/>
              </a:buClr>
              <a:buSzPct val="125000"/>
              <a:tabLst>
                <a:tab pos="571500" algn="l"/>
              </a:tabLst>
            </a:pPr>
            <a:endParaRPr lang="en-US" sz="2200" b="1"/>
          </a:p>
        </p:txBody>
      </p:sp>
      <p:sp>
        <p:nvSpPr>
          <p:cNvPr id="3076" name="Line 6"/>
          <p:cNvSpPr>
            <a:spLocks noChangeShapeType="1"/>
          </p:cNvSpPr>
          <p:nvPr/>
        </p:nvSpPr>
        <p:spPr bwMode="auto">
          <a:xfrm>
            <a:off x="1828800" y="4495800"/>
            <a:ext cx="990600" cy="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 lIns="12700" tIns="12700" rIns="12700" bIns="12700"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457200" y="381000"/>
            <a:ext cx="8229600" cy="6019800"/>
          </a:xfrm>
          <a:prstGeom prst="rect">
            <a:avLst/>
          </a:prstGeom>
          <a:noFill/>
          <a:ln w="28575" cap="flat" cmpd="sng" algn="ctr">
            <a:solidFill>
              <a:srgbClr val="00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Java 8 interface</a:t>
            </a:r>
          </a:p>
        </p:txBody>
      </p:sp>
      <p:sp>
        <p:nvSpPr>
          <p:cNvPr id="34820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153400" cy="4999317"/>
          </a:xfrm>
          <a:solidFill>
            <a:schemeClr val="bg1">
              <a:lumMod val="85000"/>
            </a:schemeClr>
          </a:solidFill>
          <a:ln w="19050">
            <a:solidFill>
              <a:schemeClr val="tx2"/>
            </a:solidFill>
          </a:ln>
        </p:spPr>
        <p:txBody>
          <a:bodyPr/>
          <a:lstStyle/>
          <a:p>
            <a:pPr>
              <a:buNone/>
            </a:pPr>
            <a:r>
              <a:rPr lang="en-US" sz="1600" dirty="0"/>
              <a:t>   interface </a:t>
            </a:r>
            <a:r>
              <a:rPr lang="en-US" sz="1600" dirty="0" err="1"/>
              <a:t>MyInterface</a:t>
            </a:r>
            <a:r>
              <a:rPr lang="en-US" sz="1600" dirty="0"/>
              <a:t>{  </a:t>
            </a:r>
          </a:p>
          <a:p>
            <a:pPr>
              <a:buNone/>
            </a:pPr>
            <a:r>
              <a:rPr lang="en-US" sz="1600" dirty="0"/>
              <a:t>       default void </a:t>
            </a:r>
            <a:r>
              <a:rPr lang="en-US" sz="1600" dirty="0" err="1"/>
              <a:t>newMethod</a:t>
            </a:r>
            <a:r>
              <a:rPr lang="en-US" sz="1600" dirty="0"/>
              <a:t>(){  </a:t>
            </a:r>
          </a:p>
          <a:p>
            <a:pPr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System.out.println</a:t>
            </a:r>
            <a:r>
              <a:rPr lang="en-US" sz="1600" dirty="0"/>
              <a:t>("Newly added default method");  </a:t>
            </a:r>
          </a:p>
          <a:p>
            <a:pPr>
              <a:buNone/>
            </a:pPr>
            <a:r>
              <a:rPr lang="en-US" sz="1600" dirty="0"/>
              <a:t>       }  </a:t>
            </a:r>
          </a:p>
          <a:p>
            <a:pPr>
              <a:buNone/>
            </a:pPr>
            <a:r>
              <a:rPr lang="en-US" sz="1600" dirty="0"/>
              <a:t>       void </a:t>
            </a:r>
            <a:r>
              <a:rPr lang="en-US" sz="1600" dirty="0" err="1"/>
              <a:t>existingMethod</a:t>
            </a:r>
            <a:r>
              <a:rPr lang="en-US" sz="1600" dirty="0"/>
              <a:t>(String </a:t>
            </a:r>
            <a:r>
              <a:rPr lang="en-US" sz="1600" dirty="0" err="1"/>
              <a:t>str</a:t>
            </a:r>
            <a:r>
              <a:rPr lang="en-US" sz="1600" dirty="0"/>
              <a:t>);  </a:t>
            </a:r>
          </a:p>
          <a:p>
            <a:pPr>
              <a:buNone/>
            </a:pPr>
            <a:r>
              <a:rPr lang="en-US" sz="1600" dirty="0"/>
              <a:t>   }   </a:t>
            </a:r>
          </a:p>
          <a:p>
            <a:pPr>
              <a:buNone/>
            </a:pPr>
            <a:r>
              <a:rPr lang="en-US" sz="1600" dirty="0"/>
              <a:t>   </a:t>
            </a:r>
          </a:p>
          <a:p>
            <a:pPr>
              <a:buNone/>
            </a:pPr>
            <a:r>
              <a:rPr lang="en-US" sz="1600" dirty="0"/>
              <a:t>   public class  Test implements </a:t>
            </a:r>
            <a:r>
              <a:rPr lang="en-US" sz="1600" dirty="0" err="1"/>
              <a:t>MyInterface</a:t>
            </a:r>
            <a:r>
              <a:rPr lang="en-US" sz="1600" dirty="0"/>
              <a:t>{ </a:t>
            </a:r>
          </a:p>
          <a:p>
            <a:pPr>
              <a:buNone/>
            </a:pPr>
            <a:r>
              <a:rPr lang="en-US" sz="1600" dirty="0"/>
              <a:t>       public void </a:t>
            </a:r>
            <a:r>
              <a:rPr lang="en-US" sz="1600" dirty="0" err="1"/>
              <a:t>existingMethod</a:t>
            </a:r>
            <a:r>
              <a:rPr lang="en-US" sz="1600" dirty="0"/>
              <a:t>(String </a:t>
            </a:r>
            <a:r>
              <a:rPr lang="en-US" sz="1600" dirty="0" err="1"/>
              <a:t>str</a:t>
            </a:r>
            <a:r>
              <a:rPr lang="en-US" sz="1600" dirty="0"/>
              <a:t>){           </a:t>
            </a:r>
          </a:p>
          <a:p>
            <a:pPr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System.out.println</a:t>
            </a:r>
            <a:r>
              <a:rPr lang="en-US" sz="1600" dirty="0"/>
              <a:t>("String is: "+</a:t>
            </a:r>
            <a:r>
              <a:rPr lang="en-US" sz="1600" dirty="0" err="1"/>
              <a:t>str</a:t>
            </a:r>
            <a:r>
              <a:rPr lang="en-US" sz="1600" dirty="0"/>
              <a:t>);  </a:t>
            </a:r>
          </a:p>
          <a:p>
            <a:pPr>
              <a:buNone/>
            </a:pPr>
            <a:r>
              <a:rPr lang="en-US" sz="1600" dirty="0"/>
              <a:t>        }  </a:t>
            </a:r>
          </a:p>
          <a:p>
            <a:pPr>
              <a:buNone/>
            </a:pPr>
            <a:r>
              <a:rPr lang="en-US" sz="1600" dirty="0"/>
              <a:t>      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  </a:t>
            </a:r>
          </a:p>
          <a:p>
            <a:pPr>
              <a:buNone/>
            </a:pPr>
            <a:r>
              <a:rPr lang="en-US" sz="1600" dirty="0"/>
              <a:t>    	     Test t = new Test();</a:t>
            </a:r>
          </a:p>
          <a:p>
            <a:pPr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t.newMethod</a:t>
            </a:r>
            <a:r>
              <a:rPr lang="en-US" sz="1600" dirty="0"/>
              <a:t>();     </a:t>
            </a:r>
          </a:p>
          <a:p>
            <a:pPr>
              <a:buNone/>
            </a:pPr>
            <a:r>
              <a:rPr lang="en-US" sz="1600" dirty="0"/>
              <a:t>           </a:t>
            </a:r>
            <a:r>
              <a:rPr lang="en-US" sz="1600" dirty="0" err="1"/>
              <a:t>t.existingMethod</a:t>
            </a:r>
            <a:r>
              <a:rPr lang="en-US" sz="1600" dirty="0"/>
              <a:t>("Java 8 is fun"); </a:t>
            </a:r>
          </a:p>
          <a:p>
            <a:pPr>
              <a:buNone/>
            </a:pPr>
            <a:r>
              <a:rPr lang="en-US" sz="1600" dirty="0"/>
              <a:t>      }  </a:t>
            </a:r>
          </a:p>
          <a:p>
            <a:pPr>
              <a:buNone/>
            </a:pPr>
            <a:r>
              <a:rPr lang="en-US" sz="16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471567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147050" cy="8763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Functional interfaces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304800" y="1219200"/>
            <a:ext cx="8458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b="0" dirty="0"/>
              <a:t>Java 8 comes with several new functional interfaces in the package, </a:t>
            </a:r>
            <a:r>
              <a:rPr lang="en-US" b="0" dirty="0" err="1"/>
              <a:t>java.util.function</a:t>
            </a:r>
            <a:r>
              <a:rPr lang="en-US" b="0" dirty="0"/>
              <a:t>.</a:t>
            </a:r>
          </a:p>
          <a:p>
            <a:pPr lvl="1" algn="l"/>
            <a:r>
              <a:rPr lang="en-US" dirty="0"/>
              <a:t>Function&lt;T,R&gt;</a:t>
            </a:r>
            <a:r>
              <a:rPr lang="en-US" b="0" dirty="0"/>
              <a:t> - takes an object of type T and returns R.</a:t>
            </a:r>
          </a:p>
          <a:p>
            <a:pPr lvl="1" algn="l"/>
            <a:r>
              <a:rPr lang="en-US" dirty="0"/>
              <a:t>Supplier&lt;T&gt;</a:t>
            </a:r>
            <a:r>
              <a:rPr lang="en-US" b="0" dirty="0"/>
              <a:t> - just returns an object of type T.</a:t>
            </a:r>
          </a:p>
          <a:p>
            <a:pPr lvl="1" algn="l"/>
            <a:r>
              <a:rPr lang="en-US" dirty="0"/>
              <a:t>Predicate&lt;T&gt;</a:t>
            </a:r>
            <a:r>
              <a:rPr lang="en-US" b="0" dirty="0"/>
              <a:t> - returns a </a:t>
            </a:r>
            <a:r>
              <a:rPr lang="en-US" b="0" dirty="0" err="1"/>
              <a:t>boolean</a:t>
            </a:r>
            <a:r>
              <a:rPr lang="en-US" b="0" dirty="0"/>
              <a:t> value based on input of type T.</a:t>
            </a:r>
          </a:p>
          <a:p>
            <a:pPr lvl="1" algn="l"/>
            <a:r>
              <a:rPr lang="en-US" dirty="0"/>
              <a:t>Consumer&lt;T&gt;</a:t>
            </a:r>
            <a:r>
              <a:rPr lang="en-US" b="0" dirty="0"/>
              <a:t> - performs an action with given object of type T.</a:t>
            </a:r>
          </a:p>
          <a:p>
            <a:pPr lvl="1" algn="l"/>
            <a:r>
              <a:rPr lang="en-US" dirty="0" err="1"/>
              <a:t>BiFunction</a:t>
            </a:r>
            <a:r>
              <a:rPr lang="en-US" b="0" dirty="0"/>
              <a:t> - like Function but with two parameters.</a:t>
            </a:r>
          </a:p>
          <a:p>
            <a:pPr lvl="1" algn="l"/>
            <a:r>
              <a:rPr lang="en-US" dirty="0" err="1"/>
              <a:t>BiConsumer</a:t>
            </a:r>
            <a:r>
              <a:rPr lang="en-US" b="0" dirty="0"/>
              <a:t> - like Consumer but with two parameters</a:t>
            </a:r>
          </a:p>
          <a:p>
            <a:pPr lvl="1" algn="l"/>
            <a:endParaRPr lang="en-US" b="0" dirty="0"/>
          </a:p>
          <a:p>
            <a:pPr algn="l"/>
            <a:r>
              <a:rPr lang="en-US" b="0" dirty="0"/>
              <a:t>It also comes with several corresponding interfaces for primitive types, such as:</a:t>
            </a:r>
          </a:p>
          <a:p>
            <a:pPr algn="l"/>
            <a:r>
              <a:rPr lang="en-US" b="0" dirty="0"/>
              <a:t>        </a:t>
            </a:r>
            <a:r>
              <a:rPr lang="en-US" b="0" dirty="0" err="1"/>
              <a:t>IntConsumer</a:t>
            </a:r>
            <a:endParaRPr lang="en-US" b="0" dirty="0"/>
          </a:p>
          <a:p>
            <a:pPr lvl="1" algn="l"/>
            <a:r>
              <a:rPr lang="en-US" b="0" dirty="0" err="1"/>
              <a:t>IntFunction</a:t>
            </a:r>
            <a:r>
              <a:rPr lang="en-US" b="0" dirty="0"/>
              <a:t>&lt;R&gt;</a:t>
            </a:r>
          </a:p>
          <a:p>
            <a:pPr lvl="1" algn="l"/>
            <a:r>
              <a:rPr lang="en-US" b="0" dirty="0" err="1"/>
              <a:t>IntPredicate</a:t>
            </a:r>
            <a:r>
              <a:rPr lang="en-US" b="0" dirty="0"/>
              <a:t>  </a:t>
            </a:r>
          </a:p>
          <a:p>
            <a:pPr lvl="1" algn="l"/>
            <a:r>
              <a:rPr lang="en-US" b="0" dirty="0" err="1"/>
              <a:t>IntSupplier</a:t>
            </a:r>
            <a:endParaRPr lang="en-US" b="0" dirty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Predicate</a:t>
            </a:r>
          </a:p>
        </p:txBody>
      </p:sp>
      <p:sp>
        <p:nvSpPr>
          <p:cNvPr id="8196" name="Content Placeholder 2"/>
          <p:cNvSpPr>
            <a:spLocks noGrp="1"/>
          </p:cNvSpPr>
          <p:nvPr>
            <p:ph idx="1"/>
          </p:nvPr>
        </p:nvSpPr>
        <p:spPr>
          <a:xfrm>
            <a:off x="381000" y="1447801"/>
            <a:ext cx="5562600" cy="2133600"/>
          </a:xfrm>
          <a:solidFill>
            <a:schemeClr val="bg1">
              <a:lumMod val="85000"/>
            </a:schemeClr>
          </a:solidFill>
          <a:ln w="12700">
            <a:solidFill>
              <a:schemeClr val="bg2"/>
            </a:solidFill>
          </a:ln>
        </p:spPr>
        <p:txBody>
          <a:bodyPr/>
          <a:lstStyle/>
          <a:p>
            <a:pPr>
              <a:buNone/>
            </a:pPr>
            <a:r>
              <a:rPr lang="en-US" sz="2000" dirty="0">
                <a:cs typeface="Courier New" pitchFamily="49" charset="0"/>
              </a:rPr>
              <a:t>package </a:t>
            </a:r>
            <a:r>
              <a:rPr lang="en-US" sz="2000" dirty="0" err="1">
                <a:cs typeface="Courier New" pitchFamily="49" charset="0"/>
              </a:rPr>
              <a:t>java.util.function</a:t>
            </a:r>
            <a:r>
              <a:rPr lang="en-US" sz="2000" dirty="0"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000" dirty="0">
                <a:cs typeface="Courier New" pitchFamily="49" charset="0"/>
              </a:rPr>
              <a:t> public interface Predicate&lt;T&gt; {</a:t>
            </a:r>
          </a:p>
          <a:p>
            <a:pPr>
              <a:buNone/>
            </a:pPr>
            <a:r>
              <a:rPr lang="en-US" sz="2000" dirty="0">
                <a:cs typeface="Courier New" pitchFamily="49" charset="0"/>
              </a:rPr>
              <a:t>   public </a:t>
            </a:r>
            <a:r>
              <a:rPr lang="en-US" sz="2000" dirty="0" err="1">
                <a:cs typeface="Courier New" pitchFamily="49" charset="0"/>
              </a:rPr>
              <a:t>boolean</a:t>
            </a:r>
            <a:r>
              <a:rPr lang="en-US" sz="2000" dirty="0">
                <a:cs typeface="Courier New" pitchFamily="49" charset="0"/>
              </a:rPr>
              <a:t> test(T </a:t>
            </a:r>
            <a:r>
              <a:rPr lang="en-US" sz="2000" dirty="0" err="1">
                <a:cs typeface="Courier New" pitchFamily="49" charset="0"/>
              </a:rPr>
              <a:t>t</a:t>
            </a:r>
            <a:r>
              <a:rPr lang="en-US" sz="2000" dirty="0"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dirty="0">
                <a:cs typeface="Courier New" pitchFamily="49" charset="0"/>
              </a:rPr>
              <a:t> }</a:t>
            </a:r>
          </a:p>
          <a:p>
            <a:pPr>
              <a:buNone/>
            </a:pPr>
            <a:r>
              <a:rPr lang="en-US" sz="2400" dirty="0">
                <a:cs typeface="Courier New" pitchFamily="49" charset="0"/>
              </a:rPr>
              <a:t> </a:t>
            </a:r>
          </a:p>
          <a:p>
            <a:pPr>
              <a:buNone/>
            </a:pPr>
            <a:endParaRPr lang="en-US" sz="2400" dirty="0">
              <a:cs typeface="Courier New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gray">
          <a:xfrm>
            <a:off x="381000" y="4114800"/>
            <a:ext cx="7620000" cy="163224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algn="l">
              <a:buNone/>
            </a:pPr>
            <a:r>
              <a:rPr lang="en-US" b="0" dirty="0">
                <a:latin typeface="+mn-lt"/>
              </a:rPr>
              <a:t> </a:t>
            </a:r>
            <a:r>
              <a:rPr lang="en-US" b="0" dirty="0">
                <a:latin typeface="+mn-lt"/>
                <a:cs typeface="Courier New" pitchFamily="49" charset="0"/>
              </a:rPr>
              <a:t>Predicate&lt;Employee&gt; </a:t>
            </a:r>
            <a:r>
              <a:rPr lang="en-US" b="0" dirty="0" err="1">
                <a:latin typeface="+mn-lt"/>
                <a:cs typeface="Courier New" pitchFamily="49" charset="0"/>
              </a:rPr>
              <a:t>validEmp</a:t>
            </a:r>
            <a:r>
              <a:rPr lang="en-US" b="0" dirty="0">
                <a:latin typeface="+mn-lt"/>
                <a:cs typeface="Courier New" pitchFamily="49" charset="0"/>
              </a:rPr>
              <a:t> =  t -&gt; </a:t>
            </a:r>
            <a:r>
              <a:rPr lang="en-US" b="0" dirty="0" err="1">
                <a:latin typeface="+mn-lt"/>
                <a:cs typeface="Courier New" pitchFamily="49" charset="0"/>
              </a:rPr>
              <a:t>t.getSalary</a:t>
            </a:r>
            <a:r>
              <a:rPr lang="en-US" b="0" dirty="0">
                <a:latin typeface="+mn-lt"/>
                <a:cs typeface="Courier New" pitchFamily="49" charset="0"/>
              </a:rPr>
              <a:t>() &gt;10000;</a:t>
            </a:r>
          </a:p>
          <a:p>
            <a:pPr algn="l">
              <a:buNone/>
            </a:pPr>
            <a:endParaRPr lang="en-US" b="0" dirty="0">
              <a:latin typeface="+mn-lt"/>
              <a:cs typeface="Courier New" pitchFamily="49" charset="0"/>
            </a:endParaRPr>
          </a:p>
          <a:p>
            <a:pPr algn="l">
              <a:buNone/>
            </a:pPr>
            <a:r>
              <a:rPr lang="en-US" b="0" dirty="0">
                <a:latin typeface="+mn-lt"/>
                <a:cs typeface="Courier New" pitchFamily="49" charset="0"/>
              </a:rPr>
              <a:t>Employee </a:t>
            </a:r>
            <a:r>
              <a:rPr lang="en-US" b="0" dirty="0" err="1">
                <a:latin typeface="+mn-lt"/>
                <a:cs typeface="Courier New" pitchFamily="49" charset="0"/>
              </a:rPr>
              <a:t>emp</a:t>
            </a:r>
            <a:r>
              <a:rPr lang="en-US" b="0" dirty="0">
                <a:latin typeface="+mn-lt"/>
                <a:cs typeface="Courier New" pitchFamily="49" charset="0"/>
              </a:rPr>
              <a:t> =  ….;</a:t>
            </a:r>
          </a:p>
          <a:p>
            <a:pPr algn="l">
              <a:buNone/>
            </a:pPr>
            <a:r>
              <a:rPr lang="en-US" b="0" dirty="0">
                <a:latin typeface="+mn-lt"/>
                <a:cs typeface="Courier New" pitchFamily="49" charset="0"/>
              </a:rPr>
              <a:t> if(</a:t>
            </a:r>
            <a:r>
              <a:rPr lang="en-US" b="0" dirty="0" err="1">
                <a:latin typeface="+mn-lt"/>
                <a:cs typeface="Courier New" pitchFamily="49" charset="0"/>
              </a:rPr>
              <a:t>validEmp.test</a:t>
            </a:r>
            <a:r>
              <a:rPr lang="en-US" b="0" dirty="0">
                <a:latin typeface="+mn-lt"/>
                <a:cs typeface="Courier New" pitchFamily="49" charset="0"/>
              </a:rPr>
              <a:t>(</a:t>
            </a:r>
            <a:r>
              <a:rPr lang="en-US" b="0" dirty="0" err="1">
                <a:latin typeface="+mn-lt"/>
                <a:cs typeface="Courier New" pitchFamily="49" charset="0"/>
              </a:rPr>
              <a:t>emp</a:t>
            </a:r>
            <a:r>
              <a:rPr lang="en-US" b="0" dirty="0">
                <a:latin typeface="+mn-lt"/>
                <a:cs typeface="Courier New" pitchFamily="49" charset="0"/>
              </a:rPr>
              <a:t>){</a:t>
            </a:r>
          </a:p>
          <a:p>
            <a:pPr algn="l">
              <a:buNone/>
            </a:pPr>
            <a:r>
              <a:rPr lang="en-US" b="0" dirty="0">
                <a:latin typeface="+mn-lt"/>
                <a:cs typeface="Courier New" pitchFamily="49" charset="0"/>
              </a:rPr>
              <a:t>    </a:t>
            </a:r>
            <a:r>
              <a:rPr lang="en-US" b="0" dirty="0" err="1">
                <a:latin typeface="+mn-lt"/>
                <a:cs typeface="Courier New" pitchFamily="49" charset="0"/>
              </a:rPr>
              <a:t>System.out.println</a:t>
            </a:r>
            <a:r>
              <a:rPr lang="en-US" b="0" dirty="0">
                <a:latin typeface="+mn-lt"/>
                <a:cs typeface="Courier New" pitchFamily="49" charset="0"/>
              </a:rPr>
              <a:t>(“Valid”);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Consumer</a:t>
            </a:r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5943600" cy="1441420"/>
          </a:xfrm>
          <a:solidFill>
            <a:schemeClr val="bg1">
              <a:lumMod val="85000"/>
            </a:schemeClr>
          </a:solidFill>
          <a:ln w="12700">
            <a:solidFill>
              <a:schemeClr val="bg2"/>
            </a:solidFill>
          </a:ln>
        </p:spPr>
        <p:txBody>
          <a:bodyPr/>
          <a:lstStyle/>
          <a:p>
            <a:pPr>
              <a:buNone/>
            </a:pPr>
            <a:r>
              <a:rPr lang="en-US" sz="2000" dirty="0">
                <a:cs typeface="Courier New" pitchFamily="49" charset="0"/>
              </a:rPr>
              <a:t> package </a:t>
            </a:r>
            <a:r>
              <a:rPr lang="en-US" sz="2000" dirty="0" err="1">
                <a:cs typeface="Courier New" pitchFamily="49" charset="0"/>
              </a:rPr>
              <a:t>java.util.function</a:t>
            </a:r>
            <a:r>
              <a:rPr lang="en-US" sz="2000" dirty="0"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>
                <a:cs typeface="Courier New" pitchFamily="49" charset="0"/>
              </a:rPr>
              <a:t>  public interface Consumer&lt;T&gt; {</a:t>
            </a:r>
          </a:p>
          <a:p>
            <a:pPr>
              <a:buNone/>
            </a:pPr>
            <a:r>
              <a:rPr lang="en-US" sz="2000" dirty="0">
                <a:cs typeface="Courier New" pitchFamily="49" charset="0"/>
              </a:rPr>
              <a:t>          public void accept(T </a:t>
            </a:r>
            <a:r>
              <a:rPr lang="en-US" sz="2000" dirty="0" err="1">
                <a:cs typeface="Courier New" pitchFamily="49" charset="0"/>
              </a:rPr>
              <a:t>t</a:t>
            </a:r>
            <a:r>
              <a:rPr lang="en-US" sz="2000" dirty="0"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dirty="0">
                <a:cs typeface="Courier New" pitchFamily="49" charset="0"/>
              </a:rPr>
              <a:t> 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gray">
          <a:xfrm>
            <a:off x="381000" y="4114800"/>
            <a:ext cx="7924800" cy="19646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latin typeface="+mn-lt"/>
                <a:cs typeface="Courier New" pitchFamily="49" charset="0"/>
              </a:rPr>
              <a:t>Consumer&lt;Sales&gt; </a:t>
            </a:r>
            <a:r>
              <a:rPr lang="en-US" b="0" dirty="0" err="1">
                <a:latin typeface="+mn-lt"/>
                <a:cs typeface="Courier New" pitchFamily="49" charset="0"/>
              </a:rPr>
              <a:t>saleTxn</a:t>
            </a:r>
            <a:r>
              <a:rPr lang="en-US" b="0" dirty="0">
                <a:latin typeface="+mn-lt"/>
                <a:cs typeface="Courier New" pitchFamily="49" charset="0"/>
              </a:rPr>
              <a:t> = t -&gt;    </a:t>
            </a:r>
            <a:r>
              <a:rPr lang="en-US" b="0" dirty="0" err="1">
                <a:latin typeface="+mn-lt"/>
                <a:cs typeface="Courier New" pitchFamily="49" charset="0"/>
              </a:rPr>
              <a:t>System.out.println</a:t>
            </a:r>
            <a:r>
              <a:rPr lang="en-US" b="0" dirty="0">
                <a:latin typeface="+mn-lt"/>
                <a:cs typeface="Courier New" pitchFamily="49" charset="0"/>
              </a:rPr>
              <a:t>(</a:t>
            </a:r>
          </a:p>
          <a:p>
            <a:pPr algn="l"/>
            <a:r>
              <a:rPr lang="en-US" b="0" dirty="0">
                <a:latin typeface="+mn-lt"/>
                <a:cs typeface="Courier New" pitchFamily="49" charset="0"/>
              </a:rPr>
              <a:t>                                                                 "Id: " + </a:t>
            </a:r>
            <a:r>
              <a:rPr lang="en-US" b="0" dirty="0" err="1">
                <a:latin typeface="+mn-lt"/>
                <a:cs typeface="Courier New" pitchFamily="49" charset="0"/>
              </a:rPr>
              <a:t>t.getTxnId</a:t>
            </a:r>
            <a:r>
              <a:rPr lang="en-US" b="0" dirty="0">
                <a:latin typeface="+mn-lt"/>
                <a:cs typeface="Courier New" pitchFamily="49" charset="0"/>
              </a:rPr>
              <a:t>() </a:t>
            </a:r>
          </a:p>
          <a:p>
            <a:pPr algn="l"/>
            <a:r>
              <a:rPr lang="en-US" b="0" dirty="0">
                <a:latin typeface="+mn-lt"/>
                <a:cs typeface="Courier New" pitchFamily="49" charset="0"/>
              </a:rPr>
              <a:t>                                                             + " Buyer: " + </a:t>
            </a:r>
            <a:r>
              <a:rPr lang="en-US" b="0" dirty="0" err="1">
                <a:latin typeface="+mn-lt"/>
                <a:cs typeface="Courier New" pitchFamily="49" charset="0"/>
              </a:rPr>
              <a:t>t.getBuyer</a:t>
            </a:r>
            <a:r>
              <a:rPr lang="en-US" b="0" dirty="0">
                <a:latin typeface="+mn-lt"/>
                <a:cs typeface="Courier New" pitchFamily="49" charset="0"/>
              </a:rPr>
              <a:t>().</a:t>
            </a:r>
            <a:r>
              <a:rPr lang="en-US" b="0" dirty="0" err="1">
                <a:latin typeface="+mn-lt"/>
                <a:cs typeface="Courier New" pitchFamily="49" charset="0"/>
              </a:rPr>
              <a:t>getName</a:t>
            </a:r>
            <a:r>
              <a:rPr lang="en-US" b="0" dirty="0">
                <a:latin typeface="+mn-lt"/>
                <a:cs typeface="Courier New" pitchFamily="49" charset="0"/>
              </a:rPr>
              <a:t>());</a:t>
            </a:r>
          </a:p>
          <a:p>
            <a:pPr algn="l"/>
            <a:r>
              <a:rPr lang="en-US" b="0" dirty="0">
                <a:latin typeface="+mn-lt"/>
                <a:cs typeface="Courier New" pitchFamily="49" charset="0"/>
              </a:rPr>
              <a:t> Sales s = ……;</a:t>
            </a:r>
          </a:p>
          <a:p>
            <a:pPr algn="l"/>
            <a:r>
              <a:rPr lang="en-US" b="0" dirty="0">
                <a:latin typeface="+mn-lt"/>
                <a:cs typeface="Courier New" pitchFamily="49" charset="0"/>
              </a:rPr>
              <a:t> </a:t>
            </a:r>
            <a:r>
              <a:rPr lang="en-US" b="0" dirty="0" err="1">
                <a:latin typeface="+mn-lt"/>
                <a:cs typeface="Courier New" pitchFamily="49" charset="0"/>
              </a:rPr>
              <a:t>saleTxn.accept</a:t>
            </a:r>
            <a:r>
              <a:rPr lang="en-US" b="0" dirty="0">
                <a:latin typeface="+mn-lt"/>
                <a:cs typeface="Courier New" pitchFamily="49" charset="0"/>
              </a:rPr>
              <a:t>(s);</a:t>
            </a:r>
          </a:p>
          <a:p>
            <a:pPr algn="l"/>
            <a:endParaRPr lang="en-US" b="0" dirty="0">
              <a:latin typeface="+mn-lt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Supplier</a:t>
            </a:r>
          </a:p>
        </p:txBody>
      </p:sp>
      <p:sp>
        <p:nvSpPr>
          <p:cNvPr id="14340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7010400" cy="1676400"/>
          </a:xfrm>
          <a:solidFill>
            <a:schemeClr val="bg1">
              <a:lumMod val="85000"/>
            </a:schemeClr>
          </a:solidFill>
          <a:ln w="19050">
            <a:solidFill>
              <a:schemeClr val="bg2"/>
            </a:solidFill>
          </a:ln>
        </p:spPr>
        <p:txBody>
          <a:bodyPr/>
          <a:lstStyle/>
          <a:p>
            <a:pPr>
              <a:buNone/>
            </a:pPr>
            <a:r>
              <a:rPr lang="en-US" sz="2000" dirty="0">
                <a:cs typeface="Courier New" pitchFamily="49" charset="0"/>
              </a:rPr>
              <a:t>  package </a:t>
            </a:r>
            <a:r>
              <a:rPr lang="en-US" sz="2000" dirty="0" err="1">
                <a:cs typeface="Courier New" pitchFamily="49" charset="0"/>
              </a:rPr>
              <a:t>java.util.function</a:t>
            </a:r>
            <a:r>
              <a:rPr lang="en-US" sz="2000" dirty="0"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>
                <a:cs typeface="Courier New" pitchFamily="49" charset="0"/>
              </a:rPr>
              <a:t>  public interface Supplier&lt;T&gt; {  </a:t>
            </a:r>
          </a:p>
          <a:p>
            <a:pPr>
              <a:buNone/>
            </a:pPr>
            <a:r>
              <a:rPr lang="en-US" sz="2000" dirty="0">
                <a:cs typeface="Courier New" pitchFamily="49" charset="0"/>
              </a:rPr>
              <a:t>     public T get();</a:t>
            </a:r>
          </a:p>
          <a:p>
            <a:pPr>
              <a:buNone/>
            </a:pPr>
            <a:r>
              <a:rPr lang="en-US" sz="2000" dirty="0">
                <a:cs typeface="Courier New" pitchFamily="49" charset="0"/>
              </a:rPr>
              <a:t> }</a:t>
            </a:r>
          </a:p>
          <a:p>
            <a:pPr>
              <a:buNone/>
            </a:pPr>
            <a:endParaRPr lang="en-US" sz="2000" dirty="0">
              <a:cs typeface="Courier New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gray">
          <a:xfrm>
            <a:off x="381000" y="3733800"/>
            <a:ext cx="7924800" cy="19646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latin typeface="+mn-lt"/>
                <a:cs typeface="Courier New" pitchFamily="49" charset="0"/>
              </a:rPr>
              <a:t>  Supplier&lt;Employee&gt;  s1 =  ( )  -&gt;    new Employee(100, ….  );</a:t>
            </a:r>
          </a:p>
          <a:p>
            <a:pPr algn="l"/>
            <a:r>
              <a:rPr lang="en-US" b="0" dirty="0">
                <a:latin typeface="+mn-lt"/>
                <a:cs typeface="Courier New" pitchFamily="49" charset="0"/>
              </a:rPr>
              <a:t> </a:t>
            </a:r>
            <a:r>
              <a:rPr lang="en-US" b="0" dirty="0">
                <a:cs typeface="Courier New" pitchFamily="49" charset="0"/>
              </a:rPr>
              <a:t>Supplier&lt;Employee&gt;  s2 =  ( )  -&gt;    new Employee(200, ….  );</a:t>
            </a:r>
            <a:endParaRPr lang="en-US" b="0" dirty="0">
              <a:latin typeface="+mn-lt"/>
              <a:cs typeface="Courier New" pitchFamily="49" charset="0"/>
            </a:endParaRPr>
          </a:p>
          <a:p>
            <a:pPr algn="l"/>
            <a:r>
              <a:rPr lang="en-US" b="0" dirty="0">
                <a:latin typeface="+mn-lt"/>
                <a:cs typeface="Courier New" pitchFamily="49" charset="0"/>
              </a:rPr>
              <a:t>  </a:t>
            </a:r>
          </a:p>
          <a:p>
            <a:pPr algn="l"/>
            <a:r>
              <a:rPr lang="en-US" b="0" dirty="0">
                <a:latin typeface="+mn-lt"/>
                <a:cs typeface="Courier New" pitchFamily="49" charset="0"/>
              </a:rPr>
              <a:t>  </a:t>
            </a:r>
            <a:r>
              <a:rPr lang="en-US" b="0" dirty="0" err="1">
                <a:latin typeface="+mn-lt"/>
                <a:cs typeface="Courier New" pitchFamily="49" charset="0"/>
              </a:rPr>
              <a:t>System.out.println</a:t>
            </a:r>
            <a:r>
              <a:rPr lang="en-US" b="0" dirty="0">
                <a:latin typeface="+mn-lt"/>
                <a:cs typeface="Courier New" pitchFamily="49" charset="0"/>
              </a:rPr>
              <a:t>( s1.get().</a:t>
            </a:r>
            <a:r>
              <a:rPr lang="en-US" b="0" dirty="0" err="1">
                <a:latin typeface="+mn-lt"/>
                <a:cs typeface="Courier New" pitchFamily="49" charset="0"/>
              </a:rPr>
              <a:t>getName</a:t>
            </a:r>
            <a:r>
              <a:rPr lang="en-US" b="0" dirty="0">
                <a:latin typeface="+mn-lt"/>
                <a:cs typeface="Courier New" pitchFamily="49" charset="0"/>
              </a:rPr>
              <a:t>());</a:t>
            </a:r>
          </a:p>
          <a:p>
            <a:pPr algn="l"/>
            <a:r>
              <a:rPr lang="en-US" b="0" dirty="0">
                <a:latin typeface="+mn-lt"/>
                <a:cs typeface="Courier New" pitchFamily="49" charset="0"/>
              </a:rPr>
              <a:t>  </a:t>
            </a:r>
          </a:p>
          <a:p>
            <a:pPr algn="l"/>
            <a:r>
              <a:rPr lang="en-US" b="0" dirty="0">
                <a:latin typeface="+mn-lt"/>
                <a:cs typeface="Courier New" pitchFamily="49" charset="0"/>
              </a:rPr>
              <a:t>Employee e1 = s2.get();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</a:t>
            </a:r>
          </a:p>
        </p:txBody>
      </p:sp>
      <p:sp>
        <p:nvSpPr>
          <p:cNvPr id="12292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6477000" cy="1810752"/>
          </a:xfrm>
          <a:solidFill>
            <a:schemeClr val="bg1">
              <a:lumMod val="85000"/>
            </a:schemeClr>
          </a:solidFill>
          <a:ln w="12700">
            <a:solidFill>
              <a:schemeClr val="bg2"/>
            </a:solidFill>
          </a:ln>
        </p:spPr>
        <p:txBody>
          <a:bodyPr/>
          <a:lstStyle/>
          <a:p>
            <a:pPr>
              <a:buNone/>
            </a:pPr>
            <a:r>
              <a:rPr lang="en-US" sz="2000" dirty="0">
                <a:cs typeface="Courier New" pitchFamily="49" charset="0"/>
              </a:rPr>
              <a:t>package </a:t>
            </a:r>
            <a:r>
              <a:rPr lang="en-US" sz="2000" dirty="0" err="1">
                <a:cs typeface="Courier New" pitchFamily="49" charset="0"/>
              </a:rPr>
              <a:t>java.util.function</a:t>
            </a:r>
            <a:r>
              <a:rPr lang="en-US" sz="2000" dirty="0"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>
                <a:cs typeface="Courier New" pitchFamily="49" charset="0"/>
              </a:rPr>
              <a:t>  public interface Function&lt;T,R&gt; {</a:t>
            </a:r>
          </a:p>
          <a:p>
            <a:pPr>
              <a:buNone/>
            </a:pPr>
            <a:r>
              <a:rPr lang="en-US" sz="2000" dirty="0">
                <a:cs typeface="Courier New" pitchFamily="49" charset="0"/>
              </a:rPr>
              <a:t>      public R apply(T </a:t>
            </a:r>
            <a:r>
              <a:rPr lang="en-US" sz="2000" dirty="0" err="1">
                <a:cs typeface="Courier New" pitchFamily="49" charset="0"/>
              </a:rPr>
              <a:t>t</a:t>
            </a:r>
            <a:r>
              <a:rPr lang="en-US" sz="2000" dirty="0"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dirty="0">
                <a:cs typeface="Courier New" pitchFamily="49" charset="0"/>
              </a:rPr>
              <a:t> }</a:t>
            </a:r>
          </a:p>
          <a:p>
            <a:pPr>
              <a:buNone/>
            </a:pPr>
            <a:endParaRPr lang="en-US" sz="2000" dirty="0">
              <a:cs typeface="Courier New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gray">
          <a:xfrm>
            <a:off x="381000" y="4114800"/>
            <a:ext cx="7924800" cy="163224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latin typeface="+mn-lt"/>
                <a:cs typeface="Courier New" pitchFamily="49" charset="0"/>
              </a:rPr>
              <a:t>  Function&lt;Sales, String&gt;  </a:t>
            </a:r>
            <a:r>
              <a:rPr lang="en-US" b="0" dirty="0" err="1">
                <a:latin typeface="+mn-lt"/>
                <a:cs typeface="Courier New" pitchFamily="49" charset="0"/>
              </a:rPr>
              <a:t>saleFn</a:t>
            </a:r>
            <a:r>
              <a:rPr lang="en-US" b="0" dirty="0">
                <a:latin typeface="+mn-lt"/>
                <a:cs typeface="Courier New" pitchFamily="49" charset="0"/>
              </a:rPr>
              <a:t>= t -&gt;    </a:t>
            </a:r>
            <a:r>
              <a:rPr lang="en-US" b="0" dirty="0" err="1">
                <a:latin typeface="+mn-lt"/>
                <a:cs typeface="Courier New" pitchFamily="49" charset="0"/>
              </a:rPr>
              <a:t>t.getBuyer</a:t>
            </a:r>
            <a:r>
              <a:rPr lang="en-US" b="0" dirty="0">
                <a:latin typeface="+mn-lt"/>
                <a:cs typeface="Courier New" pitchFamily="49" charset="0"/>
              </a:rPr>
              <a:t>().</a:t>
            </a:r>
            <a:r>
              <a:rPr lang="en-US" b="0" dirty="0" err="1">
                <a:latin typeface="+mn-lt"/>
                <a:cs typeface="Courier New" pitchFamily="49" charset="0"/>
              </a:rPr>
              <a:t>getName</a:t>
            </a:r>
            <a:r>
              <a:rPr lang="en-US" b="0" dirty="0">
                <a:latin typeface="+mn-lt"/>
                <a:cs typeface="Courier New" pitchFamily="49" charset="0"/>
              </a:rPr>
              <a:t>();</a:t>
            </a:r>
          </a:p>
          <a:p>
            <a:pPr algn="l"/>
            <a:r>
              <a:rPr lang="en-US" b="0" dirty="0">
                <a:latin typeface="+mn-lt"/>
                <a:cs typeface="Courier New" pitchFamily="49" charset="0"/>
              </a:rPr>
              <a:t>  Sales s = ……;</a:t>
            </a:r>
          </a:p>
          <a:p>
            <a:pPr algn="l"/>
            <a:r>
              <a:rPr lang="en-US" b="0" dirty="0">
                <a:latin typeface="+mn-lt"/>
                <a:cs typeface="Courier New" pitchFamily="49" charset="0"/>
              </a:rPr>
              <a:t>  String name = </a:t>
            </a:r>
            <a:r>
              <a:rPr lang="en-US" b="0" dirty="0" err="1">
                <a:latin typeface="+mn-lt"/>
                <a:cs typeface="Courier New" pitchFamily="49" charset="0"/>
              </a:rPr>
              <a:t>saleFn.apply</a:t>
            </a:r>
            <a:r>
              <a:rPr lang="en-US" b="0" dirty="0">
                <a:latin typeface="+mn-lt"/>
                <a:cs typeface="Courier New" pitchFamily="49" charset="0"/>
              </a:rPr>
              <a:t>(s);</a:t>
            </a:r>
          </a:p>
          <a:p>
            <a:pPr algn="l"/>
            <a:r>
              <a:rPr lang="en-US" b="0" dirty="0">
                <a:latin typeface="+mn-lt"/>
                <a:cs typeface="Courier New" pitchFamily="49" charset="0"/>
              </a:rPr>
              <a:t>  </a:t>
            </a:r>
            <a:r>
              <a:rPr lang="en-US" b="0" dirty="0" err="1">
                <a:latin typeface="+mn-lt"/>
                <a:cs typeface="Courier New" pitchFamily="49" charset="0"/>
              </a:rPr>
              <a:t>System.out.println</a:t>
            </a:r>
            <a:r>
              <a:rPr lang="en-US" b="0" dirty="0">
                <a:latin typeface="+mn-lt"/>
                <a:cs typeface="Courier New" pitchFamily="49" charset="0"/>
              </a:rPr>
              <a:t>(name);</a:t>
            </a:r>
          </a:p>
          <a:p>
            <a:pPr algn="l"/>
            <a:endParaRPr lang="en-US" b="0" dirty="0">
              <a:latin typeface="+mn-lt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Interfaces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918450" cy="3097213"/>
          </a:xfrm>
        </p:spPr>
        <p:txBody>
          <a:bodyPr/>
          <a:lstStyle/>
          <a:p>
            <a:pPr lvl="1"/>
            <a:r>
              <a:rPr lang="en-US"/>
              <a:t>Primitive versions of all main interfaces</a:t>
            </a:r>
          </a:p>
          <a:p>
            <a:pPr lvl="2"/>
            <a:r>
              <a:rPr lang="en-US"/>
              <a:t>Will see these a lot in method calls</a:t>
            </a:r>
          </a:p>
          <a:p>
            <a:pPr lvl="1"/>
            <a:r>
              <a:rPr lang="en-US"/>
              <a:t>Return a primitive</a:t>
            </a:r>
          </a:p>
          <a:p>
            <a:pPr lvl="2"/>
            <a:r>
              <a:rPr lang="en-US"/>
              <a:t>Example: </a:t>
            </a:r>
            <a:r>
              <a:rPr lang="en-US">
                <a:latin typeface="Courier New" pitchFamily="49" charset="0"/>
                <a:cs typeface="Courier New" pitchFamily="49" charset="0"/>
              </a:rPr>
              <a:t>ToDoubleFunction</a:t>
            </a:r>
          </a:p>
          <a:p>
            <a:pPr lvl="1"/>
            <a:r>
              <a:rPr lang="en-US"/>
              <a:t>Consume a primitive</a:t>
            </a:r>
          </a:p>
          <a:p>
            <a:pPr lvl="2"/>
            <a:r>
              <a:rPr lang="en-US"/>
              <a:t>Example: </a:t>
            </a:r>
            <a:r>
              <a:rPr lang="en-US">
                <a:latin typeface="Courier New" pitchFamily="49" charset="0"/>
                <a:cs typeface="Courier New" pitchFamily="49" charset="0"/>
              </a:rPr>
              <a:t>DoubleFunction</a:t>
            </a:r>
          </a:p>
          <a:p>
            <a:pPr lvl="1"/>
            <a:r>
              <a:rPr lang="en-US"/>
              <a:t>Why have these?</a:t>
            </a:r>
          </a:p>
          <a:p>
            <a:pPr lvl="2"/>
            <a:r>
              <a:rPr lang="en-US"/>
              <a:t>Avoids auto-boxing and unboxing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 a Primitive Type</a:t>
            </a:r>
          </a:p>
        </p:txBody>
      </p:sp>
      <p:sp>
        <p:nvSpPr>
          <p:cNvPr id="17412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918450" cy="4020588"/>
          </a:xfrm>
          <a:solidFill>
            <a:schemeClr val="bg1">
              <a:lumMod val="85000"/>
            </a:schemeClr>
          </a:solidFill>
          <a:ln w="19050">
            <a:solidFill>
              <a:schemeClr val="bg2"/>
            </a:solidFill>
          </a:ln>
        </p:spPr>
        <p:txBody>
          <a:bodyPr/>
          <a:lstStyle/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package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java.util.function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public interface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ToDoubleFunction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&lt;T&gt; {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 public double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applyAsDouble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(T t);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buNone/>
            </a:pP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ToIntFunction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&lt;T&gt; {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applyAsInt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(T t);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a Primitive Type</a:t>
            </a:r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918450" cy="3940566"/>
          </a:xfrm>
          <a:solidFill>
            <a:schemeClr val="bg1">
              <a:lumMod val="85000"/>
            </a:schemeClr>
          </a:solidFill>
          <a:ln w="19050">
            <a:solidFill>
              <a:schemeClr val="bg2"/>
            </a:solidFill>
          </a:ln>
        </p:spPr>
        <p:txBody>
          <a:bodyPr/>
          <a:lstStyle/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package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java.util.function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public interface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DoubleFunction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&lt;R&gt; { 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public R apply(double value);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public interface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IntFunction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&lt;R&gt; {    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public R apply(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value);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Types</a:t>
            </a:r>
          </a:p>
        </p:txBody>
      </p:sp>
      <p:sp>
        <p:nvSpPr>
          <p:cNvPr id="21508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7848600" cy="4038600"/>
          </a:xfrm>
          <a:solidFill>
            <a:schemeClr val="bg1">
              <a:lumMod val="85000"/>
            </a:schemeClr>
          </a:solidFill>
          <a:ln w="19050">
            <a:solidFill>
              <a:schemeClr val="bg2"/>
            </a:solidFill>
          </a:ln>
        </p:spPr>
        <p:txBody>
          <a:bodyPr/>
          <a:lstStyle/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package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java.util.function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public interface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BiPredicate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&lt;T, U&gt; { 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public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test(T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U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public interface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BiFunction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&lt;T, U, R&gt; { 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public R apply(T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U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public interface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BiConsumer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&lt;T, U&gt; { 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public void accept(T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U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Functional Programming</a:t>
            </a:r>
          </a:p>
        </p:txBody>
      </p:sp>
      <p:sp>
        <p:nvSpPr>
          <p:cNvPr id="3075" name="Rectangle 4" hidden="1"/>
          <p:cNvSpPr>
            <a:spLocks noChangeArrowheads="1"/>
          </p:cNvSpPr>
          <p:nvPr/>
        </p:nvSpPr>
        <p:spPr bwMode="auto">
          <a:xfrm>
            <a:off x="927100" y="4419600"/>
            <a:ext cx="73279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20000"/>
              </a:spcBef>
              <a:buClr>
                <a:srgbClr val="FF3300"/>
              </a:buClr>
              <a:buSzPct val="125000"/>
              <a:tabLst>
                <a:tab pos="571500" algn="l"/>
              </a:tabLst>
            </a:pPr>
            <a:endParaRPr lang="en-US" sz="2200" b="1"/>
          </a:p>
        </p:txBody>
      </p:sp>
      <p:sp>
        <p:nvSpPr>
          <p:cNvPr id="3076" name="Line 6"/>
          <p:cNvSpPr>
            <a:spLocks noChangeShapeType="1"/>
          </p:cNvSpPr>
          <p:nvPr/>
        </p:nvSpPr>
        <p:spPr bwMode="auto">
          <a:xfrm>
            <a:off x="1828800" y="4495800"/>
            <a:ext cx="990600" cy="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 lIns="12700" tIns="12700" rIns="12700" bIns="12700"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457200" y="381000"/>
            <a:ext cx="8229600" cy="6019800"/>
          </a:xfrm>
          <a:prstGeom prst="rect">
            <a:avLst/>
          </a:prstGeom>
          <a:noFill/>
          <a:ln w="28575" cap="flat" cmpd="sng" algn="ctr">
            <a:solidFill>
              <a:srgbClr val="00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 default methods in multiple interfaces</a:t>
            </a:r>
          </a:p>
        </p:txBody>
      </p:sp>
      <p:sp>
        <p:nvSpPr>
          <p:cNvPr id="34820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5334000" cy="3303468"/>
          </a:xfrm>
          <a:solidFill>
            <a:schemeClr val="bg1">
              <a:lumMod val="85000"/>
            </a:schemeClr>
          </a:solidFill>
          <a:ln w="19050">
            <a:solidFill>
              <a:schemeClr val="tx2"/>
            </a:solidFill>
          </a:ln>
        </p:spPr>
        <p:txBody>
          <a:bodyPr/>
          <a:lstStyle/>
          <a:p>
            <a:pPr>
              <a:buNone/>
            </a:pPr>
            <a:r>
              <a:rPr lang="en-US" sz="1500" dirty="0"/>
              <a:t>       interface Inter1{  </a:t>
            </a:r>
          </a:p>
          <a:p>
            <a:pPr>
              <a:buNone/>
            </a:pPr>
            <a:r>
              <a:rPr lang="en-US" sz="1500" dirty="0"/>
              <a:t>           default void </a:t>
            </a:r>
            <a:r>
              <a:rPr lang="en-US" sz="1500" dirty="0" err="1"/>
              <a:t>newMethod</a:t>
            </a:r>
            <a:r>
              <a:rPr lang="en-US" sz="1500" dirty="0"/>
              <a:t>(){  </a:t>
            </a:r>
          </a:p>
          <a:p>
            <a:pPr>
              <a:buNone/>
            </a:pPr>
            <a:r>
              <a:rPr lang="en-US" sz="1500" dirty="0"/>
              <a:t>               </a:t>
            </a:r>
            <a:r>
              <a:rPr lang="en-US" sz="1500" dirty="0" err="1"/>
              <a:t>System.</a:t>
            </a:r>
            <a:r>
              <a:rPr lang="en-US" sz="1500" i="1" dirty="0" err="1"/>
              <a:t>out.println</a:t>
            </a:r>
            <a:r>
              <a:rPr lang="en-US" sz="1500" i="1" dirty="0"/>
              <a:t>("Newly added  method of Inter1");  </a:t>
            </a:r>
          </a:p>
          <a:p>
            <a:pPr>
              <a:buNone/>
            </a:pPr>
            <a:r>
              <a:rPr lang="en-US" sz="1500" dirty="0"/>
              <a:t>           }  </a:t>
            </a:r>
          </a:p>
          <a:p>
            <a:pPr>
              <a:buNone/>
            </a:pPr>
            <a:r>
              <a:rPr lang="en-US" sz="1500" dirty="0"/>
              <a:t>           void </a:t>
            </a:r>
            <a:r>
              <a:rPr lang="en-US" sz="1500" dirty="0" err="1"/>
              <a:t>existingMethod</a:t>
            </a:r>
            <a:r>
              <a:rPr lang="en-US" sz="1500" dirty="0"/>
              <a:t>(String </a:t>
            </a:r>
            <a:r>
              <a:rPr lang="en-US" sz="1500" dirty="0" err="1"/>
              <a:t>str</a:t>
            </a:r>
            <a:r>
              <a:rPr lang="en-US" sz="1500" dirty="0"/>
              <a:t>);  </a:t>
            </a:r>
          </a:p>
          <a:p>
            <a:pPr>
              <a:buNone/>
            </a:pPr>
            <a:r>
              <a:rPr lang="en-US" sz="1500" dirty="0"/>
              <a:t>       }  </a:t>
            </a:r>
          </a:p>
          <a:p>
            <a:pPr>
              <a:buNone/>
            </a:pPr>
            <a:r>
              <a:rPr lang="en-US" sz="1500" dirty="0"/>
              <a:t>       interface Inter2{  </a:t>
            </a:r>
          </a:p>
          <a:p>
            <a:pPr>
              <a:buNone/>
            </a:pPr>
            <a:r>
              <a:rPr lang="en-US" sz="1500" dirty="0"/>
              <a:t>           default void </a:t>
            </a:r>
            <a:r>
              <a:rPr lang="en-US" sz="1500" dirty="0" err="1"/>
              <a:t>newMethod</a:t>
            </a:r>
            <a:r>
              <a:rPr lang="en-US" sz="1500" dirty="0"/>
              <a:t>(){  </a:t>
            </a:r>
          </a:p>
          <a:p>
            <a:pPr>
              <a:buNone/>
            </a:pPr>
            <a:r>
              <a:rPr lang="en-US" sz="1500" dirty="0"/>
              <a:t>              </a:t>
            </a:r>
            <a:r>
              <a:rPr lang="en-US" sz="1500" dirty="0" err="1"/>
              <a:t>System.</a:t>
            </a:r>
            <a:r>
              <a:rPr lang="en-US" sz="1500" i="1" dirty="0" err="1"/>
              <a:t>out.println</a:t>
            </a:r>
            <a:r>
              <a:rPr lang="en-US" sz="1500" i="1" dirty="0"/>
              <a:t>("Newly added method of Inter2");  </a:t>
            </a:r>
          </a:p>
          <a:p>
            <a:pPr>
              <a:buNone/>
            </a:pPr>
            <a:r>
              <a:rPr lang="en-US" sz="1500" dirty="0"/>
              <a:t>           }  </a:t>
            </a:r>
          </a:p>
          <a:p>
            <a:pPr>
              <a:buNone/>
            </a:pPr>
            <a:r>
              <a:rPr lang="en-US" sz="1500" dirty="0"/>
              <a:t>          void </a:t>
            </a:r>
            <a:r>
              <a:rPr lang="en-US" sz="1500" dirty="0" err="1"/>
              <a:t>disp</a:t>
            </a:r>
            <a:r>
              <a:rPr lang="en-US" sz="1500" dirty="0"/>
              <a:t>(String </a:t>
            </a:r>
            <a:r>
              <a:rPr lang="en-US" sz="1500" dirty="0" err="1"/>
              <a:t>str</a:t>
            </a:r>
            <a:r>
              <a:rPr lang="en-US" sz="1500" dirty="0"/>
              <a:t>);  </a:t>
            </a:r>
          </a:p>
          <a:p>
            <a:pPr>
              <a:buNone/>
            </a:pPr>
            <a:r>
              <a:rPr lang="en-US" sz="1500" dirty="0"/>
              <a:t>    }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gray">
          <a:xfrm>
            <a:off x="5867400" y="1828800"/>
            <a:ext cx="3276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Compilation error 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</a:t>
            </a:r>
            <a:r>
              <a:rPr kumimoji="0" lang="en-US" sz="2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override default method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3657600" y="3886200"/>
            <a:ext cx="5105400" cy="219547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public class Test implements Inter1, Inter2{ 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public void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existingMethod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(String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){           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</a:t>
            </a:r>
            <a:r>
              <a:rPr kumimoji="0" lang="en-US" sz="15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out.println</a:t>
            </a:r>
            <a:r>
              <a:rPr kumimoji="0" lang="en-US" sz="15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("String is: "+</a:t>
            </a:r>
            <a:r>
              <a:rPr kumimoji="0" lang="en-US" sz="15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</a:t>
            </a:r>
            <a:r>
              <a:rPr kumimoji="0" lang="en-US" sz="15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  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}  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public void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disp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(String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){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</a:t>
            </a:r>
            <a:r>
              <a:rPr kumimoji="0" lang="en-US" sz="15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out.println</a:t>
            </a:r>
            <a:r>
              <a:rPr kumimoji="0" lang="en-US" sz="15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("String is: "+</a:t>
            </a:r>
            <a:r>
              <a:rPr kumimoji="0" lang="en-US" sz="15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</a:t>
            </a:r>
            <a:r>
              <a:rPr kumimoji="0" lang="en-US" sz="15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 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}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r>
              <a:rPr lang="en-US" sz="1500" b="0" kern="0" dirty="0">
                <a:latin typeface="+mn-lt"/>
              </a:rPr>
              <a:t>  }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17649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09600" y="495300"/>
            <a:ext cx="7918450" cy="876300"/>
          </a:xfrm>
        </p:spPr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153400" cy="3928255"/>
          </a:xfrm>
        </p:spPr>
        <p:txBody>
          <a:bodyPr/>
          <a:lstStyle/>
          <a:p>
            <a:pPr lvl="1"/>
            <a:r>
              <a:rPr lang="en-US" dirty="0"/>
              <a:t>Functional Programming depends heavily on one function helping other function in carrying out a chain of tasks</a:t>
            </a:r>
          </a:p>
          <a:p>
            <a:pPr lvl="1"/>
            <a:r>
              <a:rPr lang="en-US" dirty="0"/>
              <a:t>We can create small reusable functions which can be combined to compose new functions</a:t>
            </a:r>
          </a:p>
          <a:p>
            <a:pPr lvl="1"/>
            <a:r>
              <a:rPr lang="en-US" dirty="0"/>
              <a:t>Function interface in java 8 provides the following default methods :</a:t>
            </a:r>
          </a:p>
          <a:p>
            <a:pPr lvl="2"/>
            <a:r>
              <a:rPr lang="en-US" sz="1800" dirty="0">
                <a:solidFill>
                  <a:srgbClr val="FF0000"/>
                </a:solidFill>
              </a:rPr>
              <a:t>default  V Function&lt;V,R&gt;  </a:t>
            </a:r>
          </a:p>
          <a:p>
            <a:pPr lvl="1">
              <a:buNone/>
            </a:pPr>
            <a:r>
              <a:rPr lang="en-US" sz="1800" dirty="0">
                <a:solidFill>
                  <a:srgbClr val="FF0000"/>
                </a:solidFill>
              </a:rPr>
              <a:t>                      compose(Function&lt;? super V,? extends T&gt; before)</a:t>
            </a:r>
          </a:p>
          <a:p>
            <a:pPr lvl="2"/>
            <a:r>
              <a:rPr lang="en-US" sz="1800" dirty="0">
                <a:solidFill>
                  <a:srgbClr val="FF0000"/>
                </a:solidFill>
              </a:rPr>
              <a:t>default  V Function&lt;T,V&gt;</a:t>
            </a:r>
          </a:p>
          <a:p>
            <a:pPr lvl="1">
              <a:buNone/>
            </a:pPr>
            <a:r>
              <a:rPr lang="en-US" sz="1800" dirty="0">
                <a:solidFill>
                  <a:srgbClr val="FF0000"/>
                </a:solidFill>
              </a:rPr>
              <a:t>                     </a:t>
            </a:r>
            <a:r>
              <a:rPr lang="en-US" sz="1800" dirty="0" err="1">
                <a:solidFill>
                  <a:srgbClr val="FF0000"/>
                </a:solidFill>
              </a:rPr>
              <a:t>andThen</a:t>
            </a:r>
            <a:r>
              <a:rPr lang="en-US" sz="1800" dirty="0">
                <a:solidFill>
                  <a:srgbClr val="FF0000"/>
                </a:solidFill>
              </a:rPr>
              <a:t>(Function&lt;? super R,? extends V&gt; after)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09600" y="495300"/>
            <a:ext cx="7918450" cy="876300"/>
          </a:xfrm>
        </p:spPr>
        <p:txBody>
          <a:bodyPr/>
          <a:lstStyle/>
          <a:p>
            <a:r>
              <a:rPr lang="en-US" dirty="0"/>
              <a:t>compose() &amp; </a:t>
            </a:r>
            <a:r>
              <a:rPr lang="en-US" dirty="0" err="1"/>
              <a:t>andThen</a:t>
            </a:r>
            <a:r>
              <a:rPr lang="en-US" dirty="0"/>
              <a:t>()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918450" cy="341119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compose() </a:t>
            </a:r>
          </a:p>
          <a:p>
            <a:r>
              <a:rPr lang="en-US" dirty="0"/>
              <a:t>Returns a composed function that first applies the before function to its input, and then applies this function to the result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 err="1"/>
              <a:t>andThen</a:t>
            </a:r>
            <a:r>
              <a:rPr lang="en-US" b="1" dirty="0"/>
              <a:t>()</a:t>
            </a:r>
          </a:p>
          <a:p>
            <a:r>
              <a:rPr lang="en-US" dirty="0"/>
              <a:t>Returns a composed function that first applies this function to its input, and then applies the after function to the result.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09600" y="495300"/>
            <a:ext cx="7918450" cy="876300"/>
          </a:xfrm>
        </p:spPr>
        <p:txBody>
          <a:bodyPr/>
          <a:lstStyle/>
          <a:p>
            <a:r>
              <a:rPr lang="en-US" dirty="0"/>
              <a:t>Composition examples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533400" y="1600200"/>
            <a:ext cx="8382000" cy="328808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sv-SE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Function&lt;Integer, Integer&gt; doubler = x -&gt; x * 2;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Function&lt;Integer, Integer&gt; squarer = x -&gt; x * x;</a:t>
            </a:r>
            <a:endParaRPr kumimoji="0" lang="en-US" sz="2000" b="0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out.println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doubler.apply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(4)); 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  result 8</a:t>
            </a:r>
            <a:endParaRPr kumimoji="0" lang="en-US" sz="20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out.println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squarer.apply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(4));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  result 16</a:t>
            </a:r>
            <a:endParaRPr kumimoji="0" lang="en-US" sz="20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out.println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doubler.compose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(squarer).apply(4));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  result 32</a:t>
            </a:r>
            <a:endParaRPr kumimoji="0" lang="en-US" sz="20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out.println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doubler.andThen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(squarer).apply(4));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  result  64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09600" y="495300"/>
            <a:ext cx="7918450" cy="876300"/>
          </a:xfrm>
        </p:spPr>
        <p:txBody>
          <a:bodyPr/>
          <a:lstStyle/>
          <a:p>
            <a:r>
              <a:rPr lang="en-US" dirty="0"/>
              <a:t>Creating composite functions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304800" y="1600200"/>
            <a:ext cx="8610600" cy="395903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Function&lt;Integer, Integer&gt; doubler = x -&gt; x * 2;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Function&lt;Integer, Integer&gt; squarer = x -&gt; x * x;</a:t>
            </a:r>
            <a:endParaRPr kumimoji="0" lang="en-US" sz="1800" b="0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 &lt;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Integer,Integer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 adder =  x-&gt; x+5;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  &lt;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Integer,Integer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addDouble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adder.andThen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doubler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  &lt;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Integer,Integer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squareDouble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doubler.compose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(squarer);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  &lt;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Integer,Integer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squareAddDouble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  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                 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doubler.compose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(adder).compose(squarer);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out.println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addAndDouble.apply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(4));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  result 18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out.println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squareAndDouble.apply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(4));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  result  32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out.println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squareAddDouble.apply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(4));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  result  42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09600" y="495300"/>
            <a:ext cx="7918450" cy="876300"/>
          </a:xfrm>
        </p:spPr>
        <p:txBody>
          <a:bodyPr/>
          <a:lstStyle/>
          <a:p>
            <a:r>
              <a:rPr lang="en-US" dirty="0" err="1"/>
              <a:t>andThen</a:t>
            </a:r>
            <a:r>
              <a:rPr lang="en-US" dirty="0"/>
              <a:t> with a </a:t>
            </a:r>
            <a:r>
              <a:rPr lang="en-US" dirty="0" err="1"/>
              <a:t>BiFunction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304800" y="1600200"/>
            <a:ext cx="8610600" cy="362663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/>
              <a:t>    </a:t>
            </a:r>
            <a:r>
              <a:rPr lang="en-US" b="0" dirty="0" err="1"/>
              <a:t>BiFunction</a:t>
            </a:r>
            <a:r>
              <a:rPr lang="en-US" b="0" dirty="0"/>
              <a:t>&lt;String, </a:t>
            </a:r>
            <a:r>
              <a:rPr lang="en-US" b="0" dirty="0" err="1"/>
              <a:t>String,String</a:t>
            </a:r>
            <a:r>
              <a:rPr lang="en-US" b="0" dirty="0"/>
              <a:t>&gt; combine =  String::</a:t>
            </a:r>
            <a:r>
              <a:rPr lang="en-US" b="0" dirty="0" err="1"/>
              <a:t>concat</a:t>
            </a:r>
            <a:r>
              <a:rPr lang="en-US" b="0" dirty="0"/>
              <a:t>;</a:t>
            </a:r>
          </a:p>
          <a:p>
            <a:pPr algn="l"/>
            <a:r>
              <a:rPr lang="en-US" b="0" dirty="0"/>
              <a:t>    Function&lt;</a:t>
            </a:r>
            <a:r>
              <a:rPr lang="en-US" b="0" dirty="0" err="1"/>
              <a:t>String,String</a:t>
            </a:r>
            <a:r>
              <a:rPr lang="en-US" b="0" dirty="0"/>
              <a:t>&gt; append = x-&gt; x+" appended";</a:t>
            </a:r>
          </a:p>
          <a:p>
            <a:pPr algn="l"/>
            <a:r>
              <a:rPr lang="en-US" b="0" dirty="0"/>
              <a:t>    Function&lt;</a:t>
            </a:r>
            <a:r>
              <a:rPr lang="en-US" b="0" dirty="0" err="1"/>
              <a:t>String,String</a:t>
            </a:r>
            <a:r>
              <a:rPr lang="en-US" b="0" dirty="0"/>
              <a:t>&gt; </a:t>
            </a:r>
            <a:r>
              <a:rPr lang="en-US" b="0" dirty="0" err="1"/>
              <a:t>prepend</a:t>
            </a:r>
            <a:r>
              <a:rPr lang="en-US" b="0" dirty="0"/>
              <a:t> = x-&gt; " </a:t>
            </a:r>
            <a:r>
              <a:rPr lang="en-US" b="0" dirty="0" err="1"/>
              <a:t>prepended</a:t>
            </a:r>
            <a:r>
              <a:rPr lang="en-US" b="0" dirty="0"/>
              <a:t> " + x;</a:t>
            </a:r>
          </a:p>
          <a:p>
            <a:pPr algn="l"/>
            <a:r>
              <a:rPr lang="en-US" b="0" dirty="0"/>
              <a:t>    </a:t>
            </a:r>
          </a:p>
          <a:p>
            <a:pPr algn="l"/>
            <a:r>
              <a:rPr lang="en-US" b="0" dirty="0"/>
              <a:t>    </a:t>
            </a:r>
          </a:p>
          <a:p>
            <a:pPr algn="l"/>
            <a:r>
              <a:rPr lang="en-US" b="0" dirty="0"/>
              <a:t>    </a:t>
            </a:r>
            <a:r>
              <a:rPr lang="en-US" b="0" dirty="0" err="1"/>
              <a:t>System.out.println</a:t>
            </a:r>
            <a:r>
              <a:rPr lang="en-US" b="0" dirty="0"/>
              <a:t>(</a:t>
            </a:r>
          </a:p>
          <a:p>
            <a:pPr algn="l"/>
            <a:r>
              <a:rPr lang="en-US" b="0" dirty="0"/>
              <a:t>                    combine</a:t>
            </a:r>
          </a:p>
          <a:p>
            <a:pPr algn="l"/>
            <a:r>
              <a:rPr lang="en-US" b="0" dirty="0"/>
              <a:t>                    .</a:t>
            </a:r>
            <a:r>
              <a:rPr lang="en-US" b="0" dirty="0" err="1"/>
              <a:t>andThen</a:t>
            </a:r>
            <a:r>
              <a:rPr lang="en-US" b="0" dirty="0"/>
              <a:t>(append)                </a:t>
            </a:r>
          </a:p>
          <a:p>
            <a:pPr algn="l"/>
            <a:r>
              <a:rPr lang="en-US" b="0" dirty="0"/>
              <a:t>                    .</a:t>
            </a:r>
            <a:r>
              <a:rPr lang="en-US" b="0" dirty="0" err="1"/>
              <a:t>andThen</a:t>
            </a:r>
            <a:r>
              <a:rPr lang="en-US" b="0" dirty="0"/>
              <a:t>(</a:t>
            </a:r>
            <a:r>
              <a:rPr lang="en-US" b="0" dirty="0" err="1"/>
              <a:t>prepend</a:t>
            </a:r>
            <a:r>
              <a:rPr lang="en-US" b="0" dirty="0"/>
              <a:t>)</a:t>
            </a:r>
          </a:p>
          <a:p>
            <a:pPr algn="l"/>
            <a:r>
              <a:rPr lang="en-US" b="0" dirty="0"/>
              <a:t>                   .apply("</a:t>
            </a:r>
            <a:r>
              <a:rPr lang="en-US" b="0" dirty="0" err="1"/>
              <a:t>ramana</a:t>
            </a:r>
            <a:r>
              <a:rPr lang="en-US" b="0" dirty="0"/>
              <a:t>", "</a:t>
            </a:r>
            <a:r>
              <a:rPr lang="en-US" b="0" dirty="0" err="1"/>
              <a:t>reddy</a:t>
            </a:r>
            <a:r>
              <a:rPr lang="en-US" b="0" dirty="0"/>
              <a:t>")</a:t>
            </a:r>
          </a:p>
          <a:p>
            <a:pPr algn="l"/>
            <a:r>
              <a:rPr lang="en-US" b="0" dirty="0"/>
              <a:t>      );</a:t>
            </a: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09600" y="495300"/>
            <a:ext cx="7918450" cy="876300"/>
          </a:xfrm>
        </p:spPr>
        <p:txBody>
          <a:bodyPr/>
          <a:lstStyle/>
          <a:p>
            <a:r>
              <a:rPr lang="en-US" dirty="0"/>
              <a:t>Java 8 Streams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09600" y="1482790"/>
            <a:ext cx="8153400" cy="4156010"/>
          </a:xfrm>
        </p:spPr>
        <p:txBody>
          <a:bodyPr/>
          <a:lstStyle/>
          <a:p>
            <a:pPr lvl="1"/>
            <a:r>
              <a:rPr lang="en-US" dirty="0"/>
              <a:t>Java 8 brings new abilities to work with Collections in the form of a brand new Stream API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Supports more functional approach to handle collections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Stream API offers easy </a:t>
            </a:r>
            <a:r>
              <a:rPr lang="en-US" b="1" dirty="0"/>
              <a:t>filtering</a:t>
            </a:r>
            <a:r>
              <a:rPr lang="en-US" dirty="0"/>
              <a:t>, </a:t>
            </a:r>
            <a:r>
              <a:rPr lang="en-US" b="1" dirty="0"/>
              <a:t>counting</a:t>
            </a:r>
            <a:r>
              <a:rPr lang="en-US" dirty="0"/>
              <a:t>, and </a:t>
            </a:r>
            <a:r>
              <a:rPr lang="en-US" b="1" dirty="0"/>
              <a:t>mapping</a:t>
            </a:r>
            <a:r>
              <a:rPr lang="en-US" dirty="0"/>
              <a:t> of collections, as well as different ways to get slices and subsets of information out of them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Stream API allows shorter and more elegant code for working with collections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09600" y="495300"/>
            <a:ext cx="7918450" cy="876300"/>
          </a:xfrm>
        </p:spPr>
        <p:txBody>
          <a:bodyPr/>
          <a:lstStyle/>
          <a:p>
            <a:r>
              <a:rPr lang="en-US" dirty="0"/>
              <a:t>Streams Sample 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533400" y="3050153"/>
            <a:ext cx="8153400" cy="302647"/>
          </a:xfrm>
          <a:ln w="12700">
            <a:solidFill>
              <a:schemeClr val="bg2"/>
            </a:solidFill>
          </a:ln>
        </p:spPr>
        <p:txBody>
          <a:bodyPr/>
          <a:lstStyle/>
          <a:p>
            <a:pPr lvl="1">
              <a:buNone/>
            </a:pPr>
            <a:r>
              <a:rPr lang="en-US" sz="1800" dirty="0">
                <a:solidFill>
                  <a:srgbClr val="FF0000"/>
                </a:solidFill>
              </a:rPr>
              <a:t>Requirement : show all the author names of books published after 1995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gray">
          <a:xfrm>
            <a:off x="3505200" y="1289712"/>
            <a:ext cx="2590800" cy="145373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0" dirty="0"/>
              <a:t> class Author {</a:t>
            </a:r>
          </a:p>
          <a:p>
            <a:pPr algn="l"/>
            <a:r>
              <a:rPr lang="en-US" sz="1600" b="0" dirty="0"/>
              <a:t>   String name;</a:t>
            </a:r>
          </a:p>
          <a:p>
            <a:pPr algn="l"/>
            <a:r>
              <a:rPr lang="en-US" sz="1600" b="0" dirty="0"/>
              <a:t>   </a:t>
            </a:r>
            <a:r>
              <a:rPr lang="en-US" sz="1600" b="0" dirty="0" err="1"/>
              <a:t>int</a:t>
            </a:r>
            <a:r>
              <a:rPr lang="en-US" sz="1600" b="0" dirty="0"/>
              <a:t> </a:t>
            </a:r>
            <a:r>
              <a:rPr lang="en-US" sz="1600" b="0" dirty="0" err="1"/>
              <a:t>countOfBooks</a:t>
            </a:r>
            <a:r>
              <a:rPr lang="en-US" sz="1600" b="0" dirty="0"/>
              <a:t>;</a:t>
            </a:r>
          </a:p>
          <a:p>
            <a:pPr algn="l"/>
            <a:r>
              <a:rPr lang="en-US" sz="1600" b="0" dirty="0"/>
              <a:t> }</a:t>
            </a:r>
          </a:p>
          <a:p>
            <a:pPr algn="l"/>
            <a:endParaRPr lang="en-US" sz="1600" b="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644856" y="1289712"/>
            <a:ext cx="2590800" cy="145373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0" dirty="0"/>
              <a:t> class Book {</a:t>
            </a:r>
          </a:p>
          <a:p>
            <a:pPr algn="l"/>
            <a:r>
              <a:rPr lang="en-US" sz="1600" b="0" dirty="0"/>
              <a:t>   String name;</a:t>
            </a:r>
          </a:p>
          <a:p>
            <a:pPr algn="l"/>
            <a:r>
              <a:rPr lang="en-US" sz="1600" b="0" dirty="0"/>
              <a:t>   </a:t>
            </a:r>
            <a:r>
              <a:rPr lang="en-US" sz="1600" b="0" dirty="0" err="1"/>
              <a:t>int</a:t>
            </a:r>
            <a:r>
              <a:rPr lang="en-US" sz="1600" b="0" dirty="0"/>
              <a:t> year;</a:t>
            </a:r>
          </a:p>
          <a:p>
            <a:pPr algn="l"/>
            <a:r>
              <a:rPr lang="en-US" sz="1600" b="0" dirty="0"/>
              <a:t>   Author </a:t>
            </a:r>
            <a:r>
              <a:rPr lang="en-US" sz="1600" b="0" dirty="0" err="1"/>
              <a:t>author</a:t>
            </a:r>
            <a:r>
              <a:rPr lang="en-US" sz="1600" b="0" dirty="0"/>
              <a:t>;</a:t>
            </a:r>
          </a:p>
          <a:p>
            <a:pPr algn="l"/>
            <a:r>
              <a:rPr lang="en-US" sz="1600" b="0" dirty="0"/>
              <a:t> 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gray">
          <a:xfrm>
            <a:off x="6248400" y="1543336"/>
            <a:ext cx="2590800" cy="8628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600" b="0" dirty="0"/>
          </a:p>
          <a:p>
            <a:pPr algn="l"/>
            <a:r>
              <a:rPr lang="en-US" sz="1600" b="0" dirty="0"/>
              <a:t>   List&lt;Book&gt;  books= …..</a:t>
            </a:r>
          </a:p>
          <a:p>
            <a:pPr algn="l"/>
            <a:r>
              <a:rPr lang="en-US" sz="1600" b="0" dirty="0"/>
              <a:t>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gray">
          <a:xfrm>
            <a:off x="228600" y="4120245"/>
            <a:ext cx="4343400" cy="145373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0" dirty="0"/>
              <a:t>for (Book </a:t>
            </a:r>
            <a:r>
              <a:rPr lang="en-US" sz="1600" b="0" dirty="0" err="1"/>
              <a:t>book</a:t>
            </a:r>
            <a:r>
              <a:rPr lang="en-US" sz="1600" b="0" dirty="0"/>
              <a:t> : books) {</a:t>
            </a:r>
          </a:p>
          <a:p>
            <a:pPr algn="l"/>
            <a:r>
              <a:rPr lang="en-US" sz="1600" b="0" dirty="0"/>
              <a:t>   if (</a:t>
            </a:r>
            <a:r>
              <a:rPr lang="en-US" sz="1600" b="0" dirty="0" err="1"/>
              <a:t>book.author</a:t>
            </a:r>
            <a:r>
              <a:rPr lang="en-US" sz="1600" b="0" dirty="0"/>
              <a:t> != null &amp;&amp; </a:t>
            </a:r>
            <a:r>
              <a:rPr lang="en-US" sz="1600" b="0" dirty="0" err="1"/>
              <a:t>book.year</a:t>
            </a:r>
            <a:r>
              <a:rPr lang="en-US" sz="1600" b="0" dirty="0"/>
              <a:t> &gt; 1995){</a:t>
            </a:r>
          </a:p>
          <a:p>
            <a:pPr algn="l"/>
            <a:r>
              <a:rPr lang="en-US" sz="1600" b="0" dirty="0"/>
              <a:t>       </a:t>
            </a:r>
            <a:r>
              <a:rPr lang="en-US" sz="1600" b="0" dirty="0" err="1"/>
              <a:t>System.out.println</a:t>
            </a:r>
            <a:r>
              <a:rPr lang="en-US" sz="1600" b="0" dirty="0"/>
              <a:t>(book.author.name);</a:t>
            </a:r>
          </a:p>
          <a:p>
            <a:pPr algn="l"/>
            <a:r>
              <a:rPr lang="en-US" sz="1600" b="0" dirty="0"/>
              <a:t>   }</a:t>
            </a:r>
          </a:p>
          <a:p>
            <a:pPr algn="l"/>
            <a:r>
              <a:rPr lang="en-US" sz="1600" b="0" dirty="0"/>
              <a:t>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gray">
          <a:xfrm>
            <a:off x="4800600" y="4108869"/>
            <a:ext cx="4038600" cy="17491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0" dirty="0" err="1"/>
              <a:t>books.stream</a:t>
            </a:r>
            <a:r>
              <a:rPr lang="en-US" sz="1600" b="0" dirty="0"/>
              <a:t>()</a:t>
            </a:r>
          </a:p>
          <a:p>
            <a:pPr algn="l"/>
            <a:r>
              <a:rPr lang="en-US" sz="1600" b="0" dirty="0"/>
              <a:t>       .filter(book -&gt; </a:t>
            </a:r>
            <a:r>
              <a:rPr lang="en-US" sz="1600" b="0" dirty="0" err="1"/>
              <a:t>book.getYear</a:t>
            </a:r>
            <a:r>
              <a:rPr lang="en-US" sz="1600" b="0" dirty="0"/>
              <a:t>() &gt; 1995)  </a:t>
            </a:r>
          </a:p>
          <a:p>
            <a:pPr algn="l"/>
            <a:r>
              <a:rPr lang="en-US" sz="1600" b="0" dirty="0"/>
              <a:t>       .map(Book::</a:t>
            </a:r>
            <a:r>
              <a:rPr lang="en-US" sz="1600" b="0" dirty="0" err="1"/>
              <a:t>getAuthor</a:t>
            </a:r>
            <a:r>
              <a:rPr lang="en-US" sz="1600" b="0" dirty="0"/>
              <a:t>)              </a:t>
            </a:r>
          </a:p>
          <a:p>
            <a:pPr algn="l"/>
            <a:r>
              <a:rPr lang="en-US" sz="1600" b="0" dirty="0"/>
              <a:t>       .filter(Objects::</a:t>
            </a:r>
            <a:r>
              <a:rPr lang="en-US" sz="1600" b="0" dirty="0" err="1"/>
              <a:t>nonNull</a:t>
            </a:r>
            <a:r>
              <a:rPr lang="en-US" sz="1600" b="0" dirty="0"/>
              <a:t>)          </a:t>
            </a:r>
          </a:p>
          <a:p>
            <a:pPr algn="l"/>
            <a:r>
              <a:rPr lang="en-US" sz="1600" b="0" dirty="0"/>
              <a:t>       .map(Author::</a:t>
            </a:r>
            <a:r>
              <a:rPr lang="en-US" sz="1600" b="0" dirty="0" err="1"/>
              <a:t>getName</a:t>
            </a:r>
            <a:r>
              <a:rPr lang="en-US" sz="1600" b="0" dirty="0"/>
              <a:t>)              </a:t>
            </a:r>
          </a:p>
          <a:p>
            <a:pPr algn="l"/>
            <a:r>
              <a:rPr lang="en-US" sz="1600" b="0" dirty="0"/>
              <a:t>       .</a:t>
            </a:r>
            <a:r>
              <a:rPr lang="en-US" sz="1600" b="0" dirty="0" err="1"/>
              <a:t>forEach</a:t>
            </a:r>
            <a:r>
              <a:rPr lang="en-US" sz="1600" b="0" dirty="0"/>
              <a:t>(</a:t>
            </a:r>
            <a:r>
              <a:rPr lang="en-US" sz="1600" b="0" dirty="0" err="1"/>
              <a:t>System.out</a:t>
            </a:r>
            <a:r>
              <a:rPr lang="en-US" sz="1600" b="0" dirty="0"/>
              <a:t>::</a:t>
            </a:r>
            <a:r>
              <a:rPr lang="en-US" sz="1600" b="0" dirty="0" err="1"/>
              <a:t>println</a:t>
            </a:r>
            <a:r>
              <a:rPr lang="en-US" sz="1600" b="0" dirty="0"/>
              <a:t>);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gray">
          <a:xfrm>
            <a:off x="228600" y="3581400"/>
            <a:ext cx="8153400" cy="364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marL="574675" marR="0" lvl="1" indent="-460375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tabLst/>
              <a:defRPr/>
            </a:pPr>
            <a:r>
              <a:rPr lang="en-US" sz="2200" b="0" kern="0" dirty="0">
                <a:latin typeface="+mn-lt"/>
              </a:rPr>
              <a:t>   </a:t>
            </a:r>
            <a:r>
              <a:rPr lang="en-US" sz="2200" b="0" u="sng" kern="0" dirty="0">
                <a:latin typeface="+mn-lt"/>
              </a:rPr>
              <a:t>Before Java 8</a:t>
            </a:r>
            <a:r>
              <a:rPr lang="en-US" sz="2200" b="0" kern="0" dirty="0">
                <a:latin typeface="+mn-lt"/>
              </a:rPr>
              <a:t>                                          </a:t>
            </a:r>
            <a:r>
              <a:rPr lang="en-US" sz="2200" b="0" u="sng" kern="0" dirty="0">
                <a:latin typeface="+mn-lt"/>
              </a:rPr>
              <a:t>Java 8 streams</a:t>
            </a:r>
            <a:endParaRPr kumimoji="0" lang="en-US" sz="2200" b="0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09600" y="495300"/>
            <a:ext cx="7918450" cy="876300"/>
          </a:xfrm>
        </p:spPr>
        <p:txBody>
          <a:bodyPr/>
          <a:lstStyle/>
          <a:p>
            <a:r>
              <a:rPr lang="en-US" dirty="0"/>
              <a:t>Why Streams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153400" cy="4629985"/>
          </a:xfrm>
        </p:spPr>
        <p:txBody>
          <a:bodyPr/>
          <a:lstStyle/>
          <a:p>
            <a:r>
              <a:rPr lang="en-US" dirty="0"/>
              <a:t>Stream operations look like  one expression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They also demonstrate the close relationship between functional programming and lambda expressions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Argument passed to each method in the stream is either a custom lambda, or a method reference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Technically, each modifier can receive any functional interface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The Stream API helps developers look at Java collections from a new angle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Streams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918450" cy="4684713"/>
          </a:xfrm>
        </p:spPr>
        <p:txBody>
          <a:bodyPr/>
          <a:lstStyle/>
          <a:p>
            <a:pPr lvl="1"/>
            <a:r>
              <a:rPr lang="en-US" dirty="0"/>
              <a:t>Streams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java.util.stream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A sequence of elements on which various methods can be chained</a:t>
            </a:r>
          </a:p>
          <a:p>
            <a:pPr lvl="1"/>
            <a:r>
              <a:rPr lang="en-US" dirty="0"/>
              <a:t>Method chaining</a:t>
            </a:r>
          </a:p>
          <a:p>
            <a:pPr lvl="2"/>
            <a:r>
              <a:rPr lang="en-US" dirty="0"/>
              <a:t>Multiple methods can be called in one statement</a:t>
            </a:r>
          </a:p>
          <a:p>
            <a:pPr lvl="1"/>
            <a:r>
              <a:rPr lang="en-US" dirty="0"/>
              <a:t>Stream characteristics</a:t>
            </a:r>
          </a:p>
          <a:p>
            <a:pPr lvl="2"/>
            <a:r>
              <a:rPr lang="en-US" dirty="0"/>
              <a:t>They are immutable</a:t>
            </a:r>
          </a:p>
          <a:p>
            <a:pPr lvl="2"/>
            <a:r>
              <a:rPr lang="en-US" dirty="0"/>
              <a:t>After the elements are consumed, they are no longer available from the stream</a:t>
            </a:r>
          </a:p>
          <a:p>
            <a:pPr lvl="2"/>
            <a:r>
              <a:rPr lang="en-US" dirty="0"/>
              <a:t>A chain of operations can occur only once on a particular stream (a pipeline)</a:t>
            </a:r>
          </a:p>
          <a:p>
            <a:pPr lvl="2"/>
            <a:r>
              <a:rPr lang="en-US" dirty="0"/>
              <a:t>They can be serial (default) or parallel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with Streams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918450" cy="3411190"/>
          </a:xfrm>
        </p:spPr>
        <p:txBody>
          <a:bodyPr/>
          <a:lstStyle/>
          <a:p>
            <a:pPr marL="457200" indent="-457200">
              <a:buNone/>
            </a:pPr>
            <a:r>
              <a:rPr lang="en-US" dirty="0"/>
              <a:t>1. Create a stream</a:t>
            </a:r>
          </a:p>
          <a:p>
            <a:pPr marL="457200" indent="-457200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2. Perform </a:t>
            </a:r>
            <a:r>
              <a:rPr lang="en-US" b="1" dirty="0"/>
              <a:t>intermediate operations</a:t>
            </a:r>
            <a:r>
              <a:rPr lang="en-US" dirty="0"/>
              <a:t> on the initial stream to transform it into another stream and so on  </a:t>
            </a:r>
          </a:p>
          <a:p>
            <a:pPr>
              <a:buNone/>
            </a:pPr>
            <a:r>
              <a:rPr lang="en-US" dirty="0"/>
              <a:t>    There can be more than one intermediate operation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3. Perform </a:t>
            </a:r>
            <a:r>
              <a:rPr lang="en-US" b="1" dirty="0"/>
              <a:t>terminal operation</a:t>
            </a:r>
            <a:r>
              <a:rPr lang="en-US" dirty="0"/>
              <a:t> on the final stream to get the result. In the above example, the count() operation is terminal operation.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 in interfaces</a:t>
            </a:r>
          </a:p>
        </p:txBody>
      </p:sp>
      <p:sp>
        <p:nvSpPr>
          <p:cNvPr id="34820" name="Content Placeholder 2"/>
          <p:cNvSpPr>
            <a:spLocks noGrp="1"/>
          </p:cNvSpPr>
          <p:nvPr>
            <p:ph idx="1"/>
          </p:nvPr>
        </p:nvSpPr>
        <p:spPr>
          <a:xfrm>
            <a:off x="228600" y="2398714"/>
            <a:ext cx="5105400" cy="1792286"/>
          </a:xfrm>
          <a:solidFill>
            <a:schemeClr val="bg1">
              <a:lumMod val="85000"/>
            </a:schemeClr>
          </a:solidFill>
          <a:ln w="19050">
            <a:solidFill>
              <a:schemeClr val="tx2"/>
            </a:solidFill>
          </a:ln>
        </p:spPr>
        <p:txBody>
          <a:bodyPr/>
          <a:lstStyle/>
          <a:p>
            <a:pPr>
              <a:buNone/>
            </a:pPr>
            <a:r>
              <a:rPr lang="en-US" sz="1400" dirty="0"/>
              <a:t> interface Inter {  </a:t>
            </a:r>
          </a:p>
          <a:p>
            <a:pPr>
              <a:buNone/>
            </a:pPr>
            <a:r>
              <a:rPr lang="en-US" sz="1400" dirty="0"/>
              <a:t>       static void </a:t>
            </a:r>
            <a:r>
              <a:rPr lang="en-US" sz="1400" dirty="0" err="1"/>
              <a:t>newMethod</a:t>
            </a:r>
            <a:r>
              <a:rPr lang="en-US" sz="1400" dirty="0"/>
              <a:t>(){  </a:t>
            </a:r>
          </a:p>
          <a:p>
            <a:pPr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System.out.println</a:t>
            </a:r>
            <a:r>
              <a:rPr lang="en-US" sz="1400" dirty="0"/>
              <a:t>(“interface static method");  </a:t>
            </a:r>
          </a:p>
          <a:p>
            <a:pPr>
              <a:buNone/>
            </a:pPr>
            <a:r>
              <a:rPr lang="en-US" sz="1400" dirty="0"/>
              <a:t>       }  </a:t>
            </a:r>
          </a:p>
          <a:p>
            <a:pPr>
              <a:buNone/>
            </a:pPr>
            <a:r>
              <a:rPr lang="en-US" sz="1400" dirty="0"/>
              <a:t>       void </a:t>
            </a:r>
            <a:r>
              <a:rPr lang="en-US" sz="1400" dirty="0" err="1"/>
              <a:t>existingMethod</a:t>
            </a:r>
            <a:r>
              <a:rPr lang="en-US" sz="1400" dirty="0"/>
              <a:t>(String </a:t>
            </a:r>
            <a:r>
              <a:rPr lang="en-US" sz="1400" dirty="0" err="1"/>
              <a:t>str</a:t>
            </a:r>
            <a:r>
              <a:rPr lang="en-US" sz="1400" dirty="0"/>
              <a:t>);  </a:t>
            </a:r>
          </a:p>
          <a:p>
            <a:pPr>
              <a:buNone/>
            </a:pPr>
            <a:r>
              <a:rPr lang="en-US" sz="1400" dirty="0"/>
              <a:t>   }   </a:t>
            </a:r>
          </a:p>
          <a:p>
            <a:pPr>
              <a:buNone/>
            </a:pPr>
            <a:r>
              <a:rPr lang="en-US" sz="1400" dirty="0"/>
              <a:t>  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gray">
          <a:xfrm>
            <a:off x="304800" y="1219200"/>
            <a:ext cx="8458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1600" b="0" kern="0" dirty="0">
                <a:latin typeface="+mn-lt"/>
              </a:rPr>
              <a:t>Static methods are similar to default methods. But they are static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can safely add static methods to existing interfaces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1600" b="0" kern="0" dirty="0">
                <a:latin typeface="+mn-lt"/>
              </a:rPr>
              <a:t>We can call static methods only with interface name</a:t>
            </a:r>
            <a:endParaRPr kumimoji="0" lang="en-US" sz="1600" b="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3733800" y="3528118"/>
            <a:ext cx="5105400" cy="256788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public class  Test implements Inter{ 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public void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existingMethod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(String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){           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("String is: "+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  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}  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public static void main(String[]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{  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	     Test t = new Test();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Inter.newMethod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     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t.existingMethod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("Java 8 is easy to learn"); 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}  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1892757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features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153400" cy="3275769"/>
          </a:xfrm>
        </p:spPr>
        <p:txBody>
          <a:bodyPr/>
          <a:lstStyle/>
          <a:p>
            <a:r>
              <a:rPr lang="en-US" dirty="0"/>
              <a:t>Stream </a:t>
            </a:r>
            <a:r>
              <a:rPr lang="en-US" b="1" dirty="0"/>
              <a:t>does not store</a:t>
            </a:r>
            <a:r>
              <a:rPr lang="en-US" dirty="0"/>
              <a:t> the elements. it simply performs the aggregate operations  such as filter() and count()</a:t>
            </a:r>
          </a:p>
          <a:p>
            <a:r>
              <a:rPr lang="en-US" dirty="0"/>
              <a:t>The operations </a:t>
            </a:r>
            <a:r>
              <a:rPr lang="en-US" b="1" dirty="0"/>
              <a:t>do not change</a:t>
            </a:r>
            <a:r>
              <a:rPr lang="en-US" dirty="0"/>
              <a:t> the data of the source, they simply return a new stream</a:t>
            </a:r>
          </a:p>
          <a:p>
            <a:r>
              <a:rPr lang="en-US" dirty="0"/>
              <a:t>All the stream operations are </a:t>
            </a:r>
            <a:r>
              <a:rPr lang="en-US" b="1" dirty="0"/>
              <a:t>lazy</a:t>
            </a:r>
            <a:r>
              <a:rPr lang="en-US" dirty="0"/>
              <a:t> in nature which means they are not executed until they are needed</a:t>
            </a:r>
          </a:p>
          <a:p>
            <a:r>
              <a:rPr lang="en-US" dirty="0"/>
              <a:t>For example, if we want to display only the first 2 elements of a list using stream, the stream operation would stop at the end of second iteration after displaying the second element of list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stream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153400" cy="4279120"/>
          </a:xfrm>
        </p:spPr>
        <p:txBody>
          <a:bodyPr/>
          <a:lstStyle/>
          <a:p>
            <a:r>
              <a:rPr lang="en-US" dirty="0"/>
              <a:t>Using stream() method of collections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FF0000"/>
                </a:solidFill>
              </a:rPr>
              <a:t> Stream&lt;Customer&gt; stream =  </a:t>
            </a:r>
            <a:r>
              <a:rPr lang="en-US" dirty="0" err="1">
                <a:solidFill>
                  <a:srgbClr val="FF0000"/>
                </a:solidFill>
              </a:rPr>
              <a:t>list.stream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endParaRPr lang="en-US" dirty="0"/>
          </a:p>
          <a:p>
            <a:r>
              <a:rPr lang="en-US" dirty="0" err="1"/>
              <a:t>BufferedReader</a:t>
            </a:r>
            <a:r>
              <a:rPr lang="en-US" dirty="0"/>
              <a:t> has lines() method which returns stream</a:t>
            </a:r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        </a:t>
            </a:r>
            <a:r>
              <a:rPr lang="en-US" sz="2000" dirty="0" err="1">
                <a:solidFill>
                  <a:srgbClr val="FF0000"/>
                </a:solidFill>
              </a:rPr>
              <a:t>BufferedReader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br</a:t>
            </a:r>
            <a:r>
              <a:rPr lang="en-US" sz="2000" dirty="0">
                <a:solidFill>
                  <a:srgbClr val="FF0000"/>
                </a:solidFill>
              </a:rPr>
              <a:t> = new </a:t>
            </a:r>
            <a:r>
              <a:rPr lang="en-US" sz="2000" dirty="0" err="1">
                <a:solidFill>
                  <a:srgbClr val="FF0000"/>
                </a:solidFill>
              </a:rPr>
              <a:t>BufferedReader</a:t>
            </a:r>
            <a:r>
              <a:rPr lang="en-US" sz="2000" dirty="0">
                <a:solidFill>
                  <a:srgbClr val="FF0000"/>
                </a:solidFill>
              </a:rPr>
              <a:t>(new </a:t>
            </a:r>
            <a:r>
              <a:rPr lang="en-US" sz="2000" dirty="0" err="1">
                <a:solidFill>
                  <a:srgbClr val="FF0000"/>
                </a:solidFill>
              </a:rPr>
              <a:t>FileReader</a:t>
            </a:r>
            <a:r>
              <a:rPr lang="en-US" sz="2000" dirty="0">
                <a:solidFill>
                  <a:srgbClr val="FF0000"/>
                </a:solidFill>
              </a:rPr>
              <a:t>(…));</a:t>
            </a:r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        </a:t>
            </a:r>
            <a:r>
              <a:rPr lang="en-US" sz="2000" dirty="0" err="1">
                <a:solidFill>
                  <a:srgbClr val="FF0000"/>
                </a:solidFill>
              </a:rPr>
              <a:t>br.lines</a:t>
            </a:r>
            <a:r>
              <a:rPr lang="en-US" sz="2000" dirty="0">
                <a:solidFill>
                  <a:srgbClr val="FF0000"/>
                </a:solidFill>
              </a:rPr>
              <a:t>().</a:t>
            </a:r>
            <a:r>
              <a:rPr lang="en-US" sz="2000" dirty="0" err="1">
                <a:solidFill>
                  <a:srgbClr val="FF0000"/>
                </a:solidFill>
              </a:rPr>
              <a:t>forEach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System.out</a:t>
            </a:r>
            <a:r>
              <a:rPr lang="en-US" sz="2000" dirty="0">
                <a:solidFill>
                  <a:srgbClr val="FF0000"/>
                </a:solidFill>
              </a:rPr>
              <a:t>::</a:t>
            </a:r>
            <a:r>
              <a:rPr lang="en-US" sz="2000" dirty="0" err="1">
                <a:solidFill>
                  <a:srgbClr val="FF0000"/>
                </a:solidFill>
              </a:rPr>
              <a:t>println</a:t>
            </a:r>
            <a:r>
              <a:rPr lang="en-US" sz="2000" dirty="0">
                <a:solidFill>
                  <a:srgbClr val="FF0000"/>
                </a:solidFill>
              </a:rPr>
              <a:t>);</a:t>
            </a:r>
          </a:p>
          <a:p>
            <a:endParaRPr lang="en-US" dirty="0"/>
          </a:p>
          <a:p>
            <a:r>
              <a:rPr lang="en-US" dirty="0" err="1"/>
              <a:t>Stream.of</a:t>
            </a:r>
            <a:r>
              <a:rPr lang="en-US" dirty="0"/>
              <a:t>() method to create a stream out of array</a:t>
            </a:r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         Stream&lt;String&gt; </a:t>
            </a:r>
            <a:r>
              <a:rPr lang="en-US" sz="2000" dirty="0" err="1">
                <a:solidFill>
                  <a:srgbClr val="FF0000"/>
                </a:solidFill>
              </a:rPr>
              <a:t>tream</a:t>
            </a:r>
            <a:r>
              <a:rPr lang="en-US" sz="2000" dirty="0">
                <a:solidFill>
                  <a:srgbClr val="FF0000"/>
                </a:solidFill>
              </a:rPr>
              <a:t> = </a:t>
            </a:r>
            <a:r>
              <a:rPr lang="en-US" sz="2000" dirty="0" err="1">
                <a:solidFill>
                  <a:srgbClr val="FF0000"/>
                </a:solidFill>
              </a:rPr>
              <a:t>Stream.of</a:t>
            </a:r>
            <a:r>
              <a:rPr lang="en-US" sz="2000" dirty="0">
                <a:solidFill>
                  <a:srgbClr val="FF0000"/>
                </a:solidFill>
              </a:rPr>
              <a:t>(“</a:t>
            </a:r>
            <a:r>
              <a:rPr lang="en-US" sz="2000" dirty="0" err="1">
                <a:solidFill>
                  <a:srgbClr val="FF0000"/>
                </a:solidFill>
              </a:rPr>
              <a:t>one”,”two”,”three</a:t>
            </a:r>
            <a:r>
              <a:rPr lang="en-US" sz="2000" dirty="0">
                <a:solidFill>
                  <a:srgbClr val="FF0000"/>
                </a:solidFill>
              </a:rPr>
              <a:t>”);</a:t>
            </a:r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         stream.map(String::</a:t>
            </a:r>
            <a:r>
              <a:rPr lang="en-US" sz="2000" dirty="0" err="1">
                <a:solidFill>
                  <a:srgbClr val="FF0000"/>
                </a:solidFill>
              </a:rPr>
              <a:t>toUpperCase</a:t>
            </a:r>
            <a:r>
              <a:rPr lang="en-US" sz="2000" dirty="0">
                <a:solidFill>
                  <a:srgbClr val="FF0000"/>
                </a:solidFill>
              </a:rPr>
              <a:t>).</a:t>
            </a:r>
            <a:r>
              <a:rPr lang="en-US" sz="2000" dirty="0" err="1">
                <a:solidFill>
                  <a:srgbClr val="FF0000"/>
                </a:solidFill>
              </a:rPr>
              <a:t>forEach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System.out</a:t>
            </a:r>
            <a:r>
              <a:rPr lang="en-US" sz="2000" dirty="0">
                <a:solidFill>
                  <a:srgbClr val="FF0000"/>
                </a:solidFill>
              </a:rPr>
              <a:t>::</a:t>
            </a:r>
            <a:r>
              <a:rPr lang="en-US" sz="2000" dirty="0" err="1">
                <a:solidFill>
                  <a:srgbClr val="FF0000"/>
                </a:solidFill>
              </a:rPr>
              <a:t>println</a:t>
            </a:r>
            <a:r>
              <a:rPr lang="en-US" sz="2000" dirty="0">
                <a:solidFill>
                  <a:srgbClr val="FF0000"/>
                </a:solidFill>
              </a:rPr>
              <a:t>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Operations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918450" cy="3638945"/>
          </a:xfrm>
        </p:spPr>
        <p:txBody>
          <a:bodyPr/>
          <a:lstStyle/>
          <a:p>
            <a:pPr lvl="1"/>
            <a:r>
              <a:rPr lang="en-US" dirty="0"/>
              <a:t>Intermediate </a:t>
            </a:r>
          </a:p>
          <a:p>
            <a:pPr lvl="2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b="1" dirty="0">
                <a:solidFill>
                  <a:srgbClr val="FF0000"/>
                </a:solidFill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map() 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peek() sorted() </a:t>
            </a:r>
          </a:p>
          <a:p>
            <a:pPr lvl="2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Terminal</a:t>
            </a:r>
          </a:p>
          <a:p>
            <a:pPr lvl="2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b="1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count()</a:t>
            </a:r>
            <a:r>
              <a:rPr lang="en-US" b="1" dirty="0">
                <a:solidFill>
                  <a:srgbClr val="FF0000"/>
                </a:solidFill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sum() average()  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min()  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max()</a:t>
            </a:r>
            <a:r>
              <a:rPr lang="en-US" b="1" dirty="0">
                <a:solidFill>
                  <a:srgbClr val="FF0000"/>
                </a:solidFill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collect()</a:t>
            </a:r>
          </a:p>
          <a:p>
            <a:pPr lvl="2">
              <a:buNone/>
            </a:pPr>
            <a:endParaRPr lang="en-US" dirty="0"/>
          </a:p>
          <a:p>
            <a:pPr lvl="1"/>
            <a:r>
              <a:rPr lang="en-US" dirty="0"/>
              <a:t>Terminal short-circuit</a:t>
            </a:r>
          </a:p>
          <a:p>
            <a:pPr lvl="2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findFirst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findAny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anyMatch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allMatch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noneMatch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Extracting Data with Map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305800" cy="4279120"/>
          </a:xfrm>
        </p:spPr>
        <p:txBody>
          <a:bodyPr/>
          <a:lstStyle/>
          <a:p>
            <a:r>
              <a:rPr lang="fr-FR" dirty="0" err="1">
                <a:cs typeface="Courier New" pitchFamily="49" charset="0"/>
              </a:rPr>
              <a:t>Used</a:t>
            </a:r>
            <a:r>
              <a:rPr lang="fr-FR" dirty="0">
                <a:cs typeface="Courier New" pitchFamily="49" charset="0"/>
              </a:rPr>
              <a:t> to </a:t>
            </a:r>
            <a:r>
              <a:rPr lang="fr-FR" dirty="0" err="1">
                <a:cs typeface="Courier New" pitchFamily="49" charset="0"/>
              </a:rPr>
              <a:t>transform</a:t>
            </a:r>
            <a:r>
              <a:rPr lang="fr-FR" dirty="0">
                <a:cs typeface="Courier New" pitchFamily="49" charset="0"/>
              </a:rPr>
              <a:t> data </a:t>
            </a:r>
            <a:r>
              <a:rPr lang="fr-FR" dirty="0" err="1">
                <a:cs typeface="Courier New" pitchFamily="49" charset="0"/>
              </a:rPr>
              <a:t>into</a:t>
            </a:r>
            <a:r>
              <a:rPr lang="fr-FR" dirty="0">
                <a:cs typeface="Courier New" pitchFamily="49" charset="0"/>
              </a:rPr>
              <a:t> </a:t>
            </a:r>
            <a:r>
              <a:rPr lang="fr-FR" dirty="0" err="1">
                <a:cs typeface="Courier New" pitchFamily="49" charset="0"/>
              </a:rPr>
              <a:t>different</a:t>
            </a:r>
            <a:r>
              <a:rPr lang="fr-FR" dirty="0">
                <a:cs typeface="Courier New" pitchFamily="49" charset="0"/>
              </a:rPr>
              <a:t> type</a:t>
            </a:r>
          </a:p>
          <a:p>
            <a:pPr>
              <a:buNone/>
            </a:pPr>
            <a:r>
              <a:rPr lang="fr-FR" b="1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buNone/>
            </a:pPr>
            <a:r>
              <a:rPr lang="fr-FR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fr-F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fr-F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&lt;? super T,? </a:t>
            </a:r>
            <a:r>
              <a:rPr lang="fr-F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fr-F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R&gt; mapper)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A map takes one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/>
              <a:t> as an argument.</a:t>
            </a:r>
          </a:p>
          <a:p>
            <a:pPr lvl="2"/>
            <a:r>
              <a:rPr lang="en-US" dirty="0"/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/>
              <a:t> takes one generic and returns something else.</a:t>
            </a:r>
          </a:p>
          <a:p>
            <a:pPr lvl="1"/>
            <a:r>
              <a:rPr lang="en-US" dirty="0"/>
              <a:t>Primitive versions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map</a:t>
            </a:r>
          </a:p>
          <a:p>
            <a:pPr lvl="2">
              <a:buNone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mapToInt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which returns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IntStream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mapToLong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which returns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LongStream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mapToDouble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which returns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DoubleStream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09600" y="495300"/>
            <a:ext cx="7918450" cy="876300"/>
          </a:xfrm>
        </p:spPr>
        <p:txBody>
          <a:bodyPr/>
          <a:lstStyle/>
          <a:p>
            <a:r>
              <a:rPr lang="en-US" dirty="0"/>
              <a:t>map() example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304800" y="1219200"/>
            <a:ext cx="8610600" cy="4996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700" b="0" dirty="0"/>
              <a:t>    </a:t>
            </a:r>
          </a:p>
          <a:p>
            <a:pPr algn="l"/>
            <a:r>
              <a:rPr lang="en-US" sz="1700" b="0" dirty="0"/>
              <a:t>    List&lt;Employee&gt; </a:t>
            </a:r>
            <a:r>
              <a:rPr lang="en-US" sz="1700" b="0" dirty="0" err="1"/>
              <a:t>empList</a:t>
            </a:r>
            <a:r>
              <a:rPr lang="en-US" sz="1700" b="0" dirty="0"/>
              <a:t>  =  - - - -</a:t>
            </a:r>
          </a:p>
          <a:p>
            <a:pPr algn="l"/>
            <a:r>
              <a:rPr lang="en-US" sz="1700" b="0" dirty="0"/>
              <a:t>    </a:t>
            </a:r>
          </a:p>
          <a:p>
            <a:pPr algn="l"/>
            <a:r>
              <a:rPr lang="en-US" sz="1700" b="0" dirty="0"/>
              <a:t>    </a:t>
            </a:r>
            <a:r>
              <a:rPr lang="en-US" sz="1700" b="0" dirty="0" err="1"/>
              <a:t>empList.stream</a:t>
            </a:r>
            <a:r>
              <a:rPr lang="en-US" sz="1700" b="0" dirty="0"/>
              <a:t>()</a:t>
            </a:r>
          </a:p>
          <a:p>
            <a:pPr algn="l"/>
            <a:r>
              <a:rPr lang="en-US" sz="1700" b="0" dirty="0"/>
              <a:t>              .map(</a:t>
            </a:r>
            <a:r>
              <a:rPr lang="en-US" sz="1700" b="0" dirty="0" err="1"/>
              <a:t>Emp</a:t>
            </a:r>
            <a:r>
              <a:rPr lang="en-US" sz="1700" b="0" dirty="0"/>
              <a:t>::</a:t>
            </a:r>
            <a:r>
              <a:rPr lang="en-US" sz="1700" b="0" dirty="0" err="1"/>
              <a:t>getName</a:t>
            </a:r>
            <a:r>
              <a:rPr lang="en-US" sz="1700" b="0" dirty="0"/>
              <a:t>)</a:t>
            </a:r>
          </a:p>
          <a:p>
            <a:pPr algn="l"/>
            <a:r>
              <a:rPr lang="en-US" sz="1700" b="0" dirty="0"/>
              <a:t>              .</a:t>
            </a:r>
            <a:r>
              <a:rPr lang="en-US" sz="1700" b="0" dirty="0" err="1"/>
              <a:t>forEach</a:t>
            </a:r>
            <a:r>
              <a:rPr lang="en-US" sz="1700" b="0" dirty="0"/>
              <a:t>(  name -&gt; </a:t>
            </a:r>
            <a:r>
              <a:rPr lang="en-US" sz="1700" b="0" dirty="0" err="1"/>
              <a:t>System.out.println</a:t>
            </a:r>
            <a:r>
              <a:rPr lang="en-US" sz="1700" b="0" dirty="0"/>
              <a:t>(name) );  </a:t>
            </a:r>
            <a:r>
              <a:rPr lang="en-US" sz="1700" b="0" dirty="0">
                <a:solidFill>
                  <a:srgbClr val="FF0000"/>
                </a:solidFill>
              </a:rPr>
              <a:t>// display all names</a:t>
            </a:r>
            <a:endParaRPr lang="en-US" sz="1700" b="0" dirty="0"/>
          </a:p>
          <a:p>
            <a:pPr algn="l"/>
            <a:endParaRPr lang="en-US" sz="1700" b="0" dirty="0"/>
          </a:p>
          <a:p>
            <a:pPr algn="l"/>
            <a:r>
              <a:rPr lang="en-US" sz="1700" b="0" dirty="0"/>
              <a:t>    </a:t>
            </a:r>
            <a:r>
              <a:rPr lang="en-US" sz="1700" b="0" dirty="0" err="1"/>
              <a:t>empList.stream</a:t>
            </a:r>
            <a:r>
              <a:rPr lang="en-US" sz="1700" b="0" dirty="0"/>
              <a:t>()</a:t>
            </a:r>
          </a:p>
          <a:p>
            <a:pPr algn="l"/>
            <a:r>
              <a:rPr lang="en-US" sz="1700" b="0" dirty="0"/>
              <a:t>                        .map(</a:t>
            </a:r>
            <a:r>
              <a:rPr lang="en-US" sz="1700" b="0" dirty="0" err="1"/>
              <a:t>Emp</a:t>
            </a:r>
            <a:r>
              <a:rPr lang="en-US" sz="1700" b="0" dirty="0"/>
              <a:t>::</a:t>
            </a:r>
            <a:r>
              <a:rPr lang="en-US" sz="1700" b="0" dirty="0" err="1"/>
              <a:t>getName</a:t>
            </a:r>
            <a:r>
              <a:rPr lang="en-US" sz="1700" b="0" dirty="0"/>
              <a:t>)</a:t>
            </a:r>
          </a:p>
          <a:p>
            <a:pPr algn="l"/>
            <a:r>
              <a:rPr lang="en-US" sz="1700" b="0" dirty="0"/>
              <a:t>                        .map(String::</a:t>
            </a:r>
            <a:r>
              <a:rPr lang="en-US" sz="1700" b="0" dirty="0" err="1"/>
              <a:t>toUpperCase</a:t>
            </a:r>
            <a:r>
              <a:rPr lang="en-US" sz="1700" b="0" dirty="0"/>
              <a:t>)</a:t>
            </a:r>
          </a:p>
          <a:p>
            <a:pPr algn="l"/>
            <a:r>
              <a:rPr lang="en-US" sz="1700" b="0" dirty="0"/>
              <a:t>                        .</a:t>
            </a:r>
            <a:r>
              <a:rPr lang="en-US" sz="1700" b="0" dirty="0" err="1"/>
              <a:t>forEach</a:t>
            </a:r>
            <a:r>
              <a:rPr lang="en-US" sz="1700" b="0" dirty="0"/>
              <a:t>(</a:t>
            </a:r>
            <a:r>
              <a:rPr lang="en-US" sz="1700" b="0" dirty="0" err="1"/>
              <a:t>System.out</a:t>
            </a:r>
            <a:r>
              <a:rPr lang="en-US" sz="1700" b="0" dirty="0"/>
              <a:t>::</a:t>
            </a:r>
            <a:r>
              <a:rPr lang="en-US" sz="1700" b="0" dirty="0" err="1"/>
              <a:t>println</a:t>
            </a:r>
            <a:r>
              <a:rPr lang="en-US" sz="1700" b="0" dirty="0"/>
              <a:t>);  </a:t>
            </a:r>
            <a:r>
              <a:rPr lang="en-US" sz="1700" b="0" dirty="0">
                <a:solidFill>
                  <a:srgbClr val="FF0000"/>
                </a:solidFill>
              </a:rPr>
              <a:t>// display all names in uppercase</a:t>
            </a:r>
            <a:endParaRPr lang="en-US" sz="1700" b="0" dirty="0"/>
          </a:p>
          <a:p>
            <a:pPr algn="l"/>
            <a:r>
              <a:rPr lang="en-US" sz="1700" b="0" i="1" dirty="0"/>
              <a:t>   </a:t>
            </a:r>
          </a:p>
          <a:p>
            <a:pPr algn="l"/>
            <a:r>
              <a:rPr lang="en-US" sz="1700" b="0" i="1" dirty="0"/>
              <a:t>    </a:t>
            </a:r>
            <a:r>
              <a:rPr lang="en-US" sz="1700" b="0" dirty="0"/>
              <a:t> double </a:t>
            </a:r>
            <a:r>
              <a:rPr lang="en-US" sz="1700" b="0" dirty="0" err="1"/>
              <a:t>totalSalary</a:t>
            </a:r>
            <a:r>
              <a:rPr lang="en-US" sz="1700" b="0" dirty="0"/>
              <a:t> = </a:t>
            </a:r>
            <a:r>
              <a:rPr lang="en-US" sz="1700" b="0" dirty="0" err="1"/>
              <a:t>empList.stream</a:t>
            </a:r>
            <a:r>
              <a:rPr lang="en-US" sz="1700" b="0" dirty="0"/>
              <a:t>().</a:t>
            </a:r>
            <a:r>
              <a:rPr lang="en-US" sz="1700" b="0" dirty="0" err="1"/>
              <a:t>mapToDouble</a:t>
            </a:r>
            <a:r>
              <a:rPr lang="en-US" sz="1700" b="0" dirty="0"/>
              <a:t>(</a:t>
            </a:r>
            <a:r>
              <a:rPr lang="en-US" sz="1700" b="0" dirty="0" err="1"/>
              <a:t>Emp</a:t>
            </a:r>
            <a:r>
              <a:rPr lang="en-US" sz="1700" b="0" dirty="0"/>
              <a:t>::</a:t>
            </a:r>
            <a:r>
              <a:rPr lang="en-US" sz="1700" b="0" dirty="0" err="1"/>
              <a:t>getSalary</a:t>
            </a:r>
            <a:r>
              <a:rPr lang="en-US" sz="1700" b="0" dirty="0"/>
              <a:t>).sum();</a:t>
            </a:r>
          </a:p>
          <a:p>
            <a:pPr algn="l"/>
            <a:r>
              <a:rPr lang="en-US" sz="1700" b="0" i="1" dirty="0"/>
              <a:t>      </a:t>
            </a:r>
            <a:r>
              <a:rPr lang="en-US" sz="1700" b="0" i="1" dirty="0" err="1"/>
              <a:t>System.out.println</a:t>
            </a:r>
            <a:r>
              <a:rPr lang="en-US" sz="1700" b="0" i="1" dirty="0"/>
              <a:t>(</a:t>
            </a:r>
            <a:r>
              <a:rPr lang="en-US" sz="1700" b="0" i="1" dirty="0" err="1"/>
              <a:t>totalSalary</a:t>
            </a:r>
            <a:r>
              <a:rPr lang="en-US" sz="1700" b="0" i="1" dirty="0"/>
              <a:t>);    </a:t>
            </a:r>
            <a:r>
              <a:rPr lang="en-US" sz="1700" b="0" i="1" dirty="0">
                <a:solidFill>
                  <a:srgbClr val="FF0000"/>
                </a:solidFill>
              </a:rPr>
              <a:t> // display total salary</a:t>
            </a:r>
            <a:r>
              <a:rPr lang="en-US" sz="1700" b="0" i="1" dirty="0"/>
              <a:t>  </a:t>
            </a:r>
          </a:p>
          <a:p>
            <a:pPr algn="l"/>
            <a:r>
              <a:rPr lang="en-US" sz="1700" b="0" dirty="0"/>
              <a:t>    </a:t>
            </a:r>
          </a:p>
          <a:p>
            <a:pPr algn="l"/>
            <a:r>
              <a:rPr lang="en-US" sz="1700" b="0" dirty="0"/>
              <a:t>    </a:t>
            </a:r>
            <a:endParaRPr kumimoji="0" lang="en-US" sz="17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Methods: Overview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918450" cy="4322209"/>
          </a:xfrm>
        </p:spPr>
        <p:txBody>
          <a:bodyPr/>
          <a:lstStyle/>
          <a:p>
            <a:pPr lvl="1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Optional&lt;T&gt;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findFirst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/>
              <a:t>Returns an Optional describing the first element of this stream, or an empty Optional if the stream is empty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allMatch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(Predicate)</a:t>
            </a:r>
          </a:p>
          <a:p>
            <a:pPr lvl="1"/>
            <a:r>
              <a:rPr lang="en-US" dirty="0"/>
              <a:t>Returns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all the elements meet the criteria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noneMatch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(predicate)</a:t>
            </a:r>
          </a:p>
          <a:p>
            <a:pPr lvl="1"/>
            <a:r>
              <a:rPr lang="en-US" dirty="0"/>
              <a:t>Returns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none of the elements meet the criteria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All of the above are short-circuit terminal operations.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Optional Class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918450" cy="4069832"/>
          </a:xfrm>
        </p:spPr>
        <p:txBody>
          <a:bodyPr/>
          <a:lstStyle/>
          <a:p>
            <a:pPr lvl="1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Optional&lt;T&gt;</a:t>
            </a:r>
          </a:p>
          <a:p>
            <a:pPr lvl="2"/>
            <a:r>
              <a:rPr lang="en-US" dirty="0"/>
              <a:t>A container object that may or may not contain a non-null value</a:t>
            </a:r>
          </a:p>
          <a:p>
            <a:pPr lvl="2"/>
            <a:r>
              <a:rPr lang="en-US" dirty="0"/>
              <a:t>If a value is present,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isPresent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returns true. </a:t>
            </a:r>
          </a:p>
          <a:p>
            <a:pPr lvl="2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get()</a:t>
            </a:r>
            <a:r>
              <a:rPr lang="en-US" dirty="0"/>
              <a:t> returns the value.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Part of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java.util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package</a:t>
            </a:r>
          </a:p>
          <a:p>
            <a:pPr lvl="2">
              <a:buNone/>
            </a:pP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Optional primitives</a:t>
            </a:r>
          </a:p>
          <a:p>
            <a:pPr lvl="2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OptionalDouble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OptionalInt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OptionalLong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lvl="2"/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09600" y="495300"/>
            <a:ext cx="7918450" cy="876300"/>
          </a:xfrm>
        </p:spPr>
        <p:txBody>
          <a:bodyPr/>
          <a:lstStyle/>
          <a:p>
            <a:r>
              <a:rPr lang="en-US" dirty="0"/>
              <a:t>Search methods: example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304800" y="1371600"/>
            <a:ext cx="8610600" cy="429143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/>
              <a:t>    </a:t>
            </a:r>
          </a:p>
          <a:p>
            <a:pPr algn="l"/>
            <a:r>
              <a:rPr lang="en-US" b="0" dirty="0"/>
              <a:t>    List&lt;Employee&gt; </a:t>
            </a:r>
            <a:r>
              <a:rPr lang="en-US" b="0" dirty="0" err="1"/>
              <a:t>empList</a:t>
            </a:r>
            <a:r>
              <a:rPr lang="en-US" b="0" dirty="0"/>
              <a:t>  =  - - - -</a:t>
            </a:r>
          </a:p>
          <a:p>
            <a:pPr algn="l"/>
            <a:r>
              <a:rPr lang="en-US" b="0" dirty="0"/>
              <a:t>    </a:t>
            </a:r>
          </a:p>
          <a:p>
            <a:pPr algn="l"/>
            <a:r>
              <a:rPr lang="en-US" b="0" dirty="0"/>
              <a:t>    Optional&lt;</a:t>
            </a:r>
            <a:r>
              <a:rPr lang="en-US" b="0" dirty="0" err="1"/>
              <a:t>Emp</a:t>
            </a:r>
            <a:r>
              <a:rPr lang="en-US" b="0" dirty="0"/>
              <a:t>&gt; data = </a:t>
            </a:r>
            <a:r>
              <a:rPr lang="en-US" b="0" dirty="0" err="1"/>
              <a:t>empList.stream</a:t>
            </a:r>
            <a:r>
              <a:rPr lang="en-US" b="0" dirty="0"/>
              <a:t>()</a:t>
            </a:r>
          </a:p>
          <a:p>
            <a:pPr algn="l"/>
            <a:r>
              <a:rPr lang="en-US" b="0" dirty="0"/>
              <a:t>               .filter(e -&gt; </a:t>
            </a:r>
            <a:r>
              <a:rPr lang="en-US" b="0" dirty="0" err="1"/>
              <a:t>e.getSalary</a:t>
            </a:r>
            <a:r>
              <a:rPr lang="en-US" b="0" dirty="0"/>
              <a:t>() &gt; 10000)</a:t>
            </a:r>
          </a:p>
          <a:p>
            <a:pPr algn="l"/>
            <a:r>
              <a:rPr lang="en-US" b="0" dirty="0"/>
              <a:t>               .</a:t>
            </a:r>
            <a:r>
              <a:rPr lang="en-US" b="0" dirty="0" err="1"/>
              <a:t>findFirst</a:t>
            </a:r>
            <a:r>
              <a:rPr lang="en-US" b="0" dirty="0"/>
              <a:t>();</a:t>
            </a:r>
          </a:p>
          <a:p>
            <a:pPr algn="l"/>
            <a:r>
              <a:rPr lang="en-US" b="0" dirty="0"/>
              <a:t>    </a:t>
            </a:r>
            <a:r>
              <a:rPr lang="en-US" b="0" dirty="0" err="1"/>
              <a:t>System.out.println</a:t>
            </a:r>
            <a:r>
              <a:rPr lang="en-US" b="0" dirty="0"/>
              <a:t>(</a:t>
            </a:r>
            <a:r>
              <a:rPr lang="en-US" b="0" dirty="0" err="1"/>
              <a:t>data.get</a:t>
            </a:r>
            <a:r>
              <a:rPr lang="en-US" b="0" dirty="0"/>
              <a:t>());</a:t>
            </a:r>
          </a:p>
          <a:p>
            <a:pPr algn="l"/>
            <a:endParaRPr lang="en-US" b="0" dirty="0"/>
          </a:p>
          <a:p>
            <a:pPr algn="l"/>
            <a:r>
              <a:rPr lang="en-US" b="0" dirty="0"/>
              <a:t>   if (</a:t>
            </a:r>
            <a:r>
              <a:rPr lang="en-US" b="0" dirty="0" err="1"/>
              <a:t>empList.stream</a:t>
            </a:r>
            <a:r>
              <a:rPr lang="en-US" b="0" dirty="0"/>
              <a:t>().</a:t>
            </a:r>
            <a:r>
              <a:rPr lang="en-US" b="0" dirty="0" err="1"/>
              <a:t>allMatch</a:t>
            </a:r>
            <a:r>
              <a:rPr lang="en-US" b="0" dirty="0"/>
              <a:t>(e -&gt; </a:t>
            </a:r>
            <a:r>
              <a:rPr lang="en-US" b="0" dirty="0" err="1"/>
              <a:t>e.getSalary</a:t>
            </a:r>
            <a:r>
              <a:rPr lang="en-US" b="0" dirty="0"/>
              <a:t>() &gt; 10000))</a:t>
            </a:r>
          </a:p>
          <a:p>
            <a:pPr algn="l"/>
            <a:r>
              <a:rPr lang="en-US" b="0" dirty="0"/>
              <a:t>              </a:t>
            </a:r>
            <a:r>
              <a:rPr lang="en-US" b="0" dirty="0" err="1"/>
              <a:t>System.out.println</a:t>
            </a:r>
            <a:r>
              <a:rPr lang="en-US" b="0" dirty="0"/>
              <a:t>("all elements match");</a:t>
            </a:r>
          </a:p>
          <a:p>
            <a:pPr algn="l"/>
            <a:endParaRPr lang="en-US" b="0" dirty="0"/>
          </a:p>
          <a:p>
            <a:pPr algn="l"/>
            <a:r>
              <a:rPr lang="en-US" b="0" dirty="0"/>
              <a:t>   if (</a:t>
            </a:r>
            <a:r>
              <a:rPr lang="en-US" b="0" dirty="0" err="1"/>
              <a:t>empList.stream</a:t>
            </a:r>
            <a:r>
              <a:rPr lang="en-US" b="0" dirty="0"/>
              <a:t>().</a:t>
            </a:r>
            <a:r>
              <a:rPr lang="en-US" b="0" dirty="0" err="1"/>
              <a:t>noneMatch</a:t>
            </a:r>
            <a:r>
              <a:rPr lang="en-US" b="0" dirty="0"/>
              <a:t>(e -&gt; </a:t>
            </a:r>
            <a:r>
              <a:rPr lang="en-US" b="0" dirty="0" err="1"/>
              <a:t>e.getSalary</a:t>
            </a:r>
            <a:r>
              <a:rPr lang="en-US" b="0" dirty="0"/>
              <a:t>() &gt; 100000))</a:t>
            </a:r>
          </a:p>
          <a:p>
            <a:pPr algn="l"/>
            <a:r>
              <a:rPr lang="en-US" b="0" dirty="0"/>
              <a:t>             </a:t>
            </a:r>
            <a:r>
              <a:rPr lang="en-US" b="0" dirty="0" err="1"/>
              <a:t>System.out.println</a:t>
            </a:r>
            <a:r>
              <a:rPr lang="en-US" b="0" dirty="0"/>
              <a:t>("No employee gets more than 100000");</a:t>
            </a:r>
            <a:endParaRPr kumimoji="0" lang="en-US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 in abstract classes &amp; interfaces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534160"/>
          <a:ext cx="8229600" cy="311404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Abstract classes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interfaces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static</a:t>
                      </a:r>
                      <a:r>
                        <a:rPr lang="en-US" baseline="0" dirty="0"/>
                        <a:t> methods can be invoked using class name, subclass name and subclass object reference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Static methods can be invoked only with interface name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Instance methods cannot override static methods of super class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Implementing class can have instance method with same signature of interface static method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Static method in sub class can override static methods in super class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Implementing class can</a:t>
                      </a:r>
                      <a:r>
                        <a:rPr lang="en-US" baseline="0" dirty="0"/>
                        <a:t> have static method with same signature  of interface static methods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47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Lambda Expressions</a:t>
            </a:r>
          </a:p>
        </p:txBody>
      </p:sp>
      <p:sp>
        <p:nvSpPr>
          <p:cNvPr id="3075" name="Rectangle 4" hidden="1"/>
          <p:cNvSpPr>
            <a:spLocks noChangeArrowheads="1"/>
          </p:cNvSpPr>
          <p:nvPr/>
        </p:nvSpPr>
        <p:spPr bwMode="auto">
          <a:xfrm>
            <a:off x="927100" y="4419600"/>
            <a:ext cx="73279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20000"/>
              </a:spcBef>
              <a:buClr>
                <a:srgbClr val="FF3300"/>
              </a:buClr>
              <a:buSzPct val="125000"/>
              <a:tabLst>
                <a:tab pos="571500" algn="l"/>
              </a:tabLst>
            </a:pPr>
            <a:endParaRPr lang="en-US" sz="2200" b="1"/>
          </a:p>
        </p:txBody>
      </p:sp>
      <p:sp>
        <p:nvSpPr>
          <p:cNvPr id="3076" name="Line 6"/>
          <p:cNvSpPr>
            <a:spLocks noChangeShapeType="1"/>
          </p:cNvSpPr>
          <p:nvPr/>
        </p:nvSpPr>
        <p:spPr bwMode="auto">
          <a:xfrm>
            <a:off x="1828800" y="4495800"/>
            <a:ext cx="990600" cy="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 lIns="12700" tIns="12700" rIns="12700" bIns="12700"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457200" y="381000"/>
            <a:ext cx="8229600" cy="6019800"/>
          </a:xfrm>
          <a:prstGeom prst="rect">
            <a:avLst/>
          </a:prstGeom>
          <a:noFill/>
          <a:ln w="28575" cap="flat" cmpd="sng" algn="ctr">
            <a:solidFill>
              <a:srgbClr val="00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461250" cy="8763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Quick Review 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1"/>
            <a:ext cx="8153400" cy="3200400"/>
          </a:xfrm>
        </p:spPr>
        <p:txBody>
          <a:bodyPr>
            <a:noAutofit/>
          </a:bodyPr>
          <a:lstStyle/>
          <a:p>
            <a:r>
              <a:rPr lang="en-US" sz="2800" dirty="0"/>
              <a:t>Interfaces</a:t>
            </a:r>
          </a:p>
          <a:p>
            <a:r>
              <a:rPr lang="en-US" sz="2800" dirty="0"/>
              <a:t>Inner classes</a:t>
            </a:r>
          </a:p>
          <a:p>
            <a:r>
              <a:rPr lang="en-US" sz="2800" dirty="0"/>
              <a:t>Anonymous classes</a:t>
            </a:r>
          </a:p>
          <a:p>
            <a:r>
              <a:rPr lang="en-US" sz="2800" dirty="0"/>
              <a:t>Interface as method arguments</a:t>
            </a:r>
          </a:p>
          <a:p>
            <a:r>
              <a:rPr lang="en-US" sz="2800" dirty="0"/>
              <a:t>Collections processing</a:t>
            </a:r>
          </a:p>
          <a:p>
            <a:r>
              <a:rPr lang="en-US" sz="2800" dirty="0"/>
              <a:t>Default sorting</a:t>
            </a:r>
          </a:p>
          <a:p>
            <a:r>
              <a:rPr lang="en-US" sz="2800" dirty="0"/>
              <a:t>Custom sorting</a:t>
            </a:r>
          </a:p>
          <a:p>
            <a:r>
              <a:rPr lang="en-US" sz="2800" dirty="0"/>
              <a:t>. . . . . .  .  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461250" cy="8763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Lambda Expression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1"/>
            <a:ext cx="8153400" cy="3200400"/>
          </a:xfrm>
        </p:spPr>
        <p:txBody>
          <a:bodyPr>
            <a:noAutofit/>
          </a:bodyPr>
          <a:lstStyle/>
          <a:p>
            <a:r>
              <a:rPr lang="en-US" dirty="0"/>
              <a:t>A lambda expression is an anonymous function</a:t>
            </a:r>
          </a:p>
          <a:p>
            <a:r>
              <a:rPr lang="en-US" dirty="0"/>
              <a:t>A function that doesn’t have a name and doesn’t belong to any class</a:t>
            </a:r>
          </a:p>
          <a:p>
            <a:r>
              <a:rPr lang="en-US" dirty="0" err="1"/>
              <a:t>Labda</a:t>
            </a:r>
            <a:r>
              <a:rPr lang="en-US" dirty="0"/>
              <a:t> Expressions  are  classes implementing functional interfaces</a:t>
            </a:r>
          </a:p>
          <a:p>
            <a:r>
              <a:rPr lang="en-US" dirty="0"/>
              <a:t>Functional interface is the one which has only one method</a:t>
            </a:r>
          </a:p>
          <a:p>
            <a:r>
              <a:rPr lang="en-US" dirty="0"/>
              <a:t>To check a functional interface, java 8 introduces new annotation </a:t>
            </a:r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FunctionalInterface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gray">
          <a:xfrm>
            <a:off x="844550" y="4572000"/>
            <a:ext cx="4337050" cy="163224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marL="574675" marR="0" lvl="1" indent="-460375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@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FunctionalInterface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574675" marR="0" lvl="1" indent="-460375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interface Operation{</a:t>
            </a:r>
          </a:p>
          <a:p>
            <a:pPr marL="574675" marR="0" lvl="1" indent="-460375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int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getResult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int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a,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int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b);</a:t>
            </a:r>
          </a:p>
          <a:p>
            <a:pPr marL="574675" marR="0" lvl="1" indent="-460375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}</a:t>
            </a:r>
          </a:p>
          <a:p>
            <a:pPr marL="574675" marR="0" lvl="1" indent="-460375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Lambda Expression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918450" cy="3503523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lvl="1">
              <a:buNone/>
            </a:pPr>
            <a:r>
              <a:rPr lang="en-US" dirty="0"/>
              <a:t>interface Operation{</a:t>
            </a:r>
          </a:p>
          <a:p>
            <a:pPr lvl="1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getResult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b);</a:t>
            </a:r>
          </a:p>
          <a:p>
            <a:pPr lvl="1">
              <a:buNone/>
            </a:pPr>
            <a:r>
              <a:rPr lang="en-US" dirty="0"/>
              <a:t>}</a:t>
            </a:r>
          </a:p>
          <a:p>
            <a:pPr lvl="1">
              <a:buNone/>
            </a:pPr>
            <a:r>
              <a:rPr lang="en-US" dirty="0"/>
              <a:t>Operation o =  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 -&gt; {return a + b; };</a:t>
            </a:r>
          </a:p>
          <a:p>
            <a:pPr lvl="1">
              <a:buNone/>
            </a:pPr>
            <a:r>
              <a:rPr lang="en-US" dirty="0">
                <a:solidFill>
                  <a:srgbClr val="FF0000"/>
                </a:solidFill>
              </a:rPr>
              <a:t>// can also be written as</a:t>
            </a:r>
          </a:p>
          <a:p>
            <a:pPr lvl="1">
              <a:buNone/>
            </a:pPr>
            <a:r>
              <a:rPr lang="en-US" dirty="0"/>
              <a:t>Operation o = (</a:t>
            </a:r>
            <a:r>
              <a:rPr lang="en-US" dirty="0" err="1"/>
              <a:t>a,b</a:t>
            </a:r>
            <a:r>
              <a:rPr lang="en-US" dirty="0"/>
              <a:t>) -&gt; 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o.getResult</a:t>
            </a:r>
            <a:r>
              <a:rPr lang="en-US" dirty="0"/>
              <a:t>(30,40));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U6_Jan08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OU6_Jan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OU6_Jan08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33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2D00"/>
      </a:accent6>
      <a:hlink>
        <a:srgbClr val="FF3300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Settings\bchoudhu\Application Data\Microsoft\Templates\OU Design Template\OU6_Jan08.pot</Template>
  <TotalTime>14064</TotalTime>
  <Words>5412</Words>
  <Application>Microsoft Office PowerPoint</Application>
  <PresentationFormat>On-screen Show (4:3)</PresentationFormat>
  <Paragraphs>595</Paragraphs>
  <Slides>47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Courier New</vt:lpstr>
      <vt:lpstr>Times New Roman</vt:lpstr>
      <vt:lpstr>OU6_Jan08</vt:lpstr>
      <vt:lpstr>interfaces in Java 8</vt:lpstr>
      <vt:lpstr>Example: Java 8 interface</vt:lpstr>
      <vt:lpstr>Duplicate default methods in multiple interfaces</vt:lpstr>
      <vt:lpstr>Static methods in interfaces</vt:lpstr>
      <vt:lpstr>Static methods in abstract classes &amp; interfaces</vt:lpstr>
      <vt:lpstr>Lambda Expressions</vt:lpstr>
      <vt:lpstr>Quick Review </vt:lpstr>
      <vt:lpstr>Lambda Expression</vt:lpstr>
      <vt:lpstr>Lambda Expression</vt:lpstr>
      <vt:lpstr>Lambda Expression Defined</vt:lpstr>
      <vt:lpstr>Lambda Expressions</vt:lpstr>
      <vt:lpstr>Lambda Expression VS methods</vt:lpstr>
      <vt:lpstr>Lambda Expressions as Variables</vt:lpstr>
      <vt:lpstr>Example 1: Lambda with no parameter</vt:lpstr>
      <vt:lpstr>Example 2: Lambda with one parameter</vt:lpstr>
      <vt:lpstr>Example 3: Lambda with two parameters</vt:lpstr>
      <vt:lpstr>Method Reference</vt:lpstr>
      <vt:lpstr>Example: Method Reference</vt:lpstr>
      <vt:lpstr>Built-in Functional Interfaces</vt:lpstr>
      <vt:lpstr>Functional interfaces</vt:lpstr>
      <vt:lpstr>Predicate</vt:lpstr>
      <vt:lpstr>Consumer</vt:lpstr>
      <vt:lpstr>Supplier</vt:lpstr>
      <vt:lpstr>Function</vt:lpstr>
      <vt:lpstr>Primitive Interfaces</vt:lpstr>
      <vt:lpstr>Return a Primitive Type</vt:lpstr>
      <vt:lpstr>Process a Primitive Type</vt:lpstr>
      <vt:lpstr>Binary Types</vt:lpstr>
      <vt:lpstr>Functional Programming</vt:lpstr>
      <vt:lpstr>Functional Programming</vt:lpstr>
      <vt:lpstr>compose() &amp; andThen()</vt:lpstr>
      <vt:lpstr>Composition examples</vt:lpstr>
      <vt:lpstr>Creating composite functions</vt:lpstr>
      <vt:lpstr>andThen with a BiFunction</vt:lpstr>
      <vt:lpstr>Java 8 Streams</vt:lpstr>
      <vt:lpstr>Streams Sample </vt:lpstr>
      <vt:lpstr>Why Streams</vt:lpstr>
      <vt:lpstr>Java Streams</vt:lpstr>
      <vt:lpstr>How to work with Streams</vt:lpstr>
      <vt:lpstr>Stream features</vt:lpstr>
      <vt:lpstr>How to create stream</vt:lpstr>
      <vt:lpstr>Types of Operations</vt:lpstr>
      <vt:lpstr>Extracting Data with Map</vt:lpstr>
      <vt:lpstr>map() example</vt:lpstr>
      <vt:lpstr>Search Methods: Overview</vt:lpstr>
      <vt:lpstr>Optional Class</vt:lpstr>
      <vt:lpstr>Search methods: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Persistence with JPA Entities</dc:title>
  <dc:subject>OU6</dc:subject>
  <dc:creator>Bijoy Choudhury</dc:creator>
  <dc:description>Oracle University Production Services: Graphics Team</dc:description>
  <cp:lastModifiedBy>Ramana Reddy</cp:lastModifiedBy>
  <cp:revision>282</cp:revision>
  <cp:lastPrinted>2002-03-28T23:57:22Z</cp:lastPrinted>
  <dcterms:created xsi:type="dcterms:W3CDTF">2008-04-17T11:31:06Z</dcterms:created>
  <dcterms:modified xsi:type="dcterms:W3CDTF">2024-09-24T12:00:31Z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ome_page">
    <vt:lpwstr>http://ap337sun.us.oracle.com/powerpoint</vt:lpwstr>
  </property>
  <property fmtid="{D5CDD505-2E9C-101B-9397-08002B2CF9AE}" pid="3" name="Version">
    <vt:lpwstr>1.00</vt:lpwstr>
  </property>
  <property fmtid="{D5CDD505-2E9C-101B-9397-08002B2CF9AE}" pid="4" name="Build_version">
    <vt:lpwstr> 111</vt:lpwstr>
  </property>
  <property fmtid="{D5CDD505-2E9C-101B-9397-08002B2CF9AE}" pid="5" name="Build_Date">
    <vt:filetime>2001-07-03T07:00:00Z</vt:filetime>
  </property>
  <property fmtid="{D5CDD505-2E9C-101B-9397-08002B2CF9AE}" pid="6" name="Build_Time">
    <vt:lpwstr>10:11:09 AM</vt:lpwstr>
  </property>
  <property fmtid="{D5CDD505-2E9C-101B-9397-08002B2CF9AE}" pid="7" name="Install_dir">
    <vt:lpwstr/>
  </property>
</Properties>
</file>