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83" r:id="rId2"/>
    <p:sldId id="282" r:id="rId3"/>
    <p:sldId id="271" r:id="rId4"/>
    <p:sldId id="260" r:id="rId5"/>
    <p:sldId id="292" r:id="rId6"/>
    <p:sldId id="293" r:id="rId7"/>
    <p:sldId id="258" r:id="rId8"/>
    <p:sldId id="300" r:id="rId9"/>
    <p:sldId id="295" r:id="rId10"/>
    <p:sldId id="297" r:id="rId11"/>
    <p:sldId id="298" r:id="rId12"/>
    <p:sldId id="299" r:id="rId13"/>
    <p:sldId id="301" r:id="rId14"/>
    <p:sldId id="289" r:id="rId15"/>
    <p:sldId id="296" r:id="rId16"/>
    <p:sldId id="269" r:id="rId17"/>
    <p:sldId id="29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25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984D07-084D-4595-AB91-1A31FAFBEACB}" type="datetimeFigureOut">
              <a:rPr lang="en-US" smtClean="0"/>
              <a:pPr/>
              <a:t>10/13/2017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83C68C-68F1-418A-B6D0-947A84E2B7AB}" type="slidenum">
              <a:rPr lang="en-US" smtClean="0"/>
              <a:pPr/>
              <a:t>‹#›</a:t>
            </a:fld>
            <a:endParaRPr lang="en-US"/>
          </a:p>
        </p:txBody>
      </p:sp>
    </p:spTree>
    <p:extLst>
      <p:ext uri="{BB962C8B-B14F-4D97-AF65-F5344CB8AC3E}">
        <p14:creationId xmlns:p14="http://schemas.microsoft.com/office/powerpoint/2010/main" val="131280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09935309-11AB-406F-BFBA-F017BF4868FF}" type="slidenum">
              <a:rPr lang="en-US" smtClean="0"/>
              <a:pPr/>
              <a:t>1</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74525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497659-F683-49C5-A6D5-9B4E76315670}" type="datetime1">
              <a:rPr lang="en-US" smtClean="0"/>
              <a:pPr/>
              <a:t>10/13/2017</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
        <p:nvSpPr>
          <p:cNvPr id="6" name="Slide Number Placeholder 5"/>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DF8489-F9CC-44CF-B858-00A1F8207091}" type="datetime1">
              <a:rPr lang="en-US" smtClean="0"/>
              <a:pPr/>
              <a:t>10/13/2017</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
        <p:nvSpPr>
          <p:cNvPr id="6" name="Slide Number Placeholder 5"/>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1A9521-5CC3-480D-A9E7-91033DBFB8C0}" type="datetime1">
              <a:rPr lang="en-US" smtClean="0"/>
              <a:pPr/>
              <a:t>10/13/2017</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
        <p:nvSpPr>
          <p:cNvPr id="6" name="Slide Number Placeholder 5"/>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9868E4-FAAA-4FEB-9B70-9DB4999B99D8}" type="datetime1">
              <a:rPr lang="en-US" smtClean="0"/>
              <a:pPr/>
              <a:t>10/13/2017</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
        <p:nvSpPr>
          <p:cNvPr id="6" name="Slide Number Placeholder 5"/>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AED955-E58B-4A65-8C97-622CEA7B88C1}" type="datetime1">
              <a:rPr lang="en-US" smtClean="0"/>
              <a:pPr/>
              <a:t>10/13/2017</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
        <p:nvSpPr>
          <p:cNvPr id="6" name="Slide Number Placeholder 5"/>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C75528-863D-4F1A-81C2-A6BE2DE2D660}" type="datetime1">
              <a:rPr lang="en-US" smtClean="0"/>
              <a:pPr/>
              <a:t>10/13/2017</a:t>
            </a:fld>
            <a:endParaRPr lang="en-US"/>
          </a:p>
        </p:txBody>
      </p:sp>
      <p:sp>
        <p:nvSpPr>
          <p:cNvPr id="6" name="Footer Placeholder 5"/>
          <p:cNvSpPr>
            <a:spLocks noGrp="1"/>
          </p:cNvSpPr>
          <p:nvPr>
            <p:ph type="ftr" sz="quarter" idx="11"/>
          </p:nvPr>
        </p:nvSpPr>
        <p:spPr/>
        <p:txBody>
          <a:bodyPr/>
          <a:lstStyle/>
          <a:p>
            <a:r>
              <a:rPr lang="en-US" smtClean="0"/>
              <a:t>Project Review 1 Version -00</a:t>
            </a:r>
            <a:endParaRPr lang="en-US"/>
          </a:p>
        </p:txBody>
      </p:sp>
      <p:sp>
        <p:nvSpPr>
          <p:cNvPr id="7" name="Slide Number Placeholder 6"/>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2820C2-9CE2-4355-AE4E-12FF46D40AFB}" type="datetime1">
              <a:rPr lang="en-US" smtClean="0"/>
              <a:pPr/>
              <a:t>10/13/2017</a:t>
            </a:fld>
            <a:endParaRPr lang="en-US"/>
          </a:p>
        </p:txBody>
      </p:sp>
      <p:sp>
        <p:nvSpPr>
          <p:cNvPr id="8" name="Footer Placeholder 7"/>
          <p:cNvSpPr>
            <a:spLocks noGrp="1"/>
          </p:cNvSpPr>
          <p:nvPr>
            <p:ph type="ftr" sz="quarter" idx="11"/>
          </p:nvPr>
        </p:nvSpPr>
        <p:spPr/>
        <p:txBody>
          <a:bodyPr/>
          <a:lstStyle/>
          <a:p>
            <a:r>
              <a:rPr lang="en-US" smtClean="0"/>
              <a:t>Project Review 1 Version -00</a:t>
            </a:r>
            <a:endParaRPr lang="en-US"/>
          </a:p>
        </p:txBody>
      </p:sp>
      <p:sp>
        <p:nvSpPr>
          <p:cNvPr id="9" name="Slide Number Placeholder 8"/>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5E093A-0233-4713-B494-10E53FE5E279}" type="datetime1">
              <a:rPr lang="en-US" smtClean="0"/>
              <a:pPr/>
              <a:t>10/13/2017</a:t>
            </a:fld>
            <a:endParaRPr lang="en-US"/>
          </a:p>
        </p:txBody>
      </p:sp>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0ACC66-30EB-4F80-8915-13310C5D43D5}" type="datetime1">
              <a:rPr lang="en-US" smtClean="0"/>
              <a:pPr/>
              <a:t>10/13/2017</a:t>
            </a:fld>
            <a:endParaRPr lang="en-US"/>
          </a:p>
        </p:txBody>
      </p:sp>
      <p:sp>
        <p:nvSpPr>
          <p:cNvPr id="3" name="Footer Placeholder 2"/>
          <p:cNvSpPr>
            <a:spLocks noGrp="1"/>
          </p:cNvSpPr>
          <p:nvPr>
            <p:ph type="ftr" sz="quarter" idx="11"/>
          </p:nvPr>
        </p:nvSpPr>
        <p:spPr/>
        <p:txBody>
          <a:bodyPr/>
          <a:lstStyle/>
          <a:p>
            <a:r>
              <a:rPr lang="en-US" smtClean="0"/>
              <a:t>Project Review 1 Version -00</a:t>
            </a:r>
            <a:endParaRPr lang="en-US"/>
          </a:p>
        </p:txBody>
      </p:sp>
      <p:sp>
        <p:nvSpPr>
          <p:cNvPr id="4" name="Slide Number Placeholder 3"/>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CAC56A-1092-4C87-8808-FCCD4795E633}" type="datetime1">
              <a:rPr lang="en-US" smtClean="0"/>
              <a:pPr/>
              <a:t>10/13/2017</a:t>
            </a:fld>
            <a:endParaRPr lang="en-US"/>
          </a:p>
        </p:txBody>
      </p:sp>
      <p:sp>
        <p:nvSpPr>
          <p:cNvPr id="6" name="Footer Placeholder 5"/>
          <p:cNvSpPr>
            <a:spLocks noGrp="1"/>
          </p:cNvSpPr>
          <p:nvPr>
            <p:ph type="ftr" sz="quarter" idx="11"/>
          </p:nvPr>
        </p:nvSpPr>
        <p:spPr/>
        <p:txBody>
          <a:bodyPr/>
          <a:lstStyle/>
          <a:p>
            <a:r>
              <a:rPr lang="en-US" smtClean="0"/>
              <a:t>Project Review 1 Version -00</a:t>
            </a:r>
            <a:endParaRPr lang="en-US"/>
          </a:p>
        </p:txBody>
      </p:sp>
      <p:sp>
        <p:nvSpPr>
          <p:cNvPr id="7" name="Slide Number Placeholder 6"/>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57B352-2B52-4C6A-BD29-A840C399BF6C}" type="datetime1">
              <a:rPr lang="en-US" smtClean="0"/>
              <a:pPr/>
              <a:t>10/13/2017</a:t>
            </a:fld>
            <a:endParaRPr lang="en-US"/>
          </a:p>
        </p:txBody>
      </p:sp>
      <p:sp>
        <p:nvSpPr>
          <p:cNvPr id="6" name="Footer Placeholder 5"/>
          <p:cNvSpPr>
            <a:spLocks noGrp="1"/>
          </p:cNvSpPr>
          <p:nvPr>
            <p:ph type="ftr" sz="quarter" idx="11"/>
          </p:nvPr>
        </p:nvSpPr>
        <p:spPr/>
        <p:txBody>
          <a:bodyPr/>
          <a:lstStyle/>
          <a:p>
            <a:r>
              <a:rPr lang="en-US" smtClean="0"/>
              <a:t>Project Review 1 Version -00</a:t>
            </a:r>
            <a:endParaRPr lang="en-US"/>
          </a:p>
        </p:txBody>
      </p:sp>
      <p:sp>
        <p:nvSpPr>
          <p:cNvPr id="7" name="Slide Number Placeholder 6"/>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6D486-99E3-462C-AC20-1353B3B40C3B}" type="datetime1">
              <a:rPr lang="en-US" smtClean="0"/>
              <a:pPr/>
              <a:t>10/13/2017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Project Review 1 Version -00</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5A94B-D643-433C-8B6B-56C25592C7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2000" y="3276600"/>
            <a:ext cx="8077200" cy="1524000"/>
          </a:xfrm>
        </p:spPr>
        <p:txBody>
          <a:bodyPr>
            <a:noAutofit/>
          </a:bodyPr>
          <a:lstStyle/>
          <a:p>
            <a:r>
              <a:rPr lang="en-US" sz="3200" b="1" cap="all" dirty="0" smtClean="0">
                <a:solidFill>
                  <a:srgbClr val="0047D6"/>
                </a:solidFill>
              </a:rPr>
              <a:t/>
            </a:r>
            <a:br>
              <a:rPr lang="en-US" sz="3200" b="1" cap="all" dirty="0" smtClean="0">
                <a:solidFill>
                  <a:srgbClr val="0047D6"/>
                </a:solidFill>
              </a:rPr>
            </a:br>
            <a:r>
              <a:rPr lang="en-US" sz="3200" b="1" cap="all" dirty="0" smtClean="0">
                <a:solidFill>
                  <a:srgbClr val="FF0000"/>
                </a:solidFill>
              </a:rPr>
              <a:t>SRI ESHWAR COLLEGE OF ENGINEERING</a:t>
            </a:r>
            <a:br>
              <a:rPr lang="en-US" sz="3200" b="1" cap="all" dirty="0" smtClean="0">
                <a:solidFill>
                  <a:srgbClr val="FF0000"/>
                </a:solidFill>
              </a:rPr>
            </a:br>
            <a:r>
              <a:rPr lang="en-US" sz="3200" b="1" cap="all" dirty="0" smtClean="0">
                <a:solidFill>
                  <a:srgbClr val="FF0000"/>
                </a:solidFill>
              </a:rPr>
              <a:t> academic year: 2017-18</a:t>
            </a:r>
            <a:br>
              <a:rPr lang="en-US" sz="3200" b="1" cap="all" dirty="0" smtClean="0">
                <a:solidFill>
                  <a:srgbClr val="FF0000"/>
                </a:solidFill>
              </a:rPr>
            </a:br>
            <a:r>
              <a:rPr lang="en-US" sz="3200" b="1" cap="all" dirty="0" smtClean="0">
                <a:solidFill>
                  <a:srgbClr val="FF0000"/>
                </a:solidFill>
              </a:rPr>
              <a:t>department: CIVIL</a:t>
            </a:r>
            <a:br>
              <a:rPr lang="en-US" sz="3200" b="1" cap="all" dirty="0" smtClean="0">
                <a:solidFill>
                  <a:srgbClr val="FF0000"/>
                </a:solidFill>
              </a:rPr>
            </a:br>
            <a:r>
              <a:rPr lang="en-US" sz="3200" b="1" cap="all" dirty="0" smtClean="0">
                <a:solidFill>
                  <a:srgbClr val="FF0000"/>
                </a:solidFill>
              </a:rPr>
              <a:t>section: </a:t>
            </a:r>
            <a:r>
              <a:rPr lang="en-US" sz="3200" b="1" cap="all" dirty="0" smtClean="0">
                <a:solidFill>
                  <a:srgbClr val="FF0000"/>
                </a:solidFill>
              </a:rPr>
              <a:t>IV </a:t>
            </a:r>
            <a:r>
              <a:rPr lang="en-US" sz="3200" b="1" cap="all" dirty="0" smtClean="0">
                <a:solidFill>
                  <a:srgbClr val="FF0000"/>
                </a:solidFill>
              </a:rPr>
              <a:t>Year</a:t>
            </a:r>
            <a:r>
              <a:rPr lang="en-US" sz="3600" b="1" cap="all" dirty="0" smtClean="0">
                <a:solidFill>
                  <a:srgbClr val="FF0000"/>
                </a:solidFill>
              </a:rPr>
              <a:t/>
            </a:r>
            <a:br>
              <a:rPr lang="en-US" sz="3600" b="1" cap="all" dirty="0" smtClean="0">
                <a:solidFill>
                  <a:srgbClr val="FF0000"/>
                </a:solidFill>
              </a:rPr>
            </a:br>
            <a:r>
              <a:rPr lang="en-US" sz="3200" b="1" cap="all" dirty="0" smtClean="0">
                <a:solidFill>
                  <a:srgbClr val="0047D6"/>
                </a:solidFill>
              </a:rPr>
              <a:t/>
            </a:r>
            <a:br>
              <a:rPr lang="en-US" sz="3200" b="1" cap="all" dirty="0" smtClean="0">
                <a:solidFill>
                  <a:srgbClr val="0047D6"/>
                </a:solidFill>
              </a:rPr>
            </a:br>
            <a:endParaRPr lang="en-US" sz="3200" b="1" cap="all" dirty="0" smtClean="0">
              <a:solidFill>
                <a:srgbClr val="0047D6"/>
              </a:solidFill>
            </a:endParaRPr>
          </a:p>
        </p:txBody>
      </p:sp>
      <p:sp>
        <p:nvSpPr>
          <p:cNvPr id="3075" name="Rectangle 3"/>
          <p:cNvSpPr>
            <a:spLocks noGrp="1" noChangeArrowheads="1"/>
          </p:cNvSpPr>
          <p:nvPr>
            <p:ph idx="1"/>
          </p:nvPr>
        </p:nvSpPr>
        <p:spPr>
          <a:xfrm>
            <a:off x="838200" y="5029200"/>
            <a:ext cx="7772400" cy="762000"/>
          </a:xfrm>
        </p:spPr>
        <p:txBody>
          <a:bodyPr>
            <a:noAutofit/>
          </a:bodyPr>
          <a:lstStyle/>
          <a:p>
            <a:pPr algn="ctr" eaLnBrk="1" hangingPunct="1">
              <a:lnSpc>
                <a:spcPct val="90000"/>
              </a:lnSpc>
              <a:buFontTx/>
              <a:buNone/>
            </a:pPr>
            <a:r>
              <a:rPr lang="en-US" b="1" cap="all" dirty="0" smtClean="0">
                <a:solidFill>
                  <a:srgbClr val="FF0000"/>
                </a:solidFill>
                <a:latin typeface="+mj-lt"/>
              </a:rPr>
              <a:t>DESIGN PROJECT REVIEW – </a:t>
            </a:r>
            <a:r>
              <a:rPr lang="en-US" b="1" cap="all" dirty="0" smtClean="0">
                <a:solidFill>
                  <a:srgbClr val="FF0000"/>
                </a:solidFill>
                <a:latin typeface="+mj-lt"/>
              </a:rPr>
              <a:t>1</a:t>
            </a:r>
            <a:endParaRPr lang="en-US" b="1" cap="all" dirty="0" smtClean="0">
              <a:solidFill>
                <a:srgbClr val="FF0000"/>
              </a:solidFill>
              <a:latin typeface="+mj-lt"/>
            </a:endParaRPr>
          </a:p>
          <a:p>
            <a:pPr algn="ctr" eaLnBrk="1" hangingPunct="1">
              <a:lnSpc>
                <a:spcPct val="90000"/>
              </a:lnSpc>
              <a:buFontTx/>
              <a:buNone/>
            </a:pPr>
            <a:r>
              <a:rPr lang="en-US" b="1" cap="all" dirty="0" smtClean="0">
                <a:solidFill>
                  <a:srgbClr val="FF0000"/>
                </a:solidFill>
                <a:latin typeface="+mj-lt"/>
              </a:rPr>
              <a:t>Date of review: 07/07/2017</a:t>
            </a:r>
          </a:p>
        </p:txBody>
      </p:sp>
      <p:sp>
        <p:nvSpPr>
          <p:cNvPr id="54274" name="AutoShape 2" descr="data:image/jpeg;base64,/9j/4AAQSkZJRgABAQAAAQABAAD/2wCEAAkGBhQRERQUEhQWFBQVFhQWFhUYFxQVFxcYFhgaFBUVGBcXGyYeGBojGRUZHy8gJCcpLCwsFh4xNTAqNSYrLCkBCQoKDgwOGg8PGi4iHyUqLyotNSkvMCosLC0xNSs2KjU0LCkwNSwsMTQqNSwsNC0sLCw0KSwtLCwtLC8sKSwsLP/AABEIALYAkAMBIgACEQEDEQH/xAAcAAABBQEBAQAAAAAAAAAAAAAAAQQFBgcDAgj/xABHEAACAAMFAwYJDAADCQAAAAABAgADEQQFEiExBkFREyIyYXGyBzNCUnKBkaGxFBYXI1Rjc5KiwdHSU2KCFSQ0Q0Th4vDx/8QAGwEAAgMBAQEAAAAAAAAAAAAABAYAAwUBAgf/xAA2EQABBAEBBAcHBAEFAAAAAAABAAIDEQQxBRIhQRMUM1FScZEiMkJhgaHwU7HB0QYVIzRDYv/aAAwDAQACEQMRAD8A2yCCPFonBFZjooJPYBUxFF7giofSlY/vPyGD6UrH95+Qxf1aXwlD9ah8QVvhYp/0pWP738hg+lKx/efkMTq0vhKnWofEFYbXeolPhYHMVBGfujtIvCW/RYdmh9kU62bbWW1FEl4w9TTEpAz1FfVARCznZ2Rgzlj22NRyP5a08eOLIj3mH5Kw3jfoWqy8zvbcOzjDi43LSqk1JLVJir0h/J2ml2WT9YrkVJJVcQHbSBtn5z8jLHSGuBoK3IibFFwVpgiofSlY/vPyGD6UrH97+Qw39Wl8JWP1qHxBW+CKh9KVj+9/IYPpSsf3v5DE6tL4Sp1qHxBW+CKh9KVj+9/IYPpSsf3v5DE6tL4Sp1qHxBW+CInZ/aeTbQ5k4uYQDiGHpAkfCJaKnNLTR1VzXBwtuiIa3t4ib+G/dMOoa3t4ib+G/dMcGoUd7pXz8gyHYIWkImg7BDiz2GZM8WjN1gZe05Q0ukbG23kAfMpTawuNNF+S4UgMO590TkFWlOB2V9tNIao9CDrTcdI8smZILjcHeRtddG5hp4rzCtWytx0+umDM9AcB538RZ4o3ztn8VH+kQ6sO1U1WUzqGWxINBSlKZ++EDamxdo5UjsiSj3AHl8k1YW0cSBgiZY7yVbzDe02+XL6bqvUTn7NYW02sJLaZWoClq+qojNCxJJOZOZPXGdsTYvXy5z3Fobw+qM2ltLqga1osnipa/J9nc1khg28gAIfVxiJpBBH03GgGPGIwSa7zZSXNKZXl5AF9yKQUgggi1UikFIIIlqLSfBD0LT6UvumNBjPvBF0LT6UvumNChczO2cmTC7FqSGt7eIm/hv3TDqGt6+Im/hv3TAw1CKd7pWN7LXGJ3PmDmLQAecevqEXRUAFAKDcOERey1PksunA17a5xLQm7czZcjLeHng00B3UtHZmNHFA0t1IslEVrai41Kmagoy9IDRhx7RFlhpeswCRNJ0wN7xQe+Bdl5UuPlMdGdSAfmFfmwMmhcH9yzqWhYgAVJIAHEnSJi+rIEl0H/LncnXjWSjH3iHWyF01blmGQyTrO89gj3OTlJc4H7cg/NLeX8QI+l/6g2TMdG3Rg4+Z/oJMGKWYwedXHh5BQ63w/IGScwSKHgN69kMDClaZHUZHtGsIY14YY4gTGKs36oCSR763jpwRBBBFqqRBBBEURBBBEUWk+CLoWn0pfdMaFGe+CLoWn0pfdMaFC7mds5MuF2LUkNb28RN/DfumHLzANTTtyhnek5TIm0YH6t9480wIHNB4lFuB3Ssc2Zv4SOY/i2oQfNO89hi6SZ6uAVIYcQaxnEm7ZrUpKmHIeQ3xpElYtl7QTXxXWWz9imKNs7Mwp3mYzBjjrzv6Dig9nZuTE0RiMuH7fXRXWdPVBVmCjiTSIz5JMt5worCzg1ZqUMw8Fr5PXHiwbKopBmEzXypi0B6h/MaLZ5ARQq6DKMPZ+JB0hMLi4j4qoDyH8n0WxNJK9oEgoHld359yqnybk6Lhw0FANMoqVi/4S1vwtUg+xzX3NGnXtZw0sneuY/cRRVusyrlmselMblfVUBfcAfXGtsnEOPJK0m73fPjaA2i/pWsoVQd/FKqX3Kw2iYP8ANX25/GGJiU2kH15PFVPtERcOGE7ex2E9wSvKKeUQQQQUqkQQQRFEQQQRFFpPgi6Fp9KX3TGhRnvgi6Fp9KX3TGhQu5nbOTLhdi1IYjr2saclMbCMSoxB6wCR8IkYaXsPqJv4b90wE6NsnB4tGFxaCQssu3bINQTlwnLnDMesaiLHLmBgCpBB0IzEZ/dTyHAl2iqCnNnLqnU40ZfeIs93bP2qysDLpabO9M5ZBoPOC6g57qwJtb/Hod0yY/snWjofIqjZ+1JeDZfaHeNR5hTtaRabNaA6hh/8PCKybO3mt7DDqx2CbXm1QcTl7t8LOzJ5ceQgMJtbuQxrxZNUpq1jEMG9teobz/7xiI20lAXfOAFAEFBwApSJiy2XANak6sdTEXtmP9xtHoH9oc8Zp6QOcKJr6LGyK6NwHcVmO0MvmyJm4ywp7QAf3Psj3cez4mjHMqF3AZE8TXcIkZNj5exIu8KMPaun8euH1yuDITdQYSN4IyIPXAmRtOSDEdFEac15afkLNf0slmO18oc7Qi03nbMSWFACp3EE/vrFUt1iaS5RtRoeI3GNBio7WTAZygahaH1kmnsjn+P7QyJMjopHbwo68aUzYWNZvAUVCQQsJD0shEEEERcWk+CLoWn0pfdMaFGe+CLoWn0pfdMaFC5mds5MuF2LUkNb28RN/DfumHUNb28RN/DfumBhqEU7Qr59TQdgiSuq/p9mP1MwqN6nNT/pOUQpteWQ4R6lTix1AhqIDhR4pTbvN4jgtcuDa+ZOkhnVMQJBoCBUb6Vh5MvmYdKDsH8xTdhweSmZkjlNMqdERcbpsmN67lz9e4R8u2i/IGe/HjcavgnrD3HYrZHDjSsQiF20P+42j0D+0PnvRQ4T37geERm3b0sE7rAHtIEMuJKySQBhujRQGS0tjcT3Kn7LvWzjqZh76w5tFldSXkkYj0kbov19TdcReyU76uaPNIPtH/jHfZS2Y5OEmpQ79aHMfvGNnY8keRPM3RrhY7w5Z0MjSxjTzB+yb22/rQopyBQ+dznHqIFIrkxmJJapJ1JrWLFbdraEiWtaGmInX1D+YjX2zmg9GUf9Lf3hh2dHkQMtmO0X/wCqJ9b/AHQc5Y80Xk/RMJdndslRm7FJ+EdplgKeMIT/AC1q35Rp646zdo50wdPCOCjD74YExtxnIf2lN8uJ9UG7cGnFKxG7/vCQQQWFUVpPgi6Fp9KX3TGhRnvgi6Fp9KX3TGhQuZnbOTLhdi1JDW9fETfw37ph1DW9fETfw37pgYahFO90r54+TAjhkI8mx9cd00HYIcWWyGa6ourGnZxMNL3tY0vdoOKVGBziGjVPLr2YtjorSGoHzADspPXSlIfFL2kVQO/XheUR74vFmIkIFl64QteAG4dfExEXrfcuQOcaudFGp7eA64+fDbc8027FE17ie7ly4ptOzooo7fIWgfNVQzbzH+KfUhj1fV4XmZNLSJolMRUsgAJ1GYHGGttv6dMbFjK0rQLkB/MaLtVPRrPIkTWo05KqT5yqvszYQxN6TEAfJEwXrujiO/01WUNzI3gx7uHiOvcsvuudaQzCRWpAqKLoK019IxysdsnSicDYScjp74l9nyZdpCsKNzlI66V/aI60pR3HBmHvMaDd2Sd8ZaKLWm+/XVZhtrAedkeSW2XBPRcbgFTvU4qdZpoOuGaWUb84mbBf0yUMOTr5rbuww1tlpV2qqBOIBJB/iLMd2SHFkzRXIjSvJcfuEW0psBSFhYSDkOiCCCOKLSfBF0LT6UvumNCjPfBF0LT6UvumNChdzO2cmXC7FqSGt7eIm/hv3TDqGt7eIm/hv3TAw1CKd7pXz6unqi57KXRyama+TMOaDlhXj6/2iFuK6lI5afzZK0pXyzwA3j4wt9bSNO5qcyXw3t28OyCNpGbPPU8Y0343cvL5lZGH0eKBkS6/CP5UpfW1YWqSCCd76gejx7YqsyYWJLEknUnMx5gjS2fsyDAZuxDjzPMoPKzJcl288/Tkjk8XNGpy9uUWrwj20PahLGklAvrPOI+EVqyT8ExHIrgZWpxwkMB7oS0T2mOzuasxLMeJJqYNLN54cdAD91SH0wt76UhZbQJjozMFmoRQnITANxO5uB31jjfkjBPmDiaj15/GsMTDu8J/KCW1anBhPUVy+FD64EEBiyGvb7pBFd3MKwyB8ZB11800gggjQQqIIIIiiIIII4otJ8EXQtPpS+6Y0KM98EXQtPpS+6Y0KF3M7ZyZcLsWryIjb2tfMmKoxURi3AChqCeNIcWzlDRU5ta4m4DgOuOdtswSzzQv+HM7ScJzJjNt0j9xvAcz/SNIDW2Vh1vvNpxFaBR0UGSqOoQ1jymg7BHuHGKJkTQxgoJRe9zzvONlTF3bLPNlrNaZKko74JZmNhxtpQAdkR94XZMkTHlzFoya0zFNQa8DFw2dlTfkkoYFtkiZMo0kLz5BqauGrx+OREPbBZ1s1ovES35TBIRlLnlCDzjhJPSplAXWXNc4aosY7XNbytUNruIlcqWSmLBgr9ZXjhppDm5Nn5lr5Qy2lqJQVnLsVADVpnQ+aYmrXajNuku5BdrVVjQCtddOyO3g7UmXbgEEwmVKAlnRz9Zzdf3ix0rujc7na8NiaZGtOhFqs3ldRksq8pKmlgaci/KDhQ0GR6o9XTccy0zhJQBXIJ59VFBrurFpuiXOlWwH5GkgmS/1asAzAavLNTVxkN26JixSWW8bKXcuGkTsONQk1QMOU3ic8vXHh2U5or5X+UvbcZpN/OlmXIsPJbPTI59nGEwngdaaHXh2xef9uMLJYLTNbEy2pwzGlcHPVhluw/ARYv8AZErF8n5uITvlgOWnLEkezLsjpyyzVv4NVG4ofofw6LJVlMTQKxPAKSfhCBDnkctcjl28Iv1z2iZNS1WlC5VrQKS5IVZjDIKWc5qmGlR6USM9xLtd5OgUEWeSwyBGLn5036CIctwNV+cFwYoIBv8AOKy9hTXKEjpabS0x2dzVnOJjQCpO+gyjnBw+aCK0nwRdC0+lL7pjQoz3wRdC0+lL7pjQoXcztnJkwuxakhreviJv4b90w6hveMstKmACpKOAOJKkAQK3UIt2hXz2mg7BHuJhdirbT/hn/R/aF+Zdt+zTP0f2hoE0fiHqlToZPCfRPbvlyuSkqJiS1fCJswTCs0OXIIABzGGmowgZx1k2GyqjAzAGYPiJmBmUlJRAqpAejNM3Z5xGjYq2/Zn/AEf2hfmVbfsz/o/tAxaz9T7okF/6f2Kk22es7cqJcx2VBiA5VCBzZpx5ZNUouWR50MrVd9nl2iSkqewlv4xxMXQHI1Xo1ro2kcl2PtwqBZ5oB1AKgHtAbOPPzKtv2Z/0f2jrS2+Mlrjg46R19Cul9LKlylMpy03lKkmbjdF5JSUBXcHJFRvEStuslmmWmYWmcmooJbJNQFgS1STjYkCgyNNYhfmVbfsz/o/tC/Mu2/Zpn6P7RKj8YU/3L9z7FSjXBZ1WWHmELMU0LTFIr9TVlHkn61/ZHKbd1mwzGFofEFGEcspIybsxCqgYR53XDJtj7eaVs8000qVNOoVbKE+ZVt+zP+j+0eQG85P2Xfa5R/Yp/Mu2ySmIScxXFJFBNSjBppRmbDqoSjUOlY9C6bO5OGc7OR0ROXn82YwQEjIAouZr0ojvmVbfsz/o/tCpsbblNRZ5gPEFQfaGjtN16Tj9FBv/AKfDyKj75saybRNlqSVRioJoTQcaQziaOxduP/TTPan9oX5lW37M/wCj+0ECVgFFw9UOYn37p9Crd4IuhafSl90xoUUnwaXNOs6z+WltLxMhFaZ0BroT1RdRGBlOBmcQmHDBbCAURA3ttXLlIzqrOFzNMsvXE80UG0ScaMvnKR7RGBtDNfjvjA0J4/ZacMQka7vUpbdqmRS3NVRvoWOegHExG2jbIgKcbkMK1VclANCWyyzNIgRbuXkKiK/KKEYnDTNCCQC2VeEeLRYJjygqo+FhN5rOAQzGqu+nXlAzIyf+TIQbPOuHL+15dKf+ptiu6+KmLRtFNM5EV5gAmYWbyTzCSvqyMCbWnCzEzQFAZanpKThxKOFeMM/kM3lBkuDlBMJrnmuFlp2k5w3styOqYSqAjklxYiSyq+JjnkuQ0pHk9W3BbzwA+I95v6/suAz7xput8vKlN2bahy4Ws0E0rXRSRiwt10jhYts5hksTNIdULVZObStAchzgMtIZzbDMNpxquHi4agdcJAVlrm2LfHA3a+BVwnKTKQ0ocy4LjI7gKx6Y6CgGv1o+9da3qo4y2bbpY09FaJO2JL8njQuK1FCMxrC2zbcynRDKDVzJDUoCwXIHU1OkVewEvMFEIwzpswvTIjnKoB36/phpfNqKzix6ctgEUqSuAjN8h53wi6ESDJDA8n2bonny0/AvEkg6HeIr2vsr/bNs0lAF5bnE2EBaMdCch2CHNi2rkzVxAOozFGWhy1yik34avIAmCWcTsHy3LTysvKjha5rCbIQTqlwVdhlkDVWFMgTmI5BkzyQtAI3jZs3oL7l6kDGSO8IocK50tHF+SfO9zfxHmdtLZ06U1VyJzxaClTpuqPbGctbZoRpomVx4gsugOHnYFKjfQaw0t81mTn4iVl2kAsuFiPqqEjdw9UXwy5JPtltXXC7teJHRgeyDa1U35J8/3N/Ecn2glDTEfUf3jN514zqzmUtQcqOiMKlOiVbeTQ1rBMxFxKmTWKlgcVQp56FlFRuqpjhdl83NHkCT810SRcgSr/M2mGirn1kfAQynX3NbfhHUP3MUqRNHygMHHOZCrEHHMQrhoBlzagkxZhGLtKbIiLWmS7F93FHYvRyAnd0Pmrw0VexXKXAJYAe+CCNbPiZJLGHixR/hDwuLWkhScjZ6UBnU+ug90OkumUPIHrz+MEEHR4cDAKYFW6R5NWui2BB5I9gj0bGnmr7BCQRcIYx8I9F43j3ry13Sz5C+wRza55R8geqo+EEEeXY8R1aPRTfd3ptK2YkKuFAygac5jrn5VY5TNmkPlH1gGCCB34cDnWWiyvbZXgVaaW3Y9XpiwuN2JawybZBVFAEHR0xL0DVdNKEwQRm5EDYhTLA8yrmv3jbgL8kxmbLoMZp0615zZVOI4fNzzyji1xy8OE4jzXWpYkkOQWJPHKEgjGmyZmmg8+qMZBGfhC7JcCMzNvYMCMRpzhRiBuJA1h8uyauCCEIYIDUsahK4fZUwsEXwPfIQXOPqq5WNYOACkbPssopUgBchhAyHARJyLllLnTF6WcEEMkWFA3ju2fnx/dBPkdp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7"/>
          <p:cNvPicPr>
            <a:picLocks noChangeAspect="1" noChangeArrowheads="1"/>
          </p:cNvPicPr>
          <p:nvPr/>
        </p:nvPicPr>
        <p:blipFill>
          <a:blip r:embed="rId3" cstate="print"/>
          <a:srcRect/>
          <a:stretch>
            <a:fillRect/>
          </a:stretch>
        </p:blipFill>
        <p:spPr bwMode="auto">
          <a:xfrm>
            <a:off x="1981200" y="152400"/>
            <a:ext cx="4789714" cy="25146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8E5A94B-D643-433C-8B6B-56C25592C768}" type="slidenum">
              <a:rPr lang="en-US" smtClean="0"/>
              <a:pPr/>
              <a:t>1</a:t>
            </a:fld>
            <a:endParaRPr lang="en-US"/>
          </a:p>
        </p:txBody>
      </p:sp>
      <p:sp>
        <p:nvSpPr>
          <p:cNvPr id="8" name="Footer Placeholder 7"/>
          <p:cNvSpPr>
            <a:spLocks noGrp="1"/>
          </p:cNvSpPr>
          <p:nvPr>
            <p:ph type="ftr" sz="quarter" idx="11"/>
          </p:nvPr>
        </p:nvSpPr>
        <p:spPr/>
        <p:txBody>
          <a:bodyPr/>
          <a:lstStyle/>
          <a:p>
            <a:r>
              <a:rPr lang="en-US" smtClean="0"/>
              <a:t>Project Review 1 Version -00</a:t>
            </a:r>
            <a:endParaRPr lang="en-US"/>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6" name="Content Placeholder 5"/>
          <p:cNvGraphicFramePr>
            <a:graphicFrameLocks noGrp="1"/>
          </p:cNvGraphicFramePr>
          <p:nvPr>
            <p:ph idx="1"/>
          </p:nvPr>
        </p:nvGraphicFramePr>
        <p:xfrm>
          <a:off x="228600" y="228600"/>
          <a:ext cx="8686800" cy="5715000"/>
        </p:xfrm>
        <a:graphic>
          <a:graphicData uri="http://schemas.openxmlformats.org/drawingml/2006/table">
            <a:tbl>
              <a:tblPr firstRow="1" bandRow="1">
                <a:tableStyleId>{5C22544A-7EE6-4342-B048-85BDC9FD1C3A}</a:tableStyleId>
              </a:tblPr>
              <a:tblGrid>
                <a:gridCol w="1737360"/>
                <a:gridCol w="1737360"/>
                <a:gridCol w="1737360"/>
                <a:gridCol w="1737360"/>
                <a:gridCol w="1737360"/>
              </a:tblGrid>
              <a:tr h="381000">
                <a:tc>
                  <a:txBody>
                    <a:bodyPr/>
                    <a:lstStyle/>
                    <a:p>
                      <a:r>
                        <a:rPr lang="en-IN" dirty="0" smtClean="0"/>
                        <a:t>PUBLICATION</a:t>
                      </a:r>
                      <a:endParaRPr lang="en-IN" dirty="0"/>
                    </a:p>
                  </a:txBody>
                  <a:tcPr/>
                </a:tc>
                <a:tc>
                  <a:txBody>
                    <a:bodyPr/>
                    <a:lstStyle/>
                    <a:p>
                      <a:r>
                        <a:rPr lang="en-IN" dirty="0" smtClean="0"/>
                        <a:t>TOPIC</a:t>
                      </a:r>
                      <a:endParaRPr lang="en-IN" dirty="0"/>
                    </a:p>
                  </a:txBody>
                  <a:tcPr/>
                </a:tc>
                <a:tc>
                  <a:txBody>
                    <a:bodyPr/>
                    <a:lstStyle/>
                    <a:p>
                      <a:r>
                        <a:rPr lang="en-IN" dirty="0" smtClean="0"/>
                        <a:t>INFERENCE</a:t>
                      </a:r>
                      <a:endParaRPr lang="en-IN" dirty="0"/>
                    </a:p>
                  </a:txBody>
                  <a:tcPr/>
                </a:tc>
                <a:tc>
                  <a:txBody>
                    <a:bodyPr/>
                    <a:lstStyle/>
                    <a:p>
                      <a:r>
                        <a:rPr lang="en-IN" dirty="0" smtClean="0"/>
                        <a:t>CONCLUTION</a:t>
                      </a:r>
                      <a:endParaRPr lang="en-IN" dirty="0"/>
                    </a:p>
                  </a:txBody>
                  <a:tcPr/>
                </a:tc>
                <a:tc>
                  <a:txBody>
                    <a:bodyPr/>
                    <a:lstStyle/>
                    <a:p>
                      <a:r>
                        <a:rPr lang="en-IN" dirty="0" smtClean="0"/>
                        <a:t>ISSUE</a:t>
                      </a:r>
                      <a:endParaRPr lang="en-IN" dirty="0"/>
                    </a:p>
                  </a:txBody>
                  <a:tcPr/>
                </a:tc>
              </a:tr>
              <a:tr h="2952750">
                <a:tc>
                  <a:txBody>
                    <a:bodyPr/>
                    <a:lstStyle/>
                    <a:p>
                      <a:r>
                        <a:rPr lang="en-IN" dirty="0" smtClean="0"/>
                        <a:t>IRJET</a:t>
                      </a:r>
                      <a:endParaRPr lang="en-IN" dirty="0"/>
                    </a:p>
                  </a:txBody>
                  <a:tcPr/>
                </a:tc>
                <a:tc>
                  <a:txBody>
                    <a:bodyPr/>
                    <a:lstStyle/>
                    <a:p>
                      <a:r>
                        <a:rPr lang="en-IN" dirty="0" smtClean="0"/>
                        <a:t>PLANING,DESING &amp; ESTIMATION OF  A  G+2 RESIDENTIAL APPARTMENT</a:t>
                      </a:r>
                      <a:endParaRPr lang="en-IN" dirty="0"/>
                    </a:p>
                  </a:txBody>
                  <a:tcPr/>
                </a:tc>
                <a:tc>
                  <a:txBody>
                    <a:bodyPr/>
                    <a:lstStyle/>
                    <a:p>
                      <a:r>
                        <a:rPr lang="en-IN" dirty="0" smtClean="0"/>
                        <a:t>THE STRUCTUAL PLANNING AND DESIGN REQUIRES IMAGINATION AND SOUND KNOWLEDGE OF STRUCTURAL</a:t>
                      </a:r>
                      <a:r>
                        <a:rPr lang="en-IN" baseline="0" dirty="0" smtClean="0"/>
                        <a:t> ENGINEERING</a:t>
                      </a:r>
                      <a:endParaRPr lang="en-IN" dirty="0"/>
                    </a:p>
                  </a:txBody>
                  <a:tcPr/>
                </a:tc>
                <a:tc>
                  <a:txBody>
                    <a:bodyPr/>
                    <a:lstStyle/>
                    <a:p>
                      <a:r>
                        <a:rPr lang="en-IN" dirty="0" smtClean="0"/>
                        <a:t>ANALYZING</a:t>
                      </a:r>
                      <a:r>
                        <a:rPr lang="en-IN" baseline="0" dirty="0" smtClean="0"/>
                        <a:t> AND  EXCEUTING THE PROJECT WE WILL BE ABLE TO LEARN THE PROPER APPLICATION  OF ALL SUBJECT</a:t>
                      </a:r>
                      <a:endParaRPr lang="en-IN" dirty="0"/>
                    </a:p>
                  </a:txBody>
                  <a:tcPr/>
                </a:tc>
                <a:tc>
                  <a:txBody>
                    <a:bodyPr/>
                    <a:lstStyle/>
                    <a:p>
                      <a:r>
                        <a:rPr lang="en-IN" dirty="0" smtClean="0"/>
                        <a:t>2017</a:t>
                      </a:r>
                      <a:endParaRPr lang="en-IN" dirty="0"/>
                    </a:p>
                  </a:txBody>
                  <a:tcPr/>
                </a:tc>
              </a:tr>
              <a:tr h="2381250">
                <a:tc>
                  <a:txBody>
                    <a:bodyPr/>
                    <a:lstStyle/>
                    <a:p>
                      <a:r>
                        <a:rPr lang="en-IN" dirty="0" smtClean="0"/>
                        <a:t>IIIT</a:t>
                      </a:r>
                      <a:endParaRPr lang="en-IN" dirty="0"/>
                    </a:p>
                  </a:txBody>
                  <a:tcPr/>
                </a:tc>
                <a:tc>
                  <a:txBody>
                    <a:bodyPr/>
                    <a:lstStyle/>
                    <a:p>
                      <a:r>
                        <a:rPr lang="en-IN" dirty="0" smtClean="0"/>
                        <a:t>ANALYSIS</a:t>
                      </a:r>
                      <a:r>
                        <a:rPr lang="en-IN" baseline="0" dirty="0" smtClean="0"/>
                        <a:t> AND DESIGN OF FLAT SLAB</a:t>
                      </a:r>
                      <a:endParaRPr lang="en-IN" dirty="0"/>
                    </a:p>
                  </a:txBody>
                  <a:tcPr/>
                </a:tc>
                <a:tc>
                  <a:txBody>
                    <a:bodyPr/>
                    <a:lstStyle/>
                    <a:p>
                      <a:r>
                        <a:rPr lang="en-IN" dirty="0" smtClean="0"/>
                        <a:t>FLAT</a:t>
                      </a:r>
                      <a:r>
                        <a:rPr lang="en-IN" baseline="0" dirty="0" smtClean="0"/>
                        <a:t> SLAB SYSTEM OF CONSTRUCTION ONE IN WHICH THE BEAM USED CONVENTIONAL METHOD</a:t>
                      </a:r>
                      <a:endParaRPr lang="en-IN" dirty="0"/>
                    </a:p>
                  </a:txBody>
                  <a:tcPr/>
                </a:tc>
                <a:tc>
                  <a:txBody>
                    <a:bodyPr/>
                    <a:lstStyle/>
                    <a:p>
                      <a:r>
                        <a:rPr lang="en-IN" dirty="0" smtClean="0"/>
                        <a:t>ENCHANCE RESISTANT TO PUNCHING FAILURE AT THE JUNCTION OF CONCTRETE</a:t>
                      </a:r>
                      <a:r>
                        <a:rPr lang="en-IN" baseline="0" dirty="0" smtClean="0"/>
                        <a:t> SLAB</a:t>
                      </a:r>
                      <a:endParaRPr lang="en-IN" dirty="0"/>
                    </a:p>
                  </a:txBody>
                  <a:tcPr/>
                </a:tc>
                <a:tc>
                  <a:txBody>
                    <a:bodyPr/>
                    <a:lstStyle/>
                    <a:p>
                      <a:r>
                        <a:rPr lang="en-IN" dirty="0" smtClean="0"/>
                        <a:t>2007</a:t>
                      </a:r>
                      <a:endParaRPr lang="en-IN" dirty="0"/>
                    </a:p>
                  </a:txBody>
                  <a:tcPr/>
                </a:tc>
              </a:tr>
            </a:tbl>
          </a:graphicData>
        </a:graphic>
      </p:graphicFrame>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11</a:t>
            </a:fld>
            <a:endParaRPr lang="en-US"/>
          </a:p>
        </p:txBody>
      </p:sp>
      <p:graphicFrame>
        <p:nvGraphicFramePr>
          <p:cNvPr id="8" name="Content Placeholder 7"/>
          <p:cNvGraphicFramePr>
            <a:graphicFrameLocks noGrp="1"/>
          </p:cNvGraphicFramePr>
          <p:nvPr>
            <p:ph idx="1"/>
          </p:nvPr>
        </p:nvGraphicFramePr>
        <p:xfrm>
          <a:off x="304800" y="1295399"/>
          <a:ext cx="8229600" cy="4378961"/>
        </p:xfrm>
        <a:graphic>
          <a:graphicData uri="http://schemas.openxmlformats.org/drawingml/2006/table">
            <a:tbl>
              <a:tblPr firstRow="1" bandRow="1">
                <a:tableStyleId>{5C22544A-7EE6-4342-B048-85BDC9FD1C3A}</a:tableStyleId>
              </a:tblPr>
              <a:tblGrid>
                <a:gridCol w="1645920"/>
                <a:gridCol w="1478280"/>
                <a:gridCol w="1813560"/>
                <a:gridCol w="1767840"/>
                <a:gridCol w="1524000"/>
              </a:tblGrid>
              <a:tr h="422278">
                <a:tc>
                  <a:txBody>
                    <a:bodyPr/>
                    <a:lstStyle/>
                    <a:p>
                      <a:r>
                        <a:rPr lang="en-IN" dirty="0" smtClean="0"/>
                        <a:t>PUBLICATION</a:t>
                      </a:r>
                      <a:endParaRPr lang="en-IN" dirty="0"/>
                    </a:p>
                  </a:txBody>
                  <a:tcPr/>
                </a:tc>
                <a:tc>
                  <a:txBody>
                    <a:bodyPr/>
                    <a:lstStyle/>
                    <a:p>
                      <a:r>
                        <a:rPr lang="en-IN" dirty="0" smtClean="0"/>
                        <a:t>TOPIC</a:t>
                      </a:r>
                      <a:endParaRPr lang="en-IN" dirty="0"/>
                    </a:p>
                  </a:txBody>
                  <a:tcPr/>
                </a:tc>
                <a:tc>
                  <a:txBody>
                    <a:bodyPr/>
                    <a:lstStyle/>
                    <a:p>
                      <a:r>
                        <a:rPr lang="en-IN" dirty="0" smtClean="0"/>
                        <a:t>INFERENCE</a:t>
                      </a:r>
                      <a:endParaRPr lang="en-IN" dirty="0"/>
                    </a:p>
                  </a:txBody>
                  <a:tcPr/>
                </a:tc>
                <a:tc>
                  <a:txBody>
                    <a:bodyPr/>
                    <a:lstStyle/>
                    <a:p>
                      <a:r>
                        <a:rPr lang="en-IN" dirty="0" smtClean="0"/>
                        <a:t>CONCLUTION</a:t>
                      </a:r>
                      <a:endParaRPr lang="en-IN" dirty="0"/>
                    </a:p>
                  </a:txBody>
                  <a:tcPr/>
                </a:tc>
                <a:tc>
                  <a:txBody>
                    <a:bodyPr/>
                    <a:lstStyle/>
                    <a:p>
                      <a:r>
                        <a:rPr lang="en-IN" dirty="0" smtClean="0"/>
                        <a:t>ISSUE</a:t>
                      </a:r>
                      <a:endParaRPr lang="en-IN" dirty="0"/>
                    </a:p>
                  </a:txBody>
                  <a:tcPr/>
                </a:tc>
              </a:tr>
              <a:tr h="1665972">
                <a:tc>
                  <a:txBody>
                    <a:bodyPr/>
                    <a:lstStyle/>
                    <a:p>
                      <a:r>
                        <a:rPr lang="en-IN" dirty="0" smtClean="0"/>
                        <a:t>IACSIT</a:t>
                      </a:r>
                      <a:endParaRPr lang="en-IN" dirty="0"/>
                    </a:p>
                  </a:txBody>
                  <a:tcPr/>
                </a:tc>
                <a:tc>
                  <a:txBody>
                    <a:bodyPr/>
                    <a:lstStyle/>
                    <a:p>
                      <a:r>
                        <a:rPr lang="en-IN" dirty="0" smtClean="0"/>
                        <a:t>ELEVATION</a:t>
                      </a:r>
                      <a:r>
                        <a:rPr lang="en-IN" baseline="0" dirty="0" smtClean="0"/>
                        <a:t> DESIGN OF APPARTMENT WITH SOLAR PANEL </a:t>
                      </a:r>
                      <a:endParaRPr lang="en-IN" dirty="0"/>
                    </a:p>
                  </a:txBody>
                  <a:tcPr/>
                </a:tc>
                <a:tc>
                  <a:txBody>
                    <a:bodyPr/>
                    <a:lstStyle/>
                    <a:p>
                      <a:r>
                        <a:rPr lang="en-IN" dirty="0" smtClean="0"/>
                        <a:t>UNDER STANDING THE DISTRIBUTION OF DAY LIGHT</a:t>
                      </a:r>
                      <a:r>
                        <a:rPr lang="en-IN" baseline="0" dirty="0" smtClean="0"/>
                        <a:t> </a:t>
                      </a:r>
                      <a:endParaRPr lang="en-IN" dirty="0"/>
                    </a:p>
                  </a:txBody>
                  <a:tcPr/>
                </a:tc>
                <a:tc>
                  <a:txBody>
                    <a:bodyPr/>
                    <a:lstStyle/>
                    <a:p>
                      <a:r>
                        <a:rPr lang="en-IN" dirty="0" smtClean="0"/>
                        <a:t>THE STUDY FOCUSED ON DESIGNING</a:t>
                      </a:r>
                      <a:r>
                        <a:rPr lang="en-IN" baseline="0" dirty="0" smtClean="0"/>
                        <a:t> OF  POSITION OF SOLAR PANEL</a:t>
                      </a:r>
                      <a:endParaRPr lang="en-IN" dirty="0"/>
                    </a:p>
                  </a:txBody>
                  <a:tcPr/>
                </a:tc>
                <a:tc>
                  <a:txBody>
                    <a:bodyPr/>
                    <a:lstStyle/>
                    <a:p>
                      <a:r>
                        <a:rPr lang="en-IN" dirty="0" smtClean="0"/>
                        <a:t>2014 FEB</a:t>
                      </a:r>
                      <a:endParaRPr lang="en-IN" dirty="0"/>
                    </a:p>
                  </a:txBody>
                  <a:tcPr/>
                </a:tc>
              </a:tr>
              <a:tr h="2290711">
                <a:tc>
                  <a:txBody>
                    <a:bodyPr/>
                    <a:lstStyle/>
                    <a:p>
                      <a:r>
                        <a:rPr lang="en-IN" dirty="0" smtClean="0"/>
                        <a:t>IJIRSET</a:t>
                      </a:r>
                      <a:endParaRPr lang="en-IN" dirty="0"/>
                    </a:p>
                  </a:txBody>
                  <a:tcPr/>
                </a:tc>
                <a:tc>
                  <a:txBody>
                    <a:bodyPr/>
                    <a:lstStyle/>
                    <a:p>
                      <a:r>
                        <a:rPr lang="en-IN" dirty="0" smtClean="0"/>
                        <a:t>ANALYS</a:t>
                      </a:r>
                      <a:r>
                        <a:rPr lang="en-IN" baseline="0" dirty="0" smtClean="0"/>
                        <a:t> A MULTISTOREY BUILDING WITH BASEISOLATION TECHNIQUES</a:t>
                      </a:r>
                      <a:endParaRPr lang="en-IN" dirty="0"/>
                    </a:p>
                  </a:txBody>
                  <a:tcPr/>
                </a:tc>
                <a:tc>
                  <a:txBody>
                    <a:bodyPr/>
                    <a:lstStyle/>
                    <a:p>
                      <a:r>
                        <a:rPr lang="en-IN" dirty="0" smtClean="0"/>
                        <a:t>DUE TO INCREASE IN POPULATION MUTLI STORED BUILDINGS ARE ADOPTED IN LIMITED AREA</a:t>
                      </a:r>
                      <a:endParaRPr lang="en-IN" dirty="0"/>
                    </a:p>
                  </a:txBody>
                  <a:tcPr/>
                </a:tc>
                <a:tc>
                  <a:txBody>
                    <a:bodyPr/>
                    <a:lstStyle/>
                    <a:p>
                      <a:r>
                        <a:rPr lang="en-IN" dirty="0" smtClean="0"/>
                        <a:t>STABILITY OF INFILL</a:t>
                      </a:r>
                      <a:r>
                        <a:rPr lang="en-IN" baseline="0" dirty="0" smtClean="0"/>
                        <a:t> WALLS ARE THE ADDITIONAL SAFETY</a:t>
                      </a:r>
                      <a:endParaRPr lang="en-IN" dirty="0"/>
                    </a:p>
                  </a:txBody>
                  <a:tcPr/>
                </a:tc>
                <a:tc>
                  <a:txBody>
                    <a:bodyPr/>
                    <a:lstStyle/>
                    <a:p>
                      <a:r>
                        <a:rPr lang="en-IN" dirty="0" smtClean="0"/>
                        <a:t>2012 MAY</a:t>
                      </a:r>
                      <a:endParaRPr lang="en-IN"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762000"/>
          <a:ext cx="8153400" cy="4820921"/>
        </p:xfrm>
        <a:graphic>
          <a:graphicData uri="http://schemas.openxmlformats.org/drawingml/2006/table">
            <a:tbl>
              <a:tblPr firstRow="1" bandRow="1">
                <a:tableStyleId>{5C22544A-7EE6-4342-B048-85BDC9FD1C3A}</a:tableStyleId>
              </a:tblPr>
              <a:tblGrid>
                <a:gridCol w="1630680"/>
                <a:gridCol w="1630680"/>
                <a:gridCol w="1630680"/>
                <a:gridCol w="1630680"/>
                <a:gridCol w="1630680"/>
              </a:tblGrid>
              <a:tr h="382946">
                <a:tc>
                  <a:txBody>
                    <a:bodyPr/>
                    <a:lstStyle/>
                    <a:p>
                      <a:r>
                        <a:rPr lang="en-IN" dirty="0" smtClean="0"/>
                        <a:t>PUBLICATION</a:t>
                      </a:r>
                      <a:endParaRPr lang="en-IN" dirty="0"/>
                    </a:p>
                  </a:txBody>
                  <a:tcPr/>
                </a:tc>
                <a:tc>
                  <a:txBody>
                    <a:bodyPr/>
                    <a:lstStyle/>
                    <a:p>
                      <a:r>
                        <a:rPr lang="en-IN" dirty="0" smtClean="0"/>
                        <a:t>TOPIC</a:t>
                      </a:r>
                      <a:endParaRPr lang="en-IN" dirty="0"/>
                    </a:p>
                  </a:txBody>
                  <a:tcPr/>
                </a:tc>
                <a:tc>
                  <a:txBody>
                    <a:bodyPr/>
                    <a:lstStyle/>
                    <a:p>
                      <a:r>
                        <a:rPr lang="en-IN" dirty="0" smtClean="0"/>
                        <a:t>INFERENCE</a:t>
                      </a:r>
                      <a:endParaRPr lang="en-IN" dirty="0"/>
                    </a:p>
                  </a:txBody>
                  <a:tcPr/>
                </a:tc>
                <a:tc>
                  <a:txBody>
                    <a:bodyPr/>
                    <a:lstStyle/>
                    <a:p>
                      <a:r>
                        <a:rPr lang="en-IN" dirty="0" smtClean="0"/>
                        <a:t>CONCLUTION</a:t>
                      </a:r>
                      <a:endParaRPr lang="en-IN" dirty="0"/>
                    </a:p>
                  </a:txBody>
                  <a:tcPr/>
                </a:tc>
                <a:tc>
                  <a:txBody>
                    <a:bodyPr/>
                    <a:lstStyle/>
                    <a:p>
                      <a:r>
                        <a:rPr lang="en-IN" dirty="0" smtClean="0"/>
                        <a:t>ISSUE</a:t>
                      </a:r>
                      <a:endParaRPr lang="en-IN" dirty="0"/>
                    </a:p>
                  </a:txBody>
                  <a:tcPr/>
                </a:tc>
              </a:tr>
              <a:tr h="2643900">
                <a:tc>
                  <a:txBody>
                    <a:bodyPr/>
                    <a:lstStyle/>
                    <a:p>
                      <a:r>
                        <a:rPr lang="en-IN" dirty="0" smtClean="0"/>
                        <a:t>IOSR</a:t>
                      </a:r>
                      <a:endParaRPr lang="en-IN" dirty="0"/>
                    </a:p>
                  </a:txBody>
                  <a:tcPr/>
                </a:tc>
                <a:tc>
                  <a:txBody>
                    <a:bodyPr/>
                    <a:lstStyle/>
                    <a:p>
                      <a:r>
                        <a:rPr lang="en-IN" dirty="0" smtClean="0"/>
                        <a:t>BEHAVIOUR</a:t>
                      </a:r>
                      <a:r>
                        <a:rPr lang="en-IN" baseline="0" dirty="0" smtClean="0"/>
                        <a:t> OF ECCENTRICALLY LOADED MODEL SQUARE FOOTING ON REINFORCED SOIL</a:t>
                      </a:r>
                      <a:endParaRPr lang="en-IN" dirty="0"/>
                    </a:p>
                  </a:txBody>
                  <a:tcPr/>
                </a:tc>
                <a:tc>
                  <a:txBody>
                    <a:bodyPr/>
                    <a:lstStyle/>
                    <a:p>
                      <a:r>
                        <a:rPr lang="en-IN" dirty="0" smtClean="0"/>
                        <a:t>TYPRS</a:t>
                      </a:r>
                      <a:r>
                        <a:rPr lang="en-IN" baseline="0" dirty="0" smtClean="0"/>
                        <a:t> OF REINFORCING MATERIALS ARE GEO TEXTITLES ,KOLOM GEO –GRID&amp; RUBBER GRIDS</a:t>
                      </a:r>
                      <a:endParaRPr lang="en-IN" dirty="0"/>
                    </a:p>
                  </a:txBody>
                  <a:tcPr/>
                </a:tc>
                <a:tc>
                  <a:txBody>
                    <a:bodyPr/>
                    <a:lstStyle/>
                    <a:p>
                      <a:r>
                        <a:rPr lang="en-IN" dirty="0" smtClean="0"/>
                        <a:t>RUBBER REINFORCEMENT</a:t>
                      </a:r>
                      <a:r>
                        <a:rPr lang="en-IN" baseline="0" dirty="0" smtClean="0"/>
                        <a:t> PROBES TO BE MORE  ECONOMICAL AND EFFECTIVE SOIL REINFORCING ELEMENTS</a:t>
                      </a:r>
                      <a:endParaRPr lang="en-IN" dirty="0"/>
                    </a:p>
                  </a:txBody>
                  <a:tcPr/>
                </a:tc>
                <a:tc>
                  <a:txBody>
                    <a:bodyPr/>
                    <a:lstStyle/>
                    <a:p>
                      <a:endParaRPr lang="en-IN" dirty="0"/>
                    </a:p>
                  </a:txBody>
                  <a:tcPr/>
                </a:tc>
              </a:tr>
              <a:tr h="1794075">
                <a:tc>
                  <a:txBody>
                    <a:bodyPr/>
                    <a:lstStyle/>
                    <a:p>
                      <a:r>
                        <a:rPr lang="en-IN" dirty="0" smtClean="0"/>
                        <a:t>BGSB UNIVERSITY</a:t>
                      </a:r>
                      <a:endParaRPr lang="en-IN" dirty="0"/>
                    </a:p>
                  </a:txBody>
                  <a:tcPr/>
                </a:tc>
                <a:tc>
                  <a:txBody>
                    <a:bodyPr/>
                    <a:lstStyle/>
                    <a:p>
                      <a:r>
                        <a:rPr lang="en-IN" dirty="0" smtClean="0"/>
                        <a:t>ANALYSIS</a:t>
                      </a:r>
                      <a:r>
                        <a:rPr lang="en-IN" baseline="0" dirty="0" smtClean="0"/>
                        <a:t> AND DESIGN OF THREE STOREY FRAMED BUILING</a:t>
                      </a:r>
                      <a:endParaRPr lang="en-IN" dirty="0"/>
                    </a:p>
                  </a:txBody>
                  <a:tcPr/>
                </a:tc>
                <a:tc>
                  <a:txBody>
                    <a:bodyPr/>
                    <a:lstStyle/>
                    <a:p>
                      <a:r>
                        <a:rPr lang="en-IN" dirty="0" smtClean="0"/>
                        <a:t>ONCE THE LOADS OBTAINED THE COMPONENT</a:t>
                      </a:r>
                      <a:r>
                        <a:rPr lang="en-IN" baseline="0" dirty="0" smtClean="0"/>
                        <a:t> TAKE LOAD FIRST </a:t>
                      </a:r>
                      <a:endParaRPr lang="en-IN" dirty="0"/>
                    </a:p>
                  </a:txBody>
                  <a:tcPr/>
                </a:tc>
                <a:tc>
                  <a:txBody>
                    <a:bodyPr/>
                    <a:lstStyle/>
                    <a:p>
                      <a:r>
                        <a:rPr lang="en-IN" dirty="0" smtClean="0"/>
                        <a:t>SLABES ARE DESIGNED</a:t>
                      </a:r>
                      <a:r>
                        <a:rPr lang="en-IN" baseline="0" dirty="0" smtClean="0"/>
                        <a:t> FIRST</a:t>
                      </a:r>
                      <a:endParaRPr lang="en-IN" dirty="0"/>
                    </a:p>
                  </a:txBody>
                  <a:tcPr/>
                </a:tc>
                <a:tc>
                  <a:txBody>
                    <a:bodyPr/>
                    <a:lstStyle/>
                    <a:p>
                      <a:r>
                        <a:rPr lang="en-IN" dirty="0" smtClean="0"/>
                        <a:t>2012 MAY</a:t>
                      </a:r>
                      <a:endParaRPr lang="en-IN" dirty="0"/>
                    </a:p>
                  </a:txBody>
                  <a:tcPr/>
                </a:tc>
              </a:tr>
            </a:tbl>
          </a:graphicData>
        </a:graphic>
      </p:graphicFrame>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13</a:t>
            </a:fld>
            <a:endParaRPr lang="en-US"/>
          </a:p>
        </p:txBody>
      </p:sp>
      <p:graphicFrame>
        <p:nvGraphicFramePr>
          <p:cNvPr id="6" name="Content Placeholder 7"/>
          <p:cNvGraphicFramePr>
            <a:graphicFrameLocks noGrp="1"/>
          </p:cNvGraphicFramePr>
          <p:nvPr>
            <p:ph idx="1"/>
          </p:nvPr>
        </p:nvGraphicFramePr>
        <p:xfrm>
          <a:off x="304800" y="609600"/>
          <a:ext cx="8229600" cy="4668520"/>
        </p:xfrm>
        <a:graphic>
          <a:graphicData uri="http://schemas.openxmlformats.org/drawingml/2006/table">
            <a:tbl>
              <a:tblPr firstRow="1" bandRow="1">
                <a:tableStyleId>{5C22544A-7EE6-4342-B048-85BDC9FD1C3A}</a:tableStyleId>
              </a:tblPr>
              <a:tblGrid>
                <a:gridCol w="1524000"/>
                <a:gridCol w="1600200"/>
                <a:gridCol w="1813560"/>
                <a:gridCol w="1767840"/>
                <a:gridCol w="1524000"/>
              </a:tblGrid>
              <a:tr h="370840">
                <a:tc>
                  <a:txBody>
                    <a:bodyPr/>
                    <a:lstStyle/>
                    <a:p>
                      <a:r>
                        <a:rPr lang="en-IN" dirty="0" smtClean="0"/>
                        <a:t>PUBLICATION</a:t>
                      </a:r>
                      <a:endParaRPr lang="en-IN" dirty="0"/>
                    </a:p>
                  </a:txBody>
                  <a:tcPr/>
                </a:tc>
                <a:tc>
                  <a:txBody>
                    <a:bodyPr/>
                    <a:lstStyle/>
                    <a:p>
                      <a:r>
                        <a:rPr lang="en-IN" dirty="0" smtClean="0"/>
                        <a:t>TOPIC</a:t>
                      </a:r>
                      <a:endParaRPr lang="en-IN" dirty="0"/>
                    </a:p>
                  </a:txBody>
                  <a:tcPr/>
                </a:tc>
                <a:tc>
                  <a:txBody>
                    <a:bodyPr/>
                    <a:lstStyle/>
                    <a:p>
                      <a:r>
                        <a:rPr lang="en-IN" dirty="0" smtClean="0"/>
                        <a:t>INFERENCE</a:t>
                      </a:r>
                      <a:endParaRPr lang="en-IN" dirty="0"/>
                    </a:p>
                  </a:txBody>
                  <a:tcPr/>
                </a:tc>
                <a:tc>
                  <a:txBody>
                    <a:bodyPr/>
                    <a:lstStyle/>
                    <a:p>
                      <a:r>
                        <a:rPr lang="en-IN" dirty="0" smtClean="0"/>
                        <a:t>CONCLUTION</a:t>
                      </a:r>
                      <a:endParaRPr lang="en-IN" dirty="0"/>
                    </a:p>
                  </a:txBody>
                  <a:tcPr/>
                </a:tc>
                <a:tc>
                  <a:txBody>
                    <a:bodyPr/>
                    <a:lstStyle/>
                    <a:p>
                      <a:r>
                        <a:rPr lang="en-IN" dirty="0" smtClean="0"/>
                        <a:t>ISSUE</a:t>
                      </a:r>
                      <a:endParaRPr lang="en-IN" dirty="0"/>
                    </a:p>
                  </a:txBody>
                  <a:tcPr/>
                </a:tc>
              </a:tr>
              <a:tr h="370840">
                <a:tc>
                  <a:txBody>
                    <a:bodyPr/>
                    <a:lstStyle/>
                    <a:p>
                      <a:r>
                        <a:rPr lang="en-IN" dirty="0" smtClean="0"/>
                        <a:t>IACSIT</a:t>
                      </a:r>
                      <a:endParaRPr lang="en-IN" dirty="0"/>
                    </a:p>
                  </a:txBody>
                  <a:tcPr/>
                </a:tc>
                <a:tc>
                  <a:txBody>
                    <a:bodyPr/>
                    <a:lstStyle/>
                    <a:p>
                      <a:r>
                        <a:rPr lang="en-IN" dirty="0" smtClean="0"/>
                        <a:t>ELEVATION</a:t>
                      </a:r>
                      <a:r>
                        <a:rPr lang="en-IN" baseline="0" dirty="0" smtClean="0"/>
                        <a:t> DESIGN OF APPARTMENT </a:t>
                      </a:r>
                      <a:endParaRPr lang="en-IN" dirty="0"/>
                    </a:p>
                  </a:txBody>
                  <a:tcPr/>
                </a:tc>
                <a:tc>
                  <a:txBody>
                    <a:bodyPr/>
                    <a:lstStyle/>
                    <a:p>
                      <a:r>
                        <a:rPr lang="en-IN" dirty="0" smtClean="0"/>
                        <a:t>UNDER STANDING THE DISTRIBUTION OF DAY LIGHT</a:t>
                      </a:r>
                      <a:r>
                        <a:rPr lang="en-IN" baseline="0" dirty="0" smtClean="0"/>
                        <a:t> IN A ROOM IS ESENTIAL </a:t>
                      </a:r>
                      <a:endParaRPr lang="en-IN" dirty="0"/>
                    </a:p>
                  </a:txBody>
                  <a:tcPr/>
                </a:tc>
                <a:tc>
                  <a:txBody>
                    <a:bodyPr/>
                    <a:lstStyle/>
                    <a:p>
                      <a:r>
                        <a:rPr lang="en-IN" dirty="0" smtClean="0"/>
                        <a:t>THE STUDY FOCUSED ON DESIGNING</a:t>
                      </a:r>
                      <a:r>
                        <a:rPr lang="en-IN" baseline="0" dirty="0" smtClean="0"/>
                        <a:t> OF WALL OPENINGS</a:t>
                      </a:r>
                      <a:endParaRPr lang="en-IN" dirty="0"/>
                    </a:p>
                  </a:txBody>
                  <a:tcPr/>
                </a:tc>
                <a:tc>
                  <a:txBody>
                    <a:bodyPr/>
                    <a:lstStyle/>
                    <a:p>
                      <a:r>
                        <a:rPr lang="en-IN" dirty="0" smtClean="0"/>
                        <a:t>2014 FEB</a:t>
                      </a:r>
                      <a:endParaRPr lang="en-IN" dirty="0"/>
                    </a:p>
                  </a:txBody>
                  <a:tcPr/>
                </a:tc>
              </a:tr>
              <a:tr h="370840">
                <a:tc>
                  <a:txBody>
                    <a:bodyPr/>
                    <a:lstStyle/>
                    <a:p>
                      <a:r>
                        <a:rPr lang="en-IN" dirty="0" smtClean="0"/>
                        <a:t>IJIRSET</a:t>
                      </a:r>
                      <a:endParaRPr lang="en-IN" dirty="0"/>
                    </a:p>
                  </a:txBody>
                  <a:tcPr/>
                </a:tc>
                <a:tc>
                  <a:txBody>
                    <a:bodyPr/>
                    <a:lstStyle/>
                    <a:p>
                      <a:r>
                        <a:rPr lang="en-IN" dirty="0" smtClean="0"/>
                        <a:t>ANALYS</a:t>
                      </a:r>
                      <a:r>
                        <a:rPr lang="en-IN" baseline="0" dirty="0" smtClean="0"/>
                        <a:t> AND DESIGN OF MULTISTOREY BUILDING WITH BASEISOLATION TECHNIQUES</a:t>
                      </a:r>
                      <a:endParaRPr lang="en-IN" dirty="0"/>
                    </a:p>
                  </a:txBody>
                  <a:tcPr/>
                </a:tc>
                <a:tc>
                  <a:txBody>
                    <a:bodyPr/>
                    <a:lstStyle/>
                    <a:p>
                      <a:r>
                        <a:rPr lang="en-IN" dirty="0" smtClean="0"/>
                        <a:t>DUE TO INCREASE IN POPULATION MUTLI STORED BUILDINGS ARE ADOPTED IN LIMITED AREA</a:t>
                      </a:r>
                      <a:endParaRPr lang="en-IN" dirty="0"/>
                    </a:p>
                  </a:txBody>
                  <a:tcPr/>
                </a:tc>
                <a:tc>
                  <a:txBody>
                    <a:bodyPr/>
                    <a:lstStyle/>
                    <a:p>
                      <a:r>
                        <a:rPr lang="en-IN" dirty="0" smtClean="0"/>
                        <a:t>PROPER QUALITY OF CONSTRUCTION AND STABILITY OF INFILL</a:t>
                      </a:r>
                      <a:r>
                        <a:rPr lang="en-IN" baseline="0" dirty="0" smtClean="0"/>
                        <a:t> WALLS AND PARTITIONS ARE ADDITIONAL SAFETY</a:t>
                      </a:r>
                      <a:endParaRPr lang="en-IN" dirty="0"/>
                    </a:p>
                  </a:txBody>
                  <a:tcPr/>
                </a:tc>
                <a:tc>
                  <a:txBody>
                    <a:bodyPr/>
                    <a:lstStyle/>
                    <a:p>
                      <a:r>
                        <a:rPr lang="en-IN" dirty="0" smtClean="0"/>
                        <a:t>2015 MAY</a:t>
                      </a:r>
                      <a:endParaRPr lang="en-IN"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Project Review 1 Version -00</a:t>
            </a:r>
            <a:endParaRPr lang="en-US"/>
          </a:p>
        </p:txBody>
      </p:sp>
      <p:sp>
        <p:nvSpPr>
          <p:cNvPr id="3" name="Slide Number Placeholder 2"/>
          <p:cNvSpPr>
            <a:spLocks noGrp="1"/>
          </p:cNvSpPr>
          <p:nvPr>
            <p:ph type="sldNum" sz="quarter" idx="12"/>
          </p:nvPr>
        </p:nvSpPr>
        <p:spPr/>
        <p:txBody>
          <a:bodyPr/>
          <a:lstStyle/>
          <a:p>
            <a:fld id="{18E5A94B-D643-433C-8B6B-56C25592C768}" type="slidenum">
              <a:rPr lang="en-US" smtClean="0"/>
              <a:pPr/>
              <a:t>14</a:t>
            </a:fld>
            <a:endParaRPr lang="en-US"/>
          </a:p>
        </p:txBody>
      </p:sp>
      <p:pic>
        <p:nvPicPr>
          <p:cNvPr id="4" name="Under-Construction-Backgrounds-Powerpoint-680x510.jpeg"/>
          <p:cNvPicPr>
            <a:picLocks noChangeAspect="1"/>
          </p:cNvPicPr>
          <p:nvPr/>
        </p:nvPicPr>
        <p:blipFill>
          <a:blip r:embed="rId2" cstate="print">
            <a:extLst/>
          </a:blip>
          <a:stretch>
            <a:fillRect/>
          </a:stretch>
        </p:blipFill>
        <p:spPr>
          <a:xfrm>
            <a:off x="609600" y="514350"/>
            <a:ext cx="8094707" cy="6071030"/>
          </a:xfrm>
          <a:prstGeom prst="rect">
            <a:avLst/>
          </a:prstGeom>
          <a:ln w="12700">
            <a:miter lim="400000"/>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iterate>
                                    <p:tmAbs val="0"/>
                                  </p:iterate>
                                  <p:childTnLst>
                                    <p:set>
                                      <p:cBhvr>
                                        <p:cTn id="6" fill="hold"/>
                                        <p:tgtEl>
                                          <p:spTgt spid="4"/>
                                        </p:tgtEl>
                                        <p:attrNameLst>
                                          <p:attrName>style.visibility</p:attrName>
                                        </p:attrNameLst>
                                      </p:cBhvr>
                                      <p:to>
                                        <p:strVal val="visible"/>
                                      </p:to>
                                    </p:set>
                                    <p:anim calcmode="lin" valueType="num">
                                      <p:cBhvr>
                                        <p:cTn id="7" dur="1500" fill="hold"/>
                                        <p:tgtEl>
                                          <p:spTgt spid="4"/>
                                        </p:tgtEl>
                                        <p:attrNameLst>
                                          <p:attrName>ppt_w</p:attrName>
                                        </p:attrNameLst>
                                      </p:cBhvr>
                                      <p:tavLst>
                                        <p:tav tm="0" fmla="#ppt_w*sin(2.5*pi*$)">
                                          <p:val>
                                            <p:fltVal val="0"/>
                                          </p:val>
                                        </p:tav>
                                        <p:tav tm="100000">
                                          <p:val>
                                            <p:fltVal val="1"/>
                                          </p:val>
                                        </p:tav>
                                      </p:tavLst>
                                    </p:anim>
                                    <p:anim calcmode="lin" valueType="num">
                                      <p:cBhvr>
                                        <p:cTn id="8" dur="1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Project Review 1 Version -00</a:t>
            </a:r>
            <a:endParaRPr lang="en-US"/>
          </a:p>
        </p:txBody>
      </p:sp>
      <p:sp>
        <p:nvSpPr>
          <p:cNvPr id="3" name="Slide Number Placeholder 2"/>
          <p:cNvSpPr>
            <a:spLocks noGrp="1"/>
          </p:cNvSpPr>
          <p:nvPr>
            <p:ph type="sldNum" sz="quarter" idx="12"/>
          </p:nvPr>
        </p:nvSpPr>
        <p:spPr/>
        <p:txBody>
          <a:bodyPr/>
          <a:lstStyle/>
          <a:p>
            <a:fld id="{18E5A94B-D643-433C-8B6B-56C25592C768}" type="slidenum">
              <a:rPr lang="en-US" smtClean="0"/>
              <a:pPr/>
              <a:t>15</a:t>
            </a:fld>
            <a:endParaRPr lang="en-US"/>
          </a:p>
        </p:txBody>
      </p:sp>
      <p:graphicFrame>
        <p:nvGraphicFramePr>
          <p:cNvPr id="4" name="Table 3"/>
          <p:cNvGraphicFramePr>
            <a:graphicFrameLocks noGrp="1"/>
          </p:cNvGraphicFramePr>
          <p:nvPr/>
        </p:nvGraphicFramePr>
        <p:xfrm>
          <a:off x="304800" y="457200"/>
          <a:ext cx="8389048" cy="5242560"/>
        </p:xfrm>
        <a:graphic>
          <a:graphicData uri="http://schemas.openxmlformats.org/drawingml/2006/table">
            <a:tbl>
              <a:tblPr firstRow="1" bandRow="1">
                <a:tableStyleId>{5C22544A-7EE6-4342-B048-85BDC9FD1C3A}</a:tableStyleId>
              </a:tblPr>
              <a:tblGrid>
                <a:gridCol w="685800"/>
                <a:gridCol w="1302068"/>
                <a:gridCol w="3505581"/>
                <a:gridCol w="2895599"/>
              </a:tblGrid>
              <a:tr h="526801">
                <a:tc>
                  <a:txBody>
                    <a:bodyPr/>
                    <a:lstStyle/>
                    <a:p>
                      <a:pPr algn="ctr"/>
                      <a:r>
                        <a:rPr lang="en-US" dirty="0"/>
                        <a:t>S.NO</a:t>
                      </a:r>
                    </a:p>
                  </a:txBody>
                  <a:tcPr/>
                </a:tc>
                <a:tc>
                  <a:txBody>
                    <a:bodyPr/>
                    <a:lstStyle/>
                    <a:p>
                      <a:pPr algn="ctr"/>
                      <a:r>
                        <a:rPr lang="en-US" dirty="0"/>
                        <a:t>DATE</a:t>
                      </a:r>
                    </a:p>
                  </a:txBody>
                  <a:tcPr/>
                </a:tc>
                <a:tc>
                  <a:txBody>
                    <a:bodyPr/>
                    <a:lstStyle/>
                    <a:p>
                      <a:pPr algn="ctr"/>
                      <a:r>
                        <a:rPr lang="en-US" dirty="0"/>
                        <a:t>WORK TO BE DONE</a:t>
                      </a:r>
                    </a:p>
                  </a:txBody>
                  <a:tcPr/>
                </a:tc>
                <a:tc>
                  <a:txBody>
                    <a:bodyPr/>
                    <a:lstStyle/>
                    <a:p>
                      <a:pPr algn="ctr"/>
                      <a:r>
                        <a:rPr lang="en-US" dirty="0"/>
                        <a:t>REMARKS</a:t>
                      </a:r>
                    </a:p>
                  </a:txBody>
                  <a:tcPr/>
                </a:tc>
              </a:tr>
              <a:tr h="526801">
                <a:tc>
                  <a:txBody>
                    <a:bodyPr/>
                    <a:lstStyle/>
                    <a:p>
                      <a:pPr algn="ctr"/>
                      <a:r>
                        <a:rPr lang="en-US" dirty="0"/>
                        <a:t>1</a:t>
                      </a:r>
                    </a:p>
                  </a:txBody>
                  <a:tcPr/>
                </a:tc>
                <a:tc>
                  <a:txBody>
                    <a:bodyPr/>
                    <a:lstStyle/>
                    <a:p>
                      <a:r>
                        <a:rPr lang="en-US" dirty="0"/>
                        <a:t>07-07-2017</a:t>
                      </a:r>
                    </a:p>
                  </a:txBody>
                  <a:tcPr/>
                </a:tc>
                <a:tc>
                  <a:txBody>
                    <a:bodyPr/>
                    <a:lstStyle/>
                    <a:p>
                      <a:r>
                        <a:rPr lang="en-US" baseline="0" dirty="0"/>
                        <a:t>Line Plan ( </a:t>
                      </a:r>
                      <a:r>
                        <a:rPr lang="en-US" baseline="0" dirty="0" err="1"/>
                        <a:t>Zeroth</a:t>
                      </a:r>
                      <a:r>
                        <a:rPr lang="en-US" baseline="0" dirty="0"/>
                        <a:t> Review)</a:t>
                      </a:r>
                      <a:endParaRPr lang="en-US" dirty="0"/>
                    </a:p>
                  </a:txBody>
                  <a:tcPr/>
                </a:tc>
                <a:tc>
                  <a:txBody>
                    <a:bodyPr/>
                    <a:lstStyle/>
                    <a:p>
                      <a:endParaRPr lang="en-US"/>
                    </a:p>
                  </a:txBody>
                  <a:tcPr/>
                </a:tc>
              </a:tr>
              <a:tr h="526801">
                <a:tc>
                  <a:txBody>
                    <a:bodyPr/>
                    <a:lstStyle/>
                    <a:p>
                      <a:pPr algn="ctr"/>
                      <a:r>
                        <a:rPr lang="en-US" dirty="0"/>
                        <a:t>2</a:t>
                      </a:r>
                    </a:p>
                  </a:txBody>
                  <a:tcPr/>
                </a:tc>
                <a:tc>
                  <a:txBody>
                    <a:bodyPr/>
                    <a:lstStyle/>
                    <a:p>
                      <a:r>
                        <a:rPr lang="en-US" dirty="0"/>
                        <a:t>17-07-2017</a:t>
                      </a:r>
                    </a:p>
                  </a:txBody>
                  <a:tcPr/>
                </a:tc>
                <a:tc>
                  <a:txBody>
                    <a:bodyPr/>
                    <a:lstStyle/>
                    <a:p>
                      <a:r>
                        <a:rPr lang="en-US" dirty="0"/>
                        <a:t>Detailed</a:t>
                      </a:r>
                      <a:r>
                        <a:rPr lang="en-US" baseline="0" dirty="0"/>
                        <a:t>  Plan </a:t>
                      </a:r>
                      <a:r>
                        <a:rPr lang="en-US" baseline="0"/>
                        <a:t>In AutoCAD</a:t>
                      </a:r>
                      <a:r>
                        <a:rPr lang="en-US"/>
                        <a:t> </a:t>
                      </a:r>
                      <a:r>
                        <a:rPr lang="en-US" baseline="0" dirty="0"/>
                        <a:t>Approval from Guide</a:t>
                      </a:r>
                      <a:endParaRPr lang="en-US" dirty="0"/>
                    </a:p>
                  </a:txBody>
                  <a:tcPr/>
                </a:tc>
                <a:tc>
                  <a:txBody>
                    <a:bodyPr/>
                    <a:lstStyle/>
                    <a:p>
                      <a:endParaRPr lang="en-US" dirty="0"/>
                    </a:p>
                  </a:txBody>
                  <a:tcPr/>
                </a:tc>
              </a:tr>
              <a:tr h="643654">
                <a:tc>
                  <a:txBody>
                    <a:bodyPr/>
                    <a:lstStyle/>
                    <a:p>
                      <a:pPr algn="ctr"/>
                      <a:r>
                        <a:rPr lang="en-US" dirty="0"/>
                        <a:t>3</a:t>
                      </a:r>
                    </a:p>
                  </a:txBody>
                  <a:tcPr/>
                </a:tc>
                <a:tc>
                  <a:txBody>
                    <a:bodyPr/>
                    <a:lstStyle/>
                    <a:p>
                      <a:r>
                        <a:rPr lang="en-US" dirty="0" smtClean="0"/>
                        <a:t>22-07-2017</a:t>
                      </a:r>
                      <a:endParaRPr lang="en-US" dirty="0"/>
                    </a:p>
                  </a:txBody>
                  <a:tcPr/>
                </a:tc>
                <a:tc>
                  <a:txBody>
                    <a:bodyPr/>
                    <a:lstStyle/>
                    <a:p>
                      <a:r>
                        <a:rPr lang="en-US" dirty="0"/>
                        <a:t>Detailed</a:t>
                      </a:r>
                      <a:r>
                        <a:rPr lang="en-US" baseline="0" dirty="0"/>
                        <a:t> Plan, Section &amp; Elevation </a:t>
                      </a:r>
                    </a:p>
                    <a:p>
                      <a:r>
                        <a:rPr lang="en-US" baseline="0" dirty="0"/>
                        <a:t>( First Review)</a:t>
                      </a:r>
                    </a:p>
                  </a:txBody>
                  <a:tcPr/>
                </a:tc>
                <a:tc>
                  <a:txBody>
                    <a:bodyPr/>
                    <a:lstStyle/>
                    <a:p>
                      <a:endParaRPr lang="en-US" dirty="0"/>
                    </a:p>
                  </a:txBody>
                  <a:tcPr/>
                </a:tc>
              </a:tr>
              <a:tr h="526801">
                <a:tc>
                  <a:txBody>
                    <a:bodyPr/>
                    <a:lstStyle/>
                    <a:p>
                      <a:pPr algn="ctr"/>
                      <a:r>
                        <a:rPr lang="en-US" dirty="0"/>
                        <a:t>4</a:t>
                      </a:r>
                    </a:p>
                  </a:txBody>
                  <a:tcPr/>
                </a:tc>
                <a:tc>
                  <a:txBody>
                    <a:bodyPr/>
                    <a:lstStyle/>
                    <a:p>
                      <a:r>
                        <a:rPr lang="en-US" dirty="0"/>
                        <a:t>09-08-2017</a:t>
                      </a:r>
                    </a:p>
                  </a:txBody>
                  <a:tcPr/>
                </a:tc>
                <a:tc>
                  <a:txBody>
                    <a:bodyPr/>
                    <a:lstStyle/>
                    <a:p>
                      <a:r>
                        <a:rPr lang="en-US" dirty="0" smtClean="0"/>
                        <a:t>Analysis and Design </a:t>
                      </a:r>
                      <a:r>
                        <a:rPr lang="en-US" dirty="0"/>
                        <a:t>by </a:t>
                      </a:r>
                      <a:r>
                        <a:rPr lang="en-US" dirty="0" smtClean="0"/>
                        <a:t> manual design</a:t>
                      </a:r>
                      <a:endParaRPr lang="en-US" dirty="0"/>
                    </a:p>
                  </a:txBody>
                  <a:tcPr/>
                </a:tc>
                <a:tc>
                  <a:txBody>
                    <a:bodyPr/>
                    <a:lstStyle/>
                    <a:p>
                      <a:endParaRPr lang="en-US"/>
                    </a:p>
                  </a:txBody>
                  <a:tcPr/>
                </a:tc>
              </a:tr>
              <a:tr h="526801">
                <a:tc>
                  <a:txBody>
                    <a:bodyPr/>
                    <a:lstStyle/>
                    <a:p>
                      <a:pPr algn="ctr"/>
                      <a:r>
                        <a:rPr lang="en-US" dirty="0"/>
                        <a:t>5</a:t>
                      </a:r>
                    </a:p>
                  </a:txBody>
                  <a:tcPr/>
                </a:tc>
                <a:tc>
                  <a:txBody>
                    <a:bodyPr/>
                    <a:lstStyle/>
                    <a:p>
                      <a:r>
                        <a:rPr lang="en-US" dirty="0"/>
                        <a:t>12-08-2017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Check</a:t>
                      </a:r>
                      <a:r>
                        <a:rPr lang="en-US" baseline="0" dirty="0" smtClean="0"/>
                        <a:t> the analysis with STADD PRO</a:t>
                      </a:r>
                      <a:endParaRPr lang="en-US" dirty="0" smtClean="0"/>
                    </a:p>
                  </a:txBody>
                  <a:tcPr/>
                </a:tc>
                <a:tc>
                  <a:txBody>
                    <a:bodyPr/>
                    <a:lstStyle/>
                    <a:p>
                      <a:endParaRPr lang="en-US"/>
                    </a:p>
                  </a:txBody>
                  <a:tcPr/>
                </a:tc>
              </a:tr>
              <a:tr h="458183">
                <a:tc>
                  <a:txBody>
                    <a:bodyPr/>
                    <a:lstStyle/>
                    <a:p>
                      <a:pPr algn="ctr"/>
                      <a:r>
                        <a:rPr lang="en-US" dirty="0"/>
                        <a:t>6</a:t>
                      </a:r>
                    </a:p>
                  </a:txBody>
                  <a:tcPr/>
                </a:tc>
                <a:tc>
                  <a:txBody>
                    <a:bodyPr/>
                    <a:lstStyle/>
                    <a:p>
                      <a:r>
                        <a:rPr lang="en-US" dirty="0"/>
                        <a:t>19-08-2017</a:t>
                      </a:r>
                    </a:p>
                  </a:txBody>
                  <a:tcPr/>
                </a:tc>
                <a:tc>
                  <a:txBody>
                    <a:bodyPr/>
                    <a:lstStyle/>
                    <a:p>
                      <a:r>
                        <a:rPr lang="en-US" dirty="0" smtClean="0"/>
                        <a:t> Structural design</a:t>
                      </a:r>
                      <a:endParaRPr lang="en-US" dirty="0"/>
                    </a:p>
                  </a:txBody>
                  <a:tcPr/>
                </a:tc>
                <a:tc>
                  <a:txBody>
                    <a:bodyPr/>
                    <a:lstStyle/>
                    <a:p>
                      <a:endParaRPr lang="en-US" dirty="0"/>
                    </a:p>
                  </a:txBody>
                  <a:tcPr/>
                </a:tc>
              </a:tr>
              <a:tr h="457200">
                <a:tc>
                  <a:txBody>
                    <a:bodyPr/>
                    <a:lstStyle/>
                    <a:p>
                      <a:pPr algn="ctr"/>
                      <a:r>
                        <a:rPr lang="en-US" dirty="0"/>
                        <a:t>7</a:t>
                      </a:r>
                    </a:p>
                  </a:txBody>
                  <a:tcPr/>
                </a:tc>
                <a:tc>
                  <a:txBody>
                    <a:bodyPr/>
                    <a:lstStyle/>
                    <a:p>
                      <a:r>
                        <a:rPr lang="en-US" dirty="0"/>
                        <a:t>08-09-2017</a:t>
                      </a:r>
                    </a:p>
                  </a:txBody>
                  <a:tcPr/>
                </a:tc>
                <a:tc>
                  <a:txBody>
                    <a:bodyPr/>
                    <a:lstStyle/>
                    <a:p>
                      <a:r>
                        <a:rPr lang="en-US" dirty="0" smtClean="0"/>
                        <a:t>Locating the solar panels.</a:t>
                      </a:r>
                      <a:endParaRPr lang="en-US" dirty="0"/>
                    </a:p>
                  </a:txBody>
                  <a:tcPr/>
                </a:tc>
                <a:tc>
                  <a:txBody>
                    <a:bodyPr/>
                    <a:lstStyle/>
                    <a:p>
                      <a:endParaRPr lang="en-US" dirty="0"/>
                    </a:p>
                  </a:txBody>
                  <a:tcPr/>
                </a:tc>
              </a:tr>
              <a:tr h="457200">
                <a:tc>
                  <a:txBody>
                    <a:bodyPr/>
                    <a:lstStyle/>
                    <a:p>
                      <a:pPr algn="ctr"/>
                      <a:r>
                        <a:rPr lang="en-US" dirty="0"/>
                        <a:t>8</a:t>
                      </a:r>
                    </a:p>
                  </a:txBody>
                  <a:tcPr/>
                </a:tc>
                <a:tc>
                  <a:txBody>
                    <a:bodyPr/>
                    <a:lstStyle/>
                    <a:p>
                      <a:r>
                        <a:rPr lang="en-US" dirty="0"/>
                        <a:t>18-09-2017</a:t>
                      </a:r>
                    </a:p>
                  </a:txBody>
                  <a:tcPr/>
                </a:tc>
                <a:tc>
                  <a:txBody>
                    <a:bodyPr/>
                    <a:lstStyle/>
                    <a:p>
                      <a:r>
                        <a:rPr lang="en-US" dirty="0"/>
                        <a:t>Conclusion ( Third Review)</a:t>
                      </a:r>
                    </a:p>
                  </a:txBody>
                  <a:tcPr/>
                </a:tc>
                <a:tc>
                  <a:txBody>
                    <a:bodyPr/>
                    <a:lstStyle/>
                    <a:p>
                      <a:endParaRPr lang="en-US" dirty="0"/>
                    </a:p>
                  </a:txBody>
                  <a:tcPr/>
                </a:tc>
              </a:tr>
              <a:tr h="318433">
                <a:tc>
                  <a:txBody>
                    <a:bodyPr/>
                    <a:lstStyle/>
                    <a:p>
                      <a:pPr algn="ctr"/>
                      <a:r>
                        <a:rPr lang="en-US" dirty="0"/>
                        <a:t>9</a:t>
                      </a:r>
                    </a:p>
                  </a:txBody>
                  <a:tcPr/>
                </a:tc>
                <a:tc>
                  <a:txBody>
                    <a:bodyPr/>
                    <a:lstStyle/>
                    <a:p>
                      <a:r>
                        <a:rPr lang="en-US" dirty="0"/>
                        <a:t>28-09-2017</a:t>
                      </a:r>
                    </a:p>
                  </a:txBody>
                  <a:tcPr/>
                </a:tc>
                <a:tc>
                  <a:txBody>
                    <a:bodyPr/>
                    <a:lstStyle/>
                    <a:p>
                      <a:r>
                        <a:rPr lang="en-US" dirty="0"/>
                        <a:t>Final Review – Book Submission</a:t>
                      </a:r>
                    </a:p>
                  </a:txBody>
                  <a:tcPr/>
                </a:tc>
                <a:tc>
                  <a:txBody>
                    <a:bodyPr/>
                    <a:lstStyle/>
                    <a:p>
                      <a:endParaRPr lang="en-US"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819400"/>
            <a:ext cx="6934200" cy="685799"/>
          </a:xfrm>
        </p:spPr>
        <p:txBody>
          <a:bodyPr>
            <a:noAutofit/>
          </a:bodyPr>
          <a:lstStyle/>
          <a:p>
            <a:pPr algn="ctr">
              <a:buNone/>
            </a:pPr>
            <a:r>
              <a:rPr lang="en-US" sz="6000" b="1" dirty="0" smtClean="0">
                <a:solidFill>
                  <a:srgbClr val="00B050"/>
                </a:solidFill>
              </a:rPr>
              <a:t>Queries? </a:t>
            </a:r>
            <a:endParaRPr lang="en-US" sz="6000" b="1" dirty="0">
              <a:solidFill>
                <a:srgbClr val="00B050"/>
              </a:solidFill>
            </a:endParaRPr>
          </a:p>
        </p:txBody>
      </p:sp>
      <p:sp>
        <p:nvSpPr>
          <p:cNvPr id="4" name="Slide Number Placeholder 3"/>
          <p:cNvSpPr>
            <a:spLocks noGrp="1"/>
          </p:cNvSpPr>
          <p:nvPr>
            <p:ph type="sldNum" sz="quarter" idx="12"/>
          </p:nvPr>
        </p:nvSpPr>
        <p:spPr/>
        <p:txBody>
          <a:bodyPr/>
          <a:lstStyle/>
          <a:p>
            <a:fld id="{18E5A94B-D643-433C-8B6B-56C25592C768}" type="slidenum">
              <a:rPr lang="en-US" smtClean="0"/>
              <a:pPr/>
              <a:t>16</a:t>
            </a:fld>
            <a:endParaRPr lang="en-US"/>
          </a:p>
        </p:txBody>
      </p:sp>
      <p:sp>
        <p:nvSpPr>
          <p:cNvPr id="5" name="Footer Placeholder 4"/>
          <p:cNvSpPr>
            <a:spLocks noGrp="1"/>
          </p:cNvSpPr>
          <p:nvPr>
            <p:ph type="ftr" sz="quarter" idx="11"/>
          </p:nvPr>
        </p:nvSpPr>
        <p:spPr/>
        <p:txBody>
          <a:bodyPr/>
          <a:lstStyle/>
          <a:p>
            <a:r>
              <a:rPr lang="en-US" dirty="0" smtClean="0"/>
              <a:t>Project Review 1 Version -00</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17</a:t>
            </a:fld>
            <a:endParaRPr lang="en-US"/>
          </a:p>
        </p:txBody>
      </p:sp>
      <p:pic>
        <p:nvPicPr>
          <p:cNvPr id="7" name="WhatsApp Image 2017-04-23 at 10.37.53 PM.jpeg"/>
          <p:cNvPicPr>
            <a:picLocks noChangeAspect="1"/>
          </p:cNvPicPr>
          <p:nvPr/>
        </p:nvPicPr>
        <p:blipFill>
          <a:blip r:embed="rId2" cstate="print">
            <a:extLst/>
          </a:blip>
          <a:stretch>
            <a:fillRect/>
          </a:stretch>
        </p:blipFill>
        <p:spPr>
          <a:xfrm>
            <a:off x="228600" y="1295400"/>
            <a:ext cx="8560065" cy="5029200"/>
          </a:xfrm>
          <a:prstGeom prst="rect">
            <a:avLst/>
          </a:prstGeom>
          <a:ln w="12700">
            <a:miter lim="400000"/>
          </a:ln>
        </p:spPr>
      </p:pic>
      <p:sp>
        <p:nvSpPr>
          <p:cNvPr id="6" name="Shape 145"/>
          <p:cNvSpPr/>
          <p:nvPr/>
        </p:nvSpPr>
        <p:spPr>
          <a:xfrm>
            <a:off x="304800" y="0"/>
            <a:ext cx="5410200" cy="1180127"/>
          </a:xfrm>
          <a:prstGeom prst="rect">
            <a:avLst/>
          </a:prstGeom>
          <a:ln w="12700">
            <a:miter lim="400000"/>
          </a:ln>
          <a:extLst>
            <a:ext uri="{C572A759-6A51-4108-AA02-DFA0A04FC94B}">
              <ma14:wrappingTextBoxFlag xmlns:ma14="http://schemas.microsoft.com/office/mac/drawingml/2011/main" xmlns="" val="1"/>
            </a:ext>
          </a:extLst>
        </p:spPr>
        <p:txBody>
          <a:bodyPr wrap="square" lIns="35717" tIns="35717" rIns="35717" bIns="35717" anchor="ctr">
            <a:spAutoFit/>
          </a:bodyPr>
          <a:lstStyle>
            <a:lvl1pPr>
              <a:defRPr sz="10800">
                <a:solidFill>
                  <a:srgbClr val="FF2F92"/>
                </a:solidFill>
                <a:latin typeface="Impact"/>
                <a:ea typeface="Impact"/>
                <a:cs typeface="Impact"/>
                <a:sym typeface="Impact"/>
              </a:defRPr>
            </a:lvl1pPr>
          </a:lstStyle>
          <a:p>
            <a:r>
              <a:rPr sz="7200">
                <a:solidFill>
                  <a:srgbClr val="00B050"/>
                </a:solidFill>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p:tmAbs val="0"/>
                                  </p:iterate>
                                  <p:childTnLst>
                                    <p:set>
                                      <p:cBhvr>
                                        <p:cTn id="6" fill="hold"/>
                                        <p:tgtEl>
                                          <p:spTgt spid="7"/>
                                        </p:tgtEl>
                                        <p:attrNameLst>
                                          <p:attrName>style.visibility</p:attrName>
                                        </p:attrNameLst>
                                      </p:cBhvr>
                                      <p:to>
                                        <p:strVal val="visible"/>
                                      </p:to>
                                    </p:set>
                                    <p:animEffect transition="in" filter="wipe(left)">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0" nodeType="clickEffect">
                                  <p:stCondLst>
                                    <p:cond delay="0"/>
                                  </p:stCondLst>
                                  <p:iterate>
                                    <p:tmAbs val="0"/>
                                  </p:iterate>
                                  <p:childTnLst>
                                    <p:set>
                                      <p:cBhvr>
                                        <p:cTn id="11" fill="hold"/>
                                        <p:tgtEl>
                                          <p:spTgt spid="6"/>
                                        </p:tgtEl>
                                        <p:attrNameLst>
                                          <p:attrName>style.visibility</p:attrName>
                                        </p:attrNameLst>
                                      </p:cBhvr>
                                      <p:to>
                                        <p:strVal val="visible"/>
                                      </p:to>
                                    </p:set>
                                    <p:animEffect transition="in" filter="dissolve">
                                      <p:cBhvr>
                                        <p:cTn id="12"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P spid="6"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14400"/>
            <a:ext cx="8382000" cy="1143000"/>
          </a:xfrm>
        </p:spPr>
        <p:txBody>
          <a:bodyPr>
            <a:normAutofit fontScale="90000"/>
          </a:bodyPr>
          <a:lstStyle/>
          <a:p>
            <a:r>
              <a:rPr lang="en-US" dirty="0" smtClean="0">
                <a:solidFill>
                  <a:srgbClr val="FF0000"/>
                </a:solidFill>
                <a:latin typeface="Times New Roman" pitchFamily="18" charset="0"/>
                <a:ea typeface="Trattatello"/>
                <a:cs typeface="Times New Roman" pitchFamily="18" charset="0"/>
                <a:sym typeface="Trattatello"/>
              </a:rPr>
              <a:t>Planning, Analyzing &amp; Design of Zero Electricity Power Consumption Apartment</a:t>
            </a:r>
            <a:endParaRPr lang="en-US" b="1"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914400" y="4556896"/>
            <a:ext cx="4572000" cy="1066800"/>
          </a:xfrm>
        </p:spPr>
        <p:txBody>
          <a:bodyPr>
            <a:normAutofit fontScale="70000" lnSpcReduction="20000"/>
          </a:bodyPr>
          <a:lstStyle/>
          <a:p>
            <a:pPr algn="l"/>
            <a:r>
              <a:rPr lang="en-US" dirty="0" smtClean="0"/>
              <a:t>Guide Name</a:t>
            </a:r>
          </a:p>
          <a:p>
            <a:pPr algn="l"/>
            <a:r>
              <a:rPr lang="en-US" b="1" dirty="0" smtClean="0"/>
              <a:t>Mr.  </a:t>
            </a:r>
            <a:r>
              <a:rPr lang="en-US" b="1" dirty="0" err="1" smtClean="0"/>
              <a:t>Naveen</a:t>
            </a:r>
            <a:r>
              <a:rPr lang="en-US" b="1" dirty="0" smtClean="0"/>
              <a:t> </a:t>
            </a:r>
            <a:r>
              <a:rPr lang="en-US" b="1" dirty="0" err="1" smtClean="0"/>
              <a:t>Arasu</a:t>
            </a:r>
            <a:r>
              <a:rPr lang="en-US" b="1" dirty="0" smtClean="0"/>
              <a:t> A</a:t>
            </a:r>
          </a:p>
          <a:p>
            <a:pPr algn="l"/>
            <a:r>
              <a:rPr lang="en-US" b="1" dirty="0" err="1" smtClean="0"/>
              <a:t>Asst.Prof</a:t>
            </a:r>
            <a:r>
              <a:rPr lang="en-US" b="1" dirty="0" smtClean="0"/>
              <a:t>/Civil Dept.</a:t>
            </a:r>
          </a:p>
          <a:p>
            <a:pPr algn="l"/>
            <a:endParaRPr lang="en-US" b="1" dirty="0"/>
          </a:p>
        </p:txBody>
      </p:sp>
      <p:sp>
        <p:nvSpPr>
          <p:cNvPr id="6" name="Subtitle 2"/>
          <p:cNvSpPr txBox="1">
            <a:spLocks/>
          </p:cNvSpPr>
          <p:nvPr/>
        </p:nvSpPr>
        <p:spPr>
          <a:xfrm>
            <a:off x="914400" y="2667000"/>
            <a:ext cx="7086600" cy="1143000"/>
          </a:xfrm>
          <a:prstGeom prst="rect">
            <a:avLst/>
          </a:prstGeom>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tint val="75000"/>
                  </a:schemeClr>
                </a:solidFill>
                <a:effectLst/>
                <a:uLnTx/>
                <a:uFillTx/>
                <a:latin typeface="Arial" pitchFamily="34" charset="0"/>
                <a:cs typeface="Arial" pitchFamily="34" charset="0"/>
              </a:rPr>
              <a:t>Batch Members </a:t>
            </a:r>
          </a:p>
          <a:p>
            <a:pPr>
              <a:spcBef>
                <a:spcPct val="20000"/>
              </a:spcBef>
              <a:defRPr/>
            </a:pPr>
            <a:r>
              <a:rPr lang="en-US" sz="2000" dirty="0" smtClean="0">
                <a:latin typeface="Arial" pitchFamily="34" charset="0"/>
                <a:cs typeface="Arial" pitchFamily="34" charset="0"/>
              </a:rPr>
              <a:t>ANUBHARATHI</a:t>
            </a:r>
          </a:p>
          <a:p>
            <a:pPr>
              <a:spcBef>
                <a:spcPct val="20000"/>
              </a:spcBef>
              <a:defRPr/>
            </a:pPr>
            <a:r>
              <a:rPr lang="en-US" sz="2000" dirty="0" smtClean="0">
                <a:latin typeface="Arial" pitchFamily="34" charset="0"/>
                <a:cs typeface="Arial" pitchFamily="34" charset="0"/>
              </a:rPr>
              <a:t>GNANA PRAKASH</a:t>
            </a:r>
          </a:p>
          <a:p>
            <a:pPr>
              <a:spcBef>
                <a:spcPct val="20000"/>
              </a:spcBef>
              <a:defRPr/>
            </a:pPr>
            <a:r>
              <a:rPr lang="en-US" sz="2000" dirty="0" smtClean="0">
                <a:latin typeface="Arial" pitchFamily="34" charset="0"/>
                <a:cs typeface="Arial" pitchFamily="34" charset="0"/>
              </a:rPr>
              <a:t>MUHAMMED RAFSAL</a:t>
            </a:r>
          </a:p>
          <a:p>
            <a:pPr>
              <a:spcBef>
                <a:spcPct val="20000"/>
              </a:spcBef>
              <a:defRPr/>
            </a:pPr>
            <a:r>
              <a:rPr lang="en-US" sz="2000" dirty="0" smtClean="0">
                <a:latin typeface="Arial" pitchFamily="34" charset="0"/>
                <a:cs typeface="Arial" pitchFamily="34" charset="0"/>
              </a:rPr>
              <a:t>SWATHI</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tint val="75000"/>
                </a:schemeClr>
              </a:solidFill>
              <a:effectLst/>
              <a:uLnTx/>
              <a:uFillTx/>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18E5A94B-D643-433C-8B6B-56C25592C768}"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Project Review 1 Version -00</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Presentation Outline</a:t>
            </a:r>
            <a:endParaRPr lang="en-US" b="1" dirty="0">
              <a:solidFill>
                <a:srgbClr val="FF0000"/>
              </a:solidFill>
            </a:endParaRPr>
          </a:p>
        </p:txBody>
      </p:sp>
      <p:sp>
        <p:nvSpPr>
          <p:cNvPr id="3" name="Content Placeholder 2"/>
          <p:cNvSpPr>
            <a:spLocks noGrp="1"/>
          </p:cNvSpPr>
          <p:nvPr>
            <p:ph idx="1"/>
          </p:nvPr>
        </p:nvSpPr>
        <p:spPr/>
        <p:txBody>
          <a:bodyPr>
            <a:normAutofit/>
          </a:bodyPr>
          <a:lstStyle/>
          <a:p>
            <a:pPr>
              <a:lnSpc>
                <a:spcPct val="150000"/>
              </a:lnSpc>
            </a:pPr>
            <a:r>
              <a:rPr lang="en-US" sz="2600" dirty="0" smtClean="0">
                <a:latin typeface="Times New Roman" pitchFamily="18" charset="0"/>
                <a:cs typeface="Times New Roman" pitchFamily="18" charset="0"/>
              </a:rPr>
              <a:t>Abstract</a:t>
            </a:r>
          </a:p>
          <a:p>
            <a:pPr>
              <a:lnSpc>
                <a:spcPct val="150000"/>
              </a:lnSpc>
            </a:pPr>
            <a:r>
              <a:rPr lang="en-US" sz="2600" dirty="0" smtClean="0">
                <a:latin typeface="Times New Roman" pitchFamily="18" charset="0"/>
                <a:cs typeface="Times New Roman" pitchFamily="18" charset="0"/>
              </a:rPr>
              <a:t>Literature Survey</a:t>
            </a:r>
          </a:p>
          <a:p>
            <a:pPr>
              <a:lnSpc>
                <a:spcPct val="150000"/>
              </a:lnSpc>
            </a:pPr>
            <a:r>
              <a:rPr lang="en-US" sz="2600" dirty="0" smtClean="0">
                <a:latin typeface="Times New Roman" pitchFamily="18" charset="0"/>
                <a:cs typeface="Times New Roman" pitchFamily="18" charset="0"/>
              </a:rPr>
              <a:t>Need for the study</a:t>
            </a:r>
          </a:p>
        </p:txBody>
      </p:sp>
      <p:sp>
        <p:nvSpPr>
          <p:cNvPr id="4" name="Slide Number Placeholder 3"/>
          <p:cNvSpPr>
            <a:spLocks noGrp="1"/>
          </p:cNvSpPr>
          <p:nvPr>
            <p:ph type="sldNum" sz="quarter" idx="12"/>
          </p:nvPr>
        </p:nvSpPr>
        <p:spPr/>
        <p:txBody>
          <a:bodyPr/>
          <a:lstStyle/>
          <a:p>
            <a:fld id="{18E5A94B-D643-433C-8B6B-56C25592C768}"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Abstract of the project</a:t>
            </a:r>
            <a:endParaRPr lang="en-US" b="1" dirty="0">
              <a:solidFill>
                <a:srgbClr val="FF0000"/>
              </a:solidFill>
            </a:endParaRPr>
          </a:p>
        </p:txBody>
      </p:sp>
      <p:sp>
        <p:nvSpPr>
          <p:cNvPr id="3" name="Content Placeholder 2"/>
          <p:cNvSpPr>
            <a:spLocks noGrp="1"/>
          </p:cNvSpPr>
          <p:nvPr>
            <p:ph idx="1"/>
          </p:nvPr>
        </p:nvSpPr>
        <p:spPr>
          <a:xfrm>
            <a:off x="381000" y="1828800"/>
            <a:ext cx="8229600" cy="4525963"/>
          </a:xfrm>
        </p:spPr>
        <p:txBody>
          <a:bodyPr/>
          <a:lstStyle/>
          <a:p>
            <a:pPr>
              <a:buNone/>
            </a:pPr>
            <a:r>
              <a:rPr lang="en-US" dirty="0" smtClean="0">
                <a:latin typeface="Trattatello"/>
                <a:ea typeface="Trattatello"/>
                <a:cs typeface="Trattatello"/>
                <a:sym typeface="Trattatello"/>
              </a:rPr>
              <a:t>			</a:t>
            </a:r>
            <a:r>
              <a:rPr lang="en-US" dirty="0" smtClean="0">
                <a:latin typeface="Times New Roman" pitchFamily="18" charset="0"/>
                <a:ea typeface="Trattatello"/>
                <a:cs typeface="Times New Roman" pitchFamily="18" charset="0"/>
                <a:sym typeface="Trattatello"/>
              </a:rPr>
              <a:t>Zero-energy building or zero electricity power consumption apartment, means the total amount of energy used by the building on an annual basis is roughly equal to the amount of renewable energy created by the building itself</a:t>
            </a:r>
            <a:r>
              <a:rPr lang="en-US" dirty="0" smtClean="0">
                <a:latin typeface="Trattatello"/>
                <a:ea typeface="Trattatello"/>
                <a:cs typeface="Trattatello"/>
                <a:sym typeface="Trattatello"/>
              </a:rPr>
              <a:t>.  </a:t>
            </a:r>
          </a:p>
          <a:p>
            <a:pPr>
              <a:defRPr>
                <a:solidFill>
                  <a:srgbClr val="090A0A"/>
                </a:solidFill>
              </a:defRPr>
            </a:pPr>
            <a:endParaRPr lang="en-US" dirty="0" smtClean="0"/>
          </a:p>
          <a:p>
            <a:pPr>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18E5A94B-D643-433C-8B6B-56C25592C768}"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Project Review 1 Version -00</a:t>
            </a:r>
            <a:endParaRPr lang="en-US"/>
          </a:p>
        </p:txBody>
      </p:sp>
      <p:sp>
        <p:nvSpPr>
          <p:cNvPr id="3" name="Slide Number Placeholder 2"/>
          <p:cNvSpPr>
            <a:spLocks noGrp="1"/>
          </p:cNvSpPr>
          <p:nvPr>
            <p:ph type="sldNum" sz="quarter" idx="12"/>
          </p:nvPr>
        </p:nvSpPr>
        <p:spPr/>
        <p:txBody>
          <a:bodyPr/>
          <a:lstStyle/>
          <a:p>
            <a:fld id="{18E5A94B-D643-433C-8B6B-56C25592C768}" type="slidenum">
              <a:rPr lang="en-US" smtClean="0"/>
              <a:pPr/>
              <a:t>5</a:t>
            </a:fld>
            <a:endParaRPr lang="en-US"/>
          </a:p>
        </p:txBody>
      </p:sp>
      <p:sp>
        <p:nvSpPr>
          <p:cNvPr id="4" name="Rectangle 3"/>
          <p:cNvSpPr/>
          <p:nvPr/>
        </p:nvSpPr>
        <p:spPr>
          <a:xfrm>
            <a:off x="533400" y="1066800"/>
            <a:ext cx="8077200" cy="5078313"/>
          </a:xfrm>
          <a:prstGeom prst="rect">
            <a:avLst/>
          </a:prstGeom>
        </p:spPr>
        <p:txBody>
          <a:bodyPr wrap="square">
            <a:spAutoFit/>
          </a:bodyPr>
          <a:lstStyle/>
          <a:p>
            <a:pPr indent="225425">
              <a:lnSpc>
                <a:spcPct val="150000"/>
              </a:lnSpc>
              <a:buFont typeface="Wingdings" pitchFamily="2" charset="2"/>
              <a:buChar char="Ø"/>
            </a:pPr>
            <a:r>
              <a:rPr lang="en-US" sz="2400" dirty="0" smtClean="0"/>
              <a:t>Singapore said Wednesday its flagship R&amp;D project, the Zero Energy Building (ZEB), is on-track to achieve its target of net zero energy consumption in October 2010.</a:t>
            </a:r>
          </a:p>
          <a:p>
            <a:pPr indent="225425">
              <a:lnSpc>
                <a:spcPct val="150000"/>
              </a:lnSpc>
              <a:buFont typeface="Wingdings" pitchFamily="2" charset="2"/>
              <a:buChar char="Ø"/>
            </a:pPr>
            <a:r>
              <a:rPr lang="en-US" sz="2400" dirty="0" smtClean="0"/>
              <a:t>The Zero Energy Building, a super energy efficient building, has achieved zero power consumption and a surplus of 16.3 </a:t>
            </a:r>
            <a:r>
              <a:rPr lang="en-US" sz="2400" dirty="0" err="1" smtClean="0"/>
              <a:t>MWh</a:t>
            </a:r>
            <a:r>
              <a:rPr lang="en-US" sz="2400" dirty="0" smtClean="0"/>
              <a:t> ( megawatts/hour) of electricity.</a:t>
            </a:r>
          </a:p>
          <a:p>
            <a:pPr indent="225425">
              <a:lnSpc>
                <a:spcPct val="150000"/>
              </a:lnSpc>
              <a:buFont typeface="Wingdings" pitchFamily="2" charset="2"/>
              <a:buChar char="Ø"/>
            </a:pPr>
            <a:r>
              <a:rPr lang="en-US" sz="2400" dirty="0" smtClean="0"/>
              <a:t>The power surplus translates to savings of about 3,900 Singapore dollars (2928.6 U.S. dollars) per month for 35 units of 5-room flats.</a:t>
            </a:r>
            <a:endParaRPr lang="en-US" sz="2400" dirty="0"/>
          </a:p>
        </p:txBody>
      </p:sp>
      <p:sp>
        <p:nvSpPr>
          <p:cNvPr id="5" name="Rectangle 4"/>
          <p:cNvSpPr/>
          <p:nvPr/>
        </p:nvSpPr>
        <p:spPr>
          <a:xfrm>
            <a:off x="1600200" y="381000"/>
            <a:ext cx="7010400" cy="646331"/>
          </a:xfrm>
          <a:prstGeom prst="rect">
            <a:avLst/>
          </a:prstGeom>
        </p:spPr>
        <p:txBody>
          <a:bodyPr wrap="square">
            <a:spAutoFit/>
          </a:bodyPr>
          <a:lstStyle/>
          <a:p>
            <a:r>
              <a:rPr lang="en-US" sz="3600" b="1" dirty="0" smtClean="0">
                <a:solidFill>
                  <a:srgbClr val="FF0000"/>
                </a:solidFill>
              </a:rPr>
              <a:t>Survey on Existing building</a:t>
            </a:r>
            <a:endParaRPr 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Project Review 1 Version -00</a:t>
            </a:r>
            <a:endParaRPr lang="en-US"/>
          </a:p>
        </p:txBody>
      </p:sp>
      <p:sp>
        <p:nvSpPr>
          <p:cNvPr id="3" name="Slide Number Placeholder 2"/>
          <p:cNvSpPr>
            <a:spLocks noGrp="1"/>
          </p:cNvSpPr>
          <p:nvPr>
            <p:ph type="sldNum" sz="quarter" idx="12"/>
          </p:nvPr>
        </p:nvSpPr>
        <p:spPr/>
        <p:txBody>
          <a:bodyPr/>
          <a:lstStyle/>
          <a:p>
            <a:fld id="{18E5A94B-D643-433C-8B6B-56C25592C768}" type="slidenum">
              <a:rPr lang="en-US" smtClean="0"/>
              <a:pPr/>
              <a:t>6</a:t>
            </a:fld>
            <a:endParaRPr lang="en-US"/>
          </a:p>
        </p:txBody>
      </p:sp>
      <p:pic>
        <p:nvPicPr>
          <p:cNvPr id="1026" name="Picture 2" descr="Image result for Zero power consumption building in china"/>
          <p:cNvPicPr>
            <a:picLocks noChangeAspect="1" noChangeArrowheads="1"/>
          </p:cNvPicPr>
          <p:nvPr/>
        </p:nvPicPr>
        <p:blipFill>
          <a:blip r:embed="rId2" cstate="print"/>
          <a:srcRect/>
          <a:stretch>
            <a:fillRect/>
          </a:stretch>
        </p:blipFill>
        <p:spPr bwMode="auto">
          <a:xfrm>
            <a:off x="914400" y="762000"/>
            <a:ext cx="7391400" cy="56007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b="1" dirty="0" smtClean="0">
                <a:solidFill>
                  <a:srgbClr val="FF0000"/>
                </a:solidFill>
              </a:rPr>
              <a:t>Need for the study</a:t>
            </a:r>
            <a:endParaRPr lang="en-US" b="1" dirty="0">
              <a:solidFill>
                <a:srgbClr val="FF0000"/>
              </a:solidFill>
            </a:endParaRPr>
          </a:p>
        </p:txBody>
      </p:sp>
      <p:sp>
        <p:nvSpPr>
          <p:cNvPr id="3" name="Content Placeholder 2"/>
          <p:cNvSpPr>
            <a:spLocks noGrp="1"/>
          </p:cNvSpPr>
          <p:nvPr>
            <p:ph idx="1"/>
          </p:nvPr>
        </p:nvSpPr>
        <p:spPr>
          <a:xfrm>
            <a:off x="304800" y="1447800"/>
            <a:ext cx="8229600" cy="4221163"/>
          </a:xfrm>
        </p:spPr>
        <p:txBody>
          <a:bodyPr>
            <a:normAutofit/>
          </a:bodyPr>
          <a:lstStyle/>
          <a:p>
            <a:pPr algn="just">
              <a:buNone/>
            </a:pPr>
            <a:r>
              <a:rPr lang="en-US" sz="2800" dirty="0" smtClean="0">
                <a:latin typeface="Arial" pitchFamily="34" charset="0"/>
                <a:cs typeface="Arial" pitchFamily="34" charset="0"/>
              </a:rPr>
              <a:t>		</a:t>
            </a:r>
          </a:p>
          <a:p>
            <a:pPr algn="just">
              <a:buNone/>
            </a:pPr>
            <a:endParaRPr lang="en-US" sz="2800" dirty="0" smtClean="0">
              <a:latin typeface="Arial" pitchFamily="34" charset="0"/>
              <a:cs typeface="Arial" pitchFamily="34" charset="0"/>
            </a:endParaRPr>
          </a:p>
          <a:p>
            <a:pPr algn="just">
              <a:buNone/>
            </a:pPr>
            <a:r>
              <a:rPr lang="en-US" sz="2800" dirty="0" smtClean="0">
                <a:latin typeface="Arial" pitchFamily="34" charset="0"/>
                <a:cs typeface="Arial" pitchFamily="34" charset="0"/>
              </a:rPr>
              <a:t>    	Due to continuous use of renewable resources to generate the electricity and it will be very soon deplicated to over come this problem. We have planed to construct zero electricity consumption apartment. </a:t>
            </a:r>
            <a:endParaRPr lang="en-US" sz="28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18E5A94B-D643-433C-8B6B-56C25592C768}"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solidFill>
                  <a:srgbClr val="FF0000"/>
                </a:solidFill>
              </a:rPr>
              <a:t>SPECIFICATION OF APPARTMENTS </a:t>
            </a:r>
            <a:endParaRPr lang="en-IN" sz="4000" b="1" dirty="0">
              <a:solidFill>
                <a:srgbClr val="FF0000"/>
              </a:solidFill>
            </a:endParaRPr>
          </a:p>
        </p:txBody>
      </p:sp>
      <p:sp>
        <p:nvSpPr>
          <p:cNvPr id="3" name="Content Placeholder 2"/>
          <p:cNvSpPr>
            <a:spLocks noGrp="1"/>
          </p:cNvSpPr>
          <p:nvPr>
            <p:ph idx="1"/>
          </p:nvPr>
        </p:nvSpPr>
        <p:spPr>
          <a:xfrm>
            <a:off x="152400" y="1447800"/>
            <a:ext cx="8991600" cy="4876800"/>
          </a:xfrm>
        </p:spPr>
        <p:txBody>
          <a:bodyPr>
            <a:noAutofit/>
          </a:bodyPr>
          <a:lstStyle/>
          <a:p>
            <a:r>
              <a:rPr lang="en-GB" sz="2800" dirty="0"/>
              <a:t>Location of apartment 		- </a:t>
            </a:r>
            <a:r>
              <a:rPr lang="en-GB" sz="2800" dirty="0" err="1"/>
              <a:t>Lakshimi</a:t>
            </a:r>
            <a:r>
              <a:rPr lang="en-GB" sz="2800" dirty="0"/>
              <a:t> mills, Coimbatore</a:t>
            </a:r>
          </a:p>
          <a:p>
            <a:r>
              <a:rPr lang="en-GB" sz="2800" dirty="0"/>
              <a:t>Type of building			- framed structure</a:t>
            </a:r>
          </a:p>
          <a:p>
            <a:r>
              <a:rPr lang="en-GB" sz="2800" dirty="0"/>
              <a:t>Area of the site			- 41.5 cents (18000 sq ft)</a:t>
            </a:r>
          </a:p>
          <a:p>
            <a:r>
              <a:rPr lang="en-GB" sz="2800" dirty="0"/>
              <a:t>Plinth area of each floor	- 12,000 sq ft</a:t>
            </a:r>
          </a:p>
          <a:p>
            <a:r>
              <a:rPr lang="en-GB" sz="2800" dirty="0"/>
              <a:t>Area of the each house 	- 1267 Sq.Ft</a:t>
            </a:r>
          </a:p>
          <a:p>
            <a:r>
              <a:rPr lang="en-GB" sz="2800" dirty="0"/>
              <a:t>No of  floors			- G+4</a:t>
            </a:r>
          </a:p>
          <a:p>
            <a:r>
              <a:rPr lang="en-GB" sz="2800" dirty="0"/>
              <a:t> Number of houses in</a:t>
            </a:r>
          </a:p>
          <a:p>
            <a:pPr>
              <a:buNone/>
            </a:pPr>
            <a:r>
              <a:rPr lang="en-GB" sz="2800" dirty="0"/>
              <a:t>	 each floor			- 6 numbers </a:t>
            </a:r>
          </a:p>
          <a:p>
            <a:pPr>
              <a:buNone/>
            </a:pPr>
            <a:r>
              <a:rPr lang="en-GB" sz="2800" dirty="0"/>
              <a:t>Solar panels are provided on the roof and elevation of the apartment.</a:t>
            </a:r>
          </a:p>
          <a:p>
            <a:pPr>
              <a:buNone/>
            </a:pPr>
            <a:endParaRPr lang="en-GB" sz="2800" dirty="0"/>
          </a:p>
          <a:p>
            <a:endParaRPr lang="en-IN" sz="2800" dirty="0"/>
          </a:p>
        </p:txBody>
      </p:sp>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74163747"/>
              </p:ext>
            </p:extLst>
          </p:nvPr>
        </p:nvGraphicFramePr>
        <p:xfrm>
          <a:off x="228600" y="493310"/>
          <a:ext cx="8686800" cy="6105710"/>
        </p:xfrm>
        <a:graphic>
          <a:graphicData uri="http://schemas.openxmlformats.org/drawingml/2006/table">
            <a:tbl>
              <a:tblPr firstRow="1" bandRow="1">
                <a:tableStyleId>{5C22544A-7EE6-4342-B048-85BDC9FD1C3A}</a:tableStyleId>
              </a:tblPr>
              <a:tblGrid>
                <a:gridCol w="1737360"/>
                <a:gridCol w="1520190"/>
                <a:gridCol w="2326822"/>
                <a:gridCol w="1551214"/>
                <a:gridCol w="1551214"/>
              </a:tblGrid>
              <a:tr h="564063">
                <a:tc>
                  <a:txBody>
                    <a:bodyPr/>
                    <a:lstStyle/>
                    <a:p>
                      <a:r>
                        <a:rPr lang="en-IN" dirty="0" smtClean="0"/>
                        <a:t>PUBLICATION</a:t>
                      </a:r>
                      <a:endParaRPr lang="en-IN" dirty="0"/>
                    </a:p>
                  </a:txBody>
                  <a:tcPr/>
                </a:tc>
                <a:tc>
                  <a:txBody>
                    <a:bodyPr/>
                    <a:lstStyle/>
                    <a:p>
                      <a:r>
                        <a:rPr lang="en-IN" dirty="0" smtClean="0"/>
                        <a:t>TOPIC</a:t>
                      </a:r>
                      <a:r>
                        <a:rPr lang="en-IN" baseline="0" dirty="0" smtClean="0"/>
                        <a:t> </a:t>
                      </a:r>
                      <a:endParaRPr lang="en-IN" dirty="0"/>
                    </a:p>
                  </a:txBody>
                  <a:tcPr/>
                </a:tc>
                <a:tc>
                  <a:txBody>
                    <a:bodyPr/>
                    <a:lstStyle/>
                    <a:p>
                      <a:r>
                        <a:rPr lang="en-IN" dirty="0" smtClean="0"/>
                        <a:t>INFERENCE  </a:t>
                      </a:r>
                      <a:endParaRPr lang="en-IN" dirty="0"/>
                    </a:p>
                  </a:txBody>
                  <a:tcPr/>
                </a:tc>
                <a:tc>
                  <a:txBody>
                    <a:bodyPr/>
                    <a:lstStyle/>
                    <a:p>
                      <a:r>
                        <a:rPr lang="en-IN" dirty="0" smtClean="0"/>
                        <a:t>CONCLUSION </a:t>
                      </a:r>
                      <a:endParaRPr lang="en-IN" dirty="0"/>
                    </a:p>
                  </a:txBody>
                  <a:tcPr/>
                </a:tc>
                <a:tc>
                  <a:txBody>
                    <a:bodyPr/>
                    <a:lstStyle/>
                    <a:p>
                      <a:r>
                        <a:rPr lang="en-IN" dirty="0" smtClean="0"/>
                        <a:t>ISSUE</a:t>
                      </a:r>
                      <a:endParaRPr lang="en-IN" dirty="0"/>
                    </a:p>
                  </a:txBody>
                  <a:tcPr/>
                </a:tc>
              </a:tr>
              <a:tr h="2133500">
                <a:tc>
                  <a:txBody>
                    <a:bodyPr/>
                    <a:lstStyle/>
                    <a:p>
                      <a:r>
                        <a:rPr lang="en-IN" dirty="0" smtClean="0"/>
                        <a:t>INTERNATIONAL</a:t>
                      </a:r>
                      <a:r>
                        <a:rPr lang="en-IN" baseline="0" dirty="0" smtClean="0"/>
                        <a:t> JOURNAL OF INNOVATIVE SCIENCE, ENGINEERING &amp;TECHNOLOGY,VOL 4, ISSUE 5, MAY 2015</a:t>
                      </a:r>
                      <a:endParaRPr lang="en-IN" dirty="0"/>
                    </a:p>
                  </a:txBody>
                  <a:tcPr/>
                </a:tc>
                <a:tc>
                  <a:txBody>
                    <a:bodyPr/>
                    <a:lstStyle/>
                    <a:p>
                      <a:r>
                        <a:rPr lang="en-IN" dirty="0" smtClean="0"/>
                        <a:t>ANALYSIS AND DESING OF MULTISTOREYED RESIDENTIAL AND COMMERCIAL </a:t>
                      </a:r>
                      <a:r>
                        <a:rPr lang="en-IN" baseline="0" dirty="0" smtClean="0"/>
                        <a:t> BUILDING </a:t>
                      </a:r>
                      <a:endParaRPr lang="en-IN" dirty="0"/>
                    </a:p>
                  </a:txBody>
                  <a:tcPr/>
                </a:tc>
                <a:tc>
                  <a:txBody>
                    <a:bodyPr/>
                    <a:lstStyle/>
                    <a:p>
                      <a:r>
                        <a:rPr lang="en-IN" dirty="0" smtClean="0"/>
                        <a:t>THE</a:t>
                      </a:r>
                      <a:r>
                        <a:rPr lang="en-IN" baseline="0" dirty="0" smtClean="0"/>
                        <a:t> BUILDING HAVE A SHEAR WALL ARROUND THE LIFT PIT</a:t>
                      </a:r>
                      <a:endParaRPr lang="en-IN" dirty="0"/>
                    </a:p>
                  </a:txBody>
                  <a:tcPr/>
                </a:tc>
                <a:tc>
                  <a:txBody>
                    <a:bodyPr/>
                    <a:lstStyle/>
                    <a:p>
                      <a:r>
                        <a:rPr lang="en-IN" dirty="0" smtClean="0"/>
                        <a:t>THE STRUCTURAL RAMP, SHEAR AND RETAING WALL ARE ALSO PROVIDED</a:t>
                      </a:r>
                      <a:endParaRPr lang="en-IN" dirty="0"/>
                    </a:p>
                  </a:txBody>
                  <a:tcPr/>
                </a:tc>
                <a:tc>
                  <a:txBody>
                    <a:bodyPr/>
                    <a:lstStyle/>
                    <a:p>
                      <a:r>
                        <a:rPr lang="en-IN" dirty="0" smtClean="0"/>
                        <a:t>MARCH 3,2016</a:t>
                      </a:r>
                      <a:endParaRPr lang="en-IN" dirty="0"/>
                    </a:p>
                  </a:txBody>
                  <a:tcPr/>
                </a:tc>
              </a:tr>
              <a:tr h="2981327">
                <a:tc>
                  <a:txBody>
                    <a:bodyPr/>
                    <a:lstStyle/>
                    <a:p>
                      <a:r>
                        <a:rPr lang="en-IN" dirty="0" smtClean="0"/>
                        <a:t>IJRET</a:t>
                      </a:r>
                      <a:endParaRPr lang="en-IN" dirty="0"/>
                    </a:p>
                  </a:txBody>
                  <a:tcPr/>
                </a:tc>
                <a:tc>
                  <a:txBody>
                    <a:bodyPr/>
                    <a:lstStyle/>
                    <a:p>
                      <a:r>
                        <a:rPr lang="en-IN" dirty="0" smtClean="0"/>
                        <a:t>ANALYSIS OF HIGH-RISE</a:t>
                      </a:r>
                      <a:r>
                        <a:rPr lang="en-IN" baseline="0" dirty="0" smtClean="0"/>
                        <a:t> APPARTMENT ACCIDENT BASED ON FTA</a:t>
                      </a:r>
                      <a:endParaRPr lang="en-IN" dirty="0"/>
                    </a:p>
                  </a:txBody>
                  <a:tcPr/>
                </a:tc>
                <a:tc>
                  <a:txBody>
                    <a:bodyPr/>
                    <a:lstStyle/>
                    <a:p>
                      <a:r>
                        <a:rPr lang="en-IN" dirty="0" smtClean="0"/>
                        <a:t>THE PAPER AIMS AT STUDYING</a:t>
                      </a:r>
                      <a:r>
                        <a:rPr lang="en-IN" baseline="0" dirty="0" smtClean="0"/>
                        <a:t> AND ANALYSIS ON APPARTMENT FIRE ACCIDENTS AND PROVIDING SOME RECOMMENDATION</a:t>
                      </a:r>
                      <a:endParaRPr lang="en-IN" dirty="0"/>
                    </a:p>
                  </a:txBody>
                  <a:tcPr/>
                </a:tc>
                <a:tc>
                  <a:txBody>
                    <a:bodyPr/>
                    <a:lstStyle/>
                    <a:p>
                      <a:r>
                        <a:rPr lang="en-IN" dirty="0" smtClean="0"/>
                        <a:t>THE STUDY</a:t>
                      </a:r>
                      <a:r>
                        <a:rPr lang="en-IN" baseline="0" dirty="0" smtClean="0"/>
                        <a:t> REVELS ON THE HIGH-RISE APPARTMENT FIRE</a:t>
                      </a:r>
                      <a:endParaRPr lang="en-IN" dirty="0"/>
                    </a:p>
                  </a:txBody>
                  <a:tcPr/>
                </a:tc>
                <a:tc>
                  <a:txBody>
                    <a:bodyPr/>
                    <a:lstStyle/>
                    <a:p>
                      <a:r>
                        <a:rPr lang="en-IN" dirty="0" smtClean="0"/>
                        <a:t>JUNE 2014</a:t>
                      </a:r>
                      <a:endParaRPr lang="en-IN" dirty="0"/>
                    </a:p>
                  </a:txBody>
                  <a:tcPr/>
                </a:tc>
              </a:tr>
            </a:tbl>
          </a:graphicData>
        </a:graphic>
      </p:graphicFrame>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718</Words>
  <Application>Microsoft Office PowerPoint</Application>
  <PresentationFormat>On-screen Show (4:3)</PresentationFormat>
  <Paragraphs>180</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Impact</vt:lpstr>
      <vt:lpstr>Times New Roman</vt:lpstr>
      <vt:lpstr>Trattatello</vt:lpstr>
      <vt:lpstr>Wingdings</vt:lpstr>
      <vt:lpstr>Office Theme</vt:lpstr>
      <vt:lpstr> SRI ESHWAR COLLEGE OF ENGINEERING  academic year: 2017-18 department: CIVIL section: IV Year  </vt:lpstr>
      <vt:lpstr>Planning, Analyzing &amp; Design of Zero Electricity Power Consumption Apartment</vt:lpstr>
      <vt:lpstr>Presentation Outline</vt:lpstr>
      <vt:lpstr>Abstract of the project</vt:lpstr>
      <vt:lpstr>PowerPoint Presentation</vt:lpstr>
      <vt:lpstr>PowerPoint Presentation</vt:lpstr>
      <vt:lpstr>Need for the study</vt:lpstr>
      <vt:lpstr>SPECIFICATION OF APPARTMENTS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USER</dc:creator>
  <cp:lastModifiedBy>hp</cp:lastModifiedBy>
  <cp:revision>43</cp:revision>
  <dcterms:created xsi:type="dcterms:W3CDTF">2016-02-17T03:44:51Z</dcterms:created>
  <dcterms:modified xsi:type="dcterms:W3CDTF">2017-10-13T13:36:50Z</dcterms:modified>
</cp:coreProperties>
</file>