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83" r:id="rId2"/>
    <p:sldId id="282" r:id="rId3"/>
    <p:sldId id="271" r:id="rId4"/>
    <p:sldId id="260" r:id="rId5"/>
    <p:sldId id="302" r:id="rId6"/>
    <p:sldId id="294" r:id="rId7"/>
    <p:sldId id="275" r:id="rId8"/>
    <p:sldId id="284" r:id="rId9"/>
    <p:sldId id="285" r:id="rId10"/>
    <p:sldId id="287" r:id="rId11"/>
    <p:sldId id="286" r:id="rId12"/>
    <p:sldId id="288" r:id="rId13"/>
    <p:sldId id="291" r:id="rId14"/>
    <p:sldId id="292" r:id="rId15"/>
    <p:sldId id="290" r:id="rId16"/>
    <p:sldId id="289" r:id="rId17"/>
    <p:sldId id="308" r:id="rId18"/>
    <p:sldId id="304" r:id="rId19"/>
    <p:sldId id="305" r:id="rId20"/>
    <p:sldId id="306" r:id="rId21"/>
    <p:sldId id="307" r:id="rId22"/>
    <p:sldId id="318" r:id="rId23"/>
    <p:sldId id="319" r:id="rId24"/>
    <p:sldId id="258" r:id="rId25"/>
    <p:sldId id="297" r:id="rId26"/>
    <p:sldId id="268" r:id="rId27"/>
    <p:sldId id="29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7B29B5-EA6C-41B2-AEC1-7C53DF023786}" type="doc">
      <dgm:prSet loTypeId="urn:microsoft.com/office/officeart/2005/8/layout/vList5" loCatId="list" qsTypeId="urn:microsoft.com/office/officeart/2005/8/quickstyle/simple1" qsCatId="simple" csTypeId="urn:microsoft.com/office/officeart/2005/8/colors/accent2_1" csCatId="accent2" phldr="1"/>
      <dgm:spPr/>
      <dgm:t>
        <a:bodyPr/>
        <a:lstStyle/>
        <a:p>
          <a:endParaRPr lang="en-IN"/>
        </a:p>
      </dgm:t>
    </dgm:pt>
    <dgm:pt modelId="{C8C90B19-09B4-46BF-8637-3C9BD969CDA8}">
      <dgm:prSet/>
      <dgm:spPr/>
      <dgm:t>
        <a:bodyPr/>
        <a:lstStyle/>
        <a:p>
          <a:pPr rtl="0"/>
          <a:r>
            <a:rPr lang="en-IN" b="1" i="1" dirty="0" smtClean="0">
              <a:latin typeface="Times New Roman" panose="02020603050405020304" pitchFamily="18" charset="0"/>
              <a:cs typeface="Times New Roman" panose="02020603050405020304" pitchFamily="18" charset="0"/>
            </a:rPr>
            <a:t>Topic</a:t>
          </a:r>
          <a:r>
            <a:rPr lang="en-IN" b="1" i="1" dirty="0" smtClean="0"/>
            <a:t> selection</a:t>
          </a:r>
          <a:endParaRPr lang="en-IN" dirty="0"/>
        </a:p>
      </dgm:t>
    </dgm:pt>
    <dgm:pt modelId="{B463ED54-C273-4ED4-97DC-883D7E3C669C}" type="parTrans" cxnId="{7BFF2FA1-504D-4803-809B-BA8CD0628ED6}">
      <dgm:prSet/>
      <dgm:spPr/>
      <dgm:t>
        <a:bodyPr/>
        <a:lstStyle/>
        <a:p>
          <a:endParaRPr lang="en-IN"/>
        </a:p>
      </dgm:t>
    </dgm:pt>
    <dgm:pt modelId="{B0F7C4EF-0147-41DE-9F37-6746F51B5480}" type="sibTrans" cxnId="{7BFF2FA1-504D-4803-809B-BA8CD0628ED6}">
      <dgm:prSet/>
      <dgm:spPr/>
      <dgm:t>
        <a:bodyPr/>
        <a:lstStyle/>
        <a:p>
          <a:endParaRPr lang="en-IN"/>
        </a:p>
      </dgm:t>
    </dgm:pt>
    <dgm:pt modelId="{A6538E3D-1927-4EAD-BFAA-35C9E6A57E2D}" type="pres">
      <dgm:prSet presAssocID="{4E7B29B5-EA6C-41B2-AEC1-7C53DF023786}" presName="Name0" presStyleCnt="0">
        <dgm:presLayoutVars>
          <dgm:dir/>
          <dgm:animLvl val="lvl"/>
          <dgm:resizeHandles val="exact"/>
        </dgm:presLayoutVars>
      </dgm:prSet>
      <dgm:spPr/>
      <dgm:t>
        <a:bodyPr/>
        <a:lstStyle/>
        <a:p>
          <a:endParaRPr lang="en-IN"/>
        </a:p>
      </dgm:t>
    </dgm:pt>
    <dgm:pt modelId="{EA37BC28-A441-48FB-8FB2-FDDA5C8E9044}" type="pres">
      <dgm:prSet presAssocID="{C8C90B19-09B4-46BF-8637-3C9BD969CDA8}" presName="linNode" presStyleCnt="0"/>
      <dgm:spPr/>
    </dgm:pt>
    <dgm:pt modelId="{295A116B-73FC-4083-AB47-D96408A5F8F8}" type="pres">
      <dgm:prSet presAssocID="{C8C90B19-09B4-46BF-8637-3C9BD969CDA8}" presName="parentText" presStyleLbl="node1" presStyleIdx="0" presStyleCnt="1" custScaleX="277778">
        <dgm:presLayoutVars>
          <dgm:chMax val="1"/>
          <dgm:bulletEnabled val="1"/>
        </dgm:presLayoutVars>
      </dgm:prSet>
      <dgm:spPr/>
      <dgm:t>
        <a:bodyPr/>
        <a:lstStyle/>
        <a:p>
          <a:endParaRPr lang="en-IN"/>
        </a:p>
      </dgm:t>
    </dgm:pt>
  </dgm:ptLst>
  <dgm:cxnLst>
    <dgm:cxn modelId="{88A6C2EA-FD89-4A86-B74A-9E62A2AF34BC}" type="presOf" srcId="{C8C90B19-09B4-46BF-8637-3C9BD969CDA8}" destId="{295A116B-73FC-4083-AB47-D96408A5F8F8}" srcOrd="0" destOrd="0" presId="urn:microsoft.com/office/officeart/2005/8/layout/vList5"/>
    <dgm:cxn modelId="{9E111663-D23A-4670-9FC5-99607BC29505}" type="presOf" srcId="{4E7B29B5-EA6C-41B2-AEC1-7C53DF023786}" destId="{A6538E3D-1927-4EAD-BFAA-35C9E6A57E2D}" srcOrd="0" destOrd="0" presId="urn:microsoft.com/office/officeart/2005/8/layout/vList5"/>
    <dgm:cxn modelId="{7BFF2FA1-504D-4803-809B-BA8CD0628ED6}" srcId="{4E7B29B5-EA6C-41B2-AEC1-7C53DF023786}" destId="{C8C90B19-09B4-46BF-8637-3C9BD969CDA8}" srcOrd="0" destOrd="0" parTransId="{B463ED54-C273-4ED4-97DC-883D7E3C669C}" sibTransId="{B0F7C4EF-0147-41DE-9F37-6746F51B5480}"/>
    <dgm:cxn modelId="{1600131A-CB0E-4B43-A0C7-37DCB324BAAB}" type="presParOf" srcId="{A6538E3D-1927-4EAD-BFAA-35C9E6A57E2D}" destId="{EA37BC28-A441-48FB-8FB2-FDDA5C8E9044}" srcOrd="0" destOrd="0" presId="urn:microsoft.com/office/officeart/2005/8/layout/vList5"/>
    <dgm:cxn modelId="{3F941715-577B-4C70-85CF-E20AD453ADBB}" type="presParOf" srcId="{EA37BC28-A441-48FB-8FB2-FDDA5C8E9044}" destId="{295A116B-73FC-4083-AB47-D96408A5F8F8}" srcOrd="0" destOrd="0" presId="urn:microsoft.com/office/officeart/2005/8/layout/vList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753433-AB96-4DCA-BDC7-0DAB409A01EF}"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IN"/>
        </a:p>
      </dgm:t>
    </dgm:pt>
    <dgm:pt modelId="{440FB07D-D041-45B8-9ACC-24143D5C3ADD}">
      <dgm:prSet/>
      <dgm:spPr/>
      <dgm:t>
        <a:bodyPr/>
        <a:lstStyle/>
        <a:p>
          <a:pPr rtl="0"/>
          <a:r>
            <a:rPr lang="en-IN" b="1" i="1" dirty="0" smtClean="0">
              <a:latin typeface="Times New Roman" panose="02020603050405020304" pitchFamily="18" charset="0"/>
              <a:cs typeface="Times New Roman" panose="02020603050405020304" pitchFamily="18" charset="0"/>
            </a:rPr>
            <a:t>Basic</a:t>
          </a:r>
          <a:r>
            <a:rPr lang="en-IN" b="1" i="1" dirty="0" smtClean="0"/>
            <a:t> planning of project</a:t>
          </a:r>
          <a:endParaRPr lang="en-IN" dirty="0"/>
        </a:p>
      </dgm:t>
    </dgm:pt>
    <dgm:pt modelId="{A661EED3-EB51-4E16-8E43-890FA3663C61}" type="parTrans" cxnId="{C2A10823-DD53-4B65-9FB5-E46E93BF0817}">
      <dgm:prSet/>
      <dgm:spPr/>
      <dgm:t>
        <a:bodyPr/>
        <a:lstStyle/>
        <a:p>
          <a:endParaRPr lang="en-IN"/>
        </a:p>
      </dgm:t>
    </dgm:pt>
    <dgm:pt modelId="{CDBFE6F8-0082-4222-8FBE-0FD343319816}" type="sibTrans" cxnId="{C2A10823-DD53-4B65-9FB5-E46E93BF0817}">
      <dgm:prSet/>
      <dgm:spPr/>
      <dgm:t>
        <a:bodyPr/>
        <a:lstStyle/>
        <a:p>
          <a:endParaRPr lang="en-IN"/>
        </a:p>
      </dgm:t>
    </dgm:pt>
    <dgm:pt modelId="{123377F1-2FC9-49C5-8561-2D578DA5442D}" type="pres">
      <dgm:prSet presAssocID="{67753433-AB96-4DCA-BDC7-0DAB409A01EF}" presName="linear" presStyleCnt="0">
        <dgm:presLayoutVars>
          <dgm:animLvl val="lvl"/>
          <dgm:resizeHandles val="exact"/>
        </dgm:presLayoutVars>
      </dgm:prSet>
      <dgm:spPr/>
      <dgm:t>
        <a:bodyPr/>
        <a:lstStyle/>
        <a:p>
          <a:endParaRPr lang="en-IN"/>
        </a:p>
      </dgm:t>
    </dgm:pt>
    <dgm:pt modelId="{33853F8C-4271-4764-87B5-44FA76FA018E}" type="pres">
      <dgm:prSet presAssocID="{440FB07D-D041-45B8-9ACC-24143D5C3ADD}" presName="parentText" presStyleLbl="node1" presStyleIdx="0" presStyleCnt="1" custLinFactNeighborX="-9084" custLinFactNeighborY="-37365">
        <dgm:presLayoutVars>
          <dgm:chMax val="0"/>
          <dgm:bulletEnabled val="1"/>
        </dgm:presLayoutVars>
      </dgm:prSet>
      <dgm:spPr/>
      <dgm:t>
        <a:bodyPr/>
        <a:lstStyle/>
        <a:p>
          <a:endParaRPr lang="en-IN"/>
        </a:p>
      </dgm:t>
    </dgm:pt>
  </dgm:ptLst>
  <dgm:cxnLst>
    <dgm:cxn modelId="{4DFA7A6F-2BCE-4284-8541-455137267454}" type="presOf" srcId="{440FB07D-D041-45B8-9ACC-24143D5C3ADD}" destId="{33853F8C-4271-4764-87B5-44FA76FA018E}" srcOrd="0" destOrd="0" presId="urn:microsoft.com/office/officeart/2005/8/layout/vList2"/>
    <dgm:cxn modelId="{5007FB8E-F84B-4B1B-8FD1-97C723A1AFA6}" type="presOf" srcId="{67753433-AB96-4DCA-BDC7-0DAB409A01EF}" destId="{123377F1-2FC9-49C5-8561-2D578DA5442D}" srcOrd="0" destOrd="0" presId="urn:microsoft.com/office/officeart/2005/8/layout/vList2"/>
    <dgm:cxn modelId="{C2A10823-DD53-4B65-9FB5-E46E93BF0817}" srcId="{67753433-AB96-4DCA-BDC7-0DAB409A01EF}" destId="{440FB07D-D041-45B8-9ACC-24143D5C3ADD}" srcOrd="0" destOrd="0" parTransId="{A661EED3-EB51-4E16-8E43-890FA3663C61}" sibTransId="{CDBFE6F8-0082-4222-8FBE-0FD343319816}"/>
    <dgm:cxn modelId="{A1291613-D0A9-4908-A6D6-B9D8250ABE59}" type="presParOf" srcId="{123377F1-2FC9-49C5-8561-2D578DA5442D}" destId="{33853F8C-4271-4764-87B5-44FA76FA018E}" srcOrd="0" destOrd="0" presId="urn:microsoft.com/office/officeart/2005/8/layout/vList2"/>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9A356F-F275-4F6A-87C6-04E3BA443936}"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IN"/>
        </a:p>
      </dgm:t>
    </dgm:pt>
    <dgm:pt modelId="{5822D4A1-802A-4688-A425-F1766024AFE6}">
      <dgm:prSet/>
      <dgm:spPr/>
      <dgm:t>
        <a:bodyPr/>
        <a:lstStyle/>
        <a:p>
          <a:pPr rtl="0"/>
          <a:r>
            <a:rPr lang="en-IN" b="1" i="1" dirty="0" smtClean="0"/>
            <a:t>Data </a:t>
          </a:r>
          <a:r>
            <a:rPr lang="en-IN" b="1" i="1" dirty="0" smtClean="0">
              <a:latin typeface="Times New Roman" panose="02020603050405020304" pitchFamily="18" charset="0"/>
              <a:cs typeface="Times New Roman" panose="02020603050405020304" pitchFamily="18" charset="0"/>
            </a:rPr>
            <a:t>collection</a:t>
          </a:r>
          <a:endParaRPr lang="en-IN" dirty="0">
            <a:latin typeface="Times New Roman" panose="02020603050405020304" pitchFamily="18" charset="0"/>
            <a:cs typeface="Times New Roman" panose="02020603050405020304" pitchFamily="18" charset="0"/>
          </a:endParaRPr>
        </a:p>
      </dgm:t>
    </dgm:pt>
    <dgm:pt modelId="{87CDFF73-FB65-4876-BF30-648246BBA518}" type="parTrans" cxnId="{97D1FF62-1825-4936-847E-84A169C5BC9C}">
      <dgm:prSet/>
      <dgm:spPr/>
      <dgm:t>
        <a:bodyPr/>
        <a:lstStyle/>
        <a:p>
          <a:endParaRPr lang="en-IN"/>
        </a:p>
      </dgm:t>
    </dgm:pt>
    <dgm:pt modelId="{1825653E-B70D-4E5C-99F5-979E9E7B6DE6}" type="sibTrans" cxnId="{97D1FF62-1825-4936-847E-84A169C5BC9C}">
      <dgm:prSet/>
      <dgm:spPr/>
      <dgm:t>
        <a:bodyPr/>
        <a:lstStyle/>
        <a:p>
          <a:endParaRPr lang="en-IN"/>
        </a:p>
      </dgm:t>
    </dgm:pt>
    <dgm:pt modelId="{5854DA8B-4DF2-4AEA-8460-50CD322A10DE}" type="pres">
      <dgm:prSet presAssocID="{199A356F-F275-4F6A-87C6-04E3BA443936}" presName="linear" presStyleCnt="0">
        <dgm:presLayoutVars>
          <dgm:animLvl val="lvl"/>
          <dgm:resizeHandles val="exact"/>
        </dgm:presLayoutVars>
      </dgm:prSet>
      <dgm:spPr/>
      <dgm:t>
        <a:bodyPr/>
        <a:lstStyle/>
        <a:p>
          <a:endParaRPr lang="en-IN"/>
        </a:p>
      </dgm:t>
    </dgm:pt>
    <dgm:pt modelId="{46CCD6FA-F3AD-4B09-815D-F3229FA6D597}" type="pres">
      <dgm:prSet presAssocID="{5822D4A1-802A-4688-A425-F1766024AFE6}" presName="parentText" presStyleLbl="node1" presStyleIdx="0" presStyleCnt="1">
        <dgm:presLayoutVars>
          <dgm:chMax val="0"/>
          <dgm:bulletEnabled val="1"/>
        </dgm:presLayoutVars>
      </dgm:prSet>
      <dgm:spPr/>
      <dgm:t>
        <a:bodyPr/>
        <a:lstStyle/>
        <a:p>
          <a:endParaRPr lang="en-IN"/>
        </a:p>
      </dgm:t>
    </dgm:pt>
  </dgm:ptLst>
  <dgm:cxnLst>
    <dgm:cxn modelId="{97D1FF62-1825-4936-847E-84A169C5BC9C}" srcId="{199A356F-F275-4F6A-87C6-04E3BA443936}" destId="{5822D4A1-802A-4688-A425-F1766024AFE6}" srcOrd="0" destOrd="0" parTransId="{87CDFF73-FB65-4876-BF30-648246BBA518}" sibTransId="{1825653E-B70D-4E5C-99F5-979E9E7B6DE6}"/>
    <dgm:cxn modelId="{7A618F5C-E6C2-420F-A6DD-D4D65DC0A778}" type="presOf" srcId="{5822D4A1-802A-4688-A425-F1766024AFE6}" destId="{46CCD6FA-F3AD-4B09-815D-F3229FA6D597}" srcOrd="0" destOrd="0" presId="urn:microsoft.com/office/officeart/2005/8/layout/vList2"/>
    <dgm:cxn modelId="{1BBA70A3-AFDA-419B-B462-D70016F4DEF2}" type="presOf" srcId="{199A356F-F275-4F6A-87C6-04E3BA443936}" destId="{5854DA8B-4DF2-4AEA-8460-50CD322A10DE}" srcOrd="0" destOrd="0" presId="urn:microsoft.com/office/officeart/2005/8/layout/vList2"/>
    <dgm:cxn modelId="{434689E7-AA09-4223-9502-A865538635AF}" type="presParOf" srcId="{5854DA8B-4DF2-4AEA-8460-50CD322A10DE}" destId="{46CCD6FA-F3AD-4B09-815D-F3229FA6D597}" srcOrd="0" destOrd="0" presId="urn:microsoft.com/office/officeart/2005/8/layout/vList2"/>
  </dgm:cxnLst>
  <dgm:bg/>
  <dgm:whole/>
  <dgm:extLst>
    <a:ext uri="http://schemas.microsoft.com/office/drawing/2008/diagram">
      <dsp:dataModelExt xmlns=""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ECF84D-BBF1-4E11-BC2E-68BBBE54213D}"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IN"/>
        </a:p>
      </dgm:t>
    </dgm:pt>
    <dgm:pt modelId="{D85DEB3D-D0D9-48F3-8915-BECEF1A28C88}">
      <dgm:prSet/>
      <dgm:spPr/>
      <dgm:t>
        <a:bodyPr/>
        <a:lstStyle/>
        <a:p>
          <a:pPr rtl="0"/>
          <a:r>
            <a:rPr lang="en-IN" b="1" i="1" dirty="0" smtClean="0"/>
            <a:t>Literature study</a:t>
          </a:r>
          <a:endParaRPr lang="en-IN" dirty="0"/>
        </a:p>
      </dgm:t>
    </dgm:pt>
    <dgm:pt modelId="{CA838512-DBE5-4576-B1D3-F584A3E342A2}" type="parTrans" cxnId="{BDE175EF-6587-487B-9F4C-4C101FC0030B}">
      <dgm:prSet/>
      <dgm:spPr/>
      <dgm:t>
        <a:bodyPr/>
        <a:lstStyle/>
        <a:p>
          <a:endParaRPr lang="en-IN"/>
        </a:p>
      </dgm:t>
    </dgm:pt>
    <dgm:pt modelId="{E753A15F-C341-49A5-9F60-51D52E894CC8}" type="sibTrans" cxnId="{BDE175EF-6587-487B-9F4C-4C101FC0030B}">
      <dgm:prSet/>
      <dgm:spPr/>
      <dgm:t>
        <a:bodyPr/>
        <a:lstStyle/>
        <a:p>
          <a:endParaRPr lang="en-IN"/>
        </a:p>
      </dgm:t>
    </dgm:pt>
    <dgm:pt modelId="{0D9D2A24-324D-4BF5-B64A-268EAFD6674A}" type="pres">
      <dgm:prSet presAssocID="{E9ECF84D-BBF1-4E11-BC2E-68BBBE54213D}" presName="linear" presStyleCnt="0">
        <dgm:presLayoutVars>
          <dgm:animLvl val="lvl"/>
          <dgm:resizeHandles val="exact"/>
        </dgm:presLayoutVars>
      </dgm:prSet>
      <dgm:spPr/>
      <dgm:t>
        <a:bodyPr/>
        <a:lstStyle/>
        <a:p>
          <a:endParaRPr lang="en-IN"/>
        </a:p>
      </dgm:t>
    </dgm:pt>
    <dgm:pt modelId="{6E589242-8E37-40FD-BFCD-2522E05F3C41}" type="pres">
      <dgm:prSet presAssocID="{D85DEB3D-D0D9-48F3-8915-BECEF1A28C88}" presName="parentText" presStyleLbl="node1" presStyleIdx="0" presStyleCnt="1">
        <dgm:presLayoutVars>
          <dgm:chMax val="0"/>
          <dgm:bulletEnabled val="1"/>
        </dgm:presLayoutVars>
      </dgm:prSet>
      <dgm:spPr/>
      <dgm:t>
        <a:bodyPr/>
        <a:lstStyle/>
        <a:p>
          <a:endParaRPr lang="en-IN"/>
        </a:p>
      </dgm:t>
    </dgm:pt>
  </dgm:ptLst>
  <dgm:cxnLst>
    <dgm:cxn modelId="{85445405-FB10-49F1-B09E-A9C877753D40}" type="presOf" srcId="{D85DEB3D-D0D9-48F3-8915-BECEF1A28C88}" destId="{6E589242-8E37-40FD-BFCD-2522E05F3C41}" srcOrd="0" destOrd="0" presId="urn:microsoft.com/office/officeart/2005/8/layout/vList2"/>
    <dgm:cxn modelId="{BDE175EF-6587-487B-9F4C-4C101FC0030B}" srcId="{E9ECF84D-BBF1-4E11-BC2E-68BBBE54213D}" destId="{D85DEB3D-D0D9-48F3-8915-BECEF1A28C88}" srcOrd="0" destOrd="0" parTransId="{CA838512-DBE5-4576-B1D3-F584A3E342A2}" sibTransId="{E753A15F-C341-49A5-9F60-51D52E894CC8}"/>
    <dgm:cxn modelId="{0FDEB4BE-CF53-4536-A25B-A6B8686B1143}" type="presOf" srcId="{E9ECF84D-BBF1-4E11-BC2E-68BBBE54213D}" destId="{0D9D2A24-324D-4BF5-B64A-268EAFD6674A}" srcOrd="0" destOrd="0" presId="urn:microsoft.com/office/officeart/2005/8/layout/vList2"/>
    <dgm:cxn modelId="{73FE852D-CFF7-48DE-88B9-48EFF1F12340}" type="presParOf" srcId="{0D9D2A24-324D-4BF5-B64A-268EAFD6674A}" destId="{6E589242-8E37-40FD-BFCD-2522E05F3C41}" srcOrd="0" destOrd="0" presId="urn:microsoft.com/office/officeart/2005/8/layout/vList2"/>
  </dgm:cxnLst>
  <dgm:bg/>
  <dgm:whole/>
  <dgm:extLst>
    <a:ext uri="http://schemas.microsoft.com/office/drawing/2008/diagram">
      <dsp:dataModelExt xmlns=""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58942A-B5FA-4419-90D1-BBE6DDB930EF}"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IN"/>
        </a:p>
      </dgm:t>
    </dgm:pt>
    <dgm:pt modelId="{2166A0B0-3F67-4C42-98A8-9579076F9DE1}">
      <dgm:prSet/>
      <dgm:spPr/>
      <dgm:t>
        <a:bodyPr/>
        <a:lstStyle/>
        <a:p>
          <a:pPr rtl="0"/>
          <a:r>
            <a:rPr lang="en-IN" b="1" i="1" dirty="0" smtClean="0">
              <a:latin typeface="Times New Roman" panose="02020603050405020304" pitchFamily="18" charset="0"/>
              <a:cs typeface="Times New Roman" panose="02020603050405020304" pitchFamily="18" charset="0"/>
            </a:rPr>
            <a:t>Planning using Auto CAD</a:t>
          </a:r>
          <a:endParaRPr lang="en-IN" dirty="0">
            <a:latin typeface="Times New Roman" panose="02020603050405020304" pitchFamily="18" charset="0"/>
            <a:cs typeface="Times New Roman" panose="02020603050405020304" pitchFamily="18" charset="0"/>
          </a:endParaRPr>
        </a:p>
      </dgm:t>
    </dgm:pt>
    <dgm:pt modelId="{F92FE01D-C1E7-4978-BA24-FB3F654BB40A}" type="parTrans" cxnId="{3E69FF27-8149-496F-8133-FE2AAE403790}">
      <dgm:prSet/>
      <dgm:spPr/>
      <dgm:t>
        <a:bodyPr/>
        <a:lstStyle/>
        <a:p>
          <a:endParaRPr lang="en-IN"/>
        </a:p>
      </dgm:t>
    </dgm:pt>
    <dgm:pt modelId="{90007C2C-8F25-4B20-8ACD-5CED8DB27159}" type="sibTrans" cxnId="{3E69FF27-8149-496F-8133-FE2AAE403790}">
      <dgm:prSet/>
      <dgm:spPr/>
      <dgm:t>
        <a:bodyPr/>
        <a:lstStyle/>
        <a:p>
          <a:endParaRPr lang="en-IN"/>
        </a:p>
      </dgm:t>
    </dgm:pt>
    <dgm:pt modelId="{AD74C8E4-7AD5-4EDB-B797-115B6E178BC7}" type="pres">
      <dgm:prSet presAssocID="{D558942A-B5FA-4419-90D1-BBE6DDB930EF}" presName="linear" presStyleCnt="0">
        <dgm:presLayoutVars>
          <dgm:animLvl val="lvl"/>
          <dgm:resizeHandles val="exact"/>
        </dgm:presLayoutVars>
      </dgm:prSet>
      <dgm:spPr/>
      <dgm:t>
        <a:bodyPr/>
        <a:lstStyle/>
        <a:p>
          <a:endParaRPr lang="en-IN"/>
        </a:p>
      </dgm:t>
    </dgm:pt>
    <dgm:pt modelId="{383EF18B-8557-4D9C-A6C0-4A54BC4B41E8}" type="pres">
      <dgm:prSet presAssocID="{2166A0B0-3F67-4C42-98A8-9579076F9DE1}" presName="parentText" presStyleLbl="node1" presStyleIdx="0" presStyleCnt="1">
        <dgm:presLayoutVars>
          <dgm:chMax val="0"/>
          <dgm:bulletEnabled val="1"/>
        </dgm:presLayoutVars>
      </dgm:prSet>
      <dgm:spPr/>
      <dgm:t>
        <a:bodyPr/>
        <a:lstStyle/>
        <a:p>
          <a:endParaRPr lang="en-IN"/>
        </a:p>
      </dgm:t>
    </dgm:pt>
  </dgm:ptLst>
  <dgm:cxnLst>
    <dgm:cxn modelId="{3E69FF27-8149-496F-8133-FE2AAE403790}" srcId="{D558942A-B5FA-4419-90D1-BBE6DDB930EF}" destId="{2166A0B0-3F67-4C42-98A8-9579076F9DE1}" srcOrd="0" destOrd="0" parTransId="{F92FE01D-C1E7-4978-BA24-FB3F654BB40A}" sibTransId="{90007C2C-8F25-4B20-8ACD-5CED8DB27159}"/>
    <dgm:cxn modelId="{26729E55-577A-4082-87F3-071BADA0D38F}" type="presOf" srcId="{D558942A-B5FA-4419-90D1-BBE6DDB930EF}" destId="{AD74C8E4-7AD5-4EDB-B797-115B6E178BC7}" srcOrd="0" destOrd="0" presId="urn:microsoft.com/office/officeart/2005/8/layout/vList2"/>
    <dgm:cxn modelId="{65380ECC-08A2-48D7-9A37-AB9AF4FD0847}" type="presOf" srcId="{2166A0B0-3F67-4C42-98A8-9579076F9DE1}" destId="{383EF18B-8557-4D9C-A6C0-4A54BC4B41E8}" srcOrd="0" destOrd="0" presId="urn:microsoft.com/office/officeart/2005/8/layout/vList2"/>
    <dgm:cxn modelId="{091BF0E4-70BA-4009-899C-415960971B8B}" type="presParOf" srcId="{AD74C8E4-7AD5-4EDB-B797-115B6E178BC7}" destId="{383EF18B-8557-4D9C-A6C0-4A54BC4B41E8}" srcOrd="0" destOrd="0" presId="urn:microsoft.com/office/officeart/2005/8/layout/vList2"/>
  </dgm:cxnLst>
  <dgm:bg/>
  <dgm:whole/>
  <dgm:extLst>
    <a:ext uri="http://schemas.microsoft.com/office/drawing/2008/diagram">
      <dsp:dataModelExt xmlns=""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A3301F-63FE-42C4-A18D-9630997D1037}"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IN"/>
        </a:p>
      </dgm:t>
    </dgm:pt>
    <dgm:pt modelId="{09C7B03D-6DE8-454C-AAF2-E97DC1C22B6A}">
      <dgm:prSet/>
      <dgm:spPr/>
      <dgm:t>
        <a:bodyPr/>
        <a:lstStyle/>
        <a:p>
          <a:pPr rtl="0"/>
          <a:r>
            <a:rPr lang="en-IN" b="1" i="1" dirty="0" smtClean="0"/>
            <a:t>Analysis using </a:t>
          </a:r>
          <a:r>
            <a:rPr lang="en-IN" b="1" i="1" dirty="0" err="1" smtClean="0"/>
            <a:t>Staad</a:t>
          </a:r>
          <a:r>
            <a:rPr lang="en-IN" b="1" i="1" dirty="0" smtClean="0"/>
            <a:t> Pro.</a:t>
          </a:r>
          <a:endParaRPr lang="en-IN" dirty="0"/>
        </a:p>
      </dgm:t>
    </dgm:pt>
    <dgm:pt modelId="{75F6CDD5-B0DF-4A9E-B006-73AFE412BD59}" type="parTrans" cxnId="{F46E79FD-B5C0-45BA-874B-1A6F09924B90}">
      <dgm:prSet/>
      <dgm:spPr/>
      <dgm:t>
        <a:bodyPr/>
        <a:lstStyle/>
        <a:p>
          <a:endParaRPr lang="en-IN"/>
        </a:p>
      </dgm:t>
    </dgm:pt>
    <dgm:pt modelId="{F93DD501-7B4E-4629-95A9-D0F9327744AC}" type="sibTrans" cxnId="{F46E79FD-B5C0-45BA-874B-1A6F09924B90}">
      <dgm:prSet/>
      <dgm:spPr/>
      <dgm:t>
        <a:bodyPr/>
        <a:lstStyle/>
        <a:p>
          <a:endParaRPr lang="en-IN"/>
        </a:p>
      </dgm:t>
    </dgm:pt>
    <dgm:pt modelId="{A73B8DD4-86D7-43F6-8F26-DB6AF6781304}" type="pres">
      <dgm:prSet presAssocID="{8BA3301F-63FE-42C4-A18D-9630997D1037}" presName="linear" presStyleCnt="0">
        <dgm:presLayoutVars>
          <dgm:animLvl val="lvl"/>
          <dgm:resizeHandles val="exact"/>
        </dgm:presLayoutVars>
      </dgm:prSet>
      <dgm:spPr/>
      <dgm:t>
        <a:bodyPr/>
        <a:lstStyle/>
        <a:p>
          <a:endParaRPr lang="en-IN"/>
        </a:p>
      </dgm:t>
    </dgm:pt>
    <dgm:pt modelId="{8D6B2540-A870-498F-B878-4C71806A9D45}" type="pres">
      <dgm:prSet presAssocID="{09C7B03D-6DE8-454C-AAF2-E97DC1C22B6A}" presName="parentText" presStyleLbl="node1" presStyleIdx="0" presStyleCnt="1" custLinFactNeighborY="64922">
        <dgm:presLayoutVars>
          <dgm:chMax val="0"/>
          <dgm:bulletEnabled val="1"/>
        </dgm:presLayoutVars>
      </dgm:prSet>
      <dgm:spPr/>
      <dgm:t>
        <a:bodyPr/>
        <a:lstStyle/>
        <a:p>
          <a:endParaRPr lang="en-IN"/>
        </a:p>
      </dgm:t>
    </dgm:pt>
  </dgm:ptLst>
  <dgm:cxnLst>
    <dgm:cxn modelId="{F46E79FD-B5C0-45BA-874B-1A6F09924B90}" srcId="{8BA3301F-63FE-42C4-A18D-9630997D1037}" destId="{09C7B03D-6DE8-454C-AAF2-E97DC1C22B6A}" srcOrd="0" destOrd="0" parTransId="{75F6CDD5-B0DF-4A9E-B006-73AFE412BD59}" sibTransId="{F93DD501-7B4E-4629-95A9-D0F9327744AC}"/>
    <dgm:cxn modelId="{F65C8724-1FF3-465B-8B3F-FF145CAEC59F}" type="presOf" srcId="{09C7B03D-6DE8-454C-AAF2-E97DC1C22B6A}" destId="{8D6B2540-A870-498F-B878-4C71806A9D45}" srcOrd="0" destOrd="0" presId="urn:microsoft.com/office/officeart/2005/8/layout/vList2"/>
    <dgm:cxn modelId="{8B85090D-3CA1-4935-95E9-8D26E7B64178}" type="presOf" srcId="{8BA3301F-63FE-42C4-A18D-9630997D1037}" destId="{A73B8DD4-86D7-43F6-8F26-DB6AF6781304}" srcOrd="0" destOrd="0" presId="urn:microsoft.com/office/officeart/2005/8/layout/vList2"/>
    <dgm:cxn modelId="{D268CC2C-474B-4ADA-A060-E0D3A538421F}" type="presParOf" srcId="{A73B8DD4-86D7-43F6-8F26-DB6AF6781304}" destId="{8D6B2540-A870-498F-B878-4C71806A9D45}" srcOrd="0" destOrd="0" presId="urn:microsoft.com/office/officeart/2005/8/layout/vList2"/>
  </dgm:cxnLst>
  <dgm:bg/>
  <dgm:whole/>
  <dgm:extLst>
    <a:ext uri="http://schemas.microsoft.com/office/drawing/2008/diagram">
      <dsp:dataModelExt xmlns=""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2F4043-6992-472A-9C14-3AE28ABFC826}"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A9DCAA6C-2274-410A-A78F-F8A0EFABAF19}">
      <dgm:prSet/>
      <dgm:spPr/>
      <dgm:t>
        <a:bodyPr/>
        <a:lstStyle/>
        <a:p>
          <a:pPr rtl="0"/>
          <a:r>
            <a:rPr lang="en-IN" b="1" i="1" dirty="0" smtClean="0"/>
            <a:t>3D Modelling using Google SKETCH UP or Revit Architecture</a:t>
          </a:r>
          <a:endParaRPr lang="en-IN" dirty="0"/>
        </a:p>
      </dgm:t>
    </dgm:pt>
    <dgm:pt modelId="{842CF789-EF70-40F1-B240-79C2C6AF7237}" type="parTrans" cxnId="{0F2F132C-E1B0-4F5F-ACF5-77C83689A406}">
      <dgm:prSet/>
      <dgm:spPr/>
      <dgm:t>
        <a:bodyPr/>
        <a:lstStyle/>
        <a:p>
          <a:endParaRPr lang="en-IN"/>
        </a:p>
      </dgm:t>
    </dgm:pt>
    <dgm:pt modelId="{31FA1D41-0ED4-4936-A8AE-C60869EF0C44}" type="sibTrans" cxnId="{0F2F132C-E1B0-4F5F-ACF5-77C83689A406}">
      <dgm:prSet/>
      <dgm:spPr/>
      <dgm:t>
        <a:bodyPr/>
        <a:lstStyle/>
        <a:p>
          <a:endParaRPr lang="en-IN"/>
        </a:p>
      </dgm:t>
    </dgm:pt>
    <dgm:pt modelId="{E059DE20-9ADB-4186-9A93-F3DCB32C6C6D}" type="pres">
      <dgm:prSet presAssocID="{7F2F4043-6992-472A-9C14-3AE28ABFC826}" presName="linear" presStyleCnt="0">
        <dgm:presLayoutVars>
          <dgm:animLvl val="lvl"/>
          <dgm:resizeHandles val="exact"/>
        </dgm:presLayoutVars>
      </dgm:prSet>
      <dgm:spPr/>
      <dgm:t>
        <a:bodyPr/>
        <a:lstStyle/>
        <a:p>
          <a:endParaRPr lang="en-IN"/>
        </a:p>
      </dgm:t>
    </dgm:pt>
    <dgm:pt modelId="{3C9FA0AC-D17C-4648-B53B-1B284BB89851}" type="pres">
      <dgm:prSet presAssocID="{A9DCAA6C-2274-410A-A78F-F8A0EFABAF19}" presName="parentText" presStyleLbl="node1" presStyleIdx="0" presStyleCnt="1" custLinFactNeighborY="23862">
        <dgm:presLayoutVars>
          <dgm:chMax val="0"/>
          <dgm:bulletEnabled val="1"/>
        </dgm:presLayoutVars>
      </dgm:prSet>
      <dgm:spPr/>
      <dgm:t>
        <a:bodyPr/>
        <a:lstStyle/>
        <a:p>
          <a:endParaRPr lang="en-IN"/>
        </a:p>
      </dgm:t>
    </dgm:pt>
  </dgm:ptLst>
  <dgm:cxnLst>
    <dgm:cxn modelId="{6298374F-456D-4345-80E7-15EE64262C6F}" type="presOf" srcId="{A9DCAA6C-2274-410A-A78F-F8A0EFABAF19}" destId="{3C9FA0AC-D17C-4648-B53B-1B284BB89851}" srcOrd="0" destOrd="0" presId="urn:microsoft.com/office/officeart/2005/8/layout/vList2"/>
    <dgm:cxn modelId="{0F2F132C-E1B0-4F5F-ACF5-77C83689A406}" srcId="{7F2F4043-6992-472A-9C14-3AE28ABFC826}" destId="{A9DCAA6C-2274-410A-A78F-F8A0EFABAF19}" srcOrd="0" destOrd="0" parTransId="{842CF789-EF70-40F1-B240-79C2C6AF7237}" sibTransId="{31FA1D41-0ED4-4936-A8AE-C60869EF0C44}"/>
    <dgm:cxn modelId="{C10D641E-77FA-44DE-9A07-4B7595E27164}" type="presOf" srcId="{7F2F4043-6992-472A-9C14-3AE28ABFC826}" destId="{E059DE20-9ADB-4186-9A93-F3DCB32C6C6D}" srcOrd="0" destOrd="0" presId="urn:microsoft.com/office/officeart/2005/8/layout/vList2"/>
    <dgm:cxn modelId="{A6F56FB6-800E-44BC-A873-7ABBFEA60CB5}" type="presParOf" srcId="{E059DE20-9ADB-4186-9A93-F3DCB32C6C6D}" destId="{3C9FA0AC-D17C-4648-B53B-1B284BB89851}" srcOrd="0" destOrd="0" presId="urn:microsoft.com/office/officeart/2005/8/layout/vList2"/>
  </dgm:cxnLst>
  <dgm:bg/>
  <dgm:whole/>
  <dgm:extLst>
    <a:ext uri="http://schemas.microsoft.com/office/drawing/2008/diagram">
      <dsp:dataModelExt xmlns="" xmlns:dsp="http://schemas.microsoft.com/office/drawing/2008/diagram" relId="rId3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5F5C72-5226-425E-A26F-E46248D11CED}"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IN"/>
        </a:p>
      </dgm:t>
    </dgm:pt>
    <dgm:pt modelId="{BACE706D-51FD-49DE-A13D-BE8C26D87C7A}">
      <dgm:prSet/>
      <dgm:spPr/>
      <dgm:t>
        <a:bodyPr/>
        <a:lstStyle/>
        <a:p>
          <a:pPr rtl="0"/>
          <a:r>
            <a:rPr lang="en-IN" b="1" i="1" dirty="0" smtClean="0"/>
            <a:t>Submission of Report</a:t>
          </a:r>
          <a:endParaRPr lang="en-IN" dirty="0"/>
        </a:p>
      </dgm:t>
    </dgm:pt>
    <dgm:pt modelId="{EBFC04EE-9288-4988-8A21-DCCAEA2A1921}" type="parTrans" cxnId="{52FE490A-66FD-42E0-8CE0-DD8DFAA0D151}">
      <dgm:prSet/>
      <dgm:spPr/>
      <dgm:t>
        <a:bodyPr/>
        <a:lstStyle/>
        <a:p>
          <a:endParaRPr lang="en-IN"/>
        </a:p>
      </dgm:t>
    </dgm:pt>
    <dgm:pt modelId="{4AFD452B-2620-489E-929A-506B38A07453}" type="sibTrans" cxnId="{52FE490A-66FD-42E0-8CE0-DD8DFAA0D151}">
      <dgm:prSet/>
      <dgm:spPr/>
      <dgm:t>
        <a:bodyPr/>
        <a:lstStyle/>
        <a:p>
          <a:endParaRPr lang="en-IN"/>
        </a:p>
      </dgm:t>
    </dgm:pt>
    <dgm:pt modelId="{244433EA-C279-4025-9831-4816877E95B6}" type="pres">
      <dgm:prSet presAssocID="{255F5C72-5226-425E-A26F-E46248D11CED}" presName="linear" presStyleCnt="0">
        <dgm:presLayoutVars>
          <dgm:animLvl val="lvl"/>
          <dgm:resizeHandles val="exact"/>
        </dgm:presLayoutVars>
      </dgm:prSet>
      <dgm:spPr/>
      <dgm:t>
        <a:bodyPr/>
        <a:lstStyle/>
        <a:p>
          <a:endParaRPr lang="en-IN"/>
        </a:p>
      </dgm:t>
    </dgm:pt>
    <dgm:pt modelId="{D949899F-8468-47D9-9978-7FABF53DD5FC}" type="pres">
      <dgm:prSet presAssocID="{BACE706D-51FD-49DE-A13D-BE8C26D87C7A}" presName="parentText" presStyleLbl="node1" presStyleIdx="0" presStyleCnt="1" custScaleY="102656">
        <dgm:presLayoutVars>
          <dgm:chMax val="0"/>
          <dgm:bulletEnabled val="1"/>
        </dgm:presLayoutVars>
      </dgm:prSet>
      <dgm:spPr/>
      <dgm:t>
        <a:bodyPr/>
        <a:lstStyle/>
        <a:p>
          <a:endParaRPr lang="en-IN"/>
        </a:p>
      </dgm:t>
    </dgm:pt>
  </dgm:ptLst>
  <dgm:cxnLst>
    <dgm:cxn modelId="{7FF1F818-E39E-41F9-A47A-7DBDF9812557}" type="presOf" srcId="{255F5C72-5226-425E-A26F-E46248D11CED}" destId="{244433EA-C279-4025-9831-4816877E95B6}" srcOrd="0" destOrd="0" presId="urn:microsoft.com/office/officeart/2005/8/layout/vList2"/>
    <dgm:cxn modelId="{52FE490A-66FD-42E0-8CE0-DD8DFAA0D151}" srcId="{255F5C72-5226-425E-A26F-E46248D11CED}" destId="{BACE706D-51FD-49DE-A13D-BE8C26D87C7A}" srcOrd="0" destOrd="0" parTransId="{EBFC04EE-9288-4988-8A21-DCCAEA2A1921}" sibTransId="{4AFD452B-2620-489E-929A-506B38A07453}"/>
    <dgm:cxn modelId="{0EBDC9D2-7672-4B73-A12C-5EF001FA0FAA}" type="presOf" srcId="{BACE706D-51FD-49DE-A13D-BE8C26D87C7A}" destId="{D949899F-8468-47D9-9978-7FABF53DD5FC}" srcOrd="0" destOrd="0" presId="urn:microsoft.com/office/officeart/2005/8/layout/vList2"/>
    <dgm:cxn modelId="{4D6CCF7F-24B4-43A3-A853-F6520F937DA7}" type="presParOf" srcId="{244433EA-C279-4025-9831-4816877E95B6}" destId="{D949899F-8468-47D9-9978-7FABF53DD5FC}" srcOrd="0" destOrd="0" presId="urn:microsoft.com/office/officeart/2005/8/layout/vList2"/>
  </dgm:cxnLst>
  <dgm:bg/>
  <dgm:whole/>
  <dgm:extLst>
    <a:ext uri="http://schemas.microsoft.com/office/drawing/2008/diagram">
      <dsp:dataModelExt xmlns="" xmlns:dsp="http://schemas.microsoft.com/office/drawing/2008/diagram" relId="rId4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A116B-73FC-4083-AB47-D96408A5F8F8}">
      <dsp:nvSpPr>
        <dsp:cNvPr id="0" name=""/>
        <dsp:cNvSpPr/>
      </dsp:nvSpPr>
      <dsp:spPr>
        <a:xfrm>
          <a:off x="852" y="0"/>
          <a:ext cx="1744799" cy="350246"/>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IN" sz="1700" b="1" i="1" kern="1200" dirty="0" smtClean="0">
              <a:latin typeface="Times New Roman" panose="02020603050405020304" pitchFamily="18" charset="0"/>
              <a:cs typeface="Times New Roman" panose="02020603050405020304" pitchFamily="18" charset="0"/>
            </a:rPr>
            <a:t>Topic</a:t>
          </a:r>
          <a:r>
            <a:rPr lang="en-IN" sz="1700" b="1" i="1" kern="1200" dirty="0" smtClean="0"/>
            <a:t> selection</a:t>
          </a:r>
          <a:endParaRPr lang="en-IN" sz="1700" kern="1200" dirty="0"/>
        </a:p>
      </dsp:txBody>
      <dsp:txXfrm>
        <a:off x="17950" y="17098"/>
        <a:ext cx="1710603" cy="316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53F8C-4271-4764-87B5-44FA76FA018E}">
      <dsp:nvSpPr>
        <dsp:cNvPr id="0" name=""/>
        <dsp:cNvSpPr/>
      </dsp:nvSpPr>
      <dsp:spPr>
        <a:xfrm>
          <a:off x="0" y="0"/>
          <a:ext cx="2589170" cy="35977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IN" sz="1500" b="1" i="1" kern="1200" dirty="0" smtClean="0">
              <a:latin typeface="Times New Roman" panose="02020603050405020304" pitchFamily="18" charset="0"/>
              <a:cs typeface="Times New Roman" panose="02020603050405020304" pitchFamily="18" charset="0"/>
            </a:rPr>
            <a:t>Basic</a:t>
          </a:r>
          <a:r>
            <a:rPr lang="en-IN" sz="1500" b="1" i="1" kern="1200" dirty="0" smtClean="0"/>
            <a:t> planning of project</a:t>
          </a:r>
          <a:endParaRPr lang="en-IN" sz="1500" kern="1200" dirty="0"/>
        </a:p>
      </dsp:txBody>
      <dsp:txXfrm>
        <a:off x="17563" y="17563"/>
        <a:ext cx="2554044" cy="324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CD6FA-F3AD-4B09-815D-F3229FA6D597}">
      <dsp:nvSpPr>
        <dsp:cNvPr id="0" name=""/>
        <dsp:cNvSpPr/>
      </dsp:nvSpPr>
      <dsp:spPr>
        <a:xfrm>
          <a:off x="0" y="6012"/>
          <a:ext cx="1627369" cy="3837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IN" sz="1600" b="1" i="1" kern="1200" dirty="0" smtClean="0"/>
            <a:t>Data </a:t>
          </a:r>
          <a:r>
            <a:rPr lang="en-IN" sz="1600" b="1" i="1" kern="1200" dirty="0" smtClean="0">
              <a:latin typeface="Times New Roman" panose="02020603050405020304" pitchFamily="18" charset="0"/>
              <a:cs typeface="Times New Roman" panose="02020603050405020304" pitchFamily="18" charset="0"/>
            </a:rPr>
            <a:t>collection</a:t>
          </a:r>
          <a:endParaRPr lang="en-IN" sz="1600" kern="1200" dirty="0">
            <a:latin typeface="Times New Roman" panose="02020603050405020304" pitchFamily="18" charset="0"/>
            <a:cs typeface="Times New Roman" panose="02020603050405020304" pitchFamily="18" charset="0"/>
          </a:endParaRPr>
        </a:p>
      </dsp:txBody>
      <dsp:txXfrm>
        <a:off x="18734" y="24746"/>
        <a:ext cx="1589901"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89242-8E37-40FD-BFCD-2522E05F3C41}">
      <dsp:nvSpPr>
        <dsp:cNvPr id="0" name=""/>
        <dsp:cNvSpPr/>
      </dsp:nvSpPr>
      <dsp:spPr>
        <a:xfrm>
          <a:off x="0" y="4778"/>
          <a:ext cx="1704313" cy="35977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IN" sz="1500" b="1" i="1" kern="1200" dirty="0" smtClean="0"/>
            <a:t>Literature study</a:t>
          </a:r>
          <a:endParaRPr lang="en-IN" sz="1500" kern="1200" dirty="0"/>
        </a:p>
      </dsp:txBody>
      <dsp:txXfrm>
        <a:off x="17563" y="22341"/>
        <a:ext cx="1669187" cy="324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EF18B-8557-4D9C-A6C0-4A54BC4B41E8}">
      <dsp:nvSpPr>
        <dsp:cNvPr id="0" name=""/>
        <dsp:cNvSpPr/>
      </dsp:nvSpPr>
      <dsp:spPr>
        <a:xfrm>
          <a:off x="0" y="9166"/>
          <a:ext cx="3001020" cy="3510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IN" sz="1500" b="1" i="1" kern="1200" dirty="0" smtClean="0">
              <a:latin typeface="Times New Roman" panose="02020603050405020304" pitchFamily="18" charset="0"/>
              <a:cs typeface="Times New Roman" panose="02020603050405020304" pitchFamily="18" charset="0"/>
            </a:rPr>
            <a:t>Planning using Auto CAD</a:t>
          </a:r>
          <a:endParaRPr lang="en-IN" sz="1500" kern="1200" dirty="0">
            <a:latin typeface="Times New Roman" panose="02020603050405020304" pitchFamily="18" charset="0"/>
            <a:cs typeface="Times New Roman" panose="02020603050405020304" pitchFamily="18" charset="0"/>
          </a:endParaRPr>
        </a:p>
      </dsp:txBody>
      <dsp:txXfrm>
        <a:off x="17134" y="26300"/>
        <a:ext cx="2966752" cy="3167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2540-A870-498F-B878-4C71806A9D45}">
      <dsp:nvSpPr>
        <dsp:cNvPr id="0" name=""/>
        <dsp:cNvSpPr/>
      </dsp:nvSpPr>
      <dsp:spPr>
        <a:xfrm>
          <a:off x="0" y="12112"/>
          <a:ext cx="2634054" cy="35977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IN" sz="1500" b="1" i="1" kern="1200" dirty="0" smtClean="0"/>
            <a:t>Analysis using </a:t>
          </a:r>
          <a:r>
            <a:rPr lang="en-IN" sz="1500" b="1" i="1" kern="1200" dirty="0" err="1" smtClean="0"/>
            <a:t>Staad</a:t>
          </a:r>
          <a:r>
            <a:rPr lang="en-IN" sz="1500" b="1" i="1" kern="1200" dirty="0" smtClean="0"/>
            <a:t> Pro.</a:t>
          </a:r>
          <a:endParaRPr lang="en-IN" sz="1500" kern="1200" dirty="0"/>
        </a:p>
      </dsp:txBody>
      <dsp:txXfrm>
        <a:off x="17563" y="29675"/>
        <a:ext cx="2598928" cy="324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FA0AC-D17C-4648-B53B-1B284BB89851}">
      <dsp:nvSpPr>
        <dsp:cNvPr id="0" name=""/>
        <dsp:cNvSpPr/>
      </dsp:nvSpPr>
      <dsp:spPr>
        <a:xfrm>
          <a:off x="0" y="9557"/>
          <a:ext cx="6072945" cy="359774"/>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IN" sz="1500" b="1" i="1" kern="1200" dirty="0" smtClean="0"/>
            <a:t>3D Modelling using Google SKETCH UP or Revit Architecture</a:t>
          </a:r>
          <a:endParaRPr lang="en-IN" sz="1500" kern="1200" dirty="0"/>
        </a:p>
      </dsp:txBody>
      <dsp:txXfrm>
        <a:off x="17563" y="27120"/>
        <a:ext cx="6037819" cy="3246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9899F-8468-47D9-9978-7FABF53DD5FC}">
      <dsp:nvSpPr>
        <dsp:cNvPr id="0" name=""/>
        <dsp:cNvSpPr/>
      </dsp:nvSpPr>
      <dsp:spPr>
        <a:xfrm>
          <a:off x="0" y="0"/>
          <a:ext cx="2236510" cy="36933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IN" sz="1500" b="1" i="1" kern="1200" dirty="0" smtClean="0"/>
            <a:t>Submission of Report</a:t>
          </a:r>
          <a:endParaRPr lang="en-IN" sz="1500" kern="1200" dirty="0"/>
        </a:p>
      </dsp:txBody>
      <dsp:txXfrm>
        <a:off x="18029" y="18029"/>
        <a:ext cx="2200452" cy="33327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84D07-084D-4595-AB91-1A31FAFBEACB}" type="datetimeFigureOut">
              <a:rPr lang="en-US" smtClean="0"/>
              <a:pPr/>
              <a:t>10/14/2017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83C68C-68F1-418A-B6D0-947A84E2B7AB}" type="slidenum">
              <a:rPr lang="en-US" smtClean="0"/>
              <a:pPr/>
              <a:t>‹#›</a:t>
            </a:fld>
            <a:endParaRPr lang="en-US"/>
          </a:p>
        </p:txBody>
      </p:sp>
    </p:spTree>
    <p:extLst>
      <p:ext uri="{BB962C8B-B14F-4D97-AF65-F5344CB8AC3E}">
        <p14:creationId xmlns="" xmlns:p14="http://schemas.microsoft.com/office/powerpoint/2010/main" val="157028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9935309-11AB-406F-BFBA-F017BF4868FF}" type="slidenum">
              <a:rPr lang="en-US" smtClean="0"/>
              <a:pPr/>
              <a:t>1</a:t>
            </a:fld>
            <a:endParaRPr lang="en-US" dirty="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 xmlns:p14="http://schemas.microsoft.com/office/powerpoint/2010/main" val="331088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7</a:t>
            </a:fld>
            <a:endParaRPr lang="en-US"/>
          </a:p>
        </p:txBody>
      </p:sp>
    </p:spTree>
    <p:extLst>
      <p:ext uri="{BB962C8B-B14F-4D97-AF65-F5344CB8AC3E}">
        <p14:creationId xmlns="" xmlns:p14="http://schemas.microsoft.com/office/powerpoint/2010/main" val="1302624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283C68C-68F1-418A-B6D0-947A84E2B7AB}" type="slidenum">
              <a:rPr lang="en-US" smtClean="0"/>
              <a:pPr/>
              <a:t>25</a:t>
            </a:fld>
            <a:endParaRPr lang="en-US"/>
          </a:p>
        </p:txBody>
      </p:sp>
    </p:spTree>
    <p:extLst>
      <p:ext uri="{BB962C8B-B14F-4D97-AF65-F5344CB8AC3E}">
        <p14:creationId xmlns="" xmlns:p14="http://schemas.microsoft.com/office/powerpoint/2010/main" val="80415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497659-F683-49C5-A6D5-9B4E76315670}" type="datetime1">
              <a:rPr lang="en-US" smtClean="0"/>
              <a:pPr/>
              <a:t>10/14/2017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F8489-F9CC-44CF-B858-00A1F8207091}" type="datetime1">
              <a:rPr lang="en-US" smtClean="0"/>
              <a:pPr/>
              <a:t>10/14/2017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A9521-5CC3-480D-A9E7-91033DBFB8C0}" type="datetime1">
              <a:rPr lang="en-US" smtClean="0"/>
              <a:pPr/>
              <a:t>10/14/2017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868E4-FAAA-4FEB-9B70-9DB4999B99D8}" type="datetime1">
              <a:rPr lang="en-US" smtClean="0"/>
              <a:pPr/>
              <a:t>10/14/2017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ED955-E58B-4A65-8C97-622CEA7B88C1}" type="datetime1">
              <a:rPr lang="en-US" smtClean="0"/>
              <a:pPr/>
              <a:t>10/14/2017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75528-863D-4F1A-81C2-A6BE2DE2D660}" type="datetime1">
              <a:rPr lang="en-US" smtClean="0"/>
              <a:pPr/>
              <a:t>10/14/2017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2820C2-9CE2-4355-AE4E-12FF46D40AFB}" type="datetime1">
              <a:rPr lang="en-US" smtClean="0"/>
              <a:pPr/>
              <a:t>10/14/2017</a:t>
            </a:fld>
            <a:endParaRPr lang="en-US"/>
          </a:p>
        </p:txBody>
      </p:sp>
      <p:sp>
        <p:nvSpPr>
          <p:cNvPr id="8" name="Footer Placeholder 7"/>
          <p:cNvSpPr>
            <a:spLocks noGrp="1"/>
          </p:cNvSpPr>
          <p:nvPr>
            <p:ph type="ftr" sz="quarter" idx="11"/>
          </p:nvPr>
        </p:nvSpPr>
        <p:spPr/>
        <p:txBody>
          <a:bodyPr/>
          <a:lstStyle/>
          <a:p>
            <a:r>
              <a:rPr lang="en-US" smtClean="0"/>
              <a:t>Project Review 1 Version -00</a:t>
            </a:r>
            <a:endParaRPr lang="en-US"/>
          </a:p>
        </p:txBody>
      </p:sp>
      <p:sp>
        <p:nvSpPr>
          <p:cNvPr id="9" name="Slide Number Placeholder 8"/>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5E093A-0233-4713-B494-10E53FE5E279}" type="datetime1">
              <a:rPr lang="en-US" smtClean="0"/>
              <a:pPr/>
              <a:t>10/14/2017</a:t>
            </a:fld>
            <a:endParaRPr lang="en-US"/>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ACC66-30EB-4F80-8915-13310C5D43D5}" type="datetime1">
              <a:rPr lang="en-US" smtClean="0"/>
              <a:pPr/>
              <a:t>10/14/2017</a:t>
            </a:fld>
            <a:endParaRPr lang="en-US"/>
          </a:p>
        </p:txBody>
      </p:sp>
      <p:sp>
        <p:nvSpPr>
          <p:cNvPr id="3" name="Footer Placeholder 2"/>
          <p:cNvSpPr>
            <a:spLocks noGrp="1"/>
          </p:cNvSpPr>
          <p:nvPr>
            <p:ph type="ftr" sz="quarter" idx="11"/>
          </p:nvPr>
        </p:nvSpPr>
        <p:spPr/>
        <p:txBody>
          <a:bodyPr/>
          <a:lstStyle/>
          <a:p>
            <a:r>
              <a:rPr lang="en-US" smtClean="0"/>
              <a:t>Project Review 1 Version -00</a:t>
            </a:r>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AC56A-1092-4C87-8808-FCCD4795E633}" type="datetime1">
              <a:rPr lang="en-US" smtClean="0"/>
              <a:pPr/>
              <a:t>10/14/2017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7B352-2B52-4C6A-BD29-A840C399BF6C}" type="datetime1">
              <a:rPr lang="en-US" smtClean="0"/>
              <a:pPr/>
              <a:t>10/14/2017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6D486-99E3-462C-AC20-1353B3B40C3B}" type="datetime1">
              <a:rPr lang="en-US" smtClean="0"/>
              <a:pPr/>
              <a:t>10/14/2017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Review 1 Version -00</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5A94B-D643-433C-8B6B-56C25592C7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Colors" Target="../diagrams/colors4.xml"/><Relationship Id="rId26" Type="http://schemas.openxmlformats.org/officeDocument/2006/relationships/diagramColors" Target="../diagrams/colors6.xml"/><Relationship Id="rId3" Type="http://schemas.openxmlformats.org/officeDocument/2006/relationships/diagramData" Target="../diagrams/data1.xml"/><Relationship Id="rId21" Type="http://schemas.openxmlformats.org/officeDocument/2006/relationships/diagramQuickStyle" Target="../diagrams/quickStyle5.xml"/><Relationship Id="rId34" Type="http://schemas.openxmlformats.org/officeDocument/2006/relationships/diagramColors" Target="../diagrams/colors8.xml"/><Relationship Id="rId42" Type="http://schemas.microsoft.com/office/2007/relationships/diagramDrawing" Target="../diagrams/drawing8.xml"/><Relationship Id="rId47"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QuickStyle" Target="../diagrams/quickStyle4.xml"/><Relationship Id="rId25" Type="http://schemas.openxmlformats.org/officeDocument/2006/relationships/diagramQuickStyle" Target="../diagrams/quickStyle6.xml"/><Relationship Id="rId33" Type="http://schemas.openxmlformats.org/officeDocument/2006/relationships/diagramQuickStyle" Target="../diagrams/quickStyle8.xml"/><Relationship Id="rId46" Type="http://schemas.microsoft.com/office/2007/relationships/diagramDrawing" Target="../diagrams/drawing6.xml"/><Relationship Id="rId2" Type="http://schemas.openxmlformats.org/officeDocument/2006/relationships/notesSlide" Target="../notesSlides/notesSlide3.xml"/><Relationship Id="rId16" Type="http://schemas.openxmlformats.org/officeDocument/2006/relationships/diagramLayout" Target="../diagrams/layout4.xml"/><Relationship Id="rId20" Type="http://schemas.openxmlformats.org/officeDocument/2006/relationships/diagramLayout" Target="../diagrams/layout5.xml"/><Relationship Id="rId29" Type="http://schemas.openxmlformats.org/officeDocument/2006/relationships/diagramQuickStyle" Target="../diagrams/quickStyle7.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Data" Target="../diagrams/data3.xml"/><Relationship Id="rId24" Type="http://schemas.openxmlformats.org/officeDocument/2006/relationships/diagramLayout" Target="../diagrams/layout6.xml"/><Relationship Id="rId32" Type="http://schemas.openxmlformats.org/officeDocument/2006/relationships/diagramLayout" Target="../diagrams/layout8.xml"/><Relationship Id="rId45" Type="http://schemas.microsoft.com/office/2007/relationships/diagramDrawing" Target="../diagrams/drawing3.xml"/><Relationship Id="rId37" Type="http://schemas.microsoft.com/office/2007/relationships/diagramDrawing" Target="../diagrams/drawing7.xml"/><Relationship Id="rId5" Type="http://schemas.openxmlformats.org/officeDocument/2006/relationships/diagramQuickStyle" Target="../diagrams/quickStyle1.xml"/><Relationship Id="rId15" Type="http://schemas.openxmlformats.org/officeDocument/2006/relationships/diagramData" Target="../diagrams/data4.xml"/><Relationship Id="rId23" Type="http://schemas.openxmlformats.org/officeDocument/2006/relationships/diagramData" Target="../diagrams/data6.xml"/><Relationship Id="rId28" Type="http://schemas.openxmlformats.org/officeDocument/2006/relationships/diagramLayout" Target="../diagrams/layout7.xml"/><Relationship Id="rId10" Type="http://schemas.openxmlformats.org/officeDocument/2006/relationships/diagramColors" Target="../diagrams/colors2.xml"/><Relationship Id="rId19" Type="http://schemas.openxmlformats.org/officeDocument/2006/relationships/diagramData" Target="../diagrams/data5.xml"/><Relationship Id="rId31" Type="http://schemas.openxmlformats.org/officeDocument/2006/relationships/diagramData" Target="../diagrams/data8.xml"/><Relationship Id="rId44" Type="http://schemas.microsoft.com/office/2007/relationships/diagramDrawing" Target="../diagrams/drawing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diagramColors" Target="../diagrams/colors5.xml"/><Relationship Id="rId27" Type="http://schemas.openxmlformats.org/officeDocument/2006/relationships/diagramData" Target="../diagrams/data7.xml"/><Relationship Id="rId30" Type="http://schemas.openxmlformats.org/officeDocument/2006/relationships/diagramColors" Target="../diagrams/colors7.xml"/><Relationship Id="rId43" Type="http://schemas.microsoft.com/office/2007/relationships/diagramDrawing" Target="../diagrams/drawing1.xml"/><Relationship Id="rId48" Type="http://schemas.microsoft.com/office/2007/relationships/diagramDrawing" Target="../diagrams/drawing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352800"/>
            <a:ext cx="8077200" cy="1524000"/>
          </a:xfrm>
        </p:spPr>
        <p:txBody>
          <a:bodyPr>
            <a:noAutofit/>
          </a:bodyPr>
          <a:lstStyle/>
          <a:p>
            <a:r>
              <a:rPr lang="en-US" sz="3200" b="1" cap="all" dirty="0" smtClean="0">
                <a:solidFill>
                  <a:srgbClr val="0047D6"/>
                </a:solidFill>
                <a:latin typeface="Times New Roman" pitchFamily="18" charset="0"/>
                <a:cs typeface="Times New Roman" pitchFamily="18" charset="0"/>
              </a:rPr>
              <a:t/>
            </a:r>
            <a:br>
              <a:rPr lang="en-US" sz="3200" b="1" cap="all" dirty="0" smtClean="0">
                <a:solidFill>
                  <a:srgbClr val="0047D6"/>
                </a:solidFill>
                <a:latin typeface="Times New Roman" pitchFamily="18" charset="0"/>
                <a:cs typeface="Times New Roman" pitchFamily="18" charset="0"/>
              </a:rPr>
            </a:br>
            <a:r>
              <a:rPr lang="en-US" sz="3200" b="1" cap="all" dirty="0" smtClean="0">
                <a:solidFill>
                  <a:srgbClr val="0047D6"/>
                </a:solidFill>
                <a:latin typeface="Times New Roman" pitchFamily="18" charset="0"/>
                <a:cs typeface="Times New Roman" pitchFamily="18" charset="0"/>
              </a:rPr>
              <a:t/>
            </a:r>
            <a:br>
              <a:rPr lang="en-US" sz="3200" b="1" cap="all" dirty="0" smtClean="0">
                <a:solidFill>
                  <a:srgbClr val="0047D6"/>
                </a:solidFill>
                <a:latin typeface="Times New Roman" pitchFamily="18" charset="0"/>
                <a:cs typeface="Times New Roman" pitchFamily="18" charset="0"/>
              </a:rPr>
            </a:br>
            <a:r>
              <a:rPr lang="en-US" sz="3200" b="1" cap="all" dirty="0" smtClean="0">
                <a:solidFill>
                  <a:srgbClr val="FF0000"/>
                </a:solidFill>
                <a:latin typeface="Times New Roman" pitchFamily="18" charset="0"/>
                <a:cs typeface="Times New Roman" pitchFamily="18" charset="0"/>
              </a:rPr>
              <a:t>SRI ESHWAR COLLEGE OF ENGINEERING</a:t>
            </a:r>
            <a:br>
              <a:rPr lang="en-US" sz="3200" b="1" cap="all" dirty="0" smtClean="0">
                <a:solidFill>
                  <a:srgbClr val="FF0000"/>
                </a:solidFill>
                <a:latin typeface="Times New Roman" pitchFamily="18" charset="0"/>
                <a:cs typeface="Times New Roman" pitchFamily="18" charset="0"/>
              </a:rPr>
            </a:br>
            <a:r>
              <a:rPr lang="en-US" sz="3200" b="1" cap="all" dirty="0" smtClean="0">
                <a:solidFill>
                  <a:srgbClr val="FF0000"/>
                </a:solidFill>
                <a:latin typeface="Times New Roman" pitchFamily="18" charset="0"/>
                <a:cs typeface="Times New Roman" pitchFamily="18" charset="0"/>
              </a:rPr>
              <a:t> academic year: 2017-18</a:t>
            </a:r>
            <a:br>
              <a:rPr lang="en-US" sz="3200" b="1" cap="all" dirty="0" smtClean="0">
                <a:solidFill>
                  <a:srgbClr val="FF0000"/>
                </a:solidFill>
                <a:latin typeface="Times New Roman" pitchFamily="18" charset="0"/>
                <a:cs typeface="Times New Roman" pitchFamily="18" charset="0"/>
              </a:rPr>
            </a:br>
            <a:r>
              <a:rPr lang="en-US" sz="3200" b="1" cap="all" dirty="0" smtClean="0">
                <a:solidFill>
                  <a:srgbClr val="FF0000"/>
                </a:solidFill>
                <a:latin typeface="Times New Roman" pitchFamily="18" charset="0"/>
                <a:cs typeface="Times New Roman" pitchFamily="18" charset="0"/>
              </a:rPr>
              <a:t>department: civil engineering</a:t>
            </a:r>
            <a:br>
              <a:rPr lang="en-US" sz="3200" b="1" cap="all" dirty="0" smtClean="0">
                <a:solidFill>
                  <a:srgbClr val="FF0000"/>
                </a:solidFill>
                <a:latin typeface="Times New Roman" pitchFamily="18" charset="0"/>
                <a:cs typeface="Times New Roman" pitchFamily="18" charset="0"/>
              </a:rPr>
            </a:br>
            <a:r>
              <a:rPr lang="en-US" sz="3200" b="1" cap="all" dirty="0" smtClean="0">
                <a:solidFill>
                  <a:srgbClr val="0047D6"/>
                </a:solidFill>
                <a:latin typeface="Times New Roman" pitchFamily="18" charset="0"/>
                <a:cs typeface="Times New Roman" pitchFamily="18" charset="0"/>
              </a:rPr>
              <a:t/>
            </a:r>
            <a:br>
              <a:rPr lang="en-US" sz="3200" b="1" cap="all" dirty="0" smtClean="0">
                <a:solidFill>
                  <a:srgbClr val="0047D6"/>
                </a:solidFill>
                <a:latin typeface="Times New Roman" pitchFamily="18" charset="0"/>
                <a:cs typeface="Times New Roman" pitchFamily="18" charset="0"/>
              </a:rPr>
            </a:br>
            <a:endParaRPr lang="en-US" sz="3200" b="1" cap="all" dirty="0" smtClean="0">
              <a:solidFill>
                <a:srgbClr val="0047D6"/>
              </a:solidFill>
              <a:latin typeface="Times New Roman" pitchFamily="18" charset="0"/>
              <a:cs typeface="Times New Roman" pitchFamily="18" charset="0"/>
            </a:endParaRPr>
          </a:p>
        </p:txBody>
      </p:sp>
      <p:sp>
        <p:nvSpPr>
          <p:cNvPr id="3075" name="Rectangle 3"/>
          <p:cNvSpPr>
            <a:spLocks noGrp="1" noChangeArrowheads="1"/>
          </p:cNvSpPr>
          <p:nvPr>
            <p:ph idx="1"/>
          </p:nvPr>
        </p:nvSpPr>
        <p:spPr>
          <a:xfrm>
            <a:off x="838200" y="5257800"/>
            <a:ext cx="7772400" cy="762000"/>
          </a:xfrm>
        </p:spPr>
        <p:txBody>
          <a:bodyPr>
            <a:noAutofit/>
          </a:bodyPr>
          <a:lstStyle/>
          <a:p>
            <a:pPr algn="ctr" eaLnBrk="1" hangingPunct="1">
              <a:lnSpc>
                <a:spcPct val="90000"/>
              </a:lnSpc>
              <a:buFontTx/>
              <a:buNone/>
            </a:pPr>
            <a:r>
              <a:rPr lang="en-US" sz="2800" b="1" cap="all" dirty="0" smtClean="0">
                <a:solidFill>
                  <a:srgbClr val="FF0000"/>
                </a:solidFill>
                <a:latin typeface="Times New Roman" pitchFamily="18" charset="0"/>
                <a:cs typeface="Times New Roman" pitchFamily="18" charset="0"/>
              </a:rPr>
              <a:t>DESIGN PROJECT </a:t>
            </a:r>
            <a:r>
              <a:rPr lang="en-US" sz="2800" b="1" cap="all" dirty="0" smtClean="0">
                <a:solidFill>
                  <a:srgbClr val="FF0000"/>
                </a:solidFill>
                <a:latin typeface="Times New Roman" pitchFamily="18" charset="0"/>
                <a:cs typeface="Times New Roman" pitchFamily="18" charset="0"/>
              </a:rPr>
              <a:t>first</a:t>
            </a:r>
            <a:r>
              <a:rPr lang="en-US" sz="2800" b="1" cap="all" dirty="0" smtClean="0">
                <a:solidFill>
                  <a:srgbClr val="FF0000"/>
                </a:solidFill>
                <a:latin typeface="Times New Roman" pitchFamily="18" charset="0"/>
                <a:cs typeface="Times New Roman" pitchFamily="18" charset="0"/>
              </a:rPr>
              <a:t> </a:t>
            </a:r>
            <a:r>
              <a:rPr lang="en-US" sz="2800" b="1" cap="all" dirty="0" smtClean="0">
                <a:solidFill>
                  <a:srgbClr val="FF0000"/>
                </a:solidFill>
                <a:latin typeface="Times New Roman" pitchFamily="18" charset="0"/>
                <a:cs typeface="Times New Roman" pitchFamily="18" charset="0"/>
              </a:rPr>
              <a:t>review</a:t>
            </a:r>
          </a:p>
          <a:p>
            <a:pPr algn="ctr" eaLnBrk="1" hangingPunct="1">
              <a:lnSpc>
                <a:spcPct val="90000"/>
              </a:lnSpc>
              <a:buFontTx/>
              <a:buNone/>
            </a:pPr>
            <a:r>
              <a:rPr lang="en-US" sz="2800" b="1" cap="all" dirty="0" smtClean="0">
                <a:solidFill>
                  <a:srgbClr val="FF0000"/>
                </a:solidFill>
                <a:latin typeface="Times New Roman" pitchFamily="18" charset="0"/>
                <a:cs typeface="Times New Roman" pitchFamily="18" charset="0"/>
              </a:rPr>
              <a:t>Date of </a:t>
            </a:r>
            <a:r>
              <a:rPr lang="en-US" sz="2800" b="1" cap="all" dirty="0" smtClean="0">
                <a:solidFill>
                  <a:srgbClr val="FF0000"/>
                </a:solidFill>
                <a:latin typeface="Times New Roman" pitchFamily="18" charset="0"/>
                <a:cs typeface="Times New Roman" pitchFamily="18" charset="0"/>
              </a:rPr>
              <a:t>review:02.08.2017</a:t>
            </a:r>
            <a:endParaRPr lang="en-US" sz="2800" b="1" cap="all" dirty="0" smtClean="0">
              <a:solidFill>
                <a:srgbClr val="FF0000"/>
              </a:solidFill>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r>
              <a:rPr lang="en-US" dirty="0" smtClean="0"/>
              <a:t>Project Review 1 Version -00</a:t>
            </a:r>
            <a:endParaRPr lang="en-US" dirty="0"/>
          </a:p>
        </p:txBody>
      </p:sp>
      <p:sp>
        <p:nvSpPr>
          <p:cNvPr id="7" name="Slide Number Placeholder 6"/>
          <p:cNvSpPr>
            <a:spLocks noGrp="1"/>
          </p:cNvSpPr>
          <p:nvPr>
            <p:ph type="sldNum" sz="quarter" idx="12"/>
          </p:nvPr>
        </p:nvSpPr>
        <p:spPr/>
        <p:txBody>
          <a:bodyPr/>
          <a:lstStyle/>
          <a:p>
            <a:fld id="{18E5A94B-D643-433C-8B6B-56C25592C768}" type="slidenum">
              <a:rPr lang="en-US" smtClean="0"/>
              <a:pPr/>
              <a:t>1</a:t>
            </a:fld>
            <a:endParaRPr lang="en-US" dirty="0"/>
          </a:p>
        </p:txBody>
      </p:sp>
      <p:sp>
        <p:nvSpPr>
          <p:cNvPr id="54274" name="AutoShape 2" descr="data:image/jpeg;base64,/9j/4AAQSkZJRgABAQAAAQABAAD/2wCEAAkGBhQRERQUEhQWFBQVFhQWFhUYFxQVFxcYFhgaFBUVGBcXGyYeGBojGRUZHy8gJCcpLCwsFh4xNTAqNSYrLCkBCQoKDgwOGg8PGi4iHyUqLyotNSkvMCosLC0xNSs2KjU0LCkwNSwsMTQqNSwsNC0sLCw0KSwtLCwtLC8sKSwsLP/AABEIALYAkAMBIgACEQEDEQH/xAAcAAABBQEBAQAAAAAAAAAAAAAAAQQFBgcDAgj/xABHEAACAAMFAwYJDAADCQAAAAABAgADEQQFEiExBkFREyIyYXGyBzNCUnKBkaGxFBYXI1Rjc5KiwdHSU2KCFSQ0Q0Th4vDx/8QAGwEAAgMBAQEAAAAAAAAAAAAABAYAAwUBAgf/xAA2EQABBAEBBAcHBAEFAAAAAAABAAIDEQQxBRIhQRMUM1FScZEiMkJhgaHwU7HB0QYVIzRDYv/aAAwDAQACEQMRAD8A2yCCPFonBFZjooJPYBUxFF7giofSlY/vPyGD6UrH95+Qxf1aXwlD9ah8QVvhYp/0pWP738hg+lKx/efkMTq0vhKnWofEFYbXeolPhYHMVBGfujtIvCW/RYdmh9kU62bbWW1FEl4w9TTEpAz1FfVARCznZ2Rgzlj22NRyP5a08eOLIj3mH5Kw3jfoWqy8zvbcOzjDi43LSqk1JLVJir0h/J2ml2WT9YrkVJJVcQHbSBtn5z8jLHSGuBoK3IibFFwVpgiofSlY/vPyGD6UrH97+Qw39Wl8JWP1qHxBW+CKh9KVj+9/IYPpSsf3v5DE6tL4Sp1qHxBW+CKh9KVj+9/IYPpSsf3v5DE6tL4Sp1qHxBW+CInZ/aeTbQ5k4uYQDiGHpAkfCJaKnNLTR1VzXBwtuiIa3t4ib+G/dMOoa3t4ib+G/dMcGoUd7pXz8gyHYIWkImg7BDiz2GZM8WjN1gZe05Q0ukbG23kAfMpTawuNNF+S4UgMO590TkFWlOB2V9tNIao9CDrTcdI8smZILjcHeRtddG5hp4rzCtWytx0+umDM9AcB538RZ4o3ztn8VH+kQ6sO1U1WUzqGWxINBSlKZ++EDamxdo5UjsiSj3AHl8k1YW0cSBgiZY7yVbzDe02+XL6bqvUTn7NYW02sJLaZWoClq+qojNCxJJOZOZPXGdsTYvXy5z3Fobw+qM2ltLqga1osnipa/J9nc1khg28gAIfVxiJpBBH03GgGPGIwSa7zZSXNKZXl5AF9yKQUgggi1UikFIIIlqLSfBD0LT6UvumNBjPvBF0LT6UvumNChczO2cmTC7FqSGt7eIm/hv3TDqGt6+Im/hv3TAw1CKd7pWN7LXGJ3PmDmLQAecevqEXRUAFAKDcOERey1PksunA17a5xLQm7czZcjLeHng00B3UtHZmNHFA0t1IslEVrai41Kmagoy9IDRhx7RFlhpeswCRNJ0wN7xQe+Bdl5UuPlMdGdSAfmFfmwMmhcH9yzqWhYgAVJIAHEnSJi+rIEl0H/LncnXjWSjH3iHWyF01blmGQyTrO89gj3OTlJc4H7cg/NLeX8QI+l/6g2TMdG3Rg4+Z/oJMGKWYwedXHh5BQ63w/IGScwSKHgN69kMDClaZHUZHtGsIY14YY4gTGKs36oCSR763jpwRBBBFqqRBBBEURBBBEUWk+CLoWn0pfdMaFGe+CLoWn0pfdMaFC7mds5MuF2LUkNb28RN/DfumHLzANTTtyhnek5TIm0YH6t9480wIHNB4lFuB3Ssc2Zv4SOY/i2oQfNO89hi6SZ6uAVIYcQaxnEm7ZrUpKmHIeQ3xpElYtl7QTXxXWWz9imKNs7Mwp3mYzBjjrzv6Dig9nZuTE0RiMuH7fXRXWdPVBVmCjiTSIz5JMt5worCzg1ZqUMw8Fr5PXHiwbKopBmEzXypi0B6h/MaLZ5ARQq6DKMPZ+JB0hMLi4j4qoDyH8n0WxNJK9oEgoHld359yqnybk6Lhw0FANMoqVi/4S1vwtUg+xzX3NGnXtZw0sneuY/cRRVusyrlmselMblfVUBfcAfXGtsnEOPJK0m73fPjaA2i/pWsoVQd/FKqX3Kw2iYP8ANX25/GGJiU2kH15PFVPtERcOGE7ex2E9wSvKKeUQQQQUqkQQQRFEQQQRFFpPgi6Fp9KX3TGhRnvgi6Fp9KX3TGhQu5nbOTLhdi1IYjr2saclMbCMSoxB6wCR8IkYaXsPqJv4b90wE6NsnB4tGFxaCQssu3bINQTlwnLnDMesaiLHLmBgCpBB0IzEZ/dTyHAl2iqCnNnLqnU40ZfeIs93bP2qysDLpabO9M5ZBoPOC6g57qwJtb/Hod0yY/snWjofIqjZ+1JeDZfaHeNR5hTtaRabNaA6hh/8PCKybO3mt7DDqx2CbXm1QcTl7t8LOzJ5ceQgMJtbuQxrxZNUpq1jEMG9teobz/7xiI20lAXfOAFAEFBwApSJiy2XANak6sdTEXtmP9xtHoH9oc8Zp6QOcKJr6LGyK6NwHcVmO0MvmyJm4ywp7QAf3Psj3cez4mjHMqF3AZE8TXcIkZNj5exIu8KMPaun8euH1yuDITdQYSN4IyIPXAmRtOSDEdFEac15afkLNf0slmO18oc7Qi03nbMSWFACp3EE/vrFUt1iaS5RtRoeI3GNBio7WTAZygahaH1kmnsjn+P7QyJMjopHbwo68aUzYWNZvAUVCQQsJD0shEEEERcWk+CLoWn0pfdMaFGe+CLoWn0pfdMaFC5mds5MuF2LUkNb28RN/DfumHUNb28RN/DfumBhqEU7Qr59TQdgiSuq/p9mP1MwqN6nNT/pOUQpteWQ4R6lTix1AhqIDhR4pTbvN4jgtcuDa+ZOkhnVMQJBoCBUb6Vh5MvmYdKDsH8xTdhweSmZkjlNMqdERcbpsmN67lz9e4R8u2i/IGe/HjcavgnrD3HYrZHDjSsQiF20P+42j0D+0PnvRQ4T37geERm3b0sE7rAHtIEMuJKySQBhujRQGS0tjcT3Kn7LvWzjqZh76w5tFldSXkkYj0kbov19TdcReyU76uaPNIPtH/jHfZS2Y5OEmpQ79aHMfvGNnY8keRPM3RrhY7w5Z0MjSxjTzB+yb22/rQopyBQ+dznHqIFIrkxmJJapJ1JrWLFbdraEiWtaGmInX1D+YjX2zmg9GUf9Lf3hh2dHkQMtmO0X/wCqJ9b/AHQc5Y80Xk/RMJdndslRm7FJ+EdplgKeMIT/AC1q35Rp646zdo50wdPCOCjD74YExtxnIf2lN8uJ9UG7cGnFKxG7/vCQQQWFUVpPgi6Fp9KX3TGhRnvgi6Fp9KX3TGhQuZnbOTLhdi1JDW9fETfw37ph1DW9fETfw37pgYahFO90r54+TAjhkI8mx9cd00HYIcWWyGa6ourGnZxMNL3tY0vdoOKVGBziGjVPLr2YtjorSGoHzADspPXSlIfFL2kVQO/XheUR74vFmIkIFl64QteAG4dfExEXrfcuQOcaudFGp7eA64+fDbc8027FE17ie7ly4ptOzooo7fIWgfNVQzbzH+KfUhj1fV4XmZNLSJolMRUsgAJ1GYHGGttv6dMbFjK0rQLkB/MaLtVPRrPIkTWo05KqT5yqvszYQxN6TEAfJEwXrujiO/01WUNzI3gx7uHiOvcsvuudaQzCRWpAqKLoK019IxysdsnSicDYScjp74l9nyZdpCsKNzlI66V/aI60pR3HBmHvMaDd2Sd8ZaKLWm+/XVZhtrAedkeSW2XBPRcbgFTvU4qdZpoOuGaWUb84mbBf0yUMOTr5rbuww1tlpV2qqBOIBJB/iLMd2SHFkzRXIjSvJcfuEW0psBSFhYSDkOiCCCOKLSfBF0LT6UvumNCjPfBF0LT6UvumNChdzO2cmXC7FqSGt7eIm/hv3TDqGt7eIm/hv3TAw1CKd7pXz6unqi57KXRyama+TMOaDlhXj6/2iFuK6lI5afzZK0pXyzwA3j4wt9bSNO5qcyXw3t28OyCNpGbPPU8Y0343cvL5lZGH0eKBkS6/CP5UpfW1YWqSCCd76gejx7YqsyYWJLEknUnMx5gjS2fsyDAZuxDjzPMoPKzJcl288/Tkjk8XNGpy9uUWrwj20PahLGklAvrPOI+EVqyT8ExHIrgZWpxwkMB7oS0T2mOzuasxLMeJJqYNLN54cdAD91SH0wt76UhZbQJjozMFmoRQnITANxO5uB31jjfkjBPmDiaj15/GsMTDu8J/KCW1anBhPUVy+FD64EEBiyGvb7pBFd3MKwyB8ZB11800gggjQQqIIIIiiIIII4otJ8EXQtPpS+6Y0KM98EXQtPpS+6Y0KF3M7ZyZcLsWryIjb2tfMmKoxURi3AChqCeNIcWzlDRU5ta4m4DgOuOdtswSzzQv+HM7ScJzJjNt0j9xvAcz/SNIDW2Vh1vvNpxFaBR0UGSqOoQ1jymg7BHuHGKJkTQxgoJRe9zzvONlTF3bLPNlrNaZKko74JZmNhxtpQAdkR94XZMkTHlzFoya0zFNQa8DFw2dlTfkkoYFtkiZMo0kLz5BqauGrx+OREPbBZ1s1ovES35TBIRlLnlCDzjhJPSplAXWXNc4aosY7XNbytUNruIlcqWSmLBgr9ZXjhppDm5Nn5lr5Qy2lqJQVnLsVADVpnQ+aYmrXajNuku5BdrVVjQCtddOyO3g7UmXbgEEwmVKAlnRz9Zzdf3ix0rujc7na8NiaZGtOhFqs3ldRksq8pKmlgaci/KDhQ0GR6o9XTccy0zhJQBXIJ59VFBrurFpuiXOlWwH5GkgmS/1asAzAavLNTVxkN26JixSWW8bKXcuGkTsONQk1QMOU3ic8vXHh2U5or5X+UvbcZpN/OlmXIsPJbPTI59nGEwngdaaHXh2xef9uMLJYLTNbEy2pwzGlcHPVhluw/ARYv8AZErF8n5uITvlgOWnLEkezLsjpyyzVv4NVG4ofofw6LJVlMTQKxPAKSfhCBDnkctcjl28Iv1z2iZNS1WlC5VrQKS5IVZjDIKWc5qmGlR6USM9xLtd5OgUEWeSwyBGLn5036CIctwNV+cFwYoIBv8AOKy9hTXKEjpabS0x2dzVnOJjQCpO+gyjnBw+aCK0nwRdC0+lL7pjQoz3wRdC0+lL7pjQoXcztnJkwuxakhreviJv4b90w6hveMstKmACpKOAOJKkAQK3UIt2hXz2mg7BHuJhdirbT/hn/R/aF+Zdt+zTP0f2hoE0fiHqlToZPCfRPbvlyuSkqJiS1fCJswTCs0OXIIABzGGmowgZx1k2GyqjAzAGYPiJmBmUlJRAqpAejNM3Z5xGjYq2/Zn/AEf2hfmVbfsz/o/tAxaz9T7okF/6f2Kk22es7cqJcx2VBiA5VCBzZpx5ZNUouWR50MrVd9nl2iSkqewlv4xxMXQHI1Xo1ro2kcl2PtwqBZ5oB1AKgHtAbOPPzKtv2Z/0f2jrS2+Mlrjg46R19Cul9LKlylMpy03lKkmbjdF5JSUBXcHJFRvEStuslmmWmYWmcmooJbJNQFgS1STjYkCgyNNYhfmVbfsz/o/tC/Mu2/Zpn6P7RKj8YU/3L9z7FSjXBZ1WWHmELMU0LTFIr9TVlHkn61/ZHKbd1mwzGFofEFGEcspIybsxCqgYR53XDJtj7eaVs8000qVNOoVbKE+ZVt+zP+j+0eQG85P2Xfa5R/Yp/Mu2ySmIScxXFJFBNSjBppRmbDqoSjUOlY9C6bO5OGc7OR0ROXn82YwQEjIAouZr0ojvmVbfsz/o/tCpsbblNRZ5gPEFQfaGjtN16Tj9FBv/AKfDyKj75saybRNlqSVRioJoTQcaQziaOxduP/TTPan9oX5lW37M/wCj+0ECVgFFw9UOYn37p9Crd4IuhafSl90xoUUnwaXNOs6z+WltLxMhFaZ0BroT1RdRGBlOBmcQmHDBbCAURA3ttXLlIzqrOFzNMsvXE80UG0ScaMvnKR7RGBtDNfjvjA0J4/ZacMQka7vUpbdqmRS3NVRvoWOegHExG2jbIgKcbkMK1VclANCWyyzNIgRbuXkKiK/KKEYnDTNCCQC2VeEeLRYJjygqo+FhN5rOAQzGqu+nXlAzIyf+TIQbPOuHL+15dKf+ptiu6+KmLRtFNM5EV5gAmYWbyTzCSvqyMCbWnCzEzQFAZanpKThxKOFeMM/kM3lBkuDlBMJrnmuFlp2k5w3styOqYSqAjklxYiSyq+JjnkuQ0pHk9W3BbzwA+I95v6/suAz7xput8vKlN2bahy4Ws0E0rXRSRiwt10jhYts5hksTNIdULVZObStAchzgMtIZzbDMNpxquHi4agdcJAVlrm2LfHA3a+BVwnKTKQ0ocy4LjI7gKx6Y6CgGv1o+9da3qo4y2bbpY09FaJO2JL8njQuK1FCMxrC2zbcynRDKDVzJDUoCwXIHU1OkVewEvMFEIwzpswvTIjnKoB36/phpfNqKzix6ctgEUqSuAjN8h53wi6ESDJDA8n2bonny0/AvEkg6HeIr2vsr/bNs0lAF5bnE2EBaMdCch2CHNi2rkzVxAOozFGWhy1yik34avIAmCWcTsHy3LTysvKjha5rCbIQTqlwVdhlkDVWFMgTmI5BkzyQtAI3jZs3oL7l6kDGSO8IocK50tHF+SfO9zfxHmdtLZ06U1VyJzxaClTpuqPbGctbZoRpomVx4gsugOHnYFKjfQaw0t81mTn4iVl2kAsuFiPqqEjdw9UXwy5JPtltXXC7teJHRgeyDa1U35J8/3N/Ecn2glDTEfUf3jN514zqzmUtQcqOiMKlOiVbeTQ1rBMxFxKmTWKlgcVQp56FlFRuqpjhdl83NHkCT810SRcgSr/M2mGirn1kfAQynX3NbfhHUP3MUqRNHygMHHOZCrEHHMQrhoBlzagkxZhGLtKbIiLWmS7F93FHYvRyAnd0Pmrw0VexXKXAJYAe+CCNbPiZJLGHixR/hDwuLWkhScjZ6UBnU+ug90OkumUPIHrz+MEEHR4cDAKYFW6R5NWui2BB5I9gj0bGnmr7BCQRcIYx8I9F43j3ry13Sz5C+wRza55R8geqo+EEEeXY8R1aPRTfd3ptK2YkKuFAygac5jrn5VY5TNmkPlH1gGCCB34cDnWWiyvbZXgVaaW3Y9XpiwuN2JawybZBVFAEHR0xL0DVdNKEwQRm5EDYhTLA8yrmv3jbgL8kxmbLoMZp0615zZVOI4fNzzyji1xy8OE4jzXWpYkkOQWJPHKEgjGmyZmmg8+qMZBGfhC7JcCMzNvYMCMRpzhRiBuJA1h8uyauCCEIYIDUsahK4fZUwsEXwPfIQXOPqq5WNYOACkbPssopUgBchhAyHARJyLllLnTF6WcEEMkWFA3ju2fnx/dBPkdp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6" name="Picture 7"/>
          <p:cNvPicPr>
            <a:picLocks noChangeAspect="1" noChangeArrowheads="1"/>
          </p:cNvPicPr>
          <p:nvPr/>
        </p:nvPicPr>
        <p:blipFill>
          <a:blip r:embed="rId3" cstate="print"/>
          <a:srcRect/>
          <a:stretch>
            <a:fillRect/>
          </a:stretch>
        </p:blipFill>
        <p:spPr bwMode="auto">
          <a:xfrm>
            <a:off x="1600200" y="152400"/>
            <a:ext cx="5685971" cy="2985135"/>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525963"/>
          </a:xfrm>
        </p:spPr>
        <p:txBody>
          <a:bodyPr>
            <a:normAutofit/>
          </a:bodyPr>
          <a:lstStyle/>
          <a:p>
            <a:pPr marL="0" fontAlgn="t">
              <a:spcBef>
                <a:spcPts val="0"/>
              </a:spcBef>
            </a:pPr>
            <a:r>
              <a:rPr lang="en-US" b="1" dirty="0">
                <a:solidFill>
                  <a:schemeClr val="lt1"/>
                </a:solidFill>
                <a:latin typeface="Times New Roman"/>
                <a:cs typeface="Times New Roman"/>
              </a:rPr>
              <a:t>JOURNAL</a:t>
            </a:r>
          </a:p>
          <a:p>
            <a:pPr marL="0" algn="just" fontAlgn="t">
              <a:spcBef>
                <a:spcPts val="0"/>
              </a:spcBef>
            </a:pPr>
            <a:r>
              <a:rPr lang="en-US" b="1" dirty="0">
                <a:solidFill>
                  <a:schemeClr val="lt1"/>
                </a:solidFill>
                <a:latin typeface="Times New Roman"/>
                <a:cs typeface="Times New Roman"/>
              </a:rPr>
              <a:t>International  Journal of Engineering Science Invention</a:t>
            </a:r>
          </a:p>
          <a:p>
            <a:pPr marL="0" fontAlgn="t">
              <a:spcBef>
                <a:spcPts val="0"/>
              </a:spcBef>
            </a:pPr>
            <a:r>
              <a:rPr lang="en-US" b="1" dirty="0" smtClean="0">
                <a:solidFill>
                  <a:schemeClr val="lt1"/>
                </a:solidFill>
                <a:latin typeface="Times New Roman"/>
                <a:cs typeface="Times New Roman"/>
              </a:rPr>
              <a:t>JOURNAL</a:t>
            </a:r>
            <a:endParaRPr lang="en-US" b="1" dirty="0">
              <a:solidFill>
                <a:schemeClr val="lt1"/>
              </a:solidFill>
              <a:latin typeface="Times New Roman"/>
              <a:cs typeface="Times New Roman"/>
            </a:endParaRPr>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10</a:t>
            </a:fld>
            <a:endParaRPr lang="en-US"/>
          </a:p>
        </p:txBody>
      </p:sp>
      <p:graphicFrame>
        <p:nvGraphicFramePr>
          <p:cNvPr id="7" name="Content Placeholder 6"/>
          <p:cNvGraphicFramePr>
            <a:graphicFrameLocks/>
          </p:cNvGraphicFramePr>
          <p:nvPr>
            <p:extLst>
              <p:ext uri="{D42A27DB-BD31-4B8C-83A1-F6EECF244321}">
                <p14:modId xmlns="" xmlns:p14="http://schemas.microsoft.com/office/powerpoint/2010/main" val="83278903"/>
              </p:ext>
            </p:extLst>
          </p:nvPr>
        </p:nvGraphicFramePr>
        <p:xfrm>
          <a:off x="228600" y="838199"/>
          <a:ext cx="8534400" cy="5334001"/>
        </p:xfrm>
        <a:graphic>
          <a:graphicData uri="http://schemas.openxmlformats.org/drawingml/2006/table">
            <a:tbl>
              <a:tblPr firstRow="1" bandRow="1">
                <a:tableStyleId>{5C22544A-7EE6-4342-B048-85BDC9FD1C3A}</a:tableStyleId>
              </a:tblPr>
              <a:tblGrid>
                <a:gridCol w="1580444"/>
                <a:gridCol w="6953956"/>
              </a:tblGrid>
              <a:tr h="1330860">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Journal</a:t>
                      </a:r>
                      <a:r>
                        <a:rPr lang="en-US" baseline="0" dirty="0" smtClean="0">
                          <a:latin typeface="Times New Roman" pitchFamily="18" charset="0"/>
                          <a:cs typeface="Times New Roman" pitchFamily="18" charset="0"/>
                        </a:rPr>
                        <a:t> of Retail and Leisure Property</a:t>
                      </a:r>
                      <a:endParaRPr lang="en-US" dirty="0">
                        <a:latin typeface="Times New Roman" pitchFamily="18" charset="0"/>
                        <a:cs typeface="Times New Roman" pitchFamily="18" charset="0"/>
                      </a:endParaRPr>
                    </a:p>
                  </a:txBody>
                  <a:tcPr/>
                </a:tc>
              </a:tr>
              <a:tr h="1330860">
                <a:tc>
                  <a:txBody>
                    <a:bodyPr/>
                    <a:lstStyle/>
                    <a:p>
                      <a:r>
                        <a:rPr lang="en-US" b="1" dirty="0" smtClean="0">
                          <a:latin typeface="Times New Roman" pitchFamily="18" charset="0"/>
                          <a:cs typeface="Times New Roman" pitchFamily="18" charset="0"/>
                        </a:rPr>
                        <a:t>TITLE</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Growing shopping malls</a:t>
                      </a:r>
                      <a:r>
                        <a:rPr lang="en-US" baseline="0" dirty="0" smtClean="0">
                          <a:latin typeface="Times New Roman" pitchFamily="18" charset="0"/>
                          <a:cs typeface="Times New Roman" pitchFamily="18" charset="0"/>
                        </a:rPr>
                        <a:t> and behavior of urban shoppers</a:t>
                      </a:r>
                      <a:endParaRPr lang="en-US" dirty="0">
                        <a:latin typeface="Times New Roman" pitchFamily="18" charset="0"/>
                        <a:cs typeface="Times New Roman" pitchFamily="18" charset="0"/>
                      </a:endParaRPr>
                    </a:p>
                  </a:txBody>
                  <a:tcPr/>
                </a:tc>
              </a:tr>
              <a:tr h="771053">
                <a:tc>
                  <a:txBody>
                    <a:bodyPr/>
                    <a:lstStyle/>
                    <a:p>
                      <a:r>
                        <a:rPr lang="en-US" b="1" dirty="0" smtClean="0">
                          <a:latin typeface="Times New Roman" pitchFamily="18" charset="0"/>
                          <a:cs typeface="Times New Roman" pitchFamily="18" charset="0"/>
                        </a:rPr>
                        <a:t>AUTHOR(S)</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Rajagopal</a:t>
                      </a:r>
                      <a:endParaRPr lang="en-US" dirty="0">
                        <a:latin typeface="Times New Roman" pitchFamily="18" charset="0"/>
                        <a:cs typeface="Times New Roman" pitchFamily="18" charset="0"/>
                      </a:endParaRPr>
                    </a:p>
                  </a:txBody>
                  <a:tcPr/>
                </a:tc>
              </a:tr>
              <a:tr h="1901228">
                <a:tc>
                  <a:txBody>
                    <a:bodyPr/>
                    <a:lstStyle/>
                    <a:p>
                      <a:r>
                        <a:rPr lang="en-US" b="1" dirty="0" smtClean="0">
                          <a:latin typeface="Times New Roman" pitchFamily="18" charset="0"/>
                          <a:cs typeface="Times New Roman" pitchFamily="18" charset="0"/>
                        </a:rPr>
                        <a:t>INFERENCE</a:t>
                      </a:r>
                      <a:endParaRPr lang="en-US" b="1" dirty="0">
                        <a:latin typeface="Times New Roman" pitchFamily="18" charset="0"/>
                        <a:cs typeface="Times New Roman" pitchFamily="18" charset="0"/>
                      </a:endParaRPr>
                    </a:p>
                  </a:txBody>
                  <a:tcPr/>
                </a:tc>
                <a:tc>
                  <a:txBody>
                    <a:bodyPr/>
                    <a:lstStyle/>
                    <a:p>
                      <a:pPr marL="0" indent="0" algn="just">
                        <a:buNone/>
                      </a:pPr>
                      <a:r>
                        <a:rPr lang="en-US" dirty="0" smtClean="0">
                          <a:latin typeface="Times New Roman" pitchFamily="18" charset="0"/>
                          <a:cs typeface="Times New Roman" pitchFamily="18" charset="0"/>
                        </a:rPr>
                        <a:t>Based on the survey</a:t>
                      </a:r>
                      <a:r>
                        <a:rPr lang="en-US" baseline="0" dirty="0" smtClean="0">
                          <a:latin typeface="Times New Roman" pitchFamily="18" charset="0"/>
                          <a:cs typeface="Times New Roman" pitchFamily="18" charset="0"/>
                        </a:rPr>
                        <a:t> of urban shoppers, the study analyses the cognitive attributes of the shoppers towards attractiveness of shopping malls and intensity of shopping. The results of the study reveals the ambience of shopping malls, assortment of stores, sales promotions and comparative economic gains in the malls attract higher customer traffic to the malls</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t"/>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11</a:t>
            </a:fld>
            <a:endParaRPr lang="en-US"/>
          </a:p>
        </p:txBody>
      </p:sp>
      <p:graphicFrame>
        <p:nvGraphicFramePr>
          <p:cNvPr id="6" name="Content Placeholder 6"/>
          <p:cNvGraphicFramePr>
            <a:graphicFrameLocks/>
          </p:cNvGraphicFramePr>
          <p:nvPr>
            <p:extLst>
              <p:ext uri="{D42A27DB-BD31-4B8C-83A1-F6EECF244321}">
                <p14:modId xmlns="" xmlns:p14="http://schemas.microsoft.com/office/powerpoint/2010/main" val="2249705187"/>
              </p:ext>
            </p:extLst>
          </p:nvPr>
        </p:nvGraphicFramePr>
        <p:xfrm>
          <a:off x="381000" y="990600"/>
          <a:ext cx="8534400" cy="5181600"/>
        </p:xfrm>
        <a:graphic>
          <a:graphicData uri="http://schemas.openxmlformats.org/drawingml/2006/table">
            <a:tbl>
              <a:tblPr firstRow="1" bandRow="1">
                <a:tableStyleId>{5C22544A-7EE6-4342-B048-85BDC9FD1C3A}</a:tableStyleId>
              </a:tblPr>
              <a:tblGrid>
                <a:gridCol w="1580444"/>
                <a:gridCol w="6953956"/>
              </a:tblGrid>
              <a:tr h="1292835">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Journal</a:t>
                      </a:r>
                      <a:r>
                        <a:rPr lang="en-US" baseline="0" dirty="0" smtClean="0">
                          <a:latin typeface="Times New Roman" pitchFamily="18" charset="0"/>
                          <a:cs typeface="Times New Roman" pitchFamily="18" charset="0"/>
                        </a:rPr>
                        <a:t> of Business and Management </a:t>
                      </a:r>
                      <a:endParaRPr lang="en-US" dirty="0">
                        <a:latin typeface="Times New Roman" pitchFamily="18" charset="0"/>
                        <a:cs typeface="Times New Roman" pitchFamily="18" charset="0"/>
                      </a:endParaRPr>
                    </a:p>
                  </a:txBody>
                  <a:tcPr/>
                </a:tc>
              </a:tr>
              <a:tr h="1292835">
                <a:tc>
                  <a:txBody>
                    <a:bodyPr/>
                    <a:lstStyle/>
                    <a:p>
                      <a:r>
                        <a:rPr lang="en-US" b="1" dirty="0" smtClean="0">
                          <a:latin typeface="Times New Roman" pitchFamily="18" charset="0"/>
                          <a:cs typeface="Times New Roman" pitchFamily="18" charset="0"/>
                        </a:rPr>
                        <a:t>TITLE</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Influencing</a:t>
                      </a:r>
                      <a:r>
                        <a:rPr lang="en-US" baseline="0" dirty="0" smtClean="0">
                          <a:latin typeface="Times New Roman" pitchFamily="18" charset="0"/>
                          <a:cs typeface="Times New Roman" pitchFamily="18" charset="0"/>
                        </a:rPr>
                        <a:t> factors and attractiveness of shopping mall to mall behavior of people in Jakarta</a:t>
                      </a:r>
                      <a:endParaRPr lang="en-US" dirty="0">
                        <a:latin typeface="Times New Roman" pitchFamily="18" charset="0"/>
                        <a:cs typeface="Times New Roman" pitchFamily="18" charset="0"/>
                      </a:endParaRPr>
                    </a:p>
                  </a:txBody>
                  <a:tcPr/>
                </a:tc>
              </a:tr>
              <a:tr h="749023">
                <a:tc>
                  <a:txBody>
                    <a:bodyPr/>
                    <a:lstStyle/>
                    <a:p>
                      <a:r>
                        <a:rPr lang="en-US" b="1" dirty="0" smtClean="0">
                          <a:latin typeface="Times New Roman" pitchFamily="18" charset="0"/>
                          <a:cs typeface="Times New Roman" pitchFamily="18" charset="0"/>
                        </a:rPr>
                        <a:t>AUTHOR(S)</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Ernest Hasiolan Sebastian,</a:t>
                      </a:r>
                      <a:r>
                        <a:rPr lang="en-US" baseline="0" dirty="0" smtClean="0">
                          <a:latin typeface="Times New Roman" pitchFamily="18" charset="0"/>
                          <a:cs typeface="Times New Roman" pitchFamily="18" charset="0"/>
                        </a:rPr>
                        <a:t> Mustika Sufiati</a:t>
                      </a:r>
                      <a:endParaRPr lang="en-US" dirty="0">
                        <a:latin typeface="Times New Roman" pitchFamily="18" charset="0"/>
                        <a:cs typeface="Times New Roman" pitchFamily="18" charset="0"/>
                      </a:endParaRPr>
                    </a:p>
                  </a:txBody>
                  <a:tcPr/>
                </a:tc>
              </a:tr>
              <a:tr h="1846907">
                <a:tc>
                  <a:txBody>
                    <a:bodyPr/>
                    <a:lstStyle/>
                    <a:p>
                      <a:r>
                        <a:rPr lang="en-US" b="1" dirty="0" smtClean="0">
                          <a:latin typeface="Times New Roman" pitchFamily="18" charset="0"/>
                          <a:cs typeface="Times New Roman" pitchFamily="18" charset="0"/>
                        </a:rPr>
                        <a:t>INFERENCE</a:t>
                      </a:r>
                      <a:endParaRPr lang="en-US" b="1" dirty="0">
                        <a:latin typeface="Times New Roman" pitchFamily="18" charset="0"/>
                        <a:cs typeface="Times New Roman" pitchFamily="18" charset="0"/>
                      </a:endParaRPr>
                    </a:p>
                  </a:txBody>
                  <a:tcPr/>
                </a:tc>
                <a:tc>
                  <a:txBody>
                    <a:bodyPr/>
                    <a:lstStyle/>
                    <a:p>
                      <a:pPr marL="0" indent="0" algn="just">
                        <a:buNone/>
                      </a:pPr>
                      <a:r>
                        <a:rPr lang="en-US" dirty="0" smtClean="0">
                          <a:latin typeface="Times New Roman" pitchFamily="18" charset="0"/>
                          <a:cs typeface="Times New Roman" pitchFamily="18" charset="0"/>
                        </a:rPr>
                        <a:t>Many</a:t>
                      </a:r>
                      <a:r>
                        <a:rPr lang="en-US" baseline="0" dirty="0" smtClean="0">
                          <a:latin typeface="Times New Roman" pitchFamily="18" charset="0"/>
                          <a:cs typeface="Times New Roman" pitchFamily="18" charset="0"/>
                        </a:rPr>
                        <a:t> factors of shopping mall considered by customers for choosing their favorite mall. Location of the shopping mall, mall shopping behavior are factors that make a shopping centre more attractive to customers.</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12</a:t>
            </a:fld>
            <a:endParaRPr lang="en-US"/>
          </a:p>
        </p:txBody>
      </p:sp>
      <p:graphicFrame>
        <p:nvGraphicFramePr>
          <p:cNvPr id="6" name="Content Placeholder 6"/>
          <p:cNvGraphicFramePr>
            <a:graphicFrameLocks/>
          </p:cNvGraphicFramePr>
          <p:nvPr>
            <p:extLst>
              <p:ext uri="{D42A27DB-BD31-4B8C-83A1-F6EECF244321}">
                <p14:modId xmlns="" xmlns:p14="http://schemas.microsoft.com/office/powerpoint/2010/main" val="249526490"/>
              </p:ext>
            </p:extLst>
          </p:nvPr>
        </p:nvGraphicFramePr>
        <p:xfrm>
          <a:off x="381000" y="1066800"/>
          <a:ext cx="8534400" cy="5181600"/>
        </p:xfrm>
        <a:graphic>
          <a:graphicData uri="http://schemas.openxmlformats.org/drawingml/2006/table">
            <a:tbl>
              <a:tblPr firstRow="1" bandRow="1">
                <a:tableStyleId>{5C22544A-7EE6-4342-B048-85BDC9FD1C3A}</a:tableStyleId>
              </a:tblPr>
              <a:tblGrid>
                <a:gridCol w="1580444"/>
                <a:gridCol w="6953956"/>
              </a:tblGrid>
              <a:tr h="1292835">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pPr algn="just"/>
                      <a:r>
                        <a:rPr lang="en-US" baseline="0" dirty="0" smtClean="0">
                          <a:latin typeface="Times New Roman" pitchFamily="18" charset="0"/>
                          <a:cs typeface="Times New Roman" pitchFamily="18" charset="0"/>
                        </a:rPr>
                        <a:t>Journal of  Structural Division</a:t>
                      </a:r>
                      <a:endParaRPr lang="en-US" dirty="0">
                        <a:latin typeface="Times New Roman" pitchFamily="18" charset="0"/>
                        <a:cs typeface="Times New Roman" pitchFamily="18" charset="0"/>
                      </a:endParaRPr>
                    </a:p>
                  </a:txBody>
                  <a:tcPr/>
                </a:tc>
              </a:tr>
              <a:tr h="1292835">
                <a:tc>
                  <a:txBody>
                    <a:bodyPr/>
                    <a:lstStyle/>
                    <a:p>
                      <a:r>
                        <a:rPr lang="en-US" b="1" dirty="0" smtClean="0">
                          <a:latin typeface="Times New Roman" pitchFamily="18" charset="0"/>
                          <a:cs typeface="Times New Roman" pitchFamily="18" charset="0"/>
                        </a:rPr>
                        <a:t>TITLE</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Torsional Response of High Rise</a:t>
                      </a:r>
                      <a:r>
                        <a:rPr lang="en-US" baseline="0" dirty="0" smtClean="0">
                          <a:latin typeface="Times New Roman" pitchFamily="18" charset="0"/>
                          <a:cs typeface="Times New Roman" pitchFamily="18" charset="0"/>
                        </a:rPr>
                        <a:t> Buildings</a:t>
                      </a:r>
                      <a:endParaRPr lang="en-US" dirty="0">
                        <a:latin typeface="Times New Roman" pitchFamily="18" charset="0"/>
                        <a:cs typeface="Times New Roman" pitchFamily="18" charset="0"/>
                      </a:endParaRPr>
                    </a:p>
                  </a:txBody>
                  <a:tcPr/>
                </a:tc>
              </a:tr>
              <a:tr h="749023">
                <a:tc>
                  <a:txBody>
                    <a:bodyPr/>
                    <a:lstStyle/>
                    <a:p>
                      <a:r>
                        <a:rPr lang="en-US" b="1" dirty="0" smtClean="0">
                          <a:latin typeface="Times New Roman" pitchFamily="18" charset="0"/>
                          <a:cs typeface="Times New Roman" pitchFamily="18" charset="0"/>
                        </a:rPr>
                        <a:t>AUTHOR(S)</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Gary C.Hart</a:t>
                      </a:r>
                      <a:endParaRPr lang="en-US" dirty="0">
                        <a:latin typeface="Times New Roman" pitchFamily="18" charset="0"/>
                        <a:cs typeface="Times New Roman" pitchFamily="18" charset="0"/>
                      </a:endParaRPr>
                    </a:p>
                  </a:txBody>
                  <a:tcPr/>
                </a:tc>
              </a:tr>
              <a:tr h="1846907">
                <a:tc>
                  <a:txBody>
                    <a:bodyPr/>
                    <a:lstStyle/>
                    <a:p>
                      <a:r>
                        <a:rPr lang="en-US" b="1" dirty="0" smtClean="0">
                          <a:latin typeface="Times New Roman" pitchFamily="18" charset="0"/>
                          <a:cs typeface="Times New Roman" pitchFamily="18" charset="0"/>
                        </a:rPr>
                        <a:t>INFERENCE</a:t>
                      </a:r>
                      <a:endParaRPr lang="en-US" b="1" dirty="0">
                        <a:latin typeface="Times New Roman" pitchFamily="18" charset="0"/>
                        <a:cs typeface="Times New Roman" pitchFamily="18" charset="0"/>
                      </a:endParaRPr>
                    </a:p>
                  </a:txBody>
                  <a:tcPr/>
                </a:tc>
                <a:tc>
                  <a:txBody>
                    <a:bodyPr/>
                    <a:lstStyle/>
                    <a:p>
                      <a:pPr marL="0" indent="0" algn="just">
                        <a:buNone/>
                      </a:pPr>
                      <a:r>
                        <a:rPr lang="en-US" dirty="0" smtClean="0">
                          <a:latin typeface="Times New Roman" pitchFamily="18" charset="0"/>
                          <a:cs typeface="Times New Roman" pitchFamily="18" charset="0"/>
                        </a:rPr>
                        <a:t>Ambient and earthquake response records obtained in several southern California high-</a:t>
                      </a:r>
                      <a:r>
                        <a:rPr lang="en-US" baseline="0" dirty="0" smtClean="0">
                          <a:latin typeface="Times New Roman" pitchFamily="18" charset="0"/>
                          <a:cs typeface="Times New Roman" pitchFamily="18" charset="0"/>
                        </a:rPr>
                        <a:t> rise buildings are analyzed. Building translational and torsional natural periods are estimated and compared.</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13</a:t>
            </a:fld>
            <a:endParaRPr lang="en-US"/>
          </a:p>
        </p:txBody>
      </p:sp>
      <p:graphicFrame>
        <p:nvGraphicFramePr>
          <p:cNvPr id="6" name="Content Placeholder 6"/>
          <p:cNvGraphicFramePr>
            <a:graphicFrameLocks/>
          </p:cNvGraphicFramePr>
          <p:nvPr>
            <p:extLst>
              <p:ext uri="{D42A27DB-BD31-4B8C-83A1-F6EECF244321}">
                <p14:modId xmlns="" xmlns:p14="http://schemas.microsoft.com/office/powerpoint/2010/main" val="2969849716"/>
              </p:ext>
            </p:extLst>
          </p:nvPr>
        </p:nvGraphicFramePr>
        <p:xfrm>
          <a:off x="381000" y="990600"/>
          <a:ext cx="8458200" cy="5257799"/>
        </p:xfrm>
        <a:graphic>
          <a:graphicData uri="http://schemas.openxmlformats.org/drawingml/2006/table">
            <a:tbl>
              <a:tblPr firstRow="1" bandRow="1">
                <a:tableStyleId>{5C22544A-7EE6-4342-B048-85BDC9FD1C3A}</a:tableStyleId>
              </a:tblPr>
              <a:tblGrid>
                <a:gridCol w="1566333"/>
                <a:gridCol w="6891867"/>
              </a:tblGrid>
              <a:tr h="1311847">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 </a:t>
                      </a:r>
                      <a:r>
                        <a:rPr lang="en-US" baseline="0" dirty="0" smtClean="0">
                          <a:latin typeface="Times New Roman" pitchFamily="18" charset="0"/>
                          <a:cs typeface="Times New Roman" pitchFamily="18" charset="0"/>
                        </a:rPr>
                        <a:t>Journal of Constructional Steel Research</a:t>
                      </a:r>
                      <a:endParaRPr lang="en-US" dirty="0">
                        <a:latin typeface="Times New Roman" pitchFamily="18" charset="0"/>
                        <a:cs typeface="Times New Roman" pitchFamily="18" charset="0"/>
                      </a:endParaRPr>
                    </a:p>
                  </a:txBody>
                  <a:tcPr/>
                </a:tc>
              </a:tr>
              <a:tr h="1311847">
                <a:tc>
                  <a:txBody>
                    <a:bodyPr/>
                    <a:lstStyle/>
                    <a:p>
                      <a:r>
                        <a:rPr lang="en-US" b="1" dirty="0" smtClean="0">
                          <a:latin typeface="Times New Roman" pitchFamily="18" charset="0"/>
                          <a:cs typeface="Times New Roman" pitchFamily="18" charset="0"/>
                        </a:rPr>
                        <a:t>TITLE</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Experimental study on flexural performance of partially precast steel reinforced concrete</a:t>
                      </a:r>
                      <a:r>
                        <a:rPr lang="en-US" baseline="0" dirty="0" smtClean="0">
                          <a:latin typeface="Times New Roman" pitchFamily="18" charset="0"/>
                          <a:cs typeface="Times New Roman" pitchFamily="18" charset="0"/>
                        </a:rPr>
                        <a:t> beams</a:t>
                      </a:r>
                      <a:endParaRPr lang="en-US" dirty="0">
                        <a:latin typeface="Times New Roman" pitchFamily="18" charset="0"/>
                        <a:cs typeface="Times New Roman" pitchFamily="18" charset="0"/>
                      </a:endParaRPr>
                    </a:p>
                  </a:txBody>
                  <a:tcPr/>
                </a:tc>
              </a:tr>
              <a:tr h="760038">
                <a:tc>
                  <a:txBody>
                    <a:bodyPr/>
                    <a:lstStyle/>
                    <a:p>
                      <a:r>
                        <a:rPr lang="en-US" b="1" dirty="0" smtClean="0">
                          <a:latin typeface="Times New Roman" pitchFamily="18" charset="0"/>
                          <a:cs typeface="Times New Roman" pitchFamily="18" charset="0"/>
                        </a:rPr>
                        <a:t>AUTHOR(S)</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Yong</a:t>
                      </a:r>
                      <a:r>
                        <a:rPr lang="en-US" baseline="0" dirty="0" smtClean="0">
                          <a:latin typeface="Times New Roman" pitchFamily="18" charset="0"/>
                          <a:cs typeface="Times New Roman" pitchFamily="18" charset="0"/>
                        </a:rPr>
                        <a:t> Yang, Yicong Xue</a:t>
                      </a:r>
                      <a:endParaRPr lang="en-US" dirty="0">
                        <a:latin typeface="Times New Roman" pitchFamily="18" charset="0"/>
                        <a:cs typeface="Times New Roman" pitchFamily="18" charset="0"/>
                      </a:endParaRPr>
                    </a:p>
                  </a:txBody>
                  <a:tcPr/>
                </a:tc>
              </a:tr>
              <a:tr h="1874067">
                <a:tc>
                  <a:txBody>
                    <a:bodyPr/>
                    <a:lstStyle/>
                    <a:p>
                      <a:r>
                        <a:rPr lang="en-US" b="1" dirty="0" smtClean="0">
                          <a:latin typeface="Times New Roman" pitchFamily="18" charset="0"/>
                          <a:cs typeface="Times New Roman" pitchFamily="18" charset="0"/>
                        </a:rPr>
                        <a:t>INFERENCE</a:t>
                      </a:r>
                      <a:endParaRPr lang="en-US" b="1" dirty="0">
                        <a:latin typeface="Times New Roman" pitchFamily="18" charset="0"/>
                        <a:cs typeface="Times New Roman" pitchFamily="18" charset="0"/>
                      </a:endParaRPr>
                    </a:p>
                  </a:txBody>
                  <a:tcPr/>
                </a:tc>
                <a:tc>
                  <a:txBody>
                    <a:bodyPr/>
                    <a:lstStyle/>
                    <a:p>
                      <a:pPr marL="0" indent="0" algn="just">
                        <a:buNone/>
                      </a:pPr>
                      <a:r>
                        <a:rPr lang="en-US" dirty="0" smtClean="0">
                          <a:latin typeface="Times New Roman" pitchFamily="18" charset="0"/>
                          <a:cs typeface="Times New Roman" pitchFamily="18" charset="0"/>
                        </a:rPr>
                        <a:t>The analysis of mechanical behavior and the design method can be used for the design these</a:t>
                      </a:r>
                      <a:r>
                        <a:rPr lang="en-US" baseline="0" dirty="0" smtClean="0">
                          <a:latin typeface="Times New Roman" pitchFamily="18" charset="0"/>
                          <a:cs typeface="Times New Roman" pitchFamily="18" charset="0"/>
                        </a:rPr>
                        <a:t> innovative composite beams and provide a significant foundation for further research.</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14</a:t>
            </a:fld>
            <a:endParaRPr lang="en-US"/>
          </a:p>
        </p:txBody>
      </p:sp>
      <p:graphicFrame>
        <p:nvGraphicFramePr>
          <p:cNvPr id="6" name="Content Placeholder 6"/>
          <p:cNvGraphicFramePr>
            <a:graphicFrameLocks/>
          </p:cNvGraphicFramePr>
          <p:nvPr>
            <p:extLst>
              <p:ext uri="{D42A27DB-BD31-4B8C-83A1-F6EECF244321}">
                <p14:modId xmlns="" xmlns:p14="http://schemas.microsoft.com/office/powerpoint/2010/main" val="2634644192"/>
              </p:ext>
            </p:extLst>
          </p:nvPr>
        </p:nvGraphicFramePr>
        <p:xfrm>
          <a:off x="304800" y="914401"/>
          <a:ext cx="8458200" cy="5257799"/>
        </p:xfrm>
        <a:graphic>
          <a:graphicData uri="http://schemas.openxmlformats.org/drawingml/2006/table">
            <a:tbl>
              <a:tblPr firstRow="1" bandRow="1">
                <a:tableStyleId>{5C22544A-7EE6-4342-B048-85BDC9FD1C3A}</a:tableStyleId>
              </a:tblPr>
              <a:tblGrid>
                <a:gridCol w="1566333"/>
                <a:gridCol w="6891867"/>
              </a:tblGrid>
              <a:tr h="1311847">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pPr algn="just"/>
                      <a:r>
                        <a:rPr lang="en-US" baseline="0" dirty="0" smtClean="0">
                          <a:latin typeface="Times New Roman" pitchFamily="18" charset="0"/>
                          <a:cs typeface="Times New Roman" pitchFamily="18" charset="0"/>
                        </a:rPr>
                        <a:t>Journal of Constructional Steel Research</a:t>
                      </a:r>
                      <a:endParaRPr lang="en-US" dirty="0">
                        <a:latin typeface="Times New Roman" pitchFamily="18" charset="0"/>
                        <a:cs typeface="Times New Roman" pitchFamily="18" charset="0"/>
                      </a:endParaRPr>
                    </a:p>
                  </a:txBody>
                  <a:tcPr/>
                </a:tc>
              </a:tr>
              <a:tr h="1311847">
                <a:tc>
                  <a:txBody>
                    <a:bodyPr/>
                    <a:lstStyle/>
                    <a:p>
                      <a:r>
                        <a:rPr lang="en-US" b="1" dirty="0" smtClean="0">
                          <a:latin typeface="Times New Roman" pitchFamily="18" charset="0"/>
                          <a:cs typeface="Times New Roman" pitchFamily="18" charset="0"/>
                        </a:rPr>
                        <a:t>TITLE</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Seismic performance of steel plate reinforced</a:t>
                      </a:r>
                      <a:r>
                        <a:rPr lang="en-US" baseline="0" dirty="0" smtClean="0">
                          <a:latin typeface="Times New Roman" pitchFamily="18" charset="0"/>
                          <a:cs typeface="Times New Roman" pitchFamily="18" charset="0"/>
                        </a:rPr>
                        <a:t> concrete shear wall and its application</a:t>
                      </a:r>
                      <a:endParaRPr lang="en-US" dirty="0">
                        <a:latin typeface="Times New Roman" pitchFamily="18" charset="0"/>
                        <a:cs typeface="Times New Roman" pitchFamily="18" charset="0"/>
                      </a:endParaRPr>
                    </a:p>
                  </a:txBody>
                  <a:tcPr/>
                </a:tc>
              </a:tr>
              <a:tr h="760038">
                <a:tc>
                  <a:txBody>
                    <a:bodyPr/>
                    <a:lstStyle/>
                    <a:p>
                      <a:r>
                        <a:rPr lang="en-US" b="1" dirty="0" smtClean="0">
                          <a:latin typeface="Times New Roman" pitchFamily="18" charset="0"/>
                          <a:cs typeface="Times New Roman" pitchFamily="18" charset="0"/>
                        </a:rPr>
                        <a:t>AUTHOR(S)</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Bin Wang, Huanjun Jiang,</a:t>
                      </a:r>
                      <a:r>
                        <a:rPr lang="en-US" baseline="0" dirty="0" smtClean="0">
                          <a:latin typeface="Times New Roman" pitchFamily="18" charset="0"/>
                          <a:cs typeface="Times New Roman" pitchFamily="18" charset="0"/>
                        </a:rPr>
                        <a:t> Xilin Lu</a:t>
                      </a:r>
                      <a:endParaRPr lang="en-US" dirty="0">
                        <a:latin typeface="Times New Roman" pitchFamily="18" charset="0"/>
                        <a:cs typeface="Times New Roman" pitchFamily="18" charset="0"/>
                      </a:endParaRPr>
                    </a:p>
                  </a:txBody>
                  <a:tcPr/>
                </a:tc>
              </a:tr>
              <a:tr h="1874067">
                <a:tc>
                  <a:txBody>
                    <a:bodyPr/>
                    <a:lstStyle/>
                    <a:p>
                      <a:r>
                        <a:rPr lang="en-US" b="1" dirty="0" smtClean="0">
                          <a:latin typeface="Times New Roman" pitchFamily="18" charset="0"/>
                          <a:cs typeface="Times New Roman" pitchFamily="18" charset="0"/>
                        </a:rPr>
                        <a:t>INFERENCE</a:t>
                      </a:r>
                      <a:endParaRPr lang="en-US" b="1" dirty="0">
                        <a:latin typeface="Times New Roman" pitchFamily="18" charset="0"/>
                        <a:cs typeface="Times New Roman" pitchFamily="18" charset="0"/>
                      </a:endParaRPr>
                    </a:p>
                  </a:txBody>
                  <a:tcPr/>
                </a:tc>
                <a:tc>
                  <a:txBody>
                    <a:bodyPr/>
                    <a:lstStyle/>
                    <a:p>
                      <a:pPr marL="0" indent="0" algn="just">
                        <a:buNone/>
                      </a:pPr>
                      <a:r>
                        <a:rPr lang="en-US" dirty="0" smtClean="0">
                          <a:latin typeface="Times New Roman" pitchFamily="18" charset="0"/>
                          <a:cs typeface="Times New Roman" pitchFamily="18" charset="0"/>
                        </a:rPr>
                        <a:t>The modeling techniques with the aid of the software to simulate the hysteric behavior of shear</a:t>
                      </a:r>
                      <a:r>
                        <a:rPr lang="en-US" baseline="0" dirty="0" smtClean="0">
                          <a:latin typeface="Times New Roman" pitchFamily="18" charset="0"/>
                          <a:cs typeface="Times New Roman" pitchFamily="18" charset="0"/>
                        </a:rPr>
                        <a:t> walls are presented and validated by technical experimental results.</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15</a:t>
            </a:fld>
            <a:endParaRPr lang="en-US"/>
          </a:p>
        </p:txBody>
      </p:sp>
      <p:graphicFrame>
        <p:nvGraphicFramePr>
          <p:cNvPr id="6" name="Content Placeholder 6"/>
          <p:cNvGraphicFramePr>
            <a:graphicFrameLocks/>
          </p:cNvGraphicFramePr>
          <p:nvPr>
            <p:extLst>
              <p:ext uri="{D42A27DB-BD31-4B8C-83A1-F6EECF244321}">
                <p14:modId xmlns="" xmlns:p14="http://schemas.microsoft.com/office/powerpoint/2010/main" val="990500507"/>
              </p:ext>
            </p:extLst>
          </p:nvPr>
        </p:nvGraphicFramePr>
        <p:xfrm>
          <a:off x="381000" y="1066800"/>
          <a:ext cx="8534400" cy="5105400"/>
        </p:xfrm>
        <a:graphic>
          <a:graphicData uri="http://schemas.openxmlformats.org/drawingml/2006/table">
            <a:tbl>
              <a:tblPr firstRow="1" bandRow="1">
                <a:tableStyleId>{5C22544A-7EE6-4342-B048-85BDC9FD1C3A}</a:tableStyleId>
              </a:tblPr>
              <a:tblGrid>
                <a:gridCol w="1580444"/>
                <a:gridCol w="6953956"/>
              </a:tblGrid>
              <a:tr h="1273823">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pPr algn="just"/>
                      <a:r>
                        <a:rPr lang="en-US" baseline="0" dirty="0" smtClean="0">
                          <a:latin typeface="Times New Roman" pitchFamily="18" charset="0"/>
                          <a:cs typeface="Times New Roman" pitchFamily="18" charset="0"/>
                        </a:rPr>
                        <a:t>Journal of Structural Division</a:t>
                      </a:r>
                      <a:endParaRPr lang="en-US" dirty="0">
                        <a:latin typeface="Times New Roman" pitchFamily="18" charset="0"/>
                        <a:cs typeface="Times New Roman" pitchFamily="18" charset="0"/>
                      </a:endParaRPr>
                    </a:p>
                  </a:txBody>
                  <a:tcPr/>
                </a:tc>
              </a:tr>
              <a:tr h="1273823">
                <a:tc>
                  <a:txBody>
                    <a:bodyPr/>
                    <a:lstStyle/>
                    <a:p>
                      <a:r>
                        <a:rPr lang="en-US" b="1" dirty="0" smtClean="0">
                          <a:latin typeface="Times New Roman" pitchFamily="18" charset="0"/>
                          <a:cs typeface="Times New Roman" pitchFamily="18" charset="0"/>
                        </a:rPr>
                        <a:t>TITLE</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Load and Resistance Factor Design for Steel</a:t>
                      </a:r>
                      <a:endParaRPr lang="en-US" dirty="0">
                        <a:latin typeface="Times New Roman" pitchFamily="18" charset="0"/>
                        <a:cs typeface="Times New Roman" pitchFamily="18" charset="0"/>
                      </a:endParaRPr>
                    </a:p>
                  </a:txBody>
                  <a:tcPr/>
                </a:tc>
              </a:tr>
              <a:tr h="738008">
                <a:tc>
                  <a:txBody>
                    <a:bodyPr/>
                    <a:lstStyle/>
                    <a:p>
                      <a:r>
                        <a:rPr lang="en-US" b="1" dirty="0" smtClean="0">
                          <a:latin typeface="Times New Roman" pitchFamily="18" charset="0"/>
                          <a:cs typeface="Times New Roman" pitchFamily="18" charset="0"/>
                        </a:rPr>
                        <a:t>AUTHOR(S)</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Ting Raymond M.L</a:t>
                      </a:r>
                      <a:endParaRPr lang="en-US" dirty="0">
                        <a:latin typeface="Times New Roman" pitchFamily="18" charset="0"/>
                        <a:cs typeface="Times New Roman" pitchFamily="18" charset="0"/>
                      </a:endParaRPr>
                    </a:p>
                  </a:txBody>
                  <a:tcPr/>
                </a:tc>
              </a:tr>
              <a:tr h="1819746">
                <a:tc>
                  <a:txBody>
                    <a:bodyPr/>
                    <a:lstStyle/>
                    <a:p>
                      <a:r>
                        <a:rPr lang="en-US" b="1" dirty="0" smtClean="0">
                          <a:latin typeface="Times New Roman" pitchFamily="18" charset="0"/>
                          <a:cs typeface="Times New Roman" pitchFamily="18" charset="0"/>
                        </a:rPr>
                        <a:t>INFERENCE</a:t>
                      </a:r>
                      <a:endParaRPr lang="en-US" b="1" dirty="0">
                        <a:latin typeface="Times New Roman" pitchFamily="18" charset="0"/>
                        <a:cs typeface="Times New Roman" pitchFamily="18" charset="0"/>
                      </a:endParaRPr>
                    </a:p>
                  </a:txBody>
                  <a:tcPr/>
                </a:tc>
                <a:tc>
                  <a:txBody>
                    <a:bodyPr/>
                    <a:lstStyle/>
                    <a:p>
                      <a:pPr marL="0" indent="0" algn="just">
                        <a:buNone/>
                      </a:pPr>
                      <a:r>
                        <a:rPr lang="en-US" dirty="0" smtClean="0">
                          <a:latin typeface="Times New Roman" pitchFamily="18" charset="0"/>
                          <a:cs typeface="Times New Roman" pitchFamily="18" charset="0"/>
                        </a:rPr>
                        <a:t>The</a:t>
                      </a:r>
                      <a:r>
                        <a:rPr lang="en-US" baseline="0" dirty="0" smtClean="0">
                          <a:latin typeface="Times New Roman" pitchFamily="18" charset="0"/>
                          <a:cs typeface="Times New Roman" pitchFamily="18" charset="0"/>
                        </a:rPr>
                        <a:t> paper concerns itself with the background and the choice of the particular first-order model, with the data bases used in evaluating the loading and the resistance functions, the choice of the safety index, and with the final selection of the load and resistance factors.</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16</a:t>
            </a:fld>
            <a:endParaRPr lang="en-US"/>
          </a:p>
        </p:txBody>
      </p:sp>
      <p:graphicFrame>
        <p:nvGraphicFramePr>
          <p:cNvPr id="6" name="Content Placeholder 6"/>
          <p:cNvGraphicFramePr>
            <a:graphicFrameLocks/>
          </p:cNvGraphicFramePr>
          <p:nvPr>
            <p:extLst>
              <p:ext uri="{D42A27DB-BD31-4B8C-83A1-F6EECF244321}">
                <p14:modId xmlns="" xmlns:p14="http://schemas.microsoft.com/office/powerpoint/2010/main" val="381776393"/>
              </p:ext>
            </p:extLst>
          </p:nvPr>
        </p:nvGraphicFramePr>
        <p:xfrm>
          <a:off x="304800" y="990601"/>
          <a:ext cx="8458200" cy="5181600"/>
        </p:xfrm>
        <a:graphic>
          <a:graphicData uri="http://schemas.openxmlformats.org/drawingml/2006/table">
            <a:tbl>
              <a:tblPr firstRow="1" bandRow="1">
                <a:tableStyleId>{5C22544A-7EE6-4342-B048-85BDC9FD1C3A}</a:tableStyleId>
              </a:tblPr>
              <a:tblGrid>
                <a:gridCol w="1566333"/>
                <a:gridCol w="6891867"/>
              </a:tblGrid>
              <a:tr h="1292835">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International </a:t>
                      </a:r>
                      <a:r>
                        <a:rPr lang="en-US" baseline="0" dirty="0" smtClean="0">
                          <a:latin typeface="Times New Roman" pitchFamily="18" charset="0"/>
                          <a:cs typeface="Times New Roman" pitchFamily="18" charset="0"/>
                        </a:rPr>
                        <a:t> Journal of Engineering </a:t>
                      </a:r>
                      <a:endParaRPr lang="en-US" dirty="0">
                        <a:latin typeface="Times New Roman" pitchFamily="18" charset="0"/>
                        <a:cs typeface="Times New Roman" pitchFamily="18" charset="0"/>
                      </a:endParaRPr>
                    </a:p>
                  </a:txBody>
                  <a:tcPr/>
                </a:tc>
              </a:tr>
              <a:tr h="1292835">
                <a:tc>
                  <a:txBody>
                    <a:bodyPr/>
                    <a:lstStyle/>
                    <a:p>
                      <a:r>
                        <a:rPr lang="en-US" b="1" dirty="0" smtClean="0">
                          <a:latin typeface="Times New Roman" pitchFamily="18" charset="0"/>
                          <a:cs typeface="Times New Roman" pitchFamily="18" charset="0"/>
                        </a:rPr>
                        <a:t>TITLE</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Shear</a:t>
                      </a:r>
                      <a:r>
                        <a:rPr lang="en-US" baseline="0" dirty="0" smtClean="0">
                          <a:latin typeface="Times New Roman" pitchFamily="18" charset="0"/>
                          <a:cs typeface="Times New Roman" pitchFamily="18" charset="0"/>
                        </a:rPr>
                        <a:t> in beam – column joints in seismic design of steel frames</a:t>
                      </a:r>
                      <a:endParaRPr lang="en-US" dirty="0">
                        <a:latin typeface="Times New Roman" pitchFamily="18" charset="0"/>
                        <a:cs typeface="Times New Roman" pitchFamily="18" charset="0"/>
                      </a:endParaRPr>
                    </a:p>
                  </a:txBody>
                  <a:tcPr/>
                </a:tc>
              </a:tr>
              <a:tr h="749023">
                <a:tc>
                  <a:txBody>
                    <a:bodyPr/>
                    <a:lstStyle/>
                    <a:p>
                      <a:r>
                        <a:rPr lang="en-US" b="1" dirty="0" smtClean="0">
                          <a:latin typeface="Times New Roman" pitchFamily="18" charset="0"/>
                          <a:cs typeface="Times New Roman" pitchFamily="18" charset="0"/>
                        </a:rPr>
                        <a:t>AUTHOR(S)</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H</a:t>
                      </a:r>
                      <a:r>
                        <a:rPr lang="en-US" baseline="0" dirty="0" smtClean="0">
                          <a:latin typeface="Times New Roman" pitchFamily="18" charset="0"/>
                          <a:cs typeface="Times New Roman" pitchFamily="18" charset="0"/>
                        </a:rPr>
                        <a:t> . Krawlinker</a:t>
                      </a:r>
                      <a:endParaRPr lang="en-US" dirty="0">
                        <a:latin typeface="Times New Roman" pitchFamily="18" charset="0"/>
                        <a:cs typeface="Times New Roman" pitchFamily="18" charset="0"/>
                      </a:endParaRPr>
                    </a:p>
                  </a:txBody>
                  <a:tcPr/>
                </a:tc>
              </a:tr>
              <a:tr h="1846907">
                <a:tc>
                  <a:txBody>
                    <a:bodyPr/>
                    <a:lstStyle/>
                    <a:p>
                      <a:r>
                        <a:rPr lang="en-US" b="1" dirty="0" smtClean="0">
                          <a:latin typeface="Times New Roman" pitchFamily="18" charset="0"/>
                          <a:cs typeface="Times New Roman" pitchFamily="18" charset="0"/>
                        </a:rPr>
                        <a:t>INFERENCE</a:t>
                      </a:r>
                      <a:endParaRPr lang="en-US" b="1" dirty="0">
                        <a:latin typeface="Times New Roman" pitchFamily="18" charset="0"/>
                        <a:cs typeface="Times New Roman" pitchFamily="18" charset="0"/>
                      </a:endParaRPr>
                    </a:p>
                  </a:txBody>
                  <a:tcPr/>
                </a:tc>
                <a:tc>
                  <a:txBody>
                    <a:bodyPr/>
                    <a:lstStyle/>
                    <a:p>
                      <a:pPr marL="0" indent="0" algn="just">
                        <a:buNone/>
                      </a:pPr>
                      <a:r>
                        <a:rPr lang="en-US" dirty="0" smtClean="0">
                          <a:latin typeface="Times New Roman" pitchFamily="18" charset="0"/>
                          <a:cs typeface="Times New Roman" pitchFamily="18" charset="0"/>
                        </a:rPr>
                        <a:t>Effects of high</a:t>
                      </a:r>
                      <a:r>
                        <a:rPr lang="en-US" baseline="0" dirty="0" smtClean="0">
                          <a:latin typeface="Times New Roman" pitchFamily="18" charset="0"/>
                          <a:cs typeface="Times New Roman" pitchFamily="18" charset="0"/>
                        </a:rPr>
                        <a:t> shear joints on the strength, stiffness and energy dissipation characteristics of frames are discussed. Solutions for the ultimate shear strength, associated with controllable inelastic distortions, are given, for joints with unreinforced and reinforced webs.</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Sectional plan of B</a:t>
            </a:r>
            <a:r>
              <a:rPr lang="en-IN" b="1" dirty="0" smtClean="0">
                <a:solidFill>
                  <a:srgbClr val="FF0000"/>
                </a:solidFill>
                <a:latin typeface="Times New Roman" panose="02020603050405020304" pitchFamily="18" charset="0"/>
                <a:cs typeface="Times New Roman" panose="02020603050405020304" pitchFamily="18" charset="0"/>
              </a:rPr>
              <a:t>asement</a:t>
            </a:r>
            <a:endParaRPr lang="en-IN"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17</a:t>
            </a:fld>
            <a:endParaRPr lang="en-US"/>
          </a:p>
        </p:txBody>
      </p:sp>
      <p:graphicFrame>
        <p:nvGraphicFramePr>
          <p:cNvPr id="6" name="Content Placeholder 5"/>
          <p:cNvGraphicFramePr>
            <a:graphicFrameLocks noGrp="1" noChangeAspect="1"/>
          </p:cNvGraphicFramePr>
          <p:nvPr>
            <p:ph idx="1"/>
            <p:extLst>
              <p:ext uri="{D42A27DB-BD31-4B8C-83A1-F6EECF244321}">
                <p14:modId xmlns="" xmlns:p14="http://schemas.microsoft.com/office/powerpoint/2010/main" val="402948082"/>
              </p:ext>
            </p:extLst>
          </p:nvPr>
        </p:nvGraphicFramePr>
        <p:xfrm>
          <a:off x="1368425" y="1600200"/>
          <a:ext cx="6405563" cy="4525963"/>
        </p:xfrm>
        <a:graphic>
          <a:graphicData uri="http://schemas.openxmlformats.org/presentationml/2006/ole">
            <p:oleObj spid="_x0000_s1026" name="Acrobat Document" r:id="rId3" imgW="7633440" imgH="5410440" progId="AcroExch.Document.11">
              <p:embed/>
            </p:oleObj>
          </a:graphicData>
        </a:graphic>
      </p:graphicFrame>
    </p:spTree>
    <p:extLst>
      <p:ext uri="{BB962C8B-B14F-4D97-AF65-F5344CB8AC3E}">
        <p14:creationId xmlns="" xmlns:p14="http://schemas.microsoft.com/office/powerpoint/2010/main" val="33998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Project Review 1 Version -00</a:t>
            </a:r>
            <a:endParaRPr lang="en-US"/>
          </a:p>
        </p:txBody>
      </p:sp>
      <p:sp>
        <p:nvSpPr>
          <p:cNvPr id="3" name="Slide Number Placeholder 2"/>
          <p:cNvSpPr>
            <a:spLocks noGrp="1"/>
          </p:cNvSpPr>
          <p:nvPr>
            <p:ph type="sldNum" sz="quarter" idx="12"/>
          </p:nvPr>
        </p:nvSpPr>
        <p:spPr/>
        <p:txBody>
          <a:bodyPr/>
          <a:lstStyle/>
          <a:p>
            <a:fld id="{18E5A94B-D643-433C-8B6B-56C25592C768}" type="slidenum">
              <a:rPr lang="en-US" smtClean="0"/>
              <a:pPr/>
              <a:t>18</a:t>
            </a:fld>
            <a:endParaRPr lang="en-US"/>
          </a:p>
        </p:txBody>
      </p:sp>
      <p:sp>
        <p:nvSpPr>
          <p:cNvPr id="5" name="TextBox 4"/>
          <p:cNvSpPr txBox="1"/>
          <p:nvPr/>
        </p:nvSpPr>
        <p:spPr>
          <a:xfrm>
            <a:off x="887627" y="152400"/>
            <a:ext cx="7674345" cy="769441"/>
          </a:xfrm>
          <a:prstGeom prst="rect">
            <a:avLst/>
          </a:prstGeom>
          <a:noFill/>
        </p:spPr>
        <p:txBody>
          <a:bodyPr wrap="none" rtlCol="0">
            <a:spAutoFit/>
          </a:bodyPr>
          <a:lstStyle/>
          <a:p>
            <a:r>
              <a:rPr lang="en-IN" sz="4400" b="1" dirty="0" smtClean="0">
                <a:solidFill>
                  <a:srgbClr val="FF0000"/>
                </a:solidFill>
                <a:latin typeface="Times New Roman" panose="02020603050405020304" pitchFamily="18" charset="0"/>
                <a:cs typeface="Times New Roman" panose="02020603050405020304" pitchFamily="18" charset="0"/>
              </a:rPr>
              <a:t>Sectional plan of </a:t>
            </a:r>
            <a:r>
              <a:rPr lang="en-IN" sz="4400" b="1" dirty="0">
                <a:solidFill>
                  <a:srgbClr val="FF0000"/>
                </a:solidFill>
                <a:latin typeface="Times New Roman" panose="02020603050405020304" pitchFamily="18" charset="0"/>
                <a:cs typeface="Times New Roman" panose="02020603050405020304" pitchFamily="18" charset="0"/>
              </a:rPr>
              <a:t>G</a:t>
            </a:r>
            <a:r>
              <a:rPr lang="en-IN" sz="4400" b="1" dirty="0" smtClean="0">
                <a:solidFill>
                  <a:srgbClr val="FF0000"/>
                </a:solidFill>
                <a:latin typeface="Times New Roman" panose="02020603050405020304" pitchFamily="18" charset="0"/>
                <a:cs typeface="Times New Roman" panose="02020603050405020304" pitchFamily="18" charset="0"/>
              </a:rPr>
              <a:t>round floor </a:t>
            </a:r>
            <a:endParaRPr lang="en-IN" sz="4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 xmlns:p14="http://schemas.microsoft.com/office/powerpoint/2010/main" val="3215458515"/>
              </p:ext>
            </p:extLst>
          </p:nvPr>
        </p:nvGraphicFramePr>
        <p:xfrm>
          <a:off x="528466" y="1295401"/>
          <a:ext cx="8020050" cy="4648200"/>
        </p:xfrm>
        <a:graphic>
          <a:graphicData uri="http://schemas.openxmlformats.org/presentationml/2006/ole">
            <p:oleObj spid="_x0000_s2050" name="Acrobat Document" r:id="rId3" imgW="7633440" imgH="5410440" progId="AcroExch.Document.11">
              <p:embed/>
            </p:oleObj>
          </a:graphicData>
        </a:graphic>
      </p:graphicFrame>
    </p:spTree>
    <p:extLst>
      <p:ext uri="{BB962C8B-B14F-4D97-AF65-F5344CB8AC3E}">
        <p14:creationId xmlns="" xmlns:p14="http://schemas.microsoft.com/office/powerpoint/2010/main" val="427556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Project Review 1 Version -00</a:t>
            </a:r>
            <a:endParaRPr lang="en-US"/>
          </a:p>
        </p:txBody>
      </p:sp>
      <p:sp>
        <p:nvSpPr>
          <p:cNvPr id="3" name="Slide Number Placeholder 2"/>
          <p:cNvSpPr>
            <a:spLocks noGrp="1"/>
          </p:cNvSpPr>
          <p:nvPr>
            <p:ph type="sldNum" sz="quarter" idx="12"/>
          </p:nvPr>
        </p:nvSpPr>
        <p:spPr/>
        <p:txBody>
          <a:bodyPr/>
          <a:lstStyle/>
          <a:p>
            <a:fld id="{18E5A94B-D643-433C-8B6B-56C25592C768}" type="slidenum">
              <a:rPr lang="en-US" smtClean="0"/>
              <a:pPr/>
              <a:t>19</a:t>
            </a:fld>
            <a:endParaRPr lang="en-US"/>
          </a:p>
        </p:txBody>
      </p:sp>
      <p:sp>
        <p:nvSpPr>
          <p:cNvPr id="4" name="TextBox 3"/>
          <p:cNvSpPr txBox="1"/>
          <p:nvPr/>
        </p:nvSpPr>
        <p:spPr>
          <a:xfrm>
            <a:off x="1004434" y="152400"/>
            <a:ext cx="6929526" cy="769441"/>
          </a:xfrm>
          <a:prstGeom prst="rect">
            <a:avLst/>
          </a:prstGeom>
          <a:noFill/>
        </p:spPr>
        <p:txBody>
          <a:bodyPr wrap="none" rtlCol="0">
            <a:spAutoFit/>
          </a:bodyPr>
          <a:lstStyle/>
          <a:p>
            <a:pPr lvl="0"/>
            <a:r>
              <a:rPr lang="en-IN" sz="4400" b="1" dirty="0">
                <a:solidFill>
                  <a:srgbClr val="FF0000"/>
                </a:solidFill>
                <a:latin typeface="Times New Roman" panose="02020603050405020304" pitchFamily="18" charset="0"/>
                <a:cs typeface="Times New Roman" panose="02020603050405020304" pitchFamily="18" charset="0"/>
              </a:rPr>
              <a:t>Sectional plan of </a:t>
            </a:r>
            <a:r>
              <a:rPr lang="en-IN" sz="4400" b="1" dirty="0" smtClean="0">
                <a:solidFill>
                  <a:srgbClr val="FF0000"/>
                </a:solidFill>
                <a:latin typeface="Times New Roman" panose="02020603050405020304" pitchFamily="18" charset="0"/>
                <a:cs typeface="Times New Roman" panose="02020603050405020304" pitchFamily="18" charset="0"/>
              </a:rPr>
              <a:t>First </a:t>
            </a:r>
            <a:r>
              <a:rPr lang="en-IN" sz="4400" b="1" dirty="0">
                <a:solidFill>
                  <a:srgbClr val="FF0000"/>
                </a:solidFill>
                <a:latin typeface="Times New Roman" panose="02020603050405020304" pitchFamily="18" charset="0"/>
                <a:cs typeface="Times New Roman" panose="02020603050405020304" pitchFamily="18" charset="0"/>
              </a:rPr>
              <a:t>floor </a:t>
            </a:r>
          </a:p>
        </p:txBody>
      </p:sp>
      <p:graphicFrame>
        <p:nvGraphicFramePr>
          <p:cNvPr id="5" name="Object 4"/>
          <p:cNvGraphicFramePr>
            <a:graphicFrameLocks noChangeAspect="1"/>
          </p:cNvGraphicFramePr>
          <p:nvPr>
            <p:extLst>
              <p:ext uri="{D42A27DB-BD31-4B8C-83A1-F6EECF244321}">
                <p14:modId xmlns="" xmlns:p14="http://schemas.microsoft.com/office/powerpoint/2010/main" val="59820479"/>
              </p:ext>
            </p:extLst>
          </p:nvPr>
        </p:nvGraphicFramePr>
        <p:xfrm>
          <a:off x="561975" y="1676400"/>
          <a:ext cx="8020050" cy="4586288"/>
        </p:xfrm>
        <a:graphic>
          <a:graphicData uri="http://schemas.openxmlformats.org/presentationml/2006/ole">
            <p:oleObj spid="_x0000_s3074" name="Acrobat Document" r:id="rId3" imgW="7633440" imgH="5410440" progId="AcroExch.Document.11">
              <p:embed/>
            </p:oleObj>
          </a:graphicData>
        </a:graphic>
      </p:graphicFrame>
    </p:spTree>
    <p:extLst>
      <p:ext uri="{BB962C8B-B14F-4D97-AF65-F5344CB8AC3E}">
        <p14:creationId xmlns="" xmlns:p14="http://schemas.microsoft.com/office/powerpoint/2010/main" val="6817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143000"/>
          </a:xfrm>
        </p:spPr>
        <p:txBody>
          <a:bodyPr>
            <a:noAutofit/>
          </a:bodyPr>
          <a:lstStyle/>
          <a:p>
            <a:r>
              <a:rPr lang="en-US" sz="3600" b="1" dirty="0" smtClean="0">
                <a:solidFill>
                  <a:srgbClr val="FF0000"/>
                </a:solidFill>
                <a:latin typeface="Times New Roman" pitchFamily="18" charset="0"/>
                <a:cs typeface="Times New Roman" pitchFamily="18" charset="0"/>
              </a:rPr>
              <a:t> PLANNING, ANALYSIS &amp;  DESIGNING OF SHOPPING MALL</a:t>
            </a:r>
            <a:endParaRPr lang="en-US" sz="36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4876800"/>
            <a:ext cx="4724400" cy="1219200"/>
          </a:xfrm>
        </p:spPr>
        <p:txBody>
          <a:bodyPr>
            <a:normAutofit fontScale="55000" lnSpcReduction="20000"/>
          </a:bodyPr>
          <a:lstStyle/>
          <a:p>
            <a:pPr algn="just"/>
            <a:r>
              <a:rPr lang="en-US" sz="4400" b="1" dirty="0" smtClean="0">
                <a:solidFill>
                  <a:schemeClr val="tx1"/>
                </a:solidFill>
                <a:latin typeface="Times New Roman" pitchFamily="18" charset="0"/>
                <a:cs typeface="Times New Roman" pitchFamily="18" charset="0"/>
              </a:rPr>
              <a:t>Guide Name</a:t>
            </a:r>
          </a:p>
          <a:p>
            <a:pPr algn="just"/>
            <a:r>
              <a:rPr lang="en-US" sz="4400" dirty="0" smtClean="0">
                <a:solidFill>
                  <a:schemeClr val="tx1"/>
                </a:solidFill>
                <a:latin typeface="Times New Roman" pitchFamily="18" charset="0"/>
                <a:cs typeface="Times New Roman" pitchFamily="18" charset="0"/>
              </a:rPr>
              <a:t>Mr. </a:t>
            </a:r>
            <a:r>
              <a:rPr lang="en-US" sz="4400" dirty="0" err="1" smtClean="0">
                <a:solidFill>
                  <a:schemeClr val="tx1"/>
                </a:solidFill>
                <a:latin typeface="Times New Roman" pitchFamily="18" charset="0"/>
                <a:cs typeface="Times New Roman" pitchFamily="18" charset="0"/>
              </a:rPr>
              <a:t>Raaj</a:t>
            </a:r>
            <a:r>
              <a:rPr lang="en-US" sz="4400" dirty="0" smtClean="0">
                <a:solidFill>
                  <a:schemeClr val="tx1"/>
                </a:solidFill>
                <a:latin typeface="Times New Roman" pitchFamily="18" charset="0"/>
                <a:cs typeface="Times New Roman" pitchFamily="18" charset="0"/>
              </a:rPr>
              <a:t> Kumar .S</a:t>
            </a:r>
          </a:p>
          <a:p>
            <a:pPr algn="just"/>
            <a:r>
              <a:rPr lang="en-US" sz="4400" dirty="0" smtClean="0">
                <a:solidFill>
                  <a:schemeClr val="tx1"/>
                </a:solidFill>
                <a:latin typeface="Times New Roman" pitchFamily="18" charset="0"/>
                <a:cs typeface="Times New Roman" pitchFamily="18" charset="0"/>
              </a:rPr>
              <a:t>Asst. Prof/Civil Dept</a:t>
            </a:r>
            <a:r>
              <a:rPr lang="en-US" dirty="0" smtClean="0">
                <a:solidFill>
                  <a:schemeClr val="tx1"/>
                </a:solidFill>
                <a:latin typeface="Times New Roman" pitchFamily="18" charset="0"/>
                <a:cs typeface="Times New Roman" pitchFamily="18" charset="0"/>
              </a:rPr>
              <a:t>.</a:t>
            </a:r>
          </a:p>
          <a:p>
            <a:pPr algn="just"/>
            <a:endParaRPr lang="en-US" dirty="0">
              <a:solidFill>
                <a:schemeClr val="tx1"/>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2</a:t>
            </a:fld>
            <a:endParaRPr lang="en-US"/>
          </a:p>
        </p:txBody>
      </p:sp>
      <p:sp>
        <p:nvSpPr>
          <p:cNvPr id="6" name="Subtitle 2"/>
          <p:cNvSpPr txBox="1">
            <a:spLocks/>
          </p:cNvSpPr>
          <p:nvPr/>
        </p:nvSpPr>
        <p:spPr>
          <a:xfrm>
            <a:off x="2249606" y="1952625"/>
            <a:ext cx="5334000" cy="1949450"/>
          </a:xfrm>
          <a:prstGeom prst="rect">
            <a:avLst/>
          </a:prstGeom>
        </p:spPr>
        <p:txBody>
          <a:bodyPr vert="horz" lIns="91440" tIns="45720" rIns="91440" bIns="45720" rtlCol="0">
            <a:normAutofit fontScale="85000" lnSpcReduction="20000"/>
          </a:bodyPr>
          <a:lstStyle/>
          <a:p>
            <a:pPr marL="514350" marR="0" lvl="0" indent="-514350" algn="ctr"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smtClean="0">
                <a:ln>
                  <a:noFill/>
                </a:ln>
                <a:effectLst/>
                <a:uLnTx/>
                <a:uFillTx/>
                <a:latin typeface="Times New Roman" pitchFamily="18" charset="0"/>
                <a:cs typeface="Times New Roman" pitchFamily="18" charset="0"/>
              </a:rPr>
              <a:t>BATCH</a:t>
            </a:r>
            <a:r>
              <a:rPr kumimoji="0" lang="en-US" sz="2800" b="1" i="0" u="none" strike="noStrike" kern="1200" cap="none" spc="0" normalizeH="0" noProof="0" dirty="0" smtClean="0">
                <a:ln>
                  <a:noFill/>
                </a:ln>
                <a:effectLst/>
                <a:uLnTx/>
                <a:uFillTx/>
                <a:latin typeface="Times New Roman" pitchFamily="18" charset="0"/>
                <a:cs typeface="Times New Roman" pitchFamily="18" charset="0"/>
              </a:rPr>
              <a:t> MEMBERS</a:t>
            </a:r>
          </a:p>
          <a:p>
            <a:pPr marL="514350" marR="0" lvl="0" indent="-514350" algn="just" defTabSz="914400" rtl="0" eaLnBrk="1" fontAlgn="auto" latinLnBrk="0" hangingPunct="1">
              <a:lnSpc>
                <a:spcPct val="100000"/>
              </a:lnSpc>
              <a:spcBef>
                <a:spcPct val="20000"/>
              </a:spcBef>
              <a:spcAft>
                <a:spcPts val="0"/>
              </a:spcAft>
              <a:buClrTx/>
              <a:buSzTx/>
              <a:buFont typeface="+mj-lt"/>
              <a:buAutoNum type="arabicPeriod"/>
              <a:tabLst/>
              <a:defRPr/>
            </a:pPr>
            <a:r>
              <a:rPr lang="en-US" sz="2800" baseline="0" dirty="0" smtClean="0">
                <a:latin typeface="Times New Roman" pitchFamily="18" charset="0"/>
                <a:cs typeface="Times New Roman" pitchFamily="18" charset="0"/>
              </a:rPr>
              <a:t>MEKHALA.K</a:t>
            </a:r>
          </a:p>
          <a:p>
            <a:pPr marL="514350" indent="-514350" algn="just">
              <a:spcBef>
                <a:spcPct val="20000"/>
              </a:spcBef>
              <a:buFont typeface="+mj-lt"/>
              <a:buAutoNum type="arabicPeriod"/>
              <a:defRPr/>
            </a:pPr>
            <a:r>
              <a:rPr lang="en-US" sz="2800" dirty="0" smtClean="0">
                <a:latin typeface="Times New Roman" pitchFamily="18" charset="0"/>
                <a:cs typeface="Times New Roman" pitchFamily="18" charset="0"/>
              </a:rPr>
              <a:t>PREETHI.V.J</a:t>
            </a:r>
          </a:p>
          <a:p>
            <a:pPr marL="514350" lvl="0" indent="-514350" algn="just">
              <a:spcBef>
                <a:spcPct val="20000"/>
              </a:spcBef>
              <a:buFont typeface="+mj-lt"/>
              <a:buAutoNum type="arabicPeriod"/>
              <a:defRPr/>
            </a:pPr>
            <a:r>
              <a:rPr lang="en-US" sz="2800" dirty="0" smtClean="0">
                <a:latin typeface="Times New Roman" pitchFamily="18" charset="0"/>
                <a:cs typeface="Times New Roman" pitchFamily="18" charset="0"/>
              </a:rPr>
              <a:t>CHANDRU. M</a:t>
            </a:r>
            <a:endParaRPr lang="en-US" sz="2800" dirty="0">
              <a:latin typeface="Times New Roman" pitchFamily="18" charset="0"/>
              <a:cs typeface="Times New Roman" pitchFamily="18" charset="0"/>
            </a:endParaRPr>
          </a:p>
          <a:p>
            <a:pPr marL="514350" lvl="0" indent="-514350" algn="just">
              <a:spcBef>
                <a:spcPct val="20000"/>
              </a:spcBef>
              <a:buFont typeface="+mj-lt"/>
              <a:buAutoNum type="arabicPeriod"/>
              <a:defRPr/>
            </a:pPr>
            <a:r>
              <a:rPr kumimoji="0" lang="en-US" sz="2800" b="0" i="0" u="none" strike="noStrike" kern="1200" cap="none" spc="0" normalizeH="0" noProof="0" dirty="0" smtClean="0">
                <a:ln>
                  <a:noFill/>
                </a:ln>
                <a:effectLst/>
                <a:uLnTx/>
                <a:uFillTx/>
                <a:latin typeface="Times New Roman" pitchFamily="18" charset="0"/>
                <a:cs typeface="Times New Roman" pitchFamily="18" charset="0"/>
              </a:rPr>
              <a:t>NIVETHA.S</a:t>
            </a:r>
          </a:p>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2800"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Project Review 1 Version -00</a:t>
            </a:r>
            <a:endParaRPr lang="en-US"/>
          </a:p>
        </p:txBody>
      </p:sp>
      <p:sp>
        <p:nvSpPr>
          <p:cNvPr id="3" name="Slide Number Placeholder 2"/>
          <p:cNvSpPr>
            <a:spLocks noGrp="1"/>
          </p:cNvSpPr>
          <p:nvPr>
            <p:ph type="sldNum" sz="quarter" idx="12"/>
          </p:nvPr>
        </p:nvSpPr>
        <p:spPr/>
        <p:txBody>
          <a:bodyPr/>
          <a:lstStyle/>
          <a:p>
            <a:fld id="{18E5A94B-D643-433C-8B6B-56C25592C768}" type="slidenum">
              <a:rPr lang="en-US" smtClean="0"/>
              <a:pPr/>
              <a:t>20</a:t>
            </a:fld>
            <a:endParaRPr lang="en-US"/>
          </a:p>
        </p:txBody>
      </p:sp>
      <p:sp>
        <p:nvSpPr>
          <p:cNvPr id="4" name="TextBox 3"/>
          <p:cNvSpPr txBox="1"/>
          <p:nvPr/>
        </p:nvSpPr>
        <p:spPr>
          <a:xfrm>
            <a:off x="838200" y="152400"/>
            <a:ext cx="7495385" cy="769441"/>
          </a:xfrm>
          <a:prstGeom prst="rect">
            <a:avLst/>
          </a:prstGeom>
          <a:noFill/>
        </p:spPr>
        <p:txBody>
          <a:bodyPr wrap="none" rtlCol="0">
            <a:spAutoFit/>
          </a:bodyPr>
          <a:lstStyle/>
          <a:p>
            <a:pPr lvl="0"/>
            <a:r>
              <a:rPr lang="en-IN" sz="4400" b="1" dirty="0">
                <a:solidFill>
                  <a:srgbClr val="FF0000"/>
                </a:solidFill>
                <a:latin typeface="Times New Roman" panose="02020603050405020304" pitchFamily="18" charset="0"/>
                <a:cs typeface="Times New Roman" panose="02020603050405020304" pitchFamily="18" charset="0"/>
              </a:rPr>
              <a:t>Sectional plan of </a:t>
            </a:r>
            <a:r>
              <a:rPr lang="en-IN" sz="4400" b="1" dirty="0" smtClean="0">
                <a:solidFill>
                  <a:srgbClr val="FF0000"/>
                </a:solidFill>
                <a:latin typeface="Times New Roman" panose="02020603050405020304" pitchFamily="18" charset="0"/>
                <a:cs typeface="Times New Roman" panose="02020603050405020304" pitchFamily="18" charset="0"/>
              </a:rPr>
              <a:t>Second </a:t>
            </a:r>
            <a:r>
              <a:rPr lang="en-IN" sz="4400" b="1" dirty="0">
                <a:solidFill>
                  <a:srgbClr val="FF0000"/>
                </a:solidFill>
                <a:latin typeface="Times New Roman" panose="02020603050405020304" pitchFamily="18" charset="0"/>
                <a:cs typeface="Times New Roman" panose="02020603050405020304" pitchFamily="18" charset="0"/>
              </a:rPr>
              <a:t>floor </a:t>
            </a:r>
          </a:p>
        </p:txBody>
      </p:sp>
      <p:graphicFrame>
        <p:nvGraphicFramePr>
          <p:cNvPr id="5" name="Object 4"/>
          <p:cNvGraphicFramePr>
            <a:graphicFrameLocks noChangeAspect="1"/>
          </p:cNvGraphicFramePr>
          <p:nvPr>
            <p:extLst>
              <p:ext uri="{D42A27DB-BD31-4B8C-83A1-F6EECF244321}">
                <p14:modId xmlns="" xmlns:p14="http://schemas.microsoft.com/office/powerpoint/2010/main" val="3218958260"/>
              </p:ext>
            </p:extLst>
          </p:nvPr>
        </p:nvGraphicFramePr>
        <p:xfrm>
          <a:off x="575867" y="1600200"/>
          <a:ext cx="8020050" cy="4800600"/>
        </p:xfrm>
        <a:graphic>
          <a:graphicData uri="http://schemas.openxmlformats.org/presentationml/2006/ole">
            <p:oleObj spid="_x0000_s4098" name="Acrobat Document" r:id="rId3" imgW="7633440" imgH="5410440" progId="AcroExch.Document.11">
              <p:embed/>
            </p:oleObj>
          </a:graphicData>
        </a:graphic>
      </p:graphicFrame>
    </p:spTree>
    <p:extLst>
      <p:ext uri="{BB962C8B-B14F-4D97-AF65-F5344CB8AC3E}">
        <p14:creationId xmlns="" xmlns:p14="http://schemas.microsoft.com/office/powerpoint/2010/main" val="1297272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Project Review 1 Version -00</a:t>
            </a:r>
            <a:endParaRPr lang="en-US"/>
          </a:p>
        </p:txBody>
      </p:sp>
      <p:sp>
        <p:nvSpPr>
          <p:cNvPr id="3" name="Slide Number Placeholder 2"/>
          <p:cNvSpPr>
            <a:spLocks noGrp="1"/>
          </p:cNvSpPr>
          <p:nvPr>
            <p:ph type="sldNum" sz="quarter" idx="12"/>
          </p:nvPr>
        </p:nvSpPr>
        <p:spPr/>
        <p:txBody>
          <a:bodyPr/>
          <a:lstStyle/>
          <a:p>
            <a:fld id="{18E5A94B-D643-433C-8B6B-56C25592C768}" type="slidenum">
              <a:rPr lang="en-US" smtClean="0"/>
              <a:pPr/>
              <a:t>21</a:t>
            </a:fld>
            <a:endParaRPr lang="en-US"/>
          </a:p>
        </p:txBody>
      </p:sp>
      <p:sp>
        <p:nvSpPr>
          <p:cNvPr id="4" name="TextBox 3"/>
          <p:cNvSpPr txBox="1"/>
          <p:nvPr/>
        </p:nvSpPr>
        <p:spPr>
          <a:xfrm>
            <a:off x="1143000" y="228600"/>
            <a:ext cx="7172605" cy="769441"/>
          </a:xfrm>
          <a:prstGeom prst="rect">
            <a:avLst/>
          </a:prstGeom>
          <a:noFill/>
        </p:spPr>
        <p:txBody>
          <a:bodyPr wrap="none" rtlCol="0">
            <a:spAutoFit/>
          </a:bodyPr>
          <a:lstStyle/>
          <a:p>
            <a:pPr lvl="0"/>
            <a:r>
              <a:rPr lang="en-IN" sz="4400" b="1" dirty="0">
                <a:solidFill>
                  <a:srgbClr val="FF0000"/>
                </a:solidFill>
                <a:latin typeface="Times New Roman" panose="02020603050405020304" pitchFamily="18" charset="0"/>
                <a:cs typeface="Times New Roman" panose="02020603050405020304" pitchFamily="18" charset="0"/>
              </a:rPr>
              <a:t>Sectional plan of </a:t>
            </a:r>
            <a:r>
              <a:rPr lang="en-IN" sz="4400" b="1" dirty="0" smtClean="0">
                <a:solidFill>
                  <a:srgbClr val="FF0000"/>
                </a:solidFill>
                <a:latin typeface="Times New Roman" panose="02020603050405020304" pitchFamily="18" charset="0"/>
                <a:cs typeface="Times New Roman" panose="02020603050405020304" pitchFamily="18" charset="0"/>
              </a:rPr>
              <a:t>Third </a:t>
            </a:r>
            <a:r>
              <a:rPr lang="en-IN" sz="4400" b="1" dirty="0">
                <a:solidFill>
                  <a:srgbClr val="FF0000"/>
                </a:solidFill>
                <a:latin typeface="Times New Roman" panose="02020603050405020304" pitchFamily="18" charset="0"/>
                <a:cs typeface="Times New Roman" panose="02020603050405020304" pitchFamily="18" charset="0"/>
              </a:rPr>
              <a:t>floor </a:t>
            </a:r>
          </a:p>
        </p:txBody>
      </p:sp>
      <p:graphicFrame>
        <p:nvGraphicFramePr>
          <p:cNvPr id="5" name="Object 4"/>
          <p:cNvGraphicFramePr>
            <a:graphicFrameLocks noChangeAspect="1"/>
          </p:cNvGraphicFramePr>
          <p:nvPr>
            <p:extLst>
              <p:ext uri="{D42A27DB-BD31-4B8C-83A1-F6EECF244321}">
                <p14:modId xmlns="" xmlns:p14="http://schemas.microsoft.com/office/powerpoint/2010/main" val="104919318"/>
              </p:ext>
            </p:extLst>
          </p:nvPr>
        </p:nvGraphicFramePr>
        <p:xfrm>
          <a:off x="561975" y="1371600"/>
          <a:ext cx="8020050" cy="4891088"/>
        </p:xfrm>
        <a:graphic>
          <a:graphicData uri="http://schemas.openxmlformats.org/presentationml/2006/ole">
            <p:oleObj spid="_x0000_s5122" name="Acrobat Document" r:id="rId3" imgW="7633440" imgH="5410440" progId="AcroExch.Document.11">
              <p:embed/>
            </p:oleObj>
          </a:graphicData>
        </a:graphic>
      </p:graphicFrame>
    </p:spTree>
    <p:extLst>
      <p:ext uri="{BB962C8B-B14F-4D97-AF65-F5344CB8AC3E}">
        <p14:creationId xmlns="" xmlns:p14="http://schemas.microsoft.com/office/powerpoint/2010/main" val="1723350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smtClean="0">
                <a:solidFill>
                  <a:srgbClr val="FF0000"/>
                </a:solidFill>
                <a:latin typeface="Times New Roman" panose="02020603050405020304" pitchFamily="18" charset="0"/>
                <a:cs typeface="Times New Roman" panose="02020603050405020304" pitchFamily="18" charset="0"/>
              </a:rPr>
              <a:t>Cross Sectional </a:t>
            </a:r>
            <a:r>
              <a:rPr lang="en-IN" b="1" dirty="0">
                <a:solidFill>
                  <a:srgbClr val="FF0000"/>
                </a:solidFill>
                <a:latin typeface="Times New Roman" panose="02020603050405020304" pitchFamily="18" charset="0"/>
                <a:cs typeface="Times New Roman" panose="02020603050405020304" pitchFamily="18" charset="0"/>
              </a:rPr>
              <a:t>plan </a:t>
            </a:r>
            <a:endParaRPr lang="en-IN" dirty="0"/>
          </a:p>
        </p:txBody>
      </p:sp>
      <p:sp>
        <p:nvSpPr>
          <p:cNvPr id="2" name="Footer Placeholder 1"/>
          <p:cNvSpPr>
            <a:spLocks noGrp="1"/>
          </p:cNvSpPr>
          <p:nvPr>
            <p:ph type="ftr" sz="quarter" idx="11"/>
          </p:nvPr>
        </p:nvSpPr>
        <p:spPr/>
        <p:txBody>
          <a:bodyPr/>
          <a:lstStyle/>
          <a:p>
            <a:r>
              <a:rPr lang="en-US" smtClean="0"/>
              <a:t>Project Review 1 Version -00</a:t>
            </a:r>
            <a:endParaRPr lang="en-US"/>
          </a:p>
        </p:txBody>
      </p:sp>
      <p:sp>
        <p:nvSpPr>
          <p:cNvPr id="3" name="Slide Number Placeholder 2"/>
          <p:cNvSpPr>
            <a:spLocks noGrp="1"/>
          </p:cNvSpPr>
          <p:nvPr>
            <p:ph type="sldNum" sz="quarter" idx="12"/>
          </p:nvPr>
        </p:nvSpPr>
        <p:spPr/>
        <p:txBody>
          <a:bodyPr/>
          <a:lstStyle/>
          <a:p>
            <a:fld id="{18E5A94B-D643-433C-8B6B-56C25592C768}" type="slidenum">
              <a:rPr lang="en-US" smtClean="0"/>
              <a:pPr/>
              <a:t>22</a:t>
            </a:fld>
            <a:endParaRPr lang="en-US"/>
          </a:p>
        </p:txBody>
      </p:sp>
      <p:graphicFrame>
        <p:nvGraphicFramePr>
          <p:cNvPr id="5" name="Object 4"/>
          <p:cNvGraphicFramePr>
            <a:graphicFrameLocks noChangeAspect="1"/>
          </p:cNvGraphicFramePr>
          <p:nvPr>
            <p:extLst>
              <p:ext uri="{D42A27DB-BD31-4B8C-83A1-F6EECF244321}">
                <p14:modId xmlns="" xmlns:p14="http://schemas.microsoft.com/office/powerpoint/2010/main" val="1272357897"/>
              </p:ext>
            </p:extLst>
          </p:nvPr>
        </p:nvGraphicFramePr>
        <p:xfrm>
          <a:off x="561975" y="1447800"/>
          <a:ext cx="8020050" cy="4814888"/>
        </p:xfrm>
        <a:graphic>
          <a:graphicData uri="http://schemas.openxmlformats.org/presentationml/2006/ole">
            <p:oleObj spid="_x0000_s6146" name="Acrobat Document" r:id="rId3" imgW="7633440" imgH="5410440" progId="AcroExch.Document.11">
              <p:embed/>
            </p:oleObj>
          </a:graphicData>
        </a:graphic>
      </p:graphicFrame>
    </p:spTree>
    <p:extLst>
      <p:ext uri="{BB962C8B-B14F-4D97-AF65-F5344CB8AC3E}">
        <p14:creationId xmlns="" xmlns:p14="http://schemas.microsoft.com/office/powerpoint/2010/main" val="4281664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lvl="0"/>
            <a:r>
              <a:rPr lang="en-IN" b="1" dirty="0" smtClean="0">
                <a:solidFill>
                  <a:srgbClr val="FF0000"/>
                </a:solidFill>
                <a:latin typeface="Times New Roman" panose="02020603050405020304" pitchFamily="18" charset="0"/>
                <a:cs typeface="Times New Roman" panose="02020603050405020304" pitchFamily="18" charset="0"/>
              </a:rPr>
              <a:t>Elevation view </a:t>
            </a:r>
            <a:r>
              <a:rPr lang="en-IN" b="1" dirty="0">
                <a:solidFill>
                  <a:srgbClr val="FF0000"/>
                </a:solidFill>
                <a:latin typeface="Times New Roman" panose="02020603050405020304" pitchFamily="18" charset="0"/>
                <a:cs typeface="Times New Roman" panose="02020603050405020304" pitchFamily="18" charset="0"/>
              </a:rPr>
              <a:t/>
            </a:r>
            <a:br>
              <a:rPr lang="en-IN" b="1"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3" name="Footer Placeholder 2"/>
          <p:cNvSpPr>
            <a:spLocks noGrp="1"/>
          </p:cNvSpPr>
          <p:nvPr>
            <p:ph type="ftr" sz="quarter" idx="11"/>
          </p:nvPr>
        </p:nvSpPr>
        <p:spPr/>
        <p:txBody>
          <a:bodyPr/>
          <a:lstStyle/>
          <a:p>
            <a:r>
              <a:rPr lang="en-US" smtClean="0"/>
              <a:t>Project Review 1 Version -00</a:t>
            </a:r>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23</a:t>
            </a:fld>
            <a:endParaRPr lang="en-US"/>
          </a:p>
        </p:txBody>
      </p:sp>
      <p:graphicFrame>
        <p:nvGraphicFramePr>
          <p:cNvPr id="6" name="Object 5"/>
          <p:cNvGraphicFramePr>
            <a:graphicFrameLocks noChangeAspect="1"/>
          </p:cNvGraphicFramePr>
          <p:nvPr>
            <p:extLst>
              <p:ext uri="{D42A27DB-BD31-4B8C-83A1-F6EECF244321}">
                <p14:modId xmlns="" xmlns:p14="http://schemas.microsoft.com/office/powerpoint/2010/main" val="365687399"/>
              </p:ext>
            </p:extLst>
          </p:nvPr>
        </p:nvGraphicFramePr>
        <p:xfrm>
          <a:off x="561975" y="1143000"/>
          <a:ext cx="8020050" cy="5119688"/>
        </p:xfrm>
        <a:graphic>
          <a:graphicData uri="http://schemas.openxmlformats.org/presentationml/2006/ole">
            <p:oleObj spid="_x0000_s7170" name="Acrobat Document" r:id="rId3" imgW="7633440" imgH="5410440" progId="AcroExch.Document.11">
              <p:embed/>
            </p:oleObj>
          </a:graphicData>
        </a:graphic>
      </p:graphicFrame>
    </p:spTree>
    <p:extLst>
      <p:ext uri="{BB962C8B-B14F-4D97-AF65-F5344CB8AC3E}">
        <p14:creationId xmlns="" xmlns:p14="http://schemas.microsoft.com/office/powerpoint/2010/main" val="3127813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Need for the study</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525963"/>
          </a:xfrm>
        </p:spPr>
        <p:txBody>
          <a:bodyPr>
            <a:normAutofit/>
          </a:bodyPr>
          <a:lstStyle/>
          <a:p>
            <a:pPr algn="just">
              <a:lnSpc>
                <a:spcPct val="150000"/>
              </a:lnSpc>
            </a:pPr>
            <a:r>
              <a:rPr lang="en-US" sz="2400" dirty="0" smtClean="0">
                <a:latin typeface="Times New Roman" pitchFamily="18" charset="0"/>
                <a:cs typeface="Times New Roman" pitchFamily="18" charset="0"/>
              </a:rPr>
              <a:t>To provide a platform for marketing and</a:t>
            </a:r>
            <a:r>
              <a:rPr lang="en-US" sz="2400" b="1" dirty="0" smtClean="0">
                <a:latin typeface="Times New Roman" pitchFamily="18" charset="0"/>
                <a:cs typeface="Times New Roman" pitchFamily="18" charset="0"/>
              </a:rPr>
              <a:t> Recreational</a:t>
            </a:r>
            <a:r>
              <a:rPr lang="en-US" sz="2400" dirty="0" smtClean="0">
                <a:latin typeface="Times New Roman" pitchFamily="18" charset="0"/>
                <a:cs typeface="Times New Roman" pitchFamily="18" charset="0"/>
              </a:rPr>
              <a:t> activities in a multi-disciplinary manner.</a:t>
            </a:r>
          </a:p>
          <a:p>
            <a:pPr algn="just">
              <a:lnSpc>
                <a:spcPct val="150000"/>
              </a:lnSpc>
            </a:pPr>
            <a:r>
              <a:rPr lang="en-US" sz="2400" dirty="0" smtClean="0">
                <a:latin typeface="Times New Roman" pitchFamily="18" charset="0"/>
                <a:cs typeface="Times New Roman" pitchFamily="18" charset="0"/>
              </a:rPr>
              <a:t>To be constructed in </a:t>
            </a:r>
            <a:r>
              <a:rPr lang="en-US" sz="2400" b="1" dirty="0" smtClean="0">
                <a:latin typeface="Times New Roman" pitchFamily="18" charset="0"/>
                <a:cs typeface="Times New Roman" pitchFamily="18" charset="0"/>
              </a:rPr>
              <a:t>Evergreen environment, near Pollachi </a:t>
            </a:r>
            <a:r>
              <a:rPr lang="en-US" sz="2400" dirty="0" smtClean="0">
                <a:latin typeface="Times New Roman" pitchFamily="18" charset="0"/>
                <a:cs typeface="Times New Roman" pitchFamily="18" charset="0"/>
              </a:rPr>
              <a:t>improving Tourism  in a modernized eco friendly manner.</a:t>
            </a:r>
          </a:p>
          <a:p>
            <a:pPr algn="just">
              <a:lnSpc>
                <a:spcPct val="150000"/>
              </a:lnSpc>
            </a:pPr>
            <a:r>
              <a:rPr lang="en-US" sz="2400" dirty="0" smtClean="0">
                <a:latin typeface="Times New Roman" pitchFamily="18" charset="0"/>
                <a:cs typeface="Times New Roman" pitchFamily="18" charset="0"/>
              </a:rPr>
              <a:t>Aesthetic shopping mall with a modern facilities and easy </a:t>
            </a:r>
            <a:r>
              <a:rPr lang="en-US" sz="2400" b="1" dirty="0" smtClean="0">
                <a:latin typeface="Times New Roman" pitchFamily="18" charset="0"/>
                <a:cs typeface="Times New Roman" pitchFamily="18" charset="0"/>
              </a:rPr>
              <a:t>convenience for urban shoppers </a:t>
            </a:r>
            <a:r>
              <a:rPr lang="en-US" sz="2400" dirty="0" smtClean="0">
                <a:latin typeface="Times New Roman" pitchFamily="18" charset="0"/>
                <a:cs typeface="Times New Roman" pitchFamily="18" charset="0"/>
              </a:rPr>
              <a:t>with a  steel roof surface with seismic resistance.</a:t>
            </a:r>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7797"/>
            <a:ext cx="8229600" cy="318722"/>
          </a:xfrm>
        </p:spPr>
        <p:txBody>
          <a:bodyPr>
            <a:normAutofit fontScale="90000"/>
          </a:bodyPr>
          <a:lstStyle/>
          <a:p>
            <a:r>
              <a:rPr lang="en-IN" b="1" dirty="0" smtClean="0">
                <a:solidFill>
                  <a:srgbClr val="FF0000"/>
                </a:solidFill>
                <a:latin typeface="Times New Roman" panose="02020603050405020304" pitchFamily="18" charset="0"/>
                <a:cs typeface="Times New Roman" panose="02020603050405020304" pitchFamily="18" charset="0"/>
              </a:rPr>
              <a:t>Methodology  </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Project Review 1 Version -00</a:t>
            </a:r>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25</a:t>
            </a:fld>
            <a:endParaRPr lang="en-US"/>
          </a:p>
        </p:txBody>
      </p:sp>
      <p:graphicFrame>
        <p:nvGraphicFramePr>
          <p:cNvPr id="42" name="Diagram 41"/>
          <p:cNvGraphicFramePr/>
          <p:nvPr>
            <p:extLst>
              <p:ext uri="{D42A27DB-BD31-4B8C-83A1-F6EECF244321}">
                <p14:modId xmlns="" xmlns:p14="http://schemas.microsoft.com/office/powerpoint/2010/main" val="4198184742"/>
              </p:ext>
            </p:extLst>
          </p:nvPr>
        </p:nvGraphicFramePr>
        <p:xfrm>
          <a:off x="3342709" y="1021354"/>
          <a:ext cx="1746504" cy="350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3" name="Diagram 42"/>
          <p:cNvGraphicFramePr/>
          <p:nvPr>
            <p:extLst>
              <p:ext uri="{D42A27DB-BD31-4B8C-83A1-F6EECF244321}">
                <p14:modId xmlns="" xmlns:p14="http://schemas.microsoft.com/office/powerpoint/2010/main" val="3890571195"/>
              </p:ext>
            </p:extLst>
          </p:nvPr>
        </p:nvGraphicFramePr>
        <p:xfrm>
          <a:off x="3295024" y="1688068"/>
          <a:ext cx="2589170"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4" name="Diagram 43"/>
          <p:cNvGraphicFramePr/>
          <p:nvPr>
            <p:extLst>
              <p:ext uri="{D42A27DB-BD31-4B8C-83A1-F6EECF244321}">
                <p14:modId xmlns="" xmlns:p14="http://schemas.microsoft.com/office/powerpoint/2010/main" val="878004143"/>
              </p:ext>
            </p:extLst>
          </p:nvPr>
        </p:nvGraphicFramePr>
        <p:xfrm>
          <a:off x="2792231" y="2362200"/>
          <a:ext cx="1627369" cy="39578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45" name="Diagram 44"/>
          <p:cNvGraphicFramePr/>
          <p:nvPr>
            <p:extLst>
              <p:ext uri="{D42A27DB-BD31-4B8C-83A1-F6EECF244321}">
                <p14:modId xmlns="" xmlns:p14="http://schemas.microsoft.com/office/powerpoint/2010/main" val="1675371566"/>
              </p:ext>
            </p:extLst>
          </p:nvPr>
        </p:nvGraphicFramePr>
        <p:xfrm>
          <a:off x="5410200" y="2362200"/>
          <a:ext cx="1704313" cy="369332"/>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46" name="Diagram 45"/>
          <p:cNvGraphicFramePr/>
          <p:nvPr>
            <p:extLst>
              <p:ext uri="{D42A27DB-BD31-4B8C-83A1-F6EECF244321}">
                <p14:modId xmlns="" xmlns:p14="http://schemas.microsoft.com/office/powerpoint/2010/main" val="533965518"/>
              </p:ext>
            </p:extLst>
          </p:nvPr>
        </p:nvGraphicFramePr>
        <p:xfrm>
          <a:off x="4161779" y="3093027"/>
          <a:ext cx="3001021" cy="369332"/>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47" name="Diagram 46"/>
          <p:cNvGraphicFramePr/>
          <p:nvPr>
            <p:extLst>
              <p:ext uri="{D42A27DB-BD31-4B8C-83A1-F6EECF244321}">
                <p14:modId xmlns="" xmlns:p14="http://schemas.microsoft.com/office/powerpoint/2010/main" val="2725142791"/>
              </p:ext>
            </p:extLst>
          </p:nvPr>
        </p:nvGraphicFramePr>
        <p:xfrm>
          <a:off x="4127765" y="3862316"/>
          <a:ext cx="2634054" cy="37188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49" name="Diagram 48"/>
          <p:cNvGraphicFramePr/>
          <p:nvPr>
            <p:extLst>
              <p:ext uri="{D42A27DB-BD31-4B8C-83A1-F6EECF244321}">
                <p14:modId xmlns="" xmlns:p14="http://schemas.microsoft.com/office/powerpoint/2010/main" val="1430734934"/>
              </p:ext>
            </p:extLst>
          </p:nvPr>
        </p:nvGraphicFramePr>
        <p:xfrm>
          <a:off x="2202375" y="4732650"/>
          <a:ext cx="6072945" cy="36933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50" name="Diagram 49"/>
          <p:cNvGraphicFramePr/>
          <p:nvPr>
            <p:extLst>
              <p:ext uri="{D42A27DB-BD31-4B8C-83A1-F6EECF244321}">
                <p14:modId xmlns="" xmlns:p14="http://schemas.microsoft.com/office/powerpoint/2010/main" val="1103122938"/>
              </p:ext>
            </p:extLst>
          </p:nvPr>
        </p:nvGraphicFramePr>
        <p:xfrm>
          <a:off x="3301345" y="5562600"/>
          <a:ext cx="2236510" cy="369332"/>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sp>
        <p:nvSpPr>
          <p:cNvPr id="51" name="Curved Right Arrow 50"/>
          <p:cNvSpPr/>
          <p:nvPr/>
        </p:nvSpPr>
        <p:spPr>
          <a:xfrm>
            <a:off x="2590800" y="1143000"/>
            <a:ext cx="731520" cy="914400"/>
          </a:xfrm>
          <a:prstGeom prst="curved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chemeClr val="tx1"/>
              </a:solidFill>
            </a:endParaRPr>
          </a:p>
        </p:txBody>
      </p:sp>
      <p:sp>
        <p:nvSpPr>
          <p:cNvPr id="52" name="Down Arrow 51"/>
          <p:cNvSpPr/>
          <p:nvPr/>
        </p:nvSpPr>
        <p:spPr>
          <a:xfrm>
            <a:off x="3581400" y="2042615"/>
            <a:ext cx="484632" cy="333378"/>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3" name="Right Arrow 52"/>
          <p:cNvSpPr/>
          <p:nvPr/>
        </p:nvSpPr>
        <p:spPr>
          <a:xfrm>
            <a:off x="4419600" y="2375993"/>
            <a:ext cx="978408" cy="333378"/>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4" name="Curved Left Arrow 53"/>
          <p:cNvSpPr/>
          <p:nvPr/>
        </p:nvSpPr>
        <p:spPr>
          <a:xfrm>
            <a:off x="7162800" y="2457716"/>
            <a:ext cx="1112520" cy="1038718"/>
          </a:xfrm>
          <a:prstGeom prst="curvedLef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chemeClr val="tx1"/>
              </a:solidFill>
            </a:endParaRPr>
          </a:p>
        </p:txBody>
      </p:sp>
      <p:sp>
        <p:nvSpPr>
          <p:cNvPr id="55" name="Curved Right Arrow 54"/>
          <p:cNvSpPr/>
          <p:nvPr/>
        </p:nvSpPr>
        <p:spPr>
          <a:xfrm>
            <a:off x="3105002" y="3223170"/>
            <a:ext cx="990600" cy="1060327"/>
          </a:xfrm>
          <a:prstGeom prst="curved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chemeClr val="tx1"/>
              </a:solidFill>
            </a:endParaRPr>
          </a:p>
        </p:txBody>
      </p:sp>
      <p:sp>
        <p:nvSpPr>
          <p:cNvPr id="56" name="Down Arrow 55"/>
          <p:cNvSpPr/>
          <p:nvPr/>
        </p:nvSpPr>
        <p:spPr>
          <a:xfrm>
            <a:off x="6172200" y="4240879"/>
            <a:ext cx="484632" cy="469898"/>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7" name="Down Arrow 56"/>
          <p:cNvSpPr/>
          <p:nvPr/>
        </p:nvSpPr>
        <p:spPr>
          <a:xfrm>
            <a:off x="3823716" y="5130674"/>
            <a:ext cx="484632" cy="457200"/>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extLst>
      <p:ext uri="{BB962C8B-B14F-4D97-AF65-F5344CB8AC3E}">
        <p14:creationId xmlns="" xmlns:p14="http://schemas.microsoft.com/office/powerpoint/2010/main" val="262412567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Work Schedule</a:t>
            </a:r>
            <a:endParaRPr lang="en-US" b="1" dirty="0">
              <a:solidFill>
                <a:srgbClr val="FF0000"/>
              </a:solidFill>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2868640703"/>
              </p:ext>
            </p:extLst>
          </p:nvPr>
        </p:nvGraphicFramePr>
        <p:xfrm>
          <a:off x="685800" y="1447800"/>
          <a:ext cx="7772400" cy="4876802"/>
        </p:xfrm>
        <a:graphic>
          <a:graphicData uri="http://schemas.openxmlformats.org/drawingml/2006/table">
            <a:tbl>
              <a:tblPr firstRow="1" bandRow="1">
                <a:tableStyleId>{5C22544A-7EE6-4342-B048-85BDC9FD1C3A}</a:tableStyleId>
              </a:tblPr>
              <a:tblGrid>
                <a:gridCol w="816672"/>
                <a:gridCol w="1747609"/>
                <a:gridCol w="3515387"/>
                <a:gridCol w="1692732"/>
              </a:tblGrid>
              <a:tr h="879909">
                <a:tc>
                  <a:txBody>
                    <a:bodyPr/>
                    <a:lstStyle/>
                    <a:p>
                      <a:pPr algn="ctr"/>
                      <a:r>
                        <a:rPr lang="en-US" dirty="0" smtClean="0">
                          <a:latin typeface="Times New Roman" pitchFamily="18" charset="0"/>
                          <a:cs typeface="Times New Roman" pitchFamily="18" charset="0"/>
                        </a:rPr>
                        <a:t>S.NO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DATE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WORK TO BE DONE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REMARKS</a:t>
                      </a:r>
                      <a:endParaRPr lang="en-US" dirty="0">
                        <a:latin typeface="Times New Roman" pitchFamily="18" charset="0"/>
                        <a:cs typeface="Times New Roman" pitchFamily="18" charset="0"/>
                      </a:endParaRPr>
                    </a:p>
                  </a:txBody>
                  <a:tcPr/>
                </a:tc>
              </a:tr>
              <a:tr h="609931">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20.04.2017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Selection of Topic</a:t>
                      </a:r>
                      <a:endParaRPr lang="en-US" dirty="0">
                        <a:latin typeface="Times New Roman" pitchFamily="18" charset="0"/>
                        <a:cs typeface="Times New Roman" pitchFamily="18" charset="0"/>
                      </a:endParaRPr>
                    </a:p>
                  </a:txBody>
                  <a:tcPr/>
                </a:tc>
                <a:tc>
                  <a:txBody>
                    <a:bodyPr/>
                    <a:lstStyle/>
                    <a:p>
                      <a:pPr algn="ctr">
                        <a:buFont typeface="Wingdings" pitchFamily="2" charset="2"/>
                        <a:buChar char="ü"/>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677260">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07.07.2017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Collection of  literatures</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 typeface="Wingdings" pitchFamily="2" charset="2"/>
                        <a:buChar char="ü"/>
                        <a:tabLst/>
                        <a:defRPr/>
                      </a:pPr>
                      <a:r>
                        <a:rPr lang="en-US" dirty="0" smtClean="0">
                          <a:latin typeface="Times New Roman" pitchFamily="18" charset="0"/>
                          <a:cs typeface="Times New Roman" pitchFamily="18" charset="0"/>
                        </a:rPr>
                        <a:t>.</a:t>
                      </a:r>
                    </a:p>
                    <a:p>
                      <a:pPr algn="ctr"/>
                      <a:endParaRPr lang="en-US" dirty="0">
                        <a:latin typeface="Times New Roman" pitchFamily="18" charset="0"/>
                        <a:cs typeface="Times New Roman" pitchFamily="18" charset="0"/>
                      </a:endParaRPr>
                    </a:p>
                  </a:txBody>
                  <a:tcPr/>
                </a:tc>
              </a:tr>
              <a:tr h="609931">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02.08.2017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Planning</a:t>
                      </a:r>
                      <a:r>
                        <a:rPr lang="en-US" baseline="0" dirty="0" smtClean="0">
                          <a:latin typeface="Times New Roman" pitchFamily="18" charset="0"/>
                          <a:cs typeface="Times New Roman" pitchFamily="18" charset="0"/>
                        </a:rPr>
                        <a:t> of building</a:t>
                      </a:r>
                      <a:endParaRPr lang="en-US" dirty="0">
                        <a:latin typeface="Times New Roman" pitchFamily="18" charset="0"/>
                        <a:cs typeface="Times New Roman" pitchFamily="18" charset="0"/>
                      </a:endParaRPr>
                    </a:p>
                  </a:txBody>
                  <a:tcPr/>
                </a:tc>
                <a:tc>
                  <a:txBody>
                    <a:bodyPr/>
                    <a:lstStyle/>
                    <a:p>
                      <a:pPr marL="285750" indent="-285750" algn="ctr">
                        <a:buFont typeface="Wingdings" pitchFamily="2" charset="2"/>
                        <a:buChar char="ü"/>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879909">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19.08.2017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Analysis and design </a:t>
                      </a:r>
                      <a:r>
                        <a:rPr lang="en-US" baseline="0" dirty="0" smtClean="0">
                          <a:latin typeface="Times New Roman" pitchFamily="18" charset="0"/>
                          <a:cs typeface="Times New Roman" pitchFamily="18" charset="0"/>
                        </a:rPr>
                        <a:t>using STAAD.Pro</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pPr marL="285750" indent="-285750" algn="ctr">
                        <a:buFont typeface="Wingdings" pitchFamily="2" charset="2"/>
                        <a:buNone/>
                      </a:pPr>
                      <a:r>
                        <a:rPr lang="en-US" smtClean="0">
                          <a:latin typeface="Times New Roman" pitchFamily="18" charset="0"/>
                          <a:cs typeface="Times New Roman" pitchFamily="18" charset="0"/>
                        </a:rPr>
                        <a:t>x.</a:t>
                      </a:r>
                      <a:endParaRPr lang="en-US" dirty="0">
                        <a:latin typeface="Times New Roman" pitchFamily="18" charset="0"/>
                        <a:cs typeface="Times New Roman" pitchFamily="18" charset="0"/>
                      </a:endParaRPr>
                    </a:p>
                  </a:txBody>
                  <a:tcPr/>
                </a:tc>
              </a:tr>
              <a:tr h="609931">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18.09.2017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Completion of project</a:t>
                      </a:r>
                      <a:endParaRPr lang="en-US" dirty="0">
                        <a:latin typeface="Times New Roman" pitchFamily="18" charset="0"/>
                        <a:cs typeface="Times New Roman" pitchFamily="18" charset="0"/>
                      </a:endParaRPr>
                    </a:p>
                  </a:txBody>
                  <a:tcPr/>
                </a:tc>
                <a:tc>
                  <a:txBody>
                    <a:bodyPr/>
                    <a:lstStyle/>
                    <a:p>
                      <a:pPr algn="ctr">
                        <a:buFont typeface="Times New Roman" pitchFamily="18" charset="0"/>
                        <a:buChar char="×"/>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609931">
                <a:tc>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28.09.2017</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Submission</a:t>
                      </a:r>
                      <a:r>
                        <a:rPr lang="en-US" baseline="0" dirty="0" smtClean="0">
                          <a:latin typeface="Times New Roman" pitchFamily="18" charset="0"/>
                          <a:cs typeface="Times New Roman" pitchFamily="18" charset="0"/>
                        </a:rPr>
                        <a:t> of Book</a:t>
                      </a:r>
                      <a:endParaRPr lang="en-US" dirty="0" smtClean="0">
                        <a:latin typeface="Times New Roman" pitchFamily="18" charset="0"/>
                        <a:cs typeface="Times New Roman" pitchFamily="18" charset="0"/>
                      </a:endParaRPr>
                    </a:p>
                  </a:txBody>
                  <a:tcPr/>
                </a:tc>
                <a:tc>
                  <a:txBody>
                    <a:bodyPr/>
                    <a:lstStyle/>
                    <a:p>
                      <a:pPr algn="ctr">
                        <a:buFont typeface="Times New Roman" pitchFamily="18" charset="0"/>
                        <a:buChar char="×"/>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t>
            </a:r>
            <a:r>
              <a:rPr lang="en-IN" sz="4400" dirty="0" smtClean="0">
                <a:solidFill>
                  <a:srgbClr val="FF0000"/>
                </a:solidFill>
                <a:latin typeface="Times New Roman" panose="02020603050405020304" pitchFamily="18" charset="0"/>
                <a:cs typeface="Times New Roman" panose="02020603050405020304" pitchFamily="18" charset="0"/>
              </a:rPr>
              <a:t>queries?</a:t>
            </a:r>
            <a:endParaRPr lang="en-IN" sz="44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r>
              <a:rPr lang="en-IN" sz="8800" b="1" dirty="0" smtClean="0">
                <a:solidFill>
                  <a:srgbClr val="FF0000"/>
                </a:solidFill>
                <a:latin typeface="Times New Roman" panose="02020603050405020304" pitchFamily="18" charset="0"/>
                <a:cs typeface="Times New Roman" panose="02020603050405020304" pitchFamily="18" charset="0"/>
              </a:rPr>
              <a:t>    Thank you</a:t>
            </a:r>
            <a:endParaRPr lang="en-IN" sz="8800" b="1"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27</a:t>
            </a:fld>
            <a:endParaRPr lang="en-US"/>
          </a:p>
        </p:txBody>
      </p:sp>
    </p:spTree>
    <p:extLst>
      <p:ext uri="{BB962C8B-B14F-4D97-AF65-F5344CB8AC3E}">
        <p14:creationId xmlns="" xmlns:p14="http://schemas.microsoft.com/office/powerpoint/2010/main" val="3365181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b="1" dirty="0" smtClean="0">
                <a:solidFill>
                  <a:srgbClr val="FF0000"/>
                </a:solidFill>
                <a:latin typeface="Times New Roman" pitchFamily="18" charset="0"/>
                <a:cs typeface="Times New Roman" pitchFamily="18" charset="0"/>
              </a:rPr>
              <a:t>Presentation Outline</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nSpc>
                <a:spcPct val="150000"/>
              </a:lnSpc>
              <a:buNone/>
            </a:pPr>
            <a:r>
              <a:rPr lang="en-US" sz="2600" b="1" dirty="0" smtClean="0">
                <a:latin typeface="Times New Roman" pitchFamily="18" charset="0"/>
                <a:cs typeface="Times New Roman" pitchFamily="18" charset="0"/>
              </a:rPr>
              <a:t>This presentation gives a detailed outline about </a:t>
            </a:r>
          </a:p>
          <a:p>
            <a:pPr>
              <a:lnSpc>
                <a:spcPct val="150000"/>
              </a:lnSpc>
            </a:pPr>
            <a:r>
              <a:rPr lang="en-US" sz="2600" b="1" dirty="0" smtClean="0">
                <a:latin typeface="Times New Roman" pitchFamily="18" charset="0"/>
                <a:cs typeface="Times New Roman" pitchFamily="18" charset="0"/>
              </a:rPr>
              <a:t>Abstract of the project</a:t>
            </a:r>
          </a:p>
          <a:p>
            <a:pPr>
              <a:lnSpc>
                <a:spcPct val="150000"/>
              </a:lnSpc>
            </a:pPr>
            <a:r>
              <a:rPr lang="en-US" sz="2600" b="1" dirty="0" smtClean="0">
                <a:latin typeface="Times New Roman" pitchFamily="18" charset="0"/>
                <a:cs typeface="Times New Roman" pitchFamily="18" charset="0"/>
              </a:rPr>
              <a:t>Objectives </a:t>
            </a:r>
          </a:p>
          <a:p>
            <a:pPr>
              <a:lnSpc>
                <a:spcPct val="150000"/>
              </a:lnSpc>
            </a:pPr>
            <a:r>
              <a:rPr lang="en-US" sz="2600" b="1" dirty="0" smtClean="0">
                <a:latin typeface="Times New Roman" pitchFamily="18" charset="0"/>
                <a:cs typeface="Times New Roman" pitchFamily="18" charset="0"/>
              </a:rPr>
              <a:t>Literature Survey</a:t>
            </a:r>
          </a:p>
          <a:p>
            <a:pPr>
              <a:lnSpc>
                <a:spcPct val="150000"/>
              </a:lnSpc>
            </a:pPr>
            <a:r>
              <a:rPr lang="en-US" sz="2600" b="1" dirty="0" smtClean="0">
                <a:latin typeface="Times New Roman" pitchFamily="18" charset="0"/>
                <a:cs typeface="Times New Roman" pitchFamily="18" charset="0"/>
              </a:rPr>
              <a:t>Plan of the </a:t>
            </a:r>
            <a:r>
              <a:rPr lang="en-US" sz="2600" b="1" dirty="0" smtClean="0">
                <a:latin typeface="Times New Roman" pitchFamily="18" charset="0"/>
                <a:cs typeface="Times New Roman" pitchFamily="18" charset="0"/>
              </a:rPr>
              <a:t>project</a:t>
            </a:r>
            <a:endParaRPr lang="en-US" sz="2600" b="1" dirty="0" smtClean="0">
              <a:latin typeface="Times New Roman" pitchFamily="18" charset="0"/>
              <a:cs typeface="Times New Roman" pitchFamily="18" charset="0"/>
            </a:endParaRPr>
          </a:p>
          <a:p>
            <a:pPr>
              <a:lnSpc>
                <a:spcPct val="150000"/>
              </a:lnSpc>
            </a:pPr>
            <a:r>
              <a:rPr lang="en-US" sz="2600" b="1" dirty="0" smtClean="0">
                <a:latin typeface="Times New Roman" pitchFamily="18" charset="0"/>
                <a:cs typeface="Times New Roman" pitchFamily="18" charset="0"/>
              </a:rPr>
              <a:t>Need for the study</a:t>
            </a:r>
          </a:p>
          <a:p>
            <a:pPr>
              <a:lnSpc>
                <a:spcPct val="150000"/>
              </a:lnSpc>
            </a:pPr>
            <a:r>
              <a:rPr lang="en-US" sz="2600" b="1" dirty="0" smtClean="0">
                <a:latin typeface="Times New Roman" pitchFamily="18" charset="0"/>
                <a:cs typeface="Times New Roman" pitchFamily="18" charset="0"/>
              </a:rPr>
              <a:t>Methodology </a:t>
            </a:r>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solidFill>
                  <a:srgbClr val="FF0000"/>
                </a:solidFill>
                <a:latin typeface="Times New Roman" pitchFamily="18" charset="0"/>
                <a:cs typeface="Times New Roman" pitchFamily="18" charset="0"/>
              </a:rPr>
              <a:t>Abstract of the project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525963"/>
          </a:xfrm>
        </p:spPr>
        <p:txBody>
          <a:bodyPr>
            <a:normAutofit fontScale="92500" lnSpcReduction="20000"/>
          </a:bodyPr>
          <a:lstStyle/>
          <a:p>
            <a:pPr algn="just">
              <a:lnSpc>
                <a:spcPct val="150000"/>
              </a:lnSpc>
            </a:pPr>
            <a:r>
              <a:rPr lang="en-US" sz="2600" dirty="0" smtClean="0">
                <a:latin typeface="Times New Roman" pitchFamily="18" charset="0"/>
                <a:cs typeface="Times New Roman" pitchFamily="18" charset="0"/>
              </a:rPr>
              <a:t>This project is about planning, analysis and designing of a shopping mall of G+3 </a:t>
            </a:r>
            <a:r>
              <a:rPr lang="en-US" sz="2600" dirty="0" err="1" smtClean="0">
                <a:latin typeface="Times New Roman" pitchFamily="18" charset="0"/>
                <a:cs typeface="Times New Roman" pitchFamily="18" charset="0"/>
              </a:rPr>
              <a:t>storey</a:t>
            </a:r>
            <a:r>
              <a:rPr lang="en-US" sz="2600" dirty="0" smtClean="0">
                <a:latin typeface="Times New Roman" pitchFamily="18" charset="0"/>
                <a:cs typeface="Times New Roman" pitchFamily="18" charset="0"/>
              </a:rPr>
              <a:t> with underground parking and investigate its performance under various loading conditions. </a:t>
            </a:r>
          </a:p>
          <a:p>
            <a:pPr algn="just">
              <a:lnSpc>
                <a:spcPct val="150000"/>
              </a:lnSpc>
            </a:pPr>
            <a:r>
              <a:rPr lang="en-US" sz="2600" dirty="0" smtClean="0">
                <a:latin typeface="Times New Roman" pitchFamily="18" charset="0"/>
                <a:cs typeface="Times New Roman" pitchFamily="18" charset="0"/>
              </a:rPr>
              <a:t>The planning of the shopping mall is done by </a:t>
            </a:r>
            <a:r>
              <a:rPr lang="en-US" sz="2600" b="1" dirty="0" smtClean="0">
                <a:latin typeface="Times New Roman" pitchFamily="18" charset="0"/>
                <a:cs typeface="Times New Roman" pitchFamily="18" charset="0"/>
              </a:rPr>
              <a:t>Auto CAD</a:t>
            </a:r>
            <a:r>
              <a:rPr lang="en-US" sz="2600" dirty="0" smtClean="0">
                <a:latin typeface="Times New Roman" pitchFamily="18" charset="0"/>
                <a:cs typeface="Times New Roman" pitchFamily="18" charset="0"/>
              </a:rPr>
              <a:t>, Analysis and designing is done manually as well as in </a:t>
            </a:r>
            <a:r>
              <a:rPr lang="en-US" sz="2600" b="1" dirty="0" smtClean="0">
                <a:latin typeface="Times New Roman" pitchFamily="18" charset="0"/>
                <a:cs typeface="Times New Roman" pitchFamily="18" charset="0"/>
              </a:rPr>
              <a:t>STAAD Pro.</a:t>
            </a:r>
            <a:r>
              <a:rPr lang="en-US" sz="2600" dirty="0" smtClean="0">
                <a:latin typeface="Times New Roman" pitchFamily="18" charset="0"/>
                <a:cs typeface="Times New Roman" pitchFamily="18" charset="0"/>
              </a:rPr>
              <a:t> The 3D analysis is done in </a:t>
            </a:r>
            <a:r>
              <a:rPr lang="en-US" sz="2600" b="1" dirty="0" smtClean="0">
                <a:latin typeface="Times New Roman" pitchFamily="18" charset="0"/>
                <a:cs typeface="Times New Roman" pitchFamily="18" charset="0"/>
              </a:rPr>
              <a:t>Google SKETCHUP </a:t>
            </a:r>
            <a:r>
              <a:rPr lang="en-US" sz="2600" dirty="0" smtClean="0">
                <a:latin typeface="Times New Roman" pitchFamily="18" charset="0"/>
                <a:cs typeface="Times New Roman" pitchFamily="18" charset="0"/>
              </a:rPr>
              <a:t>and </a:t>
            </a:r>
            <a:r>
              <a:rPr lang="en-US" sz="2600" b="1" dirty="0" smtClean="0">
                <a:latin typeface="Times New Roman" pitchFamily="18" charset="0"/>
                <a:cs typeface="Times New Roman" pitchFamily="18" charset="0"/>
              </a:rPr>
              <a:t>Revit Architecture</a:t>
            </a:r>
            <a:r>
              <a:rPr lang="en-US" sz="2600" dirty="0" smtClean="0">
                <a:latin typeface="Times New Roman" pitchFamily="18" charset="0"/>
                <a:cs typeface="Times New Roman" pitchFamily="18" charset="0"/>
              </a:rPr>
              <a:t>.</a:t>
            </a:r>
          </a:p>
          <a:p>
            <a:pPr algn="just">
              <a:lnSpc>
                <a:spcPct val="150000"/>
              </a:lnSpc>
            </a:pPr>
            <a:r>
              <a:rPr lang="en-US" sz="2600" dirty="0" smtClean="0">
                <a:latin typeface="Times New Roman" pitchFamily="18" charset="0"/>
                <a:cs typeface="Times New Roman" pitchFamily="18" charset="0"/>
              </a:rPr>
              <a:t>Current Indian standards design practices which will ensure sufficient level of safety for various levels of loading demands. </a:t>
            </a:r>
            <a:endParaRPr lang="en-US" sz="26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S</a:t>
            </a:r>
            <a:r>
              <a:rPr lang="en-IN" b="1" dirty="0" smtClean="0">
                <a:solidFill>
                  <a:srgbClr val="FF0000"/>
                </a:solidFill>
                <a:latin typeface="Times New Roman" panose="02020603050405020304" pitchFamily="18" charset="0"/>
                <a:cs typeface="Times New Roman" panose="02020603050405020304" pitchFamily="18" charset="0"/>
              </a:rPr>
              <a:t>pecifications </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effectLst>
            <a:softEdge rad="419100"/>
          </a:effectLst>
        </p:spPr>
        <p:txBody>
          <a:bodyPr>
            <a:normAutofit/>
          </a:bodyPr>
          <a:lstStyle/>
          <a:p>
            <a:pPr marL="0" indent="0">
              <a:buNone/>
            </a:pPr>
            <a:r>
              <a:rPr lang="en-IN" b="1" dirty="0" smtClean="0">
                <a:solidFill>
                  <a:srgbClr val="FF0000"/>
                </a:solidFill>
                <a:latin typeface="Times New Roman" panose="02020603050405020304" pitchFamily="18" charset="0"/>
                <a:cs typeface="Times New Roman" panose="02020603050405020304" pitchFamily="18" charset="0"/>
              </a:rPr>
              <a:t>Shopping mall</a:t>
            </a:r>
          </a:p>
          <a:p>
            <a:pPr marL="0" indent="0">
              <a:buNone/>
            </a:pPr>
            <a:r>
              <a:rPr lang="en-IN" dirty="0" smtClean="0">
                <a:latin typeface="Times New Roman" panose="02020603050405020304" pitchFamily="18" charset="0"/>
                <a:cs typeface="Times New Roman" panose="02020603050405020304" pitchFamily="18" charset="0"/>
              </a:rPr>
              <a:t>Location : </a:t>
            </a:r>
            <a:r>
              <a:rPr lang="en-IN" dirty="0">
                <a:latin typeface="Times New Roman" panose="02020603050405020304" pitchFamily="18" charset="0"/>
                <a:cs typeface="Times New Roman" panose="02020603050405020304" pitchFamily="18" charset="0"/>
              </a:rPr>
              <a:t>P</a:t>
            </a:r>
            <a:r>
              <a:rPr lang="en-IN" dirty="0" smtClean="0">
                <a:latin typeface="Times New Roman" panose="02020603050405020304" pitchFamily="18" charset="0"/>
                <a:cs typeface="Times New Roman" panose="02020603050405020304" pitchFamily="18" charset="0"/>
              </a:rPr>
              <a:t>ollachi </a:t>
            </a:r>
          </a:p>
          <a:p>
            <a:pPr marL="0" indent="0">
              <a:buNone/>
            </a:pPr>
            <a:r>
              <a:rPr lang="en-IN" dirty="0" smtClean="0">
                <a:latin typeface="Times New Roman" panose="02020603050405020304" pitchFamily="18" charset="0"/>
                <a:cs typeface="Times New Roman" panose="02020603050405020304" pitchFamily="18" charset="0"/>
              </a:rPr>
              <a:t>Built up area : </a:t>
            </a:r>
            <a:r>
              <a:rPr lang="en-IN" dirty="0" smtClean="0">
                <a:latin typeface="Times New Roman" panose="02020603050405020304" pitchFamily="18" charset="0"/>
                <a:cs typeface="Times New Roman" panose="02020603050405020304" pitchFamily="18" charset="0"/>
              </a:rPr>
              <a:t>1,05</a:t>
            </a:r>
            <a:r>
              <a:rPr lang="en-IN" dirty="0" smtClean="0">
                <a:latin typeface="Times New Roman" panose="02020603050405020304" pitchFamily="18" charset="0"/>
                <a:cs typeface="Times New Roman" panose="02020603050405020304" pitchFamily="18" charset="0"/>
              </a:rPr>
              <a:t>,000 </a:t>
            </a:r>
            <a:r>
              <a:rPr lang="en-IN" dirty="0" smtClean="0">
                <a:latin typeface="Times New Roman" panose="02020603050405020304" pitchFamily="18" charset="0"/>
                <a:cs typeface="Times New Roman" panose="02020603050405020304" pitchFamily="18" charset="0"/>
              </a:rPr>
              <a:t>sq. </a:t>
            </a:r>
            <a:r>
              <a:rPr lang="en-IN" dirty="0" err="1" smtClean="0">
                <a:latin typeface="Times New Roman" panose="02020603050405020304" pitchFamily="18" charset="0"/>
                <a:cs typeface="Times New Roman" panose="02020603050405020304" pitchFamily="18" charset="0"/>
              </a:rPr>
              <a:t>ft</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Number of stores : 80</a:t>
            </a:r>
          </a:p>
          <a:p>
            <a:pPr marL="0" indent="0">
              <a:buNone/>
            </a:pPr>
            <a:r>
              <a:rPr lang="en-IN" dirty="0" smtClean="0">
                <a:latin typeface="Times New Roman" panose="02020603050405020304" pitchFamily="18" charset="0"/>
                <a:cs typeface="Times New Roman" panose="02020603050405020304" pitchFamily="18" charset="0"/>
              </a:rPr>
              <a:t>No. of storeys : Basement+G+3</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5</a:t>
            </a:fld>
            <a:endParaRPr lang="en-US"/>
          </a:p>
        </p:txBody>
      </p:sp>
    </p:spTree>
    <p:extLst>
      <p:ext uri="{BB962C8B-B14F-4D97-AF65-F5344CB8AC3E}">
        <p14:creationId xmlns="" xmlns:p14="http://schemas.microsoft.com/office/powerpoint/2010/main" val="3897855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rgbClr val="FF0000"/>
                </a:solidFill>
                <a:latin typeface="Times New Roman" pitchFamily="18" charset="0"/>
                <a:cs typeface="Times New Roman" pitchFamily="18" charset="0"/>
              </a:rPr>
              <a:t>Indian Standard Codes Used</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4800" dirty="0" smtClean="0">
                <a:latin typeface="Times New Roman" pitchFamily="18" charset="0"/>
                <a:cs typeface="Times New Roman" pitchFamily="18" charset="0"/>
              </a:rPr>
              <a:t>IS800:2007</a:t>
            </a:r>
          </a:p>
          <a:p>
            <a:r>
              <a:rPr lang="en-US" sz="4800" dirty="0" smtClean="0">
                <a:latin typeface="Times New Roman" pitchFamily="18" charset="0"/>
                <a:cs typeface="Times New Roman" pitchFamily="18" charset="0"/>
              </a:rPr>
              <a:t>IS456:2000</a:t>
            </a:r>
          </a:p>
          <a:p>
            <a:r>
              <a:rPr lang="en-US" sz="4800" dirty="0" smtClean="0">
                <a:latin typeface="Times New Roman" pitchFamily="18" charset="0"/>
                <a:cs typeface="Times New Roman" pitchFamily="18" charset="0"/>
              </a:rPr>
              <a:t>IS875:1987 (PART 1, PART 2, PART 3, PART 4 and PART 5)</a:t>
            </a:r>
          </a:p>
          <a:p>
            <a:pPr marL="0" indent="0">
              <a:buNone/>
            </a:pPr>
            <a:endParaRPr lang="en-US" sz="4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6</a:t>
            </a:fld>
            <a:endParaRPr lang="en-US"/>
          </a:p>
        </p:txBody>
      </p:sp>
    </p:spTree>
    <p:extLst>
      <p:ext uri="{BB962C8B-B14F-4D97-AF65-F5344CB8AC3E}">
        <p14:creationId xmlns="" xmlns:p14="http://schemas.microsoft.com/office/powerpoint/2010/main" val="2565279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latin typeface="Times New Roman" pitchFamily="18" charset="0"/>
                <a:cs typeface="Times New Roman" pitchFamily="18" charset="0"/>
              </a:rPr>
              <a:t>Literature</a:t>
            </a:r>
            <a:r>
              <a:rPr lang="en-US" b="1" dirty="0" smtClean="0">
                <a:solidFill>
                  <a:srgbClr val="FF0000"/>
                </a:solidFill>
              </a:rPr>
              <a:t> Survey (Cont’d..)</a:t>
            </a:r>
            <a:endParaRPr lang="en-US"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2856497733"/>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International </a:t>
                      </a:r>
                      <a:r>
                        <a:rPr lang="en-US" baseline="0" dirty="0" smtClean="0">
                          <a:latin typeface="Times New Roman" pitchFamily="18" charset="0"/>
                          <a:cs typeface="Times New Roman" pitchFamily="18" charset="0"/>
                        </a:rPr>
                        <a:t> Journal of Engineering Science Invention</a:t>
                      </a:r>
                      <a:endParaRPr lang="en-US" dirty="0">
                        <a:latin typeface="Times New Roman" pitchFamily="18" charset="0"/>
                        <a:cs typeface="Times New Roman" pitchFamily="18" charset="0"/>
                      </a:endParaRPr>
                    </a:p>
                  </a:txBody>
                  <a:tcPr/>
                </a:tc>
              </a:tr>
              <a:tr h="1159749">
                <a:tc>
                  <a:txBody>
                    <a:bodyPr/>
                    <a:lstStyle/>
                    <a:p>
                      <a:r>
                        <a:rPr lang="en-US" b="1" dirty="0" smtClean="0">
                          <a:latin typeface="Times New Roman" pitchFamily="18" charset="0"/>
                          <a:cs typeface="Times New Roman" pitchFamily="18" charset="0"/>
                        </a:rPr>
                        <a:t>TITLE</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Analysis</a:t>
                      </a:r>
                      <a:r>
                        <a:rPr lang="en-US" baseline="0" dirty="0" smtClean="0">
                          <a:latin typeface="Times New Roman" pitchFamily="18" charset="0"/>
                          <a:cs typeface="Times New Roman" pitchFamily="18" charset="0"/>
                        </a:rPr>
                        <a:t> and Design of Shopping Malls against lateral forces</a:t>
                      </a:r>
                      <a:endParaRPr lang="en-US" dirty="0">
                        <a:latin typeface="Times New Roman" pitchFamily="18" charset="0"/>
                        <a:cs typeface="Times New Roman" pitchFamily="18" charset="0"/>
                      </a:endParaRPr>
                    </a:p>
                  </a:txBody>
                  <a:tcPr/>
                </a:tc>
              </a:tr>
              <a:tr h="671918">
                <a:tc>
                  <a:txBody>
                    <a:bodyPr/>
                    <a:lstStyle/>
                    <a:p>
                      <a:r>
                        <a:rPr lang="en-US" b="1" dirty="0" smtClean="0">
                          <a:latin typeface="Times New Roman" pitchFamily="18" charset="0"/>
                          <a:cs typeface="Times New Roman" pitchFamily="18" charset="0"/>
                        </a:rPr>
                        <a:t>AUTHOR(S)</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Sonia</a:t>
                      </a:r>
                      <a:r>
                        <a:rPr lang="en-US" baseline="0" dirty="0" smtClean="0">
                          <a:latin typeface="Times New Roman" pitchFamily="18" charset="0"/>
                          <a:cs typeface="Times New Roman" pitchFamily="18" charset="0"/>
                        </a:rPr>
                        <a:t> Longjam , S.Aravindan</a:t>
                      </a:r>
                      <a:endParaRPr lang="en-US" dirty="0">
                        <a:latin typeface="Times New Roman" pitchFamily="18" charset="0"/>
                        <a:cs typeface="Times New Roman" pitchFamily="18" charset="0"/>
                      </a:endParaRPr>
                    </a:p>
                  </a:txBody>
                  <a:tcPr/>
                </a:tc>
              </a:tr>
              <a:tr h="1656784">
                <a:tc>
                  <a:txBody>
                    <a:bodyPr/>
                    <a:lstStyle/>
                    <a:p>
                      <a:r>
                        <a:rPr lang="en-US" b="1" dirty="0" smtClean="0">
                          <a:latin typeface="Times New Roman" pitchFamily="18" charset="0"/>
                          <a:cs typeface="Times New Roman" pitchFamily="18" charset="0"/>
                        </a:rPr>
                        <a:t>INFERENCE</a:t>
                      </a:r>
                      <a:endParaRPr lang="en-US" b="1" dirty="0">
                        <a:latin typeface="Times New Roman" pitchFamily="18" charset="0"/>
                        <a:cs typeface="Times New Roman" pitchFamily="18" charset="0"/>
                      </a:endParaRPr>
                    </a:p>
                  </a:txBody>
                  <a:tcPr/>
                </a:tc>
                <a:tc>
                  <a:txBody>
                    <a:bodyPr/>
                    <a:lstStyle/>
                    <a:p>
                      <a:pPr marL="0" indent="0" algn="just">
                        <a:buNone/>
                      </a:pPr>
                      <a:r>
                        <a:rPr lang="en-US" dirty="0" smtClean="0">
                          <a:latin typeface="Times New Roman" pitchFamily="18" charset="0"/>
                          <a:cs typeface="Times New Roman" pitchFamily="18" charset="0"/>
                        </a:rPr>
                        <a:t>The various</a:t>
                      </a:r>
                      <a:r>
                        <a:rPr lang="en-US" baseline="0" dirty="0" smtClean="0">
                          <a:latin typeface="Times New Roman" pitchFamily="18" charset="0"/>
                          <a:cs typeface="Times New Roman" pitchFamily="18" charset="0"/>
                        </a:rPr>
                        <a:t> parameters to be considered while designing and analyzing by seismic coefficient method and necessary requirements as per BIS  specifications as well as various Indian standard code specifications has been incurred in the journal.</a:t>
                      </a:r>
                      <a:endParaRPr lang="en-US" dirty="0">
                        <a:latin typeface="Times New Roman" pitchFamily="18" charset="0"/>
                        <a:cs typeface="Times New Roman" pitchFamily="18" charset="0"/>
                      </a:endParaRPr>
                    </a:p>
                  </a:txBody>
                  <a:tcPr/>
                </a:tc>
              </a:tr>
            </a:tbl>
          </a:graphicData>
        </a:graphic>
      </p:graphicFrame>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0"/>
              </a:spcBef>
              <a:buNone/>
            </a:pPr>
            <a:r>
              <a:rPr lang="en-US" sz="1800" dirty="0">
                <a:solidFill>
                  <a:prstClr val="black"/>
                </a:solidFill>
                <a:latin typeface="Times New Roman" pitchFamily="18" charset="0"/>
                <a:cs typeface="Times New Roman" pitchFamily="18" charset="0"/>
              </a:rPr>
              <a:t>TITLE</a:t>
            </a:r>
          </a:p>
          <a:p>
            <a:endParaRPr lang="en-US"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8</a:t>
            </a:fld>
            <a:endParaRPr lang="en-US"/>
          </a:p>
        </p:txBody>
      </p:sp>
      <p:graphicFrame>
        <p:nvGraphicFramePr>
          <p:cNvPr id="6" name="Content Placeholder 6"/>
          <p:cNvGraphicFramePr>
            <a:graphicFrameLocks/>
          </p:cNvGraphicFramePr>
          <p:nvPr>
            <p:extLst>
              <p:ext uri="{D42A27DB-BD31-4B8C-83A1-F6EECF244321}">
                <p14:modId xmlns="" xmlns:p14="http://schemas.microsoft.com/office/powerpoint/2010/main" val="151663560"/>
              </p:ext>
            </p:extLst>
          </p:nvPr>
        </p:nvGraphicFramePr>
        <p:xfrm>
          <a:off x="304800" y="914400"/>
          <a:ext cx="8458200" cy="5257800"/>
        </p:xfrm>
        <a:graphic>
          <a:graphicData uri="http://schemas.openxmlformats.org/drawingml/2006/table">
            <a:tbl>
              <a:tblPr firstRow="1" bandRow="1">
                <a:tableStyleId>{5C22544A-7EE6-4342-B048-85BDC9FD1C3A}</a:tableStyleId>
              </a:tblPr>
              <a:tblGrid>
                <a:gridCol w="1566333"/>
                <a:gridCol w="6891867"/>
              </a:tblGrid>
              <a:tr h="1311847">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International </a:t>
                      </a:r>
                      <a:r>
                        <a:rPr lang="en-US" baseline="0" dirty="0" smtClean="0">
                          <a:latin typeface="Times New Roman" pitchFamily="18" charset="0"/>
                          <a:cs typeface="Times New Roman" pitchFamily="18" charset="0"/>
                        </a:rPr>
                        <a:t> Journal of  Modern Engineering Research</a:t>
                      </a:r>
                      <a:endParaRPr lang="en-US" dirty="0">
                        <a:latin typeface="Times New Roman" pitchFamily="18" charset="0"/>
                        <a:cs typeface="Times New Roman" pitchFamily="18" charset="0"/>
                      </a:endParaRPr>
                    </a:p>
                  </a:txBody>
                  <a:tcPr/>
                </a:tc>
              </a:tr>
              <a:tr h="1311847">
                <a:tc>
                  <a:txBody>
                    <a:bodyPr/>
                    <a:lstStyle/>
                    <a:p>
                      <a:r>
                        <a:rPr lang="en-US" b="1" dirty="0" smtClean="0">
                          <a:latin typeface="Times New Roman" pitchFamily="18" charset="0"/>
                          <a:cs typeface="Times New Roman" pitchFamily="18" charset="0"/>
                        </a:rPr>
                        <a:t>TITLE</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Seismic Analysis of RCC Buildings</a:t>
                      </a:r>
                      <a:r>
                        <a:rPr lang="en-US" baseline="0" dirty="0" smtClean="0">
                          <a:latin typeface="Times New Roman" pitchFamily="18" charset="0"/>
                          <a:cs typeface="Times New Roman" pitchFamily="18" charset="0"/>
                        </a:rPr>
                        <a:t> with or without shear walls </a:t>
                      </a:r>
                      <a:endParaRPr lang="en-US" dirty="0">
                        <a:latin typeface="Times New Roman" pitchFamily="18" charset="0"/>
                        <a:cs typeface="Times New Roman" pitchFamily="18" charset="0"/>
                      </a:endParaRPr>
                    </a:p>
                  </a:txBody>
                  <a:tcPr/>
                </a:tc>
              </a:tr>
              <a:tr h="760038">
                <a:tc>
                  <a:txBody>
                    <a:bodyPr/>
                    <a:lstStyle/>
                    <a:p>
                      <a:r>
                        <a:rPr lang="en-US" b="1" dirty="0" smtClean="0">
                          <a:latin typeface="Times New Roman" pitchFamily="18" charset="0"/>
                          <a:cs typeface="Times New Roman" pitchFamily="18" charset="0"/>
                        </a:rPr>
                        <a:t>AUTHOR(S)</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Chandurkar</a:t>
                      </a:r>
                      <a:r>
                        <a:rPr lang="en-US" baseline="0" dirty="0" smtClean="0">
                          <a:latin typeface="Times New Roman" pitchFamily="18" charset="0"/>
                          <a:cs typeface="Times New Roman" pitchFamily="18" charset="0"/>
                        </a:rPr>
                        <a:t> P.P, P.S. </a:t>
                      </a:r>
                      <a:r>
                        <a:rPr lang="en-US" baseline="0" dirty="0" err="1" smtClean="0">
                          <a:latin typeface="Times New Roman" pitchFamily="18" charset="0"/>
                          <a:cs typeface="Times New Roman" pitchFamily="18" charset="0"/>
                        </a:rPr>
                        <a:t>Pajgade</a:t>
                      </a:r>
                      <a:endParaRPr lang="en-US" dirty="0">
                        <a:latin typeface="Times New Roman" pitchFamily="18" charset="0"/>
                        <a:cs typeface="Times New Roman" pitchFamily="18" charset="0"/>
                      </a:endParaRPr>
                    </a:p>
                  </a:txBody>
                  <a:tcPr/>
                </a:tc>
              </a:tr>
              <a:tr h="1874068">
                <a:tc>
                  <a:txBody>
                    <a:bodyPr/>
                    <a:lstStyle/>
                    <a:p>
                      <a:r>
                        <a:rPr lang="en-US" b="1" dirty="0" smtClean="0">
                          <a:latin typeface="Times New Roman" pitchFamily="18" charset="0"/>
                          <a:cs typeface="Times New Roman" pitchFamily="18" charset="0"/>
                        </a:rPr>
                        <a:t>INFERENCE</a:t>
                      </a:r>
                      <a:endParaRPr lang="en-US" b="1" dirty="0">
                        <a:latin typeface="Times New Roman" pitchFamily="18" charset="0"/>
                        <a:cs typeface="Times New Roman" pitchFamily="18" charset="0"/>
                      </a:endParaRPr>
                    </a:p>
                  </a:txBody>
                  <a:tcPr/>
                </a:tc>
                <a:tc>
                  <a:txBody>
                    <a:bodyPr/>
                    <a:lstStyle/>
                    <a:p>
                      <a:pPr marL="0" indent="0" algn="just">
                        <a:buNone/>
                      </a:pPr>
                      <a:r>
                        <a:rPr lang="en-US" dirty="0" smtClean="0">
                          <a:latin typeface="Times New Roman" pitchFamily="18" charset="0"/>
                          <a:cs typeface="Times New Roman" pitchFamily="18" charset="0"/>
                        </a:rPr>
                        <a:t>Plan using AutoCAD,</a:t>
                      </a:r>
                      <a:r>
                        <a:rPr lang="en-US" baseline="0" dirty="0" smtClean="0">
                          <a:latin typeface="Times New Roman" pitchFamily="18" charset="0"/>
                          <a:cs typeface="Times New Roman" pitchFamily="18" charset="0"/>
                        </a:rPr>
                        <a:t> Modeling and analysis by seismic coefficient method for the buildings with or without shear walls are presented in the paper.</a:t>
                      </a:r>
                      <a:endParaRPr lang="en-US" dirty="0">
                        <a:latin typeface="Times New Roman" pitchFamily="18" charset="0"/>
                        <a:cs typeface="Times New Roman" pitchFamily="18" charset="0"/>
                      </a:endParaRPr>
                    </a:p>
                  </a:txBody>
                  <a:tcPr/>
                </a:tc>
              </a:tr>
            </a:tbl>
          </a:graphicData>
        </a:graphic>
      </p:graphicFrame>
      <p:sp>
        <p:nvSpPr>
          <p:cNvPr id="7" name="TextBox 6"/>
          <p:cNvSpPr txBox="1"/>
          <p:nvPr/>
        </p:nvSpPr>
        <p:spPr>
          <a:xfrm>
            <a:off x="6248400" y="609600"/>
            <a:ext cx="184731" cy="369332"/>
          </a:xfrm>
          <a:prstGeom prst="rect">
            <a:avLst/>
          </a:prstGeom>
          <a:noFill/>
        </p:spPr>
        <p:txBody>
          <a:bodyPr wrap="none" rtlCol="0">
            <a:spAutoFit/>
          </a:bodyPr>
          <a:lstStyle/>
          <a:p>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fontAlgn="t">
              <a:spcBef>
                <a:spcPts val="0"/>
              </a:spcBef>
            </a:pPr>
            <a:r>
              <a:rPr lang="en-US" b="1" dirty="0">
                <a:solidFill>
                  <a:schemeClr val="lt1"/>
                </a:solidFill>
                <a:latin typeface="Times New Roman"/>
                <a:cs typeface="Times New Roman"/>
              </a:rPr>
              <a:t>JOURNAL</a:t>
            </a:r>
          </a:p>
          <a:p>
            <a:pPr marL="0" algn="just" fontAlgn="t">
              <a:spcBef>
                <a:spcPts val="0"/>
              </a:spcBef>
            </a:pPr>
            <a:r>
              <a:rPr lang="en-US" b="1" dirty="0">
                <a:solidFill>
                  <a:schemeClr val="lt1"/>
                </a:solidFill>
                <a:latin typeface="Times New Roman"/>
                <a:cs typeface="Times New Roman"/>
              </a:rPr>
              <a:t>International  Journal of Engineering Science </a:t>
            </a:r>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9</a:t>
            </a:fld>
            <a:endParaRPr lang="en-US"/>
          </a:p>
        </p:txBody>
      </p:sp>
      <p:graphicFrame>
        <p:nvGraphicFramePr>
          <p:cNvPr id="6" name="Content Placeholder 6"/>
          <p:cNvGraphicFramePr>
            <a:graphicFrameLocks/>
          </p:cNvGraphicFramePr>
          <p:nvPr>
            <p:extLst>
              <p:ext uri="{D42A27DB-BD31-4B8C-83A1-F6EECF244321}">
                <p14:modId xmlns="" xmlns:p14="http://schemas.microsoft.com/office/powerpoint/2010/main" val="4211644304"/>
              </p:ext>
            </p:extLst>
          </p:nvPr>
        </p:nvGraphicFramePr>
        <p:xfrm>
          <a:off x="457200" y="990600"/>
          <a:ext cx="8458200" cy="5105400"/>
        </p:xfrm>
        <a:graphic>
          <a:graphicData uri="http://schemas.openxmlformats.org/drawingml/2006/table">
            <a:tbl>
              <a:tblPr firstRow="1" bandRow="1">
                <a:tableStyleId>{5C22544A-7EE6-4342-B048-85BDC9FD1C3A}</a:tableStyleId>
              </a:tblPr>
              <a:tblGrid>
                <a:gridCol w="1566333"/>
                <a:gridCol w="6891867"/>
              </a:tblGrid>
              <a:tr h="1273823">
                <a:tc>
                  <a:txBody>
                    <a:bodyPr/>
                    <a:lstStyle/>
                    <a:p>
                      <a:r>
                        <a:rPr lang="en-US" dirty="0" smtClean="0">
                          <a:latin typeface="Times New Roman" pitchFamily="18" charset="0"/>
                          <a:cs typeface="Times New Roman" pitchFamily="18" charset="0"/>
                        </a:rPr>
                        <a:t>JOURNAL</a:t>
                      </a:r>
                      <a:endParaRPr lang="en-US"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International </a:t>
                      </a:r>
                      <a:r>
                        <a:rPr lang="en-US" baseline="0" dirty="0" smtClean="0">
                          <a:latin typeface="Times New Roman" pitchFamily="18" charset="0"/>
                          <a:cs typeface="Times New Roman" pitchFamily="18" charset="0"/>
                        </a:rPr>
                        <a:t> Journal of Engineering Science Invention</a:t>
                      </a:r>
                      <a:endParaRPr lang="en-US" dirty="0">
                        <a:latin typeface="Times New Roman" pitchFamily="18" charset="0"/>
                        <a:cs typeface="Times New Roman" pitchFamily="18" charset="0"/>
                      </a:endParaRPr>
                    </a:p>
                  </a:txBody>
                  <a:tcPr/>
                </a:tc>
              </a:tr>
              <a:tr h="1273823">
                <a:tc>
                  <a:txBody>
                    <a:bodyPr/>
                    <a:lstStyle/>
                    <a:p>
                      <a:r>
                        <a:rPr lang="en-US" b="1" dirty="0" smtClean="0">
                          <a:latin typeface="Times New Roman" pitchFamily="18" charset="0"/>
                          <a:cs typeface="Times New Roman" pitchFamily="18" charset="0"/>
                        </a:rPr>
                        <a:t>TITLE</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Comparative Study of The Effects</a:t>
                      </a:r>
                      <a:r>
                        <a:rPr lang="en-US" baseline="0" dirty="0" smtClean="0">
                          <a:latin typeface="Times New Roman" pitchFamily="18" charset="0"/>
                          <a:cs typeface="Times New Roman" pitchFamily="18" charset="0"/>
                        </a:rPr>
                        <a:t> of Wind and Earthquake Loads on High-Rise Buildings.</a:t>
                      </a:r>
                      <a:endParaRPr lang="en-US" dirty="0">
                        <a:latin typeface="Times New Roman" pitchFamily="18" charset="0"/>
                        <a:cs typeface="Times New Roman" pitchFamily="18" charset="0"/>
                      </a:endParaRPr>
                    </a:p>
                  </a:txBody>
                  <a:tcPr/>
                </a:tc>
              </a:tr>
              <a:tr h="738008">
                <a:tc>
                  <a:txBody>
                    <a:bodyPr/>
                    <a:lstStyle/>
                    <a:p>
                      <a:r>
                        <a:rPr lang="en-US" b="1" dirty="0" smtClean="0">
                          <a:latin typeface="Times New Roman" pitchFamily="18" charset="0"/>
                          <a:cs typeface="Times New Roman" pitchFamily="18" charset="0"/>
                        </a:rPr>
                        <a:t>AUTHOR(S)</a:t>
                      </a:r>
                      <a:endParaRPr lang="en-US"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Magdy</a:t>
                      </a:r>
                      <a:r>
                        <a:rPr lang="en-US" baseline="0" dirty="0" smtClean="0">
                          <a:latin typeface="Times New Roman" pitchFamily="18" charset="0"/>
                          <a:cs typeface="Times New Roman" pitchFamily="18" charset="0"/>
                        </a:rPr>
                        <a:t> A. Tayel, Khaled M. Heiza</a:t>
                      </a:r>
                      <a:endParaRPr lang="en-US" dirty="0">
                        <a:latin typeface="Times New Roman" pitchFamily="18" charset="0"/>
                        <a:cs typeface="Times New Roman" pitchFamily="18" charset="0"/>
                      </a:endParaRPr>
                    </a:p>
                  </a:txBody>
                  <a:tcPr/>
                </a:tc>
              </a:tr>
              <a:tr h="1819746">
                <a:tc>
                  <a:txBody>
                    <a:bodyPr/>
                    <a:lstStyle/>
                    <a:p>
                      <a:r>
                        <a:rPr lang="en-US" b="1" dirty="0" smtClean="0">
                          <a:latin typeface="Times New Roman" pitchFamily="18" charset="0"/>
                          <a:cs typeface="Times New Roman" pitchFamily="18" charset="0"/>
                        </a:rPr>
                        <a:t>INFERENCE</a:t>
                      </a:r>
                      <a:endParaRPr lang="en-US" b="1" dirty="0">
                        <a:latin typeface="Times New Roman" pitchFamily="18" charset="0"/>
                        <a:cs typeface="Times New Roman" pitchFamily="18" charset="0"/>
                      </a:endParaRPr>
                    </a:p>
                  </a:txBody>
                  <a:tcPr/>
                </a:tc>
                <a:tc>
                  <a:txBody>
                    <a:bodyPr/>
                    <a:lstStyle/>
                    <a:p>
                      <a:pPr marL="0" indent="0" algn="just">
                        <a:buNone/>
                      </a:pPr>
                      <a:r>
                        <a:rPr lang="en-US" dirty="0" smtClean="0">
                          <a:latin typeface="Times New Roman" pitchFamily="18" charset="0"/>
                          <a:cs typeface="Times New Roman" pitchFamily="18" charset="0"/>
                        </a:rPr>
                        <a:t>The</a:t>
                      </a:r>
                      <a:r>
                        <a:rPr lang="en-US" baseline="0" dirty="0" smtClean="0">
                          <a:latin typeface="Times New Roman" pitchFamily="18" charset="0"/>
                          <a:cs typeface="Times New Roman" pitchFamily="18" charset="0"/>
                        </a:rPr>
                        <a:t> paper compares effect of the wind load and seismic load acting on the high rise buildings and ensure sufficient level of safety for various levels of loading demands</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743</TotalTime>
  <Words>1184</Words>
  <Application>Microsoft Office PowerPoint</Application>
  <PresentationFormat>On-screen Show (4:3)</PresentationFormat>
  <Paragraphs>228</Paragraphs>
  <Slides>27</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Acrobat Document</vt:lpstr>
      <vt:lpstr>  SRI ESHWAR COLLEGE OF ENGINEERING  academic year: 2017-18 department: civil engineering  </vt:lpstr>
      <vt:lpstr> PLANNING, ANALYSIS &amp;  DESIGNING OF SHOPPING MALL</vt:lpstr>
      <vt:lpstr>Presentation Outline</vt:lpstr>
      <vt:lpstr>Abstract of the project</vt:lpstr>
      <vt:lpstr>Specifications </vt:lpstr>
      <vt:lpstr>Indian Standard Codes Used</vt:lpstr>
      <vt:lpstr>Literature Survey (Cont’d..)</vt:lpstr>
      <vt:lpstr>Slide 8</vt:lpstr>
      <vt:lpstr>Slide 9</vt:lpstr>
      <vt:lpstr>Slide 10</vt:lpstr>
      <vt:lpstr>Slide 11</vt:lpstr>
      <vt:lpstr>Slide 12</vt:lpstr>
      <vt:lpstr>Slide 13</vt:lpstr>
      <vt:lpstr>Slide 14</vt:lpstr>
      <vt:lpstr>Slide 15</vt:lpstr>
      <vt:lpstr>Slide 16</vt:lpstr>
      <vt:lpstr>Sectional plan of Basement</vt:lpstr>
      <vt:lpstr>Slide 18</vt:lpstr>
      <vt:lpstr>Slide 19</vt:lpstr>
      <vt:lpstr>Slide 20</vt:lpstr>
      <vt:lpstr>Slide 21</vt:lpstr>
      <vt:lpstr>Cross Sectional plan </vt:lpstr>
      <vt:lpstr>Elevation view  </vt:lpstr>
      <vt:lpstr>Need for the study</vt:lpstr>
      <vt:lpstr>Methodology  </vt:lpstr>
      <vt:lpstr>Work Schedule</vt:lpstr>
      <vt:lpstr>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USER</cp:lastModifiedBy>
  <cp:revision>78</cp:revision>
  <dcterms:created xsi:type="dcterms:W3CDTF">2016-02-17T03:44:51Z</dcterms:created>
  <dcterms:modified xsi:type="dcterms:W3CDTF">2017-10-14T03:35:19Z</dcterms:modified>
</cp:coreProperties>
</file>