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83" r:id="rId2"/>
    <p:sldId id="282" r:id="rId3"/>
    <p:sldId id="271" r:id="rId4"/>
    <p:sldId id="260" r:id="rId5"/>
    <p:sldId id="297" r:id="rId6"/>
    <p:sldId id="298" r:id="rId7"/>
    <p:sldId id="299" r:id="rId8"/>
    <p:sldId id="300" r:id="rId9"/>
    <p:sldId id="275" r:id="rId10"/>
    <p:sldId id="287" r:id="rId11"/>
    <p:sldId id="289" r:id="rId12"/>
    <p:sldId id="290" r:id="rId13"/>
    <p:sldId id="291" r:id="rId14"/>
    <p:sldId id="292" r:id="rId15"/>
    <p:sldId id="293" r:id="rId16"/>
    <p:sldId id="294" r:id="rId17"/>
    <p:sldId id="295" r:id="rId18"/>
    <p:sldId id="296" r:id="rId19"/>
    <p:sldId id="258" r:id="rId20"/>
    <p:sldId id="301" r:id="rId21"/>
    <p:sldId id="302" r:id="rId22"/>
    <p:sldId id="303" r:id="rId23"/>
    <p:sldId id="306" r:id="rId24"/>
    <p:sldId id="304" r:id="rId25"/>
    <p:sldId id="305" r:id="rId26"/>
    <p:sldId id="268" r:id="rId27"/>
    <p:sldId id="284" r:id="rId28"/>
    <p:sldId id="285" r:id="rId29"/>
    <p:sldId id="269"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24" autoAdjust="0"/>
  </p:normalViewPr>
  <p:slideViewPr>
    <p:cSldViewPr>
      <p:cViewPr varScale="1">
        <p:scale>
          <a:sx n="78" d="100"/>
          <a:sy n="78" d="100"/>
        </p:scale>
        <p:origin x="558"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984D07-084D-4595-AB91-1A31FAFBEACB}" type="datetimeFigureOut">
              <a:rPr lang="en-US" smtClean="0"/>
              <a:pPr/>
              <a:t>8/2/2017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83C68C-68F1-418A-B6D0-947A84E2B7AB}" type="slidenum">
              <a:rPr lang="en-US" smtClean="0"/>
              <a:pPr/>
              <a:t>‹#›</a:t>
            </a:fld>
            <a:endParaRPr lang="en-US"/>
          </a:p>
        </p:txBody>
      </p:sp>
    </p:spTree>
    <p:extLst>
      <p:ext uri="{BB962C8B-B14F-4D97-AF65-F5344CB8AC3E}">
        <p14:creationId xmlns:p14="http://schemas.microsoft.com/office/powerpoint/2010/main" val="3947923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09935309-11AB-406F-BFBA-F017BF4868FF}" type="slidenum">
              <a:rPr lang="en-US" smtClean="0"/>
              <a:pPr/>
              <a:t>1</a:t>
            </a:fld>
            <a:endParaRPr lang="en-US"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9507684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283C68C-68F1-418A-B6D0-947A84E2B7AB}" type="slidenum">
              <a:rPr lang="en-US" smtClean="0"/>
              <a:pPr/>
              <a:t>17</a:t>
            </a:fld>
            <a:endParaRPr lang="en-US"/>
          </a:p>
        </p:txBody>
      </p:sp>
    </p:spTree>
    <p:extLst>
      <p:ext uri="{BB962C8B-B14F-4D97-AF65-F5344CB8AC3E}">
        <p14:creationId xmlns:p14="http://schemas.microsoft.com/office/powerpoint/2010/main" val="31197413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283C68C-68F1-418A-B6D0-947A84E2B7AB}" type="slidenum">
              <a:rPr lang="en-US" smtClean="0"/>
              <a:pPr/>
              <a:t>18</a:t>
            </a:fld>
            <a:endParaRPr lang="en-US"/>
          </a:p>
        </p:txBody>
      </p:sp>
    </p:spTree>
    <p:extLst>
      <p:ext uri="{BB962C8B-B14F-4D97-AF65-F5344CB8AC3E}">
        <p14:creationId xmlns:p14="http://schemas.microsoft.com/office/powerpoint/2010/main" val="39728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283C68C-68F1-418A-B6D0-947A84E2B7AB}" type="slidenum">
              <a:rPr lang="en-US" smtClean="0"/>
              <a:pPr/>
              <a:t>9</a:t>
            </a:fld>
            <a:endParaRPr lang="en-US"/>
          </a:p>
        </p:txBody>
      </p:sp>
    </p:spTree>
    <p:extLst>
      <p:ext uri="{BB962C8B-B14F-4D97-AF65-F5344CB8AC3E}">
        <p14:creationId xmlns:p14="http://schemas.microsoft.com/office/powerpoint/2010/main" val="1196416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283C68C-68F1-418A-B6D0-947A84E2B7AB}" type="slidenum">
              <a:rPr lang="en-US" smtClean="0"/>
              <a:pPr/>
              <a:t>10</a:t>
            </a:fld>
            <a:endParaRPr lang="en-US"/>
          </a:p>
        </p:txBody>
      </p:sp>
    </p:spTree>
    <p:extLst>
      <p:ext uri="{BB962C8B-B14F-4D97-AF65-F5344CB8AC3E}">
        <p14:creationId xmlns:p14="http://schemas.microsoft.com/office/powerpoint/2010/main" val="438871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283C68C-68F1-418A-B6D0-947A84E2B7AB}" type="slidenum">
              <a:rPr lang="en-US" smtClean="0"/>
              <a:pPr/>
              <a:t>11</a:t>
            </a:fld>
            <a:endParaRPr lang="en-US"/>
          </a:p>
        </p:txBody>
      </p:sp>
    </p:spTree>
    <p:extLst>
      <p:ext uri="{BB962C8B-B14F-4D97-AF65-F5344CB8AC3E}">
        <p14:creationId xmlns:p14="http://schemas.microsoft.com/office/powerpoint/2010/main" val="3997794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283C68C-68F1-418A-B6D0-947A84E2B7AB}" type="slidenum">
              <a:rPr lang="en-US" smtClean="0"/>
              <a:pPr/>
              <a:t>12</a:t>
            </a:fld>
            <a:endParaRPr lang="en-US"/>
          </a:p>
        </p:txBody>
      </p:sp>
    </p:spTree>
    <p:extLst>
      <p:ext uri="{BB962C8B-B14F-4D97-AF65-F5344CB8AC3E}">
        <p14:creationId xmlns:p14="http://schemas.microsoft.com/office/powerpoint/2010/main" val="1323097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283C68C-68F1-418A-B6D0-947A84E2B7AB}" type="slidenum">
              <a:rPr lang="en-US" smtClean="0"/>
              <a:pPr/>
              <a:t>13</a:t>
            </a:fld>
            <a:endParaRPr lang="en-US"/>
          </a:p>
        </p:txBody>
      </p:sp>
    </p:spTree>
    <p:extLst>
      <p:ext uri="{BB962C8B-B14F-4D97-AF65-F5344CB8AC3E}">
        <p14:creationId xmlns:p14="http://schemas.microsoft.com/office/powerpoint/2010/main" val="2523422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283C68C-68F1-418A-B6D0-947A84E2B7AB}" type="slidenum">
              <a:rPr lang="en-US" smtClean="0"/>
              <a:pPr/>
              <a:t>14</a:t>
            </a:fld>
            <a:endParaRPr lang="en-US"/>
          </a:p>
        </p:txBody>
      </p:sp>
    </p:spTree>
    <p:extLst>
      <p:ext uri="{BB962C8B-B14F-4D97-AF65-F5344CB8AC3E}">
        <p14:creationId xmlns:p14="http://schemas.microsoft.com/office/powerpoint/2010/main" val="2410310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283C68C-68F1-418A-B6D0-947A84E2B7AB}" type="slidenum">
              <a:rPr lang="en-US" smtClean="0"/>
              <a:pPr/>
              <a:t>15</a:t>
            </a:fld>
            <a:endParaRPr lang="en-US"/>
          </a:p>
        </p:txBody>
      </p:sp>
    </p:spTree>
    <p:extLst>
      <p:ext uri="{BB962C8B-B14F-4D97-AF65-F5344CB8AC3E}">
        <p14:creationId xmlns:p14="http://schemas.microsoft.com/office/powerpoint/2010/main" val="2625163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283C68C-68F1-418A-B6D0-947A84E2B7AB}" type="slidenum">
              <a:rPr lang="en-US" smtClean="0"/>
              <a:pPr/>
              <a:t>16</a:t>
            </a:fld>
            <a:endParaRPr lang="en-US"/>
          </a:p>
        </p:txBody>
      </p:sp>
    </p:spTree>
    <p:extLst>
      <p:ext uri="{BB962C8B-B14F-4D97-AF65-F5344CB8AC3E}">
        <p14:creationId xmlns:p14="http://schemas.microsoft.com/office/powerpoint/2010/main" val="614035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497659-F683-49C5-A6D5-9B4E76315670}" type="datetime1">
              <a:rPr lang="en-US" smtClean="0"/>
              <a:pPr/>
              <a:t>8/2/2017</a:t>
            </a:fld>
            <a:endParaRPr lang="en-US"/>
          </a:p>
        </p:txBody>
      </p:sp>
      <p:sp>
        <p:nvSpPr>
          <p:cNvPr id="5" name="Footer Placeholder 4"/>
          <p:cNvSpPr>
            <a:spLocks noGrp="1"/>
          </p:cNvSpPr>
          <p:nvPr>
            <p:ph type="ftr" sz="quarter" idx="11"/>
          </p:nvPr>
        </p:nvSpPr>
        <p:spPr/>
        <p:txBody>
          <a:bodyPr/>
          <a:lstStyle/>
          <a:p>
            <a:r>
              <a:rPr lang="en-US" smtClean="0"/>
              <a:t>Project Review 1 Version -00</a:t>
            </a:r>
            <a:endParaRPr lang="en-US"/>
          </a:p>
        </p:txBody>
      </p:sp>
      <p:sp>
        <p:nvSpPr>
          <p:cNvPr id="6" name="Slide Number Placeholder 5"/>
          <p:cNvSpPr>
            <a:spLocks noGrp="1"/>
          </p:cNvSpPr>
          <p:nvPr>
            <p:ph type="sldNum" sz="quarter" idx="12"/>
          </p:nvPr>
        </p:nvSpPr>
        <p:spPr/>
        <p:txBody>
          <a:bodyPr/>
          <a:lstStyle/>
          <a:p>
            <a:fld id="{18E5A94B-D643-433C-8B6B-56C25592C76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DF8489-F9CC-44CF-B858-00A1F8207091}" type="datetime1">
              <a:rPr lang="en-US" smtClean="0"/>
              <a:pPr/>
              <a:t>8/2/2017</a:t>
            </a:fld>
            <a:endParaRPr lang="en-US"/>
          </a:p>
        </p:txBody>
      </p:sp>
      <p:sp>
        <p:nvSpPr>
          <p:cNvPr id="5" name="Footer Placeholder 4"/>
          <p:cNvSpPr>
            <a:spLocks noGrp="1"/>
          </p:cNvSpPr>
          <p:nvPr>
            <p:ph type="ftr" sz="quarter" idx="11"/>
          </p:nvPr>
        </p:nvSpPr>
        <p:spPr/>
        <p:txBody>
          <a:bodyPr/>
          <a:lstStyle/>
          <a:p>
            <a:r>
              <a:rPr lang="en-US" smtClean="0"/>
              <a:t>Project Review 1 Version -00</a:t>
            </a:r>
            <a:endParaRPr lang="en-US"/>
          </a:p>
        </p:txBody>
      </p:sp>
      <p:sp>
        <p:nvSpPr>
          <p:cNvPr id="6" name="Slide Number Placeholder 5"/>
          <p:cNvSpPr>
            <a:spLocks noGrp="1"/>
          </p:cNvSpPr>
          <p:nvPr>
            <p:ph type="sldNum" sz="quarter" idx="12"/>
          </p:nvPr>
        </p:nvSpPr>
        <p:spPr/>
        <p:txBody>
          <a:bodyPr/>
          <a:lstStyle/>
          <a:p>
            <a:fld id="{18E5A94B-D643-433C-8B6B-56C25592C76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1A9521-5CC3-480D-A9E7-91033DBFB8C0}" type="datetime1">
              <a:rPr lang="en-US" smtClean="0"/>
              <a:pPr/>
              <a:t>8/2/2017</a:t>
            </a:fld>
            <a:endParaRPr lang="en-US"/>
          </a:p>
        </p:txBody>
      </p:sp>
      <p:sp>
        <p:nvSpPr>
          <p:cNvPr id="5" name="Footer Placeholder 4"/>
          <p:cNvSpPr>
            <a:spLocks noGrp="1"/>
          </p:cNvSpPr>
          <p:nvPr>
            <p:ph type="ftr" sz="quarter" idx="11"/>
          </p:nvPr>
        </p:nvSpPr>
        <p:spPr/>
        <p:txBody>
          <a:bodyPr/>
          <a:lstStyle/>
          <a:p>
            <a:r>
              <a:rPr lang="en-US" smtClean="0"/>
              <a:t>Project Review 1 Version -00</a:t>
            </a:r>
            <a:endParaRPr lang="en-US"/>
          </a:p>
        </p:txBody>
      </p:sp>
      <p:sp>
        <p:nvSpPr>
          <p:cNvPr id="6" name="Slide Number Placeholder 5"/>
          <p:cNvSpPr>
            <a:spLocks noGrp="1"/>
          </p:cNvSpPr>
          <p:nvPr>
            <p:ph type="sldNum" sz="quarter" idx="12"/>
          </p:nvPr>
        </p:nvSpPr>
        <p:spPr/>
        <p:txBody>
          <a:bodyPr/>
          <a:lstStyle/>
          <a:p>
            <a:fld id="{18E5A94B-D643-433C-8B6B-56C25592C76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9868E4-FAAA-4FEB-9B70-9DB4999B99D8}" type="datetime1">
              <a:rPr lang="en-US" smtClean="0"/>
              <a:pPr/>
              <a:t>8/2/2017</a:t>
            </a:fld>
            <a:endParaRPr lang="en-US"/>
          </a:p>
        </p:txBody>
      </p:sp>
      <p:sp>
        <p:nvSpPr>
          <p:cNvPr id="5" name="Footer Placeholder 4"/>
          <p:cNvSpPr>
            <a:spLocks noGrp="1"/>
          </p:cNvSpPr>
          <p:nvPr>
            <p:ph type="ftr" sz="quarter" idx="11"/>
          </p:nvPr>
        </p:nvSpPr>
        <p:spPr/>
        <p:txBody>
          <a:bodyPr/>
          <a:lstStyle/>
          <a:p>
            <a:r>
              <a:rPr lang="en-US" smtClean="0"/>
              <a:t>Project Review 1 Version -00</a:t>
            </a:r>
            <a:endParaRPr lang="en-US"/>
          </a:p>
        </p:txBody>
      </p:sp>
      <p:sp>
        <p:nvSpPr>
          <p:cNvPr id="6" name="Slide Number Placeholder 5"/>
          <p:cNvSpPr>
            <a:spLocks noGrp="1"/>
          </p:cNvSpPr>
          <p:nvPr>
            <p:ph type="sldNum" sz="quarter" idx="12"/>
          </p:nvPr>
        </p:nvSpPr>
        <p:spPr/>
        <p:txBody>
          <a:bodyPr/>
          <a:lstStyle/>
          <a:p>
            <a:fld id="{18E5A94B-D643-433C-8B6B-56C25592C76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AED955-E58B-4A65-8C97-622CEA7B88C1}" type="datetime1">
              <a:rPr lang="en-US" smtClean="0"/>
              <a:pPr/>
              <a:t>8/2/2017</a:t>
            </a:fld>
            <a:endParaRPr lang="en-US"/>
          </a:p>
        </p:txBody>
      </p:sp>
      <p:sp>
        <p:nvSpPr>
          <p:cNvPr id="5" name="Footer Placeholder 4"/>
          <p:cNvSpPr>
            <a:spLocks noGrp="1"/>
          </p:cNvSpPr>
          <p:nvPr>
            <p:ph type="ftr" sz="quarter" idx="11"/>
          </p:nvPr>
        </p:nvSpPr>
        <p:spPr/>
        <p:txBody>
          <a:bodyPr/>
          <a:lstStyle/>
          <a:p>
            <a:r>
              <a:rPr lang="en-US" smtClean="0"/>
              <a:t>Project Review 1 Version -00</a:t>
            </a:r>
            <a:endParaRPr lang="en-US"/>
          </a:p>
        </p:txBody>
      </p:sp>
      <p:sp>
        <p:nvSpPr>
          <p:cNvPr id="6" name="Slide Number Placeholder 5"/>
          <p:cNvSpPr>
            <a:spLocks noGrp="1"/>
          </p:cNvSpPr>
          <p:nvPr>
            <p:ph type="sldNum" sz="quarter" idx="12"/>
          </p:nvPr>
        </p:nvSpPr>
        <p:spPr/>
        <p:txBody>
          <a:bodyPr/>
          <a:lstStyle/>
          <a:p>
            <a:fld id="{18E5A94B-D643-433C-8B6B-56C25592C76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C75528-863D-4F1A-81C2-A6BE2DE2D660}" type="datetime1">
              <a:rPr lang="en-US" smtClean="0"/>
              <a:pPr/>
              <a:t>8/2/2017</a:t>
            </a:fld>
            <a:endParaRPr lang="en-US"/>
          </a:p>
        </p:txBody>
      </p:sp>
      <p:sp>
        <p:nvSpPr>
          <p:cNvPr id="6" name="Footer Placeholder 5"/>
          <p:cNvSpPr>
            <a:spLocks noGrp="1"/>
          </p:cNvSpPr>
          <p:nvPr>
            <p:ph type="ftr" sz="quarter" idx="11"/>
          </p:nvPr>
        </p:nvSpPr>
        <p:spPr/>
        <p:txBody>
          <a:bodyPr/>
          <a:lstStyle/>
          <a:p>
            <a:r>
              <a:rPr lang="en-US" smtClean="0"/>
              <a:t>Project Review 1 Version -00</a:t>
            </a:r>
            <a:endParaRPr lang="en-US"/>
          </a:p>
        </p:txBody>
      </p:sp>
      <p:sp>
        <p:nvSpPr>
          <p:cNvPr id="7" name="Slide Number Placeholder 6"/>
          <p:cNvSpPr>
            <a:spLocks noGrp="1"/>
          </p:cNvSpPr>
          <p:nvPr>
            <p:ph type="sldNum" sz="quarter" idx="12"/>
          </p:nvPr>
        </p:nvSpPr>
        <p:spPr/>
        <p:txBody>
          <a:bodyPr/>
          <a:lstStyle/>
          <a:p>
            <a:fld id="{18E5A94B-D643-433C-8B6B-56C25592C76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12820C2-9CE2-4355-AE4E-12FF46D40AFB}" type="datetime1">
              <a:rPr lang="en-US" smtClean="0"/>
              <a:pPr/>
              <a:t>8/2/2017</a:t>
            </a:fld>
            <a:endParaRPr lang="en-US"/>
          </a:p>
        </p:txBody>
      </p:sp>
      <p:sp>
        <p:nvSpPr>
          <p:cNvPr id="8" name="Footer Placeholder 7"/>
          <p:cNvSpPr>
            <a:spLocks noGrp="1"/>
          </p:cNvSpPr>
          <p:nvPr>
            <p:ph type="ftr" sz="quarter" idx="11"/>
          </p:nvPr>
        </p:nvSpPr>
        <p:spPr/>
        <p:txBody>
          <a:bodyPr/>
          <a:lstStyle/>
          <a:p>
            <a:r>
              <a:rPr lang="en-US" smtClean="0"/>
              <a:t>Project Review 1 Version -00</a:t>
            </a:r>
            <a:endParaRPr lang="en-US"/>
          </a:p>
        </p:txBody>
      </p:sp>
      <p:sp>
        <p:nvSpPr>
          <p:cNvPr id="9" name="Slide Number Placeholder 8"/>
          <p:cNvSpPr>
            <a:spLocks noGrp="1"/>
          </p:cNvSpPr>
          <p:nvPr>
            <p:ph type="sldNum" sz="quarter" idx="12"/>
          </p:nvPr>
        </p:nvSpPr>
        <p:spPr/>
        <p:txBody>
          <a:bodyPr/>
          <a:lstStyle/>
          <a:p>
            <a:fld id="{18E5A94B-D643-433C-8B6B-56C25592C76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B5E093A-0233-4713-B494-10E53FE5E279}" type="datetime1">
              <a:rPr lang="en-US" smtClean="0"/>
              <a:pPr/>
              <a:t>8/2/2017</a:t>
            </a:fld>
            <a:endParaRPr lang="en-US"/>
          </a:p>
        </p:txBody>
      </p:sp>
      <p:sp>
        <p:nvSpPr>
          <p:cNvPr id="4" name="Footer Placeholder 3"/>
          <p:cNvSpPr>
            <a:spLocks noGrp="1"/>
          </p:cNvSpPr>
          <p:nvPr>
            <p:ph type="ftr" sz="quarter" idx="11"/>
          </p:nvPr>
        </p:nvSpPr>
        <p:spPr/>
        <p:txBody>
          <a:bodyPr/>
          <a:lstStyle/>
          <a:p>
            <a:r>
              <a:rPr lang="en-US" smtClean="0"/>
              <a:t>Project Review 1 Version -00</a:t>
            </a:r>
            <a:endParaRPr lang="en-US"/>
          </a:p>
        </p:txBody>
      </p:sp>
      <p:sp>
        <p:nvSpPr>
          <p:cNvPr id="5" name="Slide Number Placeholder 4"/>
          <p:cNvSpPr>
            <a:spLocks noGrp="1"/>
          </p:cNvSpPr>
          <p:nvPr>
            <p:ph type="sldNum" sz="quarter" idx="12"/>
          </p:nvPr>
        </p:nvSpPr>
        <p:spPr/>
        <p:txBody>
          <a:bodyPr/>
          <a:lstStyle/>
          <a:p>
            <a:fld id="{18E5A94B-D643-433C-8B6B-56C25592C76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0ACC66-30EB-4F80-8915-13310C5D43D5}" type="datetime1">
              <a:rPr lang="en-US" smtClean="0"/>
              <a:pPr/>
              <a:t>8/2/2017</a:t>
            </a:fld>
            <a:endParaRPr lang="en-US"/>
          </a:p>
        </p:txBody>
      </p:sp>
      <p:sp>
        <p:nvSpPr>
          <p:cNvPr id="3" name="Footer Placeholder 2"/>
          <p:cNvSpPr>
            <a:spLocks noGrp="1"/>
          </p:cNvSpPr>
          <p:nvPr>
            <p:ph type="ftr" sz="quarter" idx="11"/>
          </p:nvPr>
        </p:nvSpPr>
        <p:spPr/>
        <p:txBody>
          <a:bodyPr/>
          <a:lstStyle/>
          <a:p>
            <a:r>
              <a:rPr lang="en-US" smtClean="0"/>
              <a:t>Project Review 1 Version -00</a:t>
            </a:r>
            <a:endParaRPr lang="en-US"/>
          </a:p>
        </p:txBody>
      </p:sp>
      <p:sp>
        <p:nvSpPr>
          <p:cNvPr id="4" name="Slide Number Placeholder 3"/>
          <p:cNvSpPr>
            <a:spLocks noGrp="1"/>
          </p:cNvSpPr>
          <p:nvPr>
            <p:ph type="sldNum" sz="quarter" idx="12"/>
          </p:nvPr>
        </p:nvSpPr>
        <p:spPr/>
        <p:txBody>
          <a:bodyPr/>
          <a:lstStyle/>
          <a:p>
            <a:fld id="{18E5A94B-D643-433C-8B6B-56C25592C76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CAC56A-1092-4C87-8808-FCCD4795E633}" type="datetime1">
              <a:rPr lang="en-US" smtClean="0"/>
              <a:pPr/>
              <a:t>8/2/2017</a:t>
            </a:fld>
            <a:endParaRPr lang="en-US"/>
          </a:p>
        </p:txBody>
      </p:sp>
      <p:sp>
        <p:nvSpPr>
          <p:cNvPr id="6" name="Footer Placeholder 5"/>
          <p:cNvSpPr>
            <a:spLocks noGrp="1"/>
          </p:cNvSpPr>
          <p:nvPr>
            <p:ph type="ftr" sz="quarter" idx="11"/>
          </p:nvPr>
        </p:nvSpPr>
        <p:spPr/>
        <p:txBody>
          <a:bodyPr/>
          <a:lstStyle/>
          <a:p>
            <a:r>
              <a:rPr lang="en-US" smtClean="0"/>
              <a:t>Project Review 1 Version -00</a:t>
            </a:r>
            <a:endParaRPr lang="en-US"/>
          </a:p>
        </p:txBody>
      </p:sp>
      <p:sp>
        <p:nvSpPr>
          <p:cNvPr id="7" name="Slide Number Placeholder 6"/>
          <p:cNvSpPr>
            <a:spLocks noGrp="1"/>
          </p:cNvSpPr>
          <p:nvPr>
            <p:ph type="sldNum" sz="quarter" idx="12"/>
          </p:nvPr>
        </p:nvSpPr>
        <p:spPr/>
        <p:txBody>
          <a:bodyPr/>
          <a:lstStyle/>
          <a:p>
            <a:fld id="{18E5A94B-D643-433C-8B6B-56C25592C76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57B352-2B52-4C6A-BD29-A840C399BF6C}" type="datetime1">
              <a:rPr lang="en-US" smtClean="0"/>
              <a:pPr/>
              <a:t>8/2/2017</a:t>
            </a:fld>
            <a:endParaRPr lang="en-US"/>
          </a:p>
        </p:txBody>
      </p:sp>
      <p:sp>
        <p:nvSpPr>
          <p:cNvPr id="6" name="Footer Placeholder 5"/>
          <p:cNvSpPr>
            <a:spLocks noGrp="1"/>
          </p:cNvSpPr>
          <p:nvPr>
            <p:ph type="ftr" sz="quarter" idx="11"/>
          </p:nvPr>
        </p:nvSpPr>
        <p:spPr/>
        <p:txBody>
          <a:bodyPr/>
          <a:lstStyle/>
          <a:p>
            <a:r>
              <a:rPr lang="en-US" smtClean="0"/>
              <a:t>Project Review 1 Version -00</a:t>
            </a:r>
            <a:endParaRPr lang="en-US"/>
          </a:p>
        </p:txBody>
      </p:sp>
      <p:sp>
        <p:nvSpPr>
          <p:cNvPr id="7" name="Slide Number Placeholder 6"/>
          <p:cNvSpPr>
            <a:spLocks noGrp="1"/>
          </p:cNvSpPr>
          <p:nvPr>
            <p:ph type="sldNum" sz="quarter" idx="12"/>
          </p:nvPr>
        </p:nvSpPr>
        <p:spPr/>
        <p:txBody>
          <a:bodyPr/>
          <a:lstStyle/>
          <a:p>
            <a:fld id="{18E5A94B-D643-433C-8B6B-56C25592C76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B6D486-99E3-462C-AC20-1353B3B40C3B}" type="datetime1">
              <a:rPr lang="en-US" smtClean="0"/>
              <a:pPr/>
              <a:t>8/2/2017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Project Review 1 Version -00</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E5A94B-D643-433C-8B6B-56C25592C76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762000" y="3276600"/>
            <a:ext cx="8077200" cy="1524000"/>
          </a:xfrm>
        </p:spPr>
        <p:txBody>
          <a:bodyPr>
            <a:noAutofit/>
          </a:bodyPr>
          <a:lstStyle/>
          <a:p>
            <a:r>
              <a:rPr lang="en-US" sz="3200" b="1" cap="all" dirty="0" smtClean="0">
                <a:solidFill>
                  <a:srgbClr val="0047D6"/>
                </a:solidFill>
              </a:rPr>
              <a:t/>
            </a:r>
            <a:br>
              <a:rPr lang="en-US" sz="3200" b="1" cap="all" dirty="0" smtClean="0">
                <a:solidFill>
                  <a:srgbClr val="0047D6"/>
                </a:solidFill>
              </a:rPr>
            </a:br>
            <a:r>
              <a:rPr lang="en-US" sz="3200" b="1" cap="all" dirty="0" smtClean="0">
                <a:solidFill>
                  <a:srgbClr val="FF0000"/>
                </a:solidFill>
              </a:rPr>
              <a:t>SRI ESHWAR COLLEGE OF ENGINEERING</a:t>
            </a:r>
            <a:br>
              <a:rPr lang="en-US" sz="3200" b="1" cap="all" dirty="0" smtClean="0">
                <a:solidFill>
                  <a:srgbClr val="FF0000"/>
                </a:solidFill>
              </a:rPr>
            </a:br>
            <a:r>
              <a:rPr lang="en-US" sz="3200" b="1" cap="all" dirty="0" smtClean="0">
                <a:solidFill>
                  <a:srgbClr val="FF0000"/>
                </a:solidFill>
              </a:rPr>
              <a:t> academic year: 2017-18</a:t>
            </a:r>
            <a:br>
              <a:rPr lang="en-US" sz="3200" b="1" cap="all" dirty="0" smtClean="0">
                <a:solidFill>
                  <a:srgbClr val="FF0000"/>
                </a:solidFill>
              </a:rPr>
            </a:br>
            <a:r>
              <a:rPr lang="en-US" sz="3200" b="1" cap="all" dirty="0" smtClean="0">
                <a:solidFill>
                  <a:srgbClr val="FF0000"/>
                </a:solidFill>
              </a:rPr>
              <a:t>department:  CIVIL</a:t>
            </a:r>
            <a:br>
              <a:rPr lang="en-US" sz="3200" b="1" cap="all" dirty="0" smtClean="0">
                <a:solidFill>
                  <a:srgbClr val="FF0000"/>
                </a:solidFill>
              </a:rPr>
            </a:br>
            <a:r>
              <a:rPr lang="en-US" sz="3200" b="1" cap="all" dirty="0" smtClean="0">
                <a:solidFill>
                  <a:srgbClr val="FF0000"/>
                </a:solidFill>
              </a:rPr>
              <a:t>section: FINAL YEAR</a:t>
            </a:r>
            <a:r>
              <a:rPr lang="en-US" sz="3600" b="1" cap="all" dirty="0" smtClean="0">
                <a:solidFill>
                  <a:srgbClr val="FF0000"/>
                </a:solidFill>
              </a:rPr>
              <a:t/>
            </a:r>
            <a:br>
              <a:rPr lang="en-US" sz="3600" b="1" cap="all" dirty="0" smtClean="0">
                <a:solidFill>
                  <a:srgbClr val="FF0000"/>
                </a:solidFill>
              </a:rPr>
            </a:br>
            <a:r>
              <a:rPr lang="en-US" sz="3200" b="1" cap="all" dirty="0" smtClean="0">
                <a:solidFill>
                  <a:srgbClr val="0047D6"/>
                </a:solidFill>
              </a:rPr>
              <a:t/>
            </a:r>
            <a:br>
              <a:rPr lang="en-US" sz="3200" b="1" cap="all" dirty="0" smtClean="0">
                <a:solidFill>
                  <a:srgbClr val="0047D6"/>
                </a:solidFill>
              </a:rPr>
            </a:br>
            <a:endParaRPr lang="en-US" sz="3200" b="1" cap="all" dirty="0" smtClean="0">
              <a:solidFill>
                <a:srgbClr val="0047D6"/>
              </a:solidFill>
            </a:endParaRPr>
          </a:p>
        </p:txBody>
      </p:sp>
      <p:sp>
        <p:nvSpPr>
          <p:cNvPr id="3075" name="Rectangle 3"/>
          <p:cNvSpPr>
            <a:spLocks noGrp="1" noChangeArrowheads="1"/>
          </p:cNvSpPr>
          <p:nvPr>
            <p:ph idx="1"/>
          </p:nvPr>
        </p:nvSpPr>
        <p:spPr>
          <a:xfrm>
            <a:off x="990600" y="5638800"/>
            <a:ext cx="7772400" cy="762000"/>
          </a:xfrm>
        </p:spPr>
        <p:txBody>
          <a:bodyPr>
            <a:noAutofit/>
          </a:bodyPr>
          <a:lstStyle/>
          <a:p>
            <a:pPr algn="ctr" eaLnBrk="1" hangingPunct="1">
              <a:lnSpc>
                <a:spcPct val="90000"/>
              </a:lnSpc>
              <a:buFontTx/>
              <a:buNone/>
            </a:pPr>
            <a:r>
              <a:rPr lang="en-US" b="1" cap="all" dirty="0" smtClean="0">
                <a:solidFill>
                  <a:srgbClr val="FF0000"/>
                </a:solidFill>
                <a:latin typeface="+mj-lt"/>
              </a:rPr>
              <a:t>DESIGN PROJECT REVIEW –1</a:t>
            </a:r>
          </a:p>
          <a:p>
            <a:pPr algn="ctr" eaLnBrk="1" hangingPunct="1">
              <a:lnSpc>
                <a:spcPct val="90000"/>
              </a:lnSpc>
              <a:buFontTx/>
              <a:buNone/>
            </a:pPr>
            <a:r>
              <a:rPr lang="en-US" b="1" cap="all" dirty="0" smtClean="0">
                <a:solidFill>
                  <a:srgbClr val="FF0000"/>
                </a:solidFill>
                <a:latin typeface="+mj-lt"/>
              </a:rPr>
              <a:t>Date of review: 02.08.2017</a:t>
            </a:r>
          </a:p>
        </p:txBody>
      </p:sp>
      <p:sp>
        <p:nvSpPr>
          <p:cNvPr id="54274" name="AutoShape 2" descr="data:image/jpeg;base64,/9j/4AAQSkZJRgABAQAAAQABAAD/2wCEAAkGBhQRERQUEhQWFBQVFhQWFhUYFxQVFxcYFhgaFBUVGBcXGyYeGBojGRUZHy8gJCcpLCwsFh4xNTAqNSYrLCkBCQoKDgwOGg8PGi4iHyUqLyotNSkvMCosLC0xNSs2KjU0LCkwNSwsMTQqNSwsNC0sLCw0KSwtLCwtLC8sKSwsLP/AABEIALYAkAMBIgACEQEDEQH/xAAcAAABBQEBAQAAAAAAAAAAAAAAAQQFBgcDAgj/xABHEAACAAMFAwYJDAADCQAAAAABAgADEQQFEiExBkFREyIyYXGyBzNCUnKBkaGxFBYXI1Rjc5KiwdHSU2KCFSQ0Q0Th4vDx/8QAGwEAAgMBAQEAAAAAAAAAAAAABAYAAwUBAgf/xAA2EQABBAEBBAcHBAEFAAAAAAABAAIDEQQxBRIhQRMUM1FScZEiMkJhgaHwU7HB0QYVIzRDYv/aAAwDAQACEQMRAD8A2yCCPFonBFZjooJPYBUxFF7giofSlY/vPyGD6UrH95+Qxf1aXwlD9ah8QVvhYp/0pWP738hg+lKx/efkMTq0vhKnWofEFYbXeolPhYHMVBGfujtIvCW/RYdmh9kU62bbWW1FEl4w9TTEpAz1FfVARCznZ2Rgzlj22NRyP5a08eOLIj3mH5Kw3jfoWqy8zvbcOzjDi43LSqk1JLVJir0h/J2ml2WT9YrkVJJVcQHbSBtn5z8jLHSGuBoK3IibFFwVpgiofSlY/vPyGD6UrH97+Qw39Wl8JWP1qHxBW+CKh9KVj+9/IYPpSsf3v5DE6tL4Sp1qHxBW+CKh9KVj+9/IYPpSsf3v5DE6tL4Sp1qHxBW+CInZ/aeTbQ5k4uYQDiGHpAkfCJaKnNLTR1VzXBwtuiIa3t4ib+G/dMOoa3t4ib+G/dMcGoUd7pXz8gyHYIWkImg7BDiz2GZM8WjN1gZe05Q0ukbG23kAfMpTawuNNF+S4UgMO590TkFWlOB2V9tNIao9CDrTcdI8smZILjcHeRtddG5hp4rzCtWytx0+umDM9AcB538RZ4o3ztn8VH+kQ6sO1U1WUzqGWxINBSlKZ++EDamxdo5UjsiSj3AHl8k1YW0cSBgiZY7yVbzDe02+XL6bqvUTn7NYW02sJLaZWoClq+qojNCxJJOZOZPXGdsTYvXy5z3Fobw+qM2ltLqga1osnipa/J9nc1khg28gAIfVxiJpBBH03GgGPGIwSa7zZSXNKZXl5AF9yKQUgggi1UikFIIIlqLSfBD0LT6UvumNBjPvBF0LT6UvumNChczO2cmTC7FqSGt7eIm/hv3TDqGt6+Im/hv3TAw1CKd7pWN7LXGJ3PmDmLQAecevqEXRUAFAKDcOERey1PksunA17a5xLQm7czZcjLeHng00B3UtHZmNHFA0t1IslEVrai41Kmagoy9IDRhx7RFlhpeswCRNJ0wN7xQe+Bdl5UuPlMdGdSAfmFfmwMmhcH9yzqWhYgAVJIAHEnSJi+rIEl0H/LncnXjWSjH3iHWyF01blmGQyTrO89gj3OTlJc4H7cg/NLeX8QI+l/6g2TMdG3Rg4+Z/oJMGKWYwedXHh5BQ63w/IGScwSKHgN69kMDClaZHUZHtGsIY14YY4gTGKs36oCSR763jpwRBBBFqqRBBBEURBBBEUWk+CLoWn0pfdMaFGe+CLoWn0pfdMaFC7mds5MuF2LUkNb28RN/DfumHLzANTTtyhnek5TIm0YH6t9480wIHNB4lFuB3Ssc2Zv4SOY/i2oQfNO89hi6SZ6uAVIYcQaxnEm7ZrUpKmHIeQ3xpElYtl7QTXxXWWz9imKNs7Mwp3mYzBjjrzv6Dig9nZuTE0RiMuH7fXRXWdPVBVmCjiTSIz5JMt5worCzg1ZqUMw8Fr5PXHiwbKopBmEzXypi0B6h/MaLZ5ARQq6DKMPZ+JB0hMLi4j4qoDyH8n0WxNJK9oEgoHld359yqnybk6Lhw0FANMoqVi/4S1vwtUg+xzX3NGnXtZw0sneuY/cRRVusyrlmselMblfVUBfcAfXGtsnEOPJK0m73fPjaA2i/pWsoVQd/FKqX3Kw2iYP8ANX25/GGJiU2kH15PFVPtERcOGE7ex2E9wSvKKeUQQQQUqkQQQRFEQQQRFFpPgi6Fp9KX3TGhRnvgi6Fp9KX3TGhQu5nbOTLhdi1IYjr2saclMbCMSoxB6wCR8IkYaXsPqJv4b90wE6NsnB4tGFxaCQssu3bINQTlwnLnDMesaiLHLmBgCpBB0IzEZ/dTyHAl2iqCnNnLqnU40ZfeIs93bP2qysDLpabO9M5ZBoPOC6g57qwJtb/Hod0yY/snWjofIqjZ+1JeDZfaHeNR5hTtaRabNaA6hh/8PCKybO3mt7DDqx2CbXm1QcTl7t8LOzJ5ceQgMJtbuQxrxZNUpq1jEMG9teobz/7xiI20lAXfOAFAEFBwApSJiy2XANak6sdTEXtmP9xtHoH9oc8Zp6QOcKJr6LGyK6NwHcVmO0MvmyJm4ywp7QAf3Psj3cez4mjHMqF3AZE8TXcIkZNj5exIu8KMPaun8euH1yuDITdQYSN4IyIPXAmRtOSDEdFEac15afkLNf0slmO18oc7Qi03nbMSWFACp3EE/vrFUt1iaS5RtRoeI3GNBio7WTAZygahaH1kmnsjn+P7QyJMjopHbwo68aUzYWNZvAUVCQQsJD0shEEEERcWk+CLoWn0pfdMaFGe+CLoWn0pfdMaFC5mds5MuF2LUkNb28RN/DfumHUNb28RN/DfumBhqEU7Qr59TQdgiSuq/p9mP1MwqN6nNT/pOUQpteWQ4R6lTix1AhqIDhR4pTbvN4jgtcuDa+ZOkhnVMQJBoCBUb6Vh5MvmYdKDsH8xTdhweSmZkjlNMqdERcbpsmN67lz9e4R8u2i/IGe/HjcavgnrD3HYrZHDjSsQiF20P+42j0D+0PnvRQ4T37geERm3b0sE7rAHtIEMuJKySQBhujRQGS0tjcT3Kn7LvWzjqZh76w5tFldSXkkYj0kbov19TdcReyU76uaPNIPtH/jHfZS2Y5OEmpQ79aHMfvGNnY8keRPM3RrhY7w5Z0MjSxjTzB+yb22/rQopyBQ+dznHqIFIrkxmJJapJ1JrWLFbdraEiWtaGmInX1D+YjX2zmg9GUf9Lf3hh2dHkQMtmO0X/wCqJ9b/AHQc5Y80Xk/RMJdndslRm7FJ+EdplgKeMIT/AC1q35Rp646zdo50wdPCOCjD74YExtxnIf2lN8uJ9UG7cGnFKxG7/vCQQQWFUVpPgi6Fp9KX3TGhRnvgi6Fp9KX3TGhQuZnbOTLhdi1JDW9fETfw37ph1DW9fETfw37pgYahFO90r54+TAjhkI8mx9cd00HYIcWWyGa6ourGnZxMNL3tY0vdoOKVGBziGjVPLr2YtjorSGoHzADspPXSlIfFL2kVQO/XheUR74vFmIkIFl64QteAG4dfExEXrfcuQOcaudFGp7eA64+fDbc8027FE17ie7ly4ptOzooo7fIWgfNVQzbzH+KfUhj1fV4XmZNLSJolMRUsgAJ1GYHGGttv6dMbFjK0rQLkB/MaLtVPRrPIkTWo05KqT5yqvszYQxN6TEAfJEwXrujiO/01WUNzI3gx7uHiOvcsvuudaQzCRWpAqKLoK019IxysdsnSicDYScjp74l9nyZdpCsKNzlI66V/aI60pR3HBmHvMaDd2Sd8ZaKLWm+/XVZhtrAedkeSW2XBPRcbgFTvU4qdZpoOuGaWUb84mbBf0yUMOTr5rbuww1tlpV2qqBOIBJB/iLMd2SHFkzRXIjSvJcfuEW0psBSFhYSDkOiCCCOKLSfBF0LT6UvumNCjPfBF0LT6UvumNChdzO2cmXC7FqSGt7eIm/hv3TDqGt7eIm/hv3TAw1CKd7pXz6unqi57KXRyama+TMOaDlhXj6/2iFuK6lI5afzZK0pXyzwA3j4wt9bSNO5qcyXw3t28OyCNpGbPPU8Y0343cvL5lZGH0eKBkS6/CP5UpfW1YWqSCCd76gejx7YqsyYWJLEknUnMx5gjS2fsyDAZuxDjzPMoPKzJcl288/Tkjk8XNGpy9uUWrwj20PahLGklAvrPOI+EVqyT8ExHIrgZWpxwkMB7oS0T2mOzuasxLMeJJqYNLN54cdAD91SH0wt76UhZbQJjozMFmoRQnITANxO5uB31jjfkjBPmDiaj15/GsMTDu8J/KCW1anBhPUVy+FD64EEBiyGvb7pBFd3MKwyB8ZB11800gggjQQqIIIIiiIIII4otJ8EXQtPpS+6Y0KM98EXQtPpS+6Y0KF3M7ZyZcLsWryIjb2tfMmKoxURi3AChqCeNIcWzlDRU5ta4m4DgOuOdtswSzzQv+HM7ScJzJjNt0j9xvAcz/SNIDW2Vh1vvNpxFaBR0UGSqOoQ1jymg7BHuHGKJkTQxgoJRe9zzvONlTF3bLPNlrNaZKko74JZmNhxtpQAdkR94XZMkTHlzFoya0zFNQa8DFw2dlTfkkoYFtkiZMo0kLz5BqauGrx+OREPbBZ1s1ovES35TBIRlLnlCDzjhJPSplAXWXNc4aosY7XNbytUNruIlcqWSmLBgr9ZXjhppDm5Nn5lr5Qy2lqJQVnLsVADVpnQ+aYmrXajNuku5BdrVVjQCtddOyO3g7UmXbgEEwmVKAlnRz9Zzdf3ix0rujc7na8NiaZGtOhFqs3ldRksq8pKmlgaci/KDhQ0GR6o9XTccy0zhJQBXIJ59VFBrurFpuiXOlWwH5GkgmS/1asAzAavLNTVxkN26JixSWW8bKXcuGkTsONQk1QMOU3ic8vXHh2U5or5X+UvbcZpN/OlmXIsPJbPTI59nGEwngdaaHXh2xef9uMLJYLTNbEy2pwzGlcHPVhluw/ARYv8AZErF8n5uITvlgOWnLEkezLsjpyyzVv4NVG4ofofw6LJVlMTQKxPAKSfhCBDnkctcjl28Iv1z2iZNS1WlC5VrQKS5IVZjDIKWc5qmGlR6USM9xLtd5OgUEWeSwyBGLn5036CIctwNV+cFwYoIBv8AOKy9hTXKEjpabS0x2dzVnOJjQCpO+gyjnBw+aCK0nwRdC0+lL7pjQoz3wRdC0+lL7pjQoXcztnJkwuxakhreviJv4b90w6hveMstKmACpKOAOJKkAQK3UIt2hXz2mg7BHuJhdirbT/hn/R/aF+Zdt+zTP0f2hoE0fiHqlToZPCfRPbvlyuSkqJiS1fCJswTCs0OXIIABzGGmowgZx1k2GyqjAzAGYPiJmBmUlJRAqpAejNM3Z5xGjYq2/Zn/AEf2hfmVbfsz/o/tAxaz9T7okF/6f2Kk22es7cqJcx2VBiA5VCBzZpx5ZNUouWR50MrVd9nl2iSkqewlv4xxMXQHI1Xo1ro2kcl2PtwqBZ5oB1AKgHtAbOPPzKtv2Z/0f2jrS2+Mlrjg46R19Cul9LKlylMpy03lKkmbjdF5JSUBXcHJFRvEStuslmmWmYWmcmooJbJNQFgS1STjYkCgyNNYhfmVbfsz/o/tC/Mu2/Zpn6P7RKj8YU/3L9z7FSjXBZ1WWHmELMU0LTFIr9TVlHkn61/ZHKbd1mwzGFofEFGEcspIybsxCqgYR53XDJtj7eaVs8000qVNOoVbKE+ZVt+zP+j+0eQG85P2Xfa5R/Yp/Mu2ySmIScxXFJFBNSjBppRmbDqoSjUOlY9C6bO5OGc7OR0ROXn82YwQEjIAouZr0ojvmVbfsz/o/tCpsbblNRZ5gPEFQfaGjtN16Tj9FBv/AKfDyKj75saybRNlqSVRioJoTQcaQziaOxduP/TTPan9oX5lW37M/wCj+0ECVgFFw9UOYn37p9Crd4IuhafSl90xoUUnwaXNOs6z+WltLxMhFaZ0BroT1RdRGBlOBmcQmHDBbCAURA3ttXLlIzqrOFzNMsvXE80UG0ScaMvnKR7RGBtDNfjvjA0J4/ZacMQka7vUpbdqmRS3NVRvoWOegHExG2jbIgKcbkMK1VclANCWyyzNIgRbuXkKiK/KKEYnDTNCCQC2VeEeLRYJjygqo+FhN5rOAQzGqu+nXlAzIyf+TIQbPOuHL+15dKf+ptiu6+KmLRtFNM5EV5gAmYWbyTzCSvqyMCbWnCzEzQFAZanpKThxKOFeMM/kM3lBkuDlBMJrnmuFlp2k5w3styOqYSqAjklxYiSyq+JjnkuQ0pHk9W3BbzwA+I95v6/suAz7xput8vKlN2bahy4Ws0E0rXRSRiwt10jhYts5hksTNIdULVZObStAchzgMtIZzbDMNpxquHi4agdcJAVlrm2LfHA3a+BVwnKTKQ0ocy4LjI7gKx6Y6CgGv1o+9da3qo4y2bbpY09FaJO2JL8njQuK1FCMxrC2zbcynRDKDVzJDUoCwXIHU1OkVewEvMFEIwzpswvTIjnKoB36/phpfNqKzix6ctgEUqSuAjN8h53wi6ESDJDA8n2bonny0/AvEkg6HeIr2vsr/bNs0lAF5bnE2EBaMdCch2CHNi2rkzVxAOozFGWhy1yik34avIAmCWcTsHy3LTysvKjha5rCbIQTqlwVdhlkDVWFMgTmI5BkzyQtAI3jZs3oL7l6kDGSO8IocK50tHF+SfO9zfxHmdtLZ06U1VyJzxaClTpuqPbGctbZoRpomVx4gsugOHnYFKjfQaw0t81mTn4iVl2kAsuFiPqqEjdw9UXwy5JPtltXXC7teJHRgeyDa1U35J8/3N/Ecn2glDTEfUf3jN514zqzmUtQcqOiMKlOiVbeTQ1rBMxFxKmTWKlgcVQp56FlFRuqpjhdl83NHkCT810SRcgSr/M2mGirn1kfAQynX3NbfhHUP3MUqRNHygMHHOZCrEHHMQrhoBlzagkxZhGLtKbIiLWmS7F93FHYvRyAnd0Pmrw0VexXKXAJYAe+CCNbPiZJLGHixR/hDwuLWkhScjZ6UBnU+ug90OkumUPIHrz+MEEHR4cDAKYFW6R5NWui2BB5I9gj0bGnmr7BCQRcIYx8I9F43j3ry13Sz5C+wRza55R8geqo+EEEeXY8R1aPRTfd3ptK2YkKuFAygac5jrn5VY5TNmkPlH1gGCCB34cDnWWiyvbZXgVaaW3Y9XpiwuN2JawybZBVFAEHR0xL0DVdNKEwQRm5EDYhTLA8yrmv3jbgL8kxmbLoMZp0615zZVOI4fNzzyji1xy8OE4jzXWpYkkOQWJPHKEgjGmyZmmg8+qMZBGfhC7JcCMzNvYMCMRpzhRiBuJA1h8uyauCCEIYIDUsahK4fZUwsEXwPfIQXOPqq5WNYOACkbPssopUgBchhAyHARJyLllLnTF6WcEEMkWFA3ju2fnx/dBPkdpa/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Picture 7"/>
          <p:cNvPicPr>
            <a:picLocks noChangeAspect="1" noChangeArrowheads="1"/>
          </p:cNvPicPr>
          <p:nvPr/>
        </p:nvPicPr>
        <p:blipFill>
          <a:blip r:embed="rId3" cstate="print"/>
          <a:srcRect/>
          <a:stretch>
            <a:fillRect/>
          </a:stretch>
        </p:blipFill>
        <p:spPr bwMode="auto">
          <a:xfrm>
            <a:off x="1981200" y="152400"/>
            <a:ext cx="4789714" cy="2514600"/>
          </a:xfrm>
          <a:prstGeom prst="rect">
            <a:avLst/>
          </a:prstGeom>
          <a:noFill/>
          <a:ln w="9525">
            <a:noFill/>
            <a:miter lim="800000"/>
            <a:headEnd/>
            <a:tailEnd/>
          </a:ln>
        </p:spPr>
      </p:pic>
      <p:sp>
        <p:nvSpPr>
          <p:cNvPr id="7" name="Slide Number Placeholder 6"/>
          <p:cNvSpPr>
            <a:spLocks noGrp="1"/>
          </p:cNvSpPr>
          <p:nvPr>
            <p:ph type="sldNum" sz="quarter" idx="12"/>
          </p:nvPr>
        </p:nvSpPr>
        <p:spPr>
          <a:xfrm>
            <a:off x="6629400" y="6356350"/>
            <a:ext cx="2133600" cy="365125"/>
          </a:xfrm>
        </p:spPr>
        <p:txBody>
          <a:bodyPr/>
          <a:lstStyle/>
          <a:p>
            <a:fld id="{18E5A94B-D643-433C-8B6B-56C25592C768}" type="slidenum">
              <a:rPr lang="en-US" smtClean="0"/>
              <a:pPr/>
              <a:t>1</a:t>
            </a:fld>
            <a:endParaRPr lang="en-US"/>
          </a:p>
        </p:txBody>
      </p:sp>
      <p:sp>
        <p:nvSpPr>
          <p:cNvPr id="8" name="Footer Placeholder 7"/>
          <p:cNvSpPr>
            <a:spLocks noGrp="1"/>
          </p:cNvSpPr>
          <p:nvPr>
            <p:ph type="ftr" sz="quarter" idx="11"/>
          </p:nvPr>
        </p:nvSpPr>
        <p:spPr>
          <a:xfrm>
            <a:off x="2209800" y="990601"/>
            <a:ext cx="5410200" cy="4038600"/>
          </a:xfrm>
        </p:spPr>
        <p:txBody>
          <a:bodyPr/>
          <a:lstStyle/>
          <a:p>
            <a:r>
              <a:rPr lang="en-US" dirty="0" smtClean="0"/>
              <a:t>                           </a:t>
            </a:r>
          </a:p>
          <a:p>
            <a:endParaRPr lang="en-US" dirty="0" smtClean="0"/>
          </a:p>
          <a:p>
            <a:r>
              <a:rPr lang="en-US" dirty="0" smtClean="0"/>
              <a:t>                      </a:t>
            </a:r>
            <a:endParaRPr lang="en-US" dirty="0"/>
          </a:p>
        </p:txBody>
      </p:sp>
    </p:spTree>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0000"/>
                </a:solidFill>
              </a:rPr>
              <a:t>Literature Survey (Cont’d..)</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509871149"/>
              </p:ext>
            </p:extLst>
          </p:nvPr>
        </p:nvGraphicFramePr>
        <p:xfrm>
          <a:off x="457200" y="1524000"/>
          <a:ext cx="8305800" cy="4648200"/>
        </p:xfrm>
        <a:graphic>
          <a:graphicData uri="http://schemas.openxmlformats.org/drawingml/2006/table">
            <a:tbl>
              <a:tblPr firstRow="1" bandRow="1">
                <a:tableStyleId>{5C22544A-7EE6-4342-B048-85BDC9FD1C3A}</a:tableStyleId>
              </a:tblPr>
              <a:tblGrid>
                <a:gridCol w="1538111"/>
                <a:gridCol w="6767689"/>
              </a:tblGrid>
              <a:tr h="1159749">
                <a:tc>
                  <a:txBody>
                    <a:bodyPr/>
                    <a:lstStyle/>
                    <a:p>
                      <a:r>
                        <a:rPr lang="en-US" dirty="0" smtClean="0">
                          <a:latin typeface="Times New Roman" panose="02020603050405020304" pitchFamily="18" charset="0"/>
                          <a:cs typeface="Times New Roman" panose="02020603050405020304" pitchFamily="18" charset="0"/>
                        </a:rPr>
                        <a:t>JOURNAL</a:t>
                      </a:r>
                      <a:endParaRPr lang="en-US"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International Journal of</a:t>
                      </a:r>
                      <a:r>
                        <a:rPr lang="en-US" baseline="0" dirty="0" smtClean="0">
                          <a:latin typeface="Times New Roman" panose="02020603050405020304" pitchFamily="18" charset="0"/>
                          <a:cs typeface="Times New Roman" panose="02020603050405020304" pitchFamily="18" charset="0"/>
                        </a:rPr>
                        <a:t> Steel Structures</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Vol</a:t>
                      </a:r>
                      <a:r>
                        <a:rPr lang="en-US" dirty="0" smtClean="0">
                          <a:latin typeface="Times New Roman" panose="02020603050405020304" pitchFamily="18" charset="0"/>
                          <a:cs typeface="Times New Roman" panose="02020603050405020304" pitchFamily="18" charset="0"/>
                        </a:rPr>
                        <a:t> 10,</a:t>
                      </a:r>
                      <a:r>
                        <a:rPr lang="en-US" baseline="0" dirty="0" smtClean="0">
                          <a:latin typeface="Times New Roman" panose="02020603050405020304" pitchFamily="18" charset="0"/>
                          <a:cs typeface="Times New Roman" panose="02020603050405020304" pitchFamily="18" charset="0"/>
                        </a:rPr>
                        <a:t> Issue3 </a:t>
                      </a:r>
                      <a:r>
                        <a:rPr lang="en-US" baseline="0" dirty="0" err="1" smtClean="0">
                          <a:latin typeface="Times New Roman" panose="02020603050405020304" pitchFamily="18" charset="0"/>
                          <a:cs typeface="Times New Roman" panose="02020603050405020304" pitchFamily="18" charset="0"/>
                        </a:rPr>
                        <a:t>pg</a:t>
                      </a:r>
                      <a:r>
                        <a:rPr lang="en-US" baseline="0" dirty="0" smtClean="0">
                          <a:latin typeface="Times New Roman" panose="02020603050405020304" pitchFamily="18" charset="0"/>
                          <a:cs typeface="Times New Roman" panose="02020603050405020304" pitchFamily="18" charset="0"/>
                        </a:rPr>
                        <a:t> 47-55</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September(2009)</a:t>
                      </a:r>
                      <a:endParaRPr lang="en-US" dirty="0">
                        <a:latin typeface="Times New Roman" panose="02020603050405020304" pitchFamily="18" charset="0"/>
                        <a:cs typeface="Times New Roman" panose="02020603050405020304" pitchFamily="18" charset="0"/>
                      </a:endParaRPr>
                    </a:p>
                  </a:txBody>
                  <a:tcPr/>
                </a:tc>
              </a:tr>
              <a:tr h="1159749">
                <a:tc>
                  <a:txBody>
                    <a:bodyPr/>
                    <a:lstStyle/>
                    <a:p>
                      <a:r>
                        <a:rPr lang="en-US" dirty="0" smtClean="0">
                          <a:latin typeface="Times New Roman" panose="02020603050405020304" pitchFamily="18" charset="0"/>
                          <a:cs typeface="Times New Roman" panose="02020603050405020304" pitchFamily="18" charset="0"/>
                        </a:rPr>
                        <a:t>TITLE</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DESIGN AND RESEARCH ON COMPOSITE STEEL AND  CONCRETE FRAME-CORE WALL STRUCTURE</a:t>
                      </a:r>
                      <a:endParaRPr lang="en-US" dirty="0">
                        <a:latin typeface="Times New Roman" panose="02020603050405020304" pitchFamily="18" charset="0"/>
                        <a:cs typeface="Times New Roman" panose="02020603050405020304" pitchFamily="18" charset="0"/>
                      </a:endParaRPr>
                    </a:p>
                  </a:txBody>
                  <a:tcPr/>
                </a:tc>
              </a:tr>
              <a:tr h="671918">
                <a:tc>
                  <a:txBody>
                    <a:bodyPr/>
                    <a:lstStyle/>
                    <a:p>
                      <a:r>
                        <a:rPr lang="en-US" dirty="0" smtClean="0">
                          <a:latin typeface="Times New Roman" panose="02020603050405020304" pitchFamily="18" charset="0"/>
                          <a:cs typeface="Times New Roman" panose="02020603050405020304" pitchFamily="18" charset="0"/>
                        </a:rPr>
                        <a:t>AUTHOR(S)</a:t>
                      </a:r>
                      <a:endParaRPr lang="en-US" dirty="0">
                        <a:latin typeface="Times New Roman" panose="02020603050405020304" pitchFamily="18" charset="0"/>
                        <a:cs typeface="Times New Roman" panose="02020603050405020304" pitchFamily="18" charset="0"/>
                      </a:endParaRPr>
                    </a:p>
                  </a:txBody>
                  <a:tcPr/>
                </a:tc>
                <a:tc>
                  <a:txBody>
                    <a:bodyPr/>
                    <a:lstStyle/>
                    <a:p>
                      <a:r>
                        <a:rPr lang="nl-NL" dirty="0" smtClean="0"/>
                        <a:t>Hou Guangyu , Chen Binlei </a:t>
                      </a:r>
                      <a:endParaRPr lang="en-IN" dirty="0"/>
                    </a:p>
                  </a:txBody>
                  <a:tcPr/>
                </a:tc>
              </a:tr>
              <a:tr h="1656784">
                <a:tc>
                  <a:txBody>
                    <a:bodyPr/>
                    <a:lstStyle/>
                    <a:p>
                      <a:r>
                        <a:rPr lang="en-US" dirty="0" smtClean="0">
                          <a:latin typeface="Times New Roman" panose="02020603050405020304" pitchFamily="18" charset="0"/>
                          <a:cs typeface="Times New Roman" panose="02020603050405020304" pitchFamily="18" charset="0"/>
                        </a:rPr>
                        <a:t>INFERENCE</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smtClean="0"/>
                        <a:t> In order to improve the ductility,</a:t>
                      </a:r>
                      <a:r>
                        <a:rPr lang="en-IN" baseline="0" dirty="0" smtClean="0"/>
                        <a:t> </a:t>
                      </a:r>
                      <a:r>
                        <a:rPr lang="en-IN" dirty="0" smtClean="0"/>
                        <a:t>bearing capacity of the core walls and to ensure inelastic deformation capacity of the longitudinal coupling beams carried steel trusses, proper steel frames were embedded within the longitudinal core walls.</a:t>
                      </a:r>
                      <a:endParaRPr lang="en-IN" dirty="0"/>
                    </a:p>
                  </a:txBody>
                  <a:tcPr/>
                </a:tc>
              </a:tr>
            </a:tbl>
          </a:graphicData>
        </a:graphic>
      </p:graphicFrame>
      <p:sp>
        <p:nvSpPr>
          <p:cNvPr id="5" name="Slide Number Placeholder 4"/>
          <p:cNvSpPr>
            <a:spLocks noGrp="1"/>
          </p:cNvSpPr>
          <p:nvPr>
            <p:ph type="sldNum" sz="quarter" idx="12"/>
          </p:nvPr>
        </p:nvSpPr>
        <p:spPr/>
        <p:txBody>
          <a:bodyPr/>
          <a:lstStyle/>
          <a:p>
            <a:fld id="{18E5A94B-D643-433C-8B6B-56C25592C768}" type="slidenum">
              <a:rPr lang="en-US" smtClean="0"/>
              <a:pPr/>
              <a:t>10</a:t>
            </a:fld>
            <a:endParaRPr lang="en-US"/>
          </a:p>
        </p:txBody>
      </p:sp>
      <p:sp>
        <p:nvSpPr>
          <p:cNvPr id="6" name="Footer Placeholder 5"/>
          <p:cNvSpPr>
            <a:spLocks noGrp="1"/>
          </p:cNvSpPr>
          <p:nvPr>
            <p:ph type="ftr" sz="quarter" idx="11"/>
          </p:nvPr>
        </p:nvSpPr>
        <p:spPr/>
        <p:txBody>
          <a:bodyPr/>
          <a:lstStyle/>
          <a:p>
            <a:r>
              <a:rPr lang="en-US" dirty="0" smtClean="0"/>
              <a:t>Project Review 1 Version -00</a:t>
            </a:r>
            <a:endParaRPr lang="en-US" dirty="0"/>
          </a:p>
        </p:txBody>
      </p:sp>
    </p:spTree>
    <p:extLst>
      <p:ext uri="{BB962C8B-B14F-4D97-AF65-F5344CB8AC3E}">
        <p14:creationId xmlns:p14="http://schemas.microsoft.com/office/powerpoint/2010/main" val="4067456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0000"/>
                </a:solidFill>
              </a:rPr>
              <a:t>Literature Survey (Cont’d..)</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178882493"/>
              </p:ext>
            </p:extLst>
          </p:nvPr>
        </p:nvGraphicFramePr>
        <p:xfrm>
          <a:off x="457200" y="1524000"/>
          <a:ext cx="8305800" cy="4648200"/>
        </p:xfrm>
        <a:graphic>
          <a:graphicData uri="http://schemas.openxmlformats.org/drawingml/2006/table">
            <a:tbl>
              <a:tblPr firstRow="1" bandRow="1">
                <a:tableStyleId>{5C22544A-7EE6-4342-B048-85BDC9FD1C3A}</a:tableStyleId>
              </a:tblPr>
              <a:tblGrid>
                <a:gridCol w="1538111"/>
                <a:gridCol w="6767689"/>
              </a:tblGrid>
              <a:tr h="1159749">
                <a:tc>
                  <a:txBody>
                    <a:bodyPr/>
                    <a:lstStyle/>
                    <a:p>
                      <a:r>
                        <a:rPr lang="en-US" dirty="0" smtClean="0">
                          <a:latin typeface="Times New Roman" panose="02020603050405020304" pitchFamily="18" charset="0"/>
                          <a:cs typeface="Times New Roman" panose="02020603050405020304" pitchFamily="18" charset="0"/>
                        </a:rPr>
                        <a:t>JOURNAL</a:t>
                      </a:r>
                      <a:endParaRPr lang="en-US"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International Journal of</a:t>
                      </a:r>
                      <a:r>
                        <a:rPr lang="en-US" baseline="0" dirty="0" smtClean="0">
                          <a:latin typeface="Times New Roman" panose="02020603050405020304" pitchFamily="18" charset="0"/>
                          <a:cs typeface="Times New Roman" panose="02020603050405020304" pitchFamily="18" charset="0"/>
                        </a:rPr>
                        <a:t> Engineering Research and Applications</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Vol</a:t>
                      </a:r>
                      <a:r>
                        <a:rPr lang="en-US" dirty="0" smtClean="0">
                          <a:latin typeface="Times New Roman" panose="02020603050405020304" pitchFamily="18" charset="0"/>
                          <a:cs typeface="Times New Roman" panose="02020603050405020304" pitchFamily="18" charset="0"/>
                        </a:rPr>
                        <a:t> 4,</a:t>
                      </a:r>
                      <a:r>
                        <a:rPr lang="en-US" baseline="0" dirty="0" smtClean="0">
                          <a:latin typeface="Times New Roman" panose="02020603050405020304" pitchFamily="18" charset="0"/>
                          <a:cs typeface="Times New Roman" panose="02020603050405020304" pitchFamily="18" charset="0"/>
                        </a:rPr>
                        <a:t> Issue 4 </a:t>
                      </a:r>
                      <a:r>
                        <a:rPr lang="en-US" baseline="0" dirty="0" err="1" smtClean="0">
                          <a:latin typeface="Times New Roman" panose="02020603050405020304" pitchFamily="18" charset="0"/>
                          <a:cs typeface="Times New Roman" panose="02020603050405020304" pitchFamily="18" charset="0"/>
                        </a:rPr>
                        <a:t>pg</a:t>
                      </a:r>
                      <a:r>
                        <a:rPr lang="en-US" baseline="0" dirty="0" smtClean="0">
                          <a:latin typeface="Times New Roman" panose="02020603050405020304" pitchFamily="18" charset="0"/>
                          <a:cs typeface="Times New Roman" panose="02020603050405020304" pitchFamily="18" charset="0"/>
                        </a:rPr>
                        <a:t> 9-12</a:t>
                      </a:r>
                      <a:r>
                        <a:rPr lang="en-US" dirty="0" smtClean="0">
                          <a:latin typeface="Times New Roman" panose="02020603050405020304" pitchFamily="18" charset="0"/>
                          <a:cs typeface="Times New Roman" panose="02020603050405020304" pitchFamily="18" charset="0"/>
                        </a:rPr>
                        <a:t> April(2014)</a:t>
                      </a:r>
                      <a:endParaRPr lang="en-US" dirty="0">
                        <a:latin typeface="Times New Roman" panose="02020603050405020304" pitchFamily="18" charset="0"/>
                        <a:cs typeface="Times New Roman" panose="02020603050405020304" pitchFamily="18" charset="0"/>
                      </a:endParaRPr>
                    </a:p>
                  </a:txBody>
                  <a:tcPr/>
                </a:tc>
              </a:tr>
              <a:tr h="1159749">
                <a:tc>
                  <a:txBody>
                    <a:bodyPr/>
                    <a:lstStyle/>
                    <a:p>
                      <a:r>
                        <a:rPr lang="en-US" dirty="0" smtClean="0">
                          <a:latin typeface="Times New Roman" panose="02020603050405020304" pitchFamily="18" charset="0"/>
                          <a:cs typeface="Times New Roman" panose="02020603050405020304" pitchFamily="18" charset="0"/>
                        </a:rPr>
                        <a:t>TITLE</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Planning and analysis</a:t>
                      </a:r>
                      <a:r>
                        <a:rPr lang="en-US" baseline="0" dirty="0" smtClean="0">
                          <a:latin typeface="Times New Roman" panose="02020603050405020304" pitchFamily="18" charset="0"/>
                          <a:cs typeface="Times New Roman" panose="02020603050405020304" pitchFamily="18" charset="0"/>
                        </a:rPr>
                        <a:t> of an Arched  Indoor Stadium</a:t>
                      </a:r>
                      <a:endParaRPr lang="en-US" dirty="0">
                        <a:latin typeface="Times New Roman" panose="02020603050405020304" pitchFamily="18" charset="0"/>
                        <a:cs typeface="Times New Roman" panose="02020603050405020304" pitchFamily="18" charset="0"/>
                      </a:endParaRPr>
                    </a:p>
                  </a:txBody>
                  <a:tcPr/>
                </a:tc>
              </a:tr>
              <a:tr h="671918">
                <a:tc>
                  <a:txBody>
                    <a:bodyPr/>
                    <a:lstStyle/>
                    <a:p>
                      <a:r>
                        <a:rPr lang="en-US" dirty="0" smtClean="0">
                          <a:latin typeface="Times New Roman" panose="02020603050405020304" pitchFamily="18" charset="0"/>
                          <a:cs typeface="Times New Roman" panose="02020603050405020304" pitchFamily="18" charset="0"/>
                        </a:rPr>
                        <a:t>AUTHOR(S)</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Alice</a:t>
                      </a:r>
                      <a:r>
                        <a:rPr lang="en-US" baseline="0" dirty="0" smtClean="0">
                          <a:latin typeface="Times New Roman" panose="02020603050405020304" pitchFamily="18" charset="0"/>
                          <a:cs typeface="Times New Roman" panose="02020603050405020304" pitchFamily="18" charset="0"/>
                        </a:rPr>
                        <a:t> TV, </a:t>
                      </a:r>
                      <a:r>
                        <a:rPr lang="en-US" baseline="0" dirty="0" err="1" smtClean="0">
                          <a:latin typeface="Times New Roman" panose="02020603050405020304" pitchFamily="18" charset="0"/>
                          <a:cs typeface="Times New Roman" panose="02020603050405020304" pitchFamily="18" charset="0"/>
                        </a:rPr>
                        <a:t>Harishankar</a:t>
                      </a:r>
                      <a:r>
                        <a:rPr lang="en-US" baseline="0" dirty="0" smtClean="0">
                          <a:latin typeface="Times New Roman" panose="02020603050405020304" pitchFamily="18" charset="0"/>
                          <a:cs typeface="Times New Roman" panose="02020603050405020304" pitchFamily="18" charset="0"/>
                        </a:rPr>
                        <a:t> S</a:t>
                      </a:r>
                      <a:endParaRPr lang="en-US" dirty="0">
                        <a:latin typeface="Times New Roman" panose="02020603050405020304" pitchFamily="18" charset="0"/>
                        <a:cs typeface="Times New Roman" panose="02020603050405020304" pitchFamily="18" charset="0"/>
                      </a:endParaRPr>
                    </a:p>
                  </a:txBody>
                  <a:tcPr/>
                </a:tc>
              </a:tr>
              <a:tr h="1656784">
                <a:tc>
                  <a:txBody>
                    <a:bodyPr/>
                    <a:lstStyle/>
                    <a:p>
                      <a:r>
                        <a:rPr lang="en-US" dirty="0" smtClean="0">
                          <a:latin typeface="Times New Roman" panose="02020603050405020304" pitchFamily="18" charset="0"/>
                          <a:cs typeface="Times New Roman" panose="02020603050405020304" pitchFamily="18" charset="0"/>
                        </a:rPr>
                        <a:t>INFERENCE</a:t>
                      </a:r>
                      <a:endParaRPr lang="en-US" dirty="0">
                        <a:latin typeface="Times New Roman" panose="02020603050405020304" pitchFamily="18" charset="0"/>
                        <a:cs typeface="Times New Roman" panose="02020603050405020304" pitchFamily="18" charset="0"/>
                      </a:endParaRPr>
                    </a:p>
                  </a:txBody>
                  <a:tcPr/>
                </a:tc>
                <a:tc>
                  <a:txBody>
                    <a:bodyPr/>
                    <a:lstStyle/>
                    <a:p>
                      <a:pPr marL="0" indent="0" algn="just">
                        <a:buNone/>
                      </a:pPr>
                      <a:r>
                        <a:rPr lang="en-US" dirty="0" smtClean="0">
                          <a:latin typeface="Times New Roman" panose="02020603050405020304" pitchFamily="18" charset="0"/>
                          <a:cs typeface="Times New Roman" panose="02020603050405020304" pitchFamily="18" charset="0"/>
                        </a:rPr>
                        <a:t>It deals with</a:t>
                      </a:r>
                      <a:r>
                        <a:rPr lang="en-US" baseline="0" dirty="0" smtClean="0">
                          <a:latin typeface="Times New Roman" panose="02020603050405020304" pitchFamily="18" charset="0"/>
                          <a:cs typeface="Times New Roman" panose="02020603050405020304" pitchFamily="18" charset="0"/>
                        </a:rPr>
                        <a:t> planning and designing of a multilevel indoor stadium with hanging table tennis court and Olympic Standard level swimming pool and it also compares between arched structure and plane frame structure</a:t>
                      </a:r>
                      <a:endParaRPr lang="en-US" dirty="0">
                        <a:latin typeface="Times New Roman" panose="02020603050405020304" pitchFamily="18" charset="0"/>
                        <a:cs typeface="Times New Roman" panose="02020603050405020304" pitchFamily="18" charset="0"/>
                      </a:endParaRPr>
                    </a:p>
                  </a:txBody>
                  <a:tcPr/>
                </a:tc>
              </a:tr>
            </a:tbl>
          </a:graphicData>
        </a:graphic>
      </p:graphicFrame>
      <p:sp>
        <p:nvSpPr>
          <p:cNvPr id="5" name="Slide Number Placeholder 4"/>
          <p:cNvSpPr>
            <a:spLocks noGrp="1"/>
          </p:cNvSpPr>
          <p:nvPr>
            <p:ph type="sldNum" sz="quarter" idx="12"/>
          </p:nvPr>
        </p:nvSpPr>
        <p:spPr/>
        <p:txBody>
          <a:bodyPr/>
          <a:lstStyle/>
          <a:p>
            <a:fld id="{18E5A94B-D643-433C-8B6B-56C25592C768}" type="slidenum">
              <a:rPr lang="en-US" smtClean="0"/>
              <a:pPr/>
              <a:t>11</a:t>
            </a:fld>
            <a:endParaRPr lang="en-US"/>
          </a:p>
        </p:txBody>
      </p:sp>
      <p:sp>
        <p:nvSpPr>
          <p:cNvPr id="6" name="Footer Placeholder 5"/>
          <p:cNvSpPr>
            <a:spLocks noGrp="1"/>
          </p:cNvSpPr>
          <p:nvPr>
            <p:ph type="ftr" sz="quarter" idx="11"/>
          </p:nvPr>
        </p:nvSpPr>
        <p:spPr/>
        <p:txBody>
          <a:bodyPr/>
          <a:lstStyle/>
          <a:p>
            <a:r>
              <a:rPr lang="en-US" dirty="0" smtClean="0"/>
              <a:t>Project Review 1 Version -00</a:t>
            </a:r>
            <a:endParaRPr lang="en-US" dirty="0"/>
          </a:p>
        </p:txBody>
      </p:sp>
    </p:spTree>
    <p:extLst>
      <p:ext uri="{BB962C8B-B14F-4D97-AF65-F5344CB8AC3E}">
        <p14:creationId xmlns:p14="http://schemas.microsoft.com/office/powerpoint/2010/main" val="2677699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0000"/>
                </a:solidFill>
              </a:rPr>
              <a:t>Literature Survey (Cont’d..)</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882675671"/>
              </p:ext>
            </p:extLst>
          </p:nvPr>
        </p:nvGraphicFramePr>
        <p:xfrm>
          <a:off x="457200" y="1524000"/>
          <a:ext cx="8305800" cy="4648200"/>
        </p:xfrm>
        <a:graphic>
          <a:graphicData uri="http://schemas.openxmlformats.org/drawingml/2006/table">
            <a:tbl>
              <a:tblPr firstRow="1" bandRow="1">
                <a:tableStyleId>{5C22544A-7EE6-4342-B048-85BDC9FD1C3A}</a:tableStyleId>
              </a:tblPr>
              <a:tblGrid>
                <a:gridCol w="1538111"/>
                <a:gridCol w="6767689"/>
              </a:tblGrid>
              <a:tr h="1159749">
                <a:tc>
                  <a:txBody>
                    <a:bodyPr/>
                    <a:lstStyle/>
                    <a:p>
                      <a:r>
                        <a:rPr lang="en-US" dirty="0" smtClean="0">
                          <a:latin typeface="Times New Roman" panose="02020603050405020304" pitchFamily="18" charset="0"/>
                          <a:cs typeface="Times New Roman" panose="02020603050405020304" pitchFamily="18" charset="0"/>
                        </a:rPr>
                        <a:t>JOURNAL</a:t>
                      </a:r>
                      <a:endParaRPr lang="en-US"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International Journal of</a:t>
                      </a:r>
                      <a:r>
                        <a:rPr lang="en-US" baseline="0" dirty="0" smtClean="0">
                          <a:latin typeface="Times New Roman" panose="02020603050405020304" pitchFamily="18" charset="0"/>
                          <a:cs typeface="Times New Roman" panose="02020603050405020304" pitchFamily="18" charset="0"/>
                        </a:rPr>
                        <a:t> Steel Structures</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Vol</a:t>
                      </a:r>
                      <a:r>
                        <a:rPr lang="en-US" dirty="0" smtClean="0">
                          <a:latin typeface="Times New Roman" panose="02020603050405020304" pitchFamily="18" charset="0"/>
                          <a:cs typeface="Times New Roman" panose="02020603050405020304" pitchFamily="18" charset="0"/>
                        </a:rPr>
                        <a:t> 11,</a:t>
                      </a:r>
                      <a:r>
                        <a:rPr lang="en-US" baseline="0" dirty="0" smtClean="0">
                          <a:latin typeface="Times New Roman" panose="02020603050405020304" pitchFamily="18" charset="0"/>
                          <a:cs typeface="Times New Roman" panose="02020603050405020304" pitchFamily="18" charset="0"/>
                        </a:rPr>
                        <a:t> Issue 2 </a:t>
                      </a:r>
                      <a:r>
                        <a:rPr lang="en-US" baseline="0" dirty="0" err="1" smtClean="0">
                          <a:latin typeface="Times New Roman" panose="02020603050405020304" pitchFamily="18" charset="0"/>
                          <a:cs typeface="Times New Roman" panose="02020603050405020304" pitchFamily="18" charset="0"/>
                        </a:rPr>
                        <a:t>pg</a:t>
                      </a:r>
                      <a:r>
                        <a:rPr lang="en-US" baseline="0" dirty="0" smtClean="0">
                          <a:latin typeface="Times New Roman" panose="02020603050405020304" pitchFamily="18" charset="0"/>
                          <a:cs typeface="Times New Roman" panose="02020603050405020304" pitchFamily="18" charset="0"/>
                        </a:rPr>
                        <a:t> 203-213</a:t>
                      </a:r>
                      <a:r>
                        <a:rPr lang="en-US" dirty="0" smtClean="0">
                          <a:latin typeface="Times New Roman" panose="02020603050405020304" pitchFamily="18" charset="0"/>
                          <a:cs typeface="Times New Roman" panose="02020603050405020304" pitchFamily="18" charset="0"/>
                        </a:rPr>
                        <a:t> June(2011)</a:t>
                      </a:r>
                      <a:endParaRPr lang="en-US" dirty="0">
                        <a:latin typeface="Times New Roman" panose="02020603050405020304" pitchFamily="18" charset="0"/>
                        <a:cs typeface="Times New Roman" panose="02020603050405020304" pitchFamily="18" charset="0"/>
                      </a:endParaRPr>
                    </a:p>
                  </a:txBody>
                  <a:tcPr/>
                </a:tc>
              </a:tr>
              <a:tr h="1159749">
                <a:tc>
                  <a:txBody>
                    <a:bodyPr/>
                    <a:lstStyle/>
                    <a:p>
                      <a:r>
                        <a:rPr lang="en-US" dirty="0" smtClean="0">
                          <a:latin typeface="Times New Roman" panose="02020603050405020304" pitchFamily="18" charset="0"/>
                          <a:cs typeface="Times New Roman" panose="02020603050405020304" pitchFamily="18" charset="0"/>
                        </a:rPr>
                        <a:t>TITLE</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Analysis</a:t>
                      </a:r>
                      <a:r>
                        <a:rPr lang="en-US" baseline="0" dirty="0" smtClean="0">
                          <a:latin typeface="Times New Roman" panose="02020603050405020304" pitchFamily="18" charset="0"/>
                          <a:cs typeface="Times New Roman" panose="02020603050405020304" pitchFamily="18" charset="0"/>
                        </a:rPr>
                        <a:t> on Shear </a:t>
                      </a:r>
                      <a:r>
                        <a:rPr lang="en-US" baseline="0" dirty="0" err="1" smtClean="0">
                          <a:latin typeface="Times New Roman" panose="02020603050405020304" pitchFamily="18" charset="0"/>
                          <a:cs typeface="Times New Roman" panose="02020603050405020304" pitchFamily="18" charset="0"/>
                        </a:rPr>
                        <a:t>Behaviour</a:t>
                      </a:r>
                      <a:r>
                        <a:rPr lang="en-US" baseline="0" dirty="0" smtClean="0">
                          <a:latin typeface="Times New Roman" panose="02020603050405020304" pitchFamily="18" charset="0"/>
                          <a:cs typeface="Times New Roman" panose="02020603050405020304" pitchFamily="18" charset="0"/>
                        </a:rPr>
                        <a:t> of High-Strength bolts Connection</a:t>
                      </a:r>
                      <a:endParaRPr lang="en-US" dirty="0">
                        <a:latin typeface="Times New Roman" panose="02020603050405020304" pitchFamily="18" charset="0"/>
                        <a:cs typeface="Times New Roman" panose="02020603050405020304" pitchFamily="18" charset="0"/>
                      </a:endParaRPr>
                    </a:p>
                  </a:txBody>
                  <a:tcPr/>
                </a:tc>
              </a:tr>
              <a:tr h="671918">
                <a:tc>
                  <a:txBody>
                    <a:bodyPr/>
                    <a:lstStyle/>
                    <a:p>
                      <a:r>
                        <a:rPr lang="en-US" dirty="0" smtClean="0">
                          <a:latin typeface="Times New Roman" panose="02020603050405020304" pitchFamily="18" charset="0"/>
                          <a:cs typeface="Times New Roman" panose="02020603050405020304" pitchFamily="18" charset="0"/>
                        </a:rPr>
                        <a:t>AUTHOR(S)</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err="1" smtClean="0">
                          <a:latin typeface="Times New Roman" panose="02020603050405020304" pitchFamily="18" charset="0"/>
                          <a:cs typeface="Times New Roman" panose="02020603050405020304" pitchFamily="18" charset="0"/>
                        </a:rPr>
                        <a:t>Yuanqing</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shi</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Meng</a:t>
                      </a:r>
                      <a:r>
                        <a:rPr lang="en-US" baseline="0" dirty="0" smtClean="0">
                          <a:latin typeface="Times New Roman" panose="02020603050405020304" pitchFamily="18" charset="0"/>
                          <a:cs typeface="Times New Roman" panose="02020603050405020304" pitchFamily="18" charset="0"/>
                        </a:rPr>
                        <a:t> Wang</a:t>
                      </a:r>
                      <a:endParaRPr lang="en-US" dirty="0">
                        <a:latin typeface="Times New Roman" panose="02020603050405020304" pitchFamily="18" charset="0"/>
                        <a:cs typeface="Times New Roman" panose="02020603050405020304" pitchFamily="18" charset="0"/>
                      </a:endParaRPr>
                    </a:p>
                  </a:txBody>
                  <a:tcPr/>
                </a:tc>
              </a:tr>
              <a:tr h="1656784">
                <a:tc>
                  <a:txBody>
                    <a:bodyPr/>
                    <a:lstStyle/>
                    <a:p>
                      <a:r>
                        <a:rPr lang="en-US" dirty="0" smtClean="0">
                          <a:latin typeface="Times New Roman" panose="02020603050405020304" pitchFamily="18" charset="0"/>
                          <a:cs typeface="Times New Roman" panose="02020603050405020304" pitchFamily="18" charset="0"/>
                        </a:rPr>
                        <a:t>INFERENCE</a:t>
                      </a:r>
                      <a:endParaRPr lang="en-US" dirty="0">
                        <a:latin typeface="Times New Roman" panose="02020603050405020304" pitchFamily="18" charset="0"/>
                        <a:cs typeface="Times New Roman" panose="02020603050405020304" pitchFamily="18" charset="0"/>
                      </a:endParaRPr>
                    </a:p>
                  </a:txBody>
                  <a:tcPr/>
                </a:tc>
                <a:tc>
                  <a:txBody>
                    <a:bodyPr/>
                    <a:lstStyle/>
                    <a:p>
                      <a:pPr marL="0" indent="0" algn="just">
                        <a:buNone/>
                      </a:pPr>
                      <a:r>
                        <a:rPr lang="en-US" dirty="0" smtClean="0">
                          <a:latin typeface="Times New Roman" panose="02020603050405020304" pitchFamily="18" charset="0"/>
                          <a:cs typeface="Times New Roman" panose="02020603050405020304" pitchFamily="18" charset="0"/>
                        </a:rPr>
                        <a:t>It gives a simple process to provide quite accurate results,</a:t>
                      </a:r>
                      <a:r>
                        <a:rPr lang="en-US" baseline="0" dirty="0" smtClean="0">
                          <a:latin typeface="Times New Roman" panose="02020603050405020304" pitchFamily="18" charset="0"/>
                          <a:cs typeface="Times New Roman" panose="02020603050405020304" pitchFamily="18" charset="0"/>
                        </a:rPr>
                        <a:t> which provides a great tool for engineering applications</a:t>
                      </a:r>
                      <a:endParaRPr lang="en-US" dirty="0">
                        <a:latin typeface="Times New Roman" panose="02020603050405020304" pitchFamily="18" charset="0"/>
                        <a:cs typeface="Times New Roman" panose="02020603050405020304" pitchFamily="18" charset="0"/>
                      </a:endParaRPr>
                    </a:p>
                  </a:txBody>
                  <a:tcPr/>
                </a:tc>
              </a:tr>
            </a:tbl>
          </a:graphicData>
        </a:graphic>
      </p:graphicFrame>
      <p:sp>
        <p:nvSpPr>
          <p:cNvPr id="5" name="Slide Number Placeholder 4"/>
          <p:cNvSpPr>
            <a:spLocks noGrp="1"/>
          </p:cNvSpPr>
          <p:nvPr>
            <p:ph type="sldNum" sz="quarter" idx="12"/>
          </p:nvPr>
        </p:nvSpPr>
        <p:spPr/>
        <p:txBody>
          <a:bodyPr/>
          <a:lstStyle/>
          <a:p>
            <a:fld id="{18E5A94B-D643-433C-8B6B-56C25592C768}" type="slidenum">
              <a:rPr lang="en-US" smtClean="0"/>
              <a:pPr/>
              <a:t>12</a:t>
            </a:fld>
            <a:endParaRPr lang="en-US"/>
          </a:p>
        </p:txBody>
      </p:sp>
      <p:sp>
        <p:nvSpPr>
          <p:cNvPr id="6" name="Footer Placeholder 5"/>
          <p:cNvSpPr>
            <a:spLocks noGrp="1"/>
          </p:cNvSpPr>
          <p:nvPr>
            <p:ph type="ftr" sz="quarter" idx="11"/>
          </p:nvPr>
        </p:nvSpPr>
        <p:spPr/>
        <p:txBody>
          <a:bodyPr/>
          <a:lstStyle/>
          <a:p>
            <a:r>
              <a:rPr lang="en-US" dirty="0" smtClean="0"/>
              <a:t>Project Review 1 Version -00</a:t>
            </a:r>
            <a:endParaRPr lang="en-US" dirty="0"/>
          </a:p>
        </p:txBody>
      </p:sp>
    </p:spTree>
    <p:extLst>
      <p:ext uri="{BB962C8B-B14F-4D97-AF65-F5344CB8AC3E}">
        <p14:creationId xmlns:p14="http://schemas.microsoft.com/office/powerpoint/2010/main" val="3657472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0000"/>
                </a:solidFill>
              </a:rPr>
              <a:t>Literature Survey (Cont’d..)</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284630519"/>
              </p:ext>
            </p:extLst>
          </p:nvPr>
        </p:nvGraphicFramePr>
        <p:xfrm>
          <a:off x="457200" y="1524000"/>
          <a:ext cx="8305800" cy="4648200"/>
        </p:xfrm>
        <a:graphic>
          <a:graphicData uri="http://schemas.openxmlformats.org/drawingml/2006/table">
            <a:tbl>
              <a:tblPr firstRow="1" bandRow="1">
                <a:tableStyleId>{5C22544A-7EE6-4342-B048-85BDC9FD1C3A}</a:tableStyleId>
              </a:tblPr>
              <a:tblGrid>
                <a:gridCol w="1538111"/>
                <a:gridCol w="6767689"/>
              </a:tblGrid>
              <a:tr h="1159749">
                <a:tc>
                  <a:txBody>
                    <a:bodyPr/>
                    <a:lstStyle/>
                    <a:p>
                      <a:r>
                        <a:rPr lang="en-US" dirty="0" smtClean="0">
                          <a:latin typeface="Times New Roman" panose="02020603050405020304" pitchFamily="18" charset="0"/>
                          <a:cs typeface="Times New Roman" panose="02020603050405020304" pitchFamily="18" charset="0"/>
                        </a:rPr>
                        <a:t>JOURNAL</a:t>
                      </a:r>
                      <a:endParaRPr lang="en-US"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International Journal of</a:t>
                      </a:r>
                      <a:r>
                        <a:rPr lang="en-US" baseline="0" dirty="0" smtClean="0">
                          <a:latin typeface="Times New Roman" panose="02020603050405020304" pitchFamily="18" charset="0"/>
                          <a:cs typeface="Times New Roman" panose="02020603050405020304" pitchFamily="18" charset="0"/>
                        </a:rPr>
                        <a:t> Steel Structures</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Vol</a:t>
                      </a:r>
                      <a:r>
                        <a:rPr lang="en-US" dirty="0" smtClean="0">
                          <a:latin typeface="Times New Roman" panose="02020603050405020304" pitchFamily="18" charset="0"/>
                          <a:cs typeface="Times New Roman" panose="02020603050405020304" pitchFamily="18" charset="0"/>
                        </a:rPr>
                        <a:t> 13,</a:t>
                      </a:r>
                      <a:r>
                        <a:rPr lang="en-US" baseline="0" dirty="0" smtClean="0">
                          <a:latin typeface="Times New Roman" panose="02020603050405020304" pitchFamily="18" charset="0"/>
                          <a:cs typeface="Times New Roman" panose="02020603050405020304" pitchFamily="18" charset="0"/>
                        </a:rPr>
                        <a:t> Issue 2 </a:t>
                      </a:r>
                      <a:r>
                        <a:rPr lang="en-US" baseline="0" dirty="0" err="1" smtClean="0">
                          <a:latin typeface="Times New Roman" panose="02020603050405020304" pitchFamily="18" charset="0"/>
                          <a:cs typeface="Times New Roman" panose="02020603050405020304" pitchFamily="18" charset="0"/>
                        </a:rPr>
                        <a:t>pg</a:t>
                      </a:r>
                      <a:r>
                        <a:rPr lang="en-US" baseline="0" dirty="0" smtClean="0">
                          <a:latin typeface="Times New Roman" panose="02020603050405020304" pitchFamily="18" charset="0"/>
                          <a:cs typeface="Times New Roman" panose="02020603050405020304" pitchFamily="18" charset="0"/>
                        </a:rPr>
                        <a:t> 209-218</a:t>
                      </a:r>
                      <a:r>
                        <a:rPr lang="en-US" dirty="0" smtClean="0">
                          <a:latin typeface="Times New Roman" panose="02020603050405020304" pitchFamily="18" charset="0"/>
                          <a:cs typeface="Times New Roman" panose="02020603050405020304" pitchFamily="18" charset="0"/>
                        </a:rPr>
                        <a:t> June(2013)</a:t>
                      </a:r>
                      <a:endParaRPr lang="en-US" dirty="0">
                        <a:latin typeface="Times New Roman" panose="02020603050405020304" pitchFamily="18" charset="0"/>
                        <a:cs typeface="Times New Roman" panose="02020603050405020304" pitchFamily="18" charset="0"/>
                      </a:endParaRPr>
                    </a:p>
                  </a:txBody>
                  <a:tcPr/>
                </a:tc>
              </a:tr>
              <a:tr h="1159749">
                <a:tc>
                  <a:txBody>
                    <a:bodyPr/>
                    <a:lstStyle/>
                    <a:p>
                      <a:r>
                        <a:rPr lang="en-US" dirty="0" smtClean="0">
                          <a:latin typeface="Times New Roman" panose="02020603050405020304" pitchFamily="18" charset="0"/>
                          <a:cs typeface="Times New Roman" panose="02020603050405020304" pitchFamily="18" charset="0"/>
                        </a:rPr>
                        <a:t>TITLE</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Experimental</a:t>
                      </a:r>
                      <a:r>
                        <a:rPr lang="en-US" baseline="0" dirty="0" smtClean="0">
                          <a:latin typeface="Times New Roman" panose="02020603050405020304" pitchFamily="18" charset="0"/>
                          <a:cs typeface="Times New Roman" panose="02020603050405020304" pitchFamily="18" charset="0"/>
                        </a:rPr>
                        <a:t> and Numerical Investigations of High Strength Steel Welded H-Section Columns</a:t>
                      </a:r>
                      <a:endParaRPr lang="en-US" dirty="0">
                        <a:latin typeface="Times New Roman" panose="02020603050405020304" pitchFamily="18" charset="0"/>
                        <a:cs typeface="Times New Roman" panose="02020603050405020304" pitchFamily="18" charset="0"/>
                      </a:endParaRPr>
                    </a:p>
                  </a:txBody>
                  <a:tcPr/>
                </a:tc>
              </a:tr>
              <a:tr h="671918">
                <a:tc>
                  <a:txBody>
                    <a:bodyPr/>
                    <a:lstStyle/>
                    <a:p>
                      <a:r>
                        <a:rPr lang="en-US" dirty="0" smtClean="0">
                          <a:latin typeface="Times New Roman" panose="02020603050405020304" pitchFamily="18" charset="0"/>
                          <a:cs typeface="Times New Roman" panose="02020603050405020304" pitchFamily="18" charset="0"/>
                        </a:rPr>
                        <a:t>AUTHOR(S)</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Feng</a:t>
                      </a:r>
                      <a:r>
                        <a:rPr lang="en-US" baseline="0" dirty="0" smtClean="0">
                          <a:latin typeface="Times New Roman" panose="02020603050405020304" pitchFamily="18" charset="0"/>
                          <a:cs typeface="Times New Roman" panose="02020603050405020304" pitchFamily="18" charset="0"/>
                        </a:rPr>
                        <a:t> Zhou, </a:t>
                      </a:r>
                      <a:r>
                        <a:rPr lang="en-US" baseline="0" dirty="0" err="1" smtClean="0">
                          <a:latin typeface="Times New Roman" panose="02020603050405020304" pitchFamily="18" charset="0"/>
                          <a:cs typeface="Times New Roman" panose="02020603050405020304" pitchFamily="18" charset="0"/>
                        </a:rPr>
                        <a:t>Yiyi</a:t>
                      </a:r>
                      <a:r>
                        <a:rPr lang="en-US" baseline="0" dirty="0" smtClean="0">
                          <a:latin typeface="Times New Roman" panose="02020603050405020304" pitchFamily="18" charset="0"/>
                          <a:cs typeface="Times New Roman" panose="02020603050405020304" pitchFamily="18" charset="0"/>
                        </a:rPr>
                        <a:t> Chen</a:t>
                      </a:r>
                      <a:endParaRPr lang="en-US" dirty="0">
                        <a:latin typeface="Times New Roman" panose="02020603050405020304" pitchFamily="18" charset="0"/>
                        <a:cs typeface="Times New Roman" panose="02020603050405020304" pitchFamily="18" charset="0"/>
                      </a:endParaRPr>
                    </a:p>
                  </a:txBody>
                  <a:tcPr/>
                </a:tc>
              </a:tr>
              <a:tr h="1656784">
                <a:tc>
                  <a:txBody>
                    <a:bodyPr/>
                    <a:lstStyle/>
                    <a:p>
                      <a:r>
                        <a:rPr lang="en-US" dirty="0" smtClean="0">
                          <a:latin typeface="Times New Roman" panose="02020603050405020304" pitchFamily="18" charset="0"/>
                          <a:cs typeface="Times New Roman" panose="02020603050405020304" pitchFamily="18" charset="0"/>
                        </a:rPr>
                        <a:t>INFERENCE</a:t>
                      </a:r>
                      <a:endParaRPr lang="en-US" dirty="0">
                        <a:latin typeface="Times New Roman" panose="02020603050405020304" pitchFamily="18" charset="0"/>
                        <a:cs typeface="Times New Roman" panose="02020603050405020304" pitchFamily="18" charset="0"/>
                      </a:endParaRPr>
                    </a:p>
                  </a:txBody>
                  <a:tcPr/>
                </a:tc>
                <a:tc>
                  <a:txBody>
                    <a:bodyPr/>
                    <a:lstStyle/>
                    <a:p>
                      <a:pPr marL="0" indent="0" algn="just">
                        <a:buNone/>
                      </a:pPr>
                      <a:r>
                        <a:rPr lang="en-US" dirty="0" smtClean="0">
                          <a:latin typeface="Times New Roman" panose="02020603050405020304" pitchFamily="18" charset="0"/>
                          <a:cs typeface="Times New Roman" panose="02020603050405020304" pitchFamily="18" charset="0"/>
                        </a:rPr>
                        <a:t>It reports  experimental and numerical investigations of High strength steel columns. It shows accurate predictions</a:t>
                      </a:r>
                      <a:r>
                        <a:rPr lang="en-US" baseline="0" dirty="0" smtClean="0">
                          <a:latin typeface="Times New Roman" panose="02020603050405020304" pitchFamily="18" charset="0"/>
                          <a:cs typeface="Times New Roman" panose="02020603050405020304" pitchFamily="18" charset="0"/>
                        </a:rPr>
                        <a:t> of the experimental ultimate loads and failure modes of the test specimen</a:t>
                      </a:r>
                      <a:endParaRPr lang="en-US" dirty="0">
                        <a:latin typeface="Times New Roman" panose="02020603050405020304" pitchFamily="18" charset="0"/>
                        <a:cs typeface="Times New Roman" panose="02020603050405020304" pitchFamily="18" charset="0"/>
                      </a:endParaRPr>
                    </a:p>
                  </a:txBody>
                  <a:tcPr/>
                </a:tc>
              </a:tr>
            </a:tbl>
          </a:graphicData>
        </a:graphic>
      </p:graphicFrame>
      <p:sp>
        <p:nvSpPr>
          <p:cNvPr id="5" name="Slide Number Placeholder 4"/>
          <p:cNvSpPr>
            <a:spLocks noGrp="1"/>
          </p:cNvSpPr>
          <p:nvPr>
            <p:ph type="sldNum" sz="quarter" idx="12"/>
          </p:nvPr>
        </p:nvSpPr>
        <p:spPr/>
        <p:txBody>
          <a:bodyPr/>
          <a:lstStyle/>
          <a:p>
            <a:fld id="{18E5A94B-D643-433C-8B6B-56C25592C768}" type="slidenum">
              <a:rPr lang="en-US" smtClean="0"/>
              <a:pPr/>
              <a:t>13</a:t>
            </a:fld>
            <a:endParaRPr lang="en-US"/>
          </a:p>
        </p:txBody>
      </p:sp>
      <p:sp>
        <p:nvSpPr>
          <p:cNvPr id="6" name="Footer Placeholder 5"/>
          <p:cNvSpPr>
            <a:spLocks noGrp="1"/>
          </p:cNvSpPr>
          <p:nvPr>
            <p:ph type="ftr" sz="quarter" idx="11"/>
          </p:nvPr>
        </p:nvSpPr>
        <p:spPr/>
        <p:txBody>
          <a:bodyPr/>
          <a:lstStyle/>
          <a:p>
            <a:r>
              <a:rPr lang="en-US" dirty="0" smtClean="0"/>
              <a:t>Project Review 1 Version -00</a:t>
            </a:r>
            <a:endParaRPr lang="en-US" dirty="0"/>
          </a:p>
        </p:txBody>
      </p:sp>
    </p:spTree>
    <p:extLst>
      <p:ext uri="{BB962C8B-B14F-4D97-AF65-F5344CB8AC3E}">
        <p14:creationId xmlns:p14="http://schemas.microsoft.com/office/powerpoint/2010/main" val="378104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0000"/>
                </a:solidFill>
              </a:rPr>
              <a:t>Literature Survey (Cont’d..)</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309181761"/>
              </p:ext>
            </p:extLst>
          </p:nvPr>
        </p:nvGraphicFramePr>
        <p:xfrm>
          <a:off x="457200" y="1524000"/>
          <a:ext cx="8305800" cy="4648200"/>
        </p:xfrm>
        <a:graphic>
          <a:graphicData uri="http://schemas.openxmlformats.org/drawingml/2006/table">
            <a:tbl>
              <a:tblPr firstRow="1" bandRow="1">
                <a:tableStyleId>{5C22544A-7EE6-4342-B048-85BDC9FD1C3A}</a:tableStyleId>
              </a:tblPr>
              <a:tblGrid>
                <a:gridCol w="1538111"/>
                <a:gridCol w="6767689"/>
              </a:tblGrid>
              <a:tr h="1159749">
                <a:tc>
                  <a:txBody>
                    <a:bodyPr/>
                    <a:lstStyle/>
                    <a:p>
                      <a:r>
                        <a:rPr lang="en-US" dirty="0" smtClean="0">
                          <a:latin typeface="Times New Roman" panose="02020603050405020304" pitchFamily="18" charset="0"/>
                          <a:cs typeface="Times New Roman" panose="02020603050405020304" pitchFamily="18" charset="0"/>
                        </a:rPr>
                        <a:t>JOURNAL</a:t>
                      </a:r>
                      <a:endParaRPr lang="en-US"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International Journal of</a:t>
                      </a:r>
                      <a:r>
                        <a:rPr lang="en-US" baseline="0" dirty="0" smtClean="0">
                          <a:latin typeface="Times New Roman" panose="02020603050405020304" pitchFamily="18" charset="0"/>
                          <a:cs typeface="Times New Roman" panose="02020603050405020304" pitchFamily="18" charset="0"/>
                        </a:rPr>
                        <a:t> Steel Structures</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Vol</a:t>
                      </a:r>
                      <a:r>
                        <a:rPr lang="en-US" dirty="0" smtClean="0">
                          <a:latin typeface="Times New Roman" panose="02020603050405020304" pitchFamily="18" charset="0"/>
                          <a:cs typeface="Times New Roman" panose="02020603050405020304" pitchFamily="18" charset="0"/>
                        </a:rPr>
                        <a:t> 13,</a:t>
                      </a:r>
                      <a:r>
                        <a:rPr lang="en-US" baseline="0" dirty="0" smtClean="0">
                          <a:latin typeface="Times New Roman" panose="02020603050405020304" pitchFamily="18" charset="0"/>
                          <a:cs typeface="Times New Roman" panose="02020603050405020304" pitchFamily="18" charset="0"/>
                        </a:rPr>
                        <a:t> Issue 3 </a:t>
                      </a:r>
                      <a:r>
                        <a:rPr lang="en-US" baseline="0" dirty="0" err="1" smtClean="0">
                          <a:latin typeface="Times New Roman" panose="02020603050405020304" pitchFamily="18" charset="0"/>
                          <a:cs typeface="Times New Roman" panose="02020603050405020304" pitchFamily="18" charset="0"/>
                        </a:rPr>
                        <a:t>pg</a:t>
                      </a:r>
                      <a:r>
                        <a:rPr lang="en-US" baseline="0" dirty="0" smtClean="0">
                          <a:latin typeface="Times New Roman" panose="02020603050405020304" pitchFamily="18" charset="0"/>
                          <a:cs typeface="Times New Roman" panose="02020603050405020304" pitchFamily="18" charset="0"/>
                        </a:rPr>
                        <a:t> 385-399</a:t>
                      </a:r>
                      <a:r>
                        <a:rPr lang="en-US" dirty="0" smtClean="0">
                          <a:latin typeface="Times New Roman" panose="02020603050405020304" pitchFamily="18" charset="0"/>
                          <a:cs typeface="Times New Roman" panose="02020603050405020304" pitchFamily="18" charset="0"/>
                        </a:rPr>
                        <a:t> September(2013)</a:t>
                      </a:r>
                      <a:endParaRPr lang="en-US" dirty="0">
                        <a:latin typeface="Times New Roman" panose="02020603050405020304" pitchFamily="18" charset="0"/>
                        <a:cs typeface="Times New Roman" panose="02020603050405020304" pitchFamily="18" charset="0"/>
                      </a:endParaRPr>
                    </a:p>
                  </a:txBody>
                  <a:tcPr/>
                </a:tc>
              </a:tr>
              <a:tr h="1159749">
                <a:tc>
                  <a:txBody>
                    <a:bodyPr/>
                    <a:lstStyle/>
                    <a:p>
                      <a:r>
                        <a:rPr lang="en-US" dirty="0" smtClean="0">
                          <a:latin typeface="Times New Roman" panose="02020603050405020304" pitchFamily="18" charset="0"/>
                          <a:cs typeface="Times New Roman" panose="02020603050405020304" pitchFamily="18" charset="0"/>
                        </a:rPr>
                        <a:t>TITLE</a:t>
                      </a:r>
                      <a:endParaRPr lang="en-US" dirty="0">
                        <a:latin typeface="Times New Roman" panose="02020603050405020304" pitchFamily="18" charset="0"/>
                        <a:cs typeface="Times New Roman" panose="02020603050405020304" pitchFamily="18" charset="0"/>
                      </a:endParaRPr>
                    </a:p>
                  </a:txBody>
                  <a:tcPr/>
                </a:tc>
                <a:tc>
                  <a:txBody>
                    <a:bodyPr/>
                    <a:lstStyle/>
                    <a:p>
                      <a:r>
                        <a:rPr lang="en-US" baseline="0" dirty="0" smtClean="0">
                          <a:latin typeface="Times New Roman" panose="02020603050405020304" pitchFamily="18" charset="0"/>
                          <a:cs typeface="Times New Roman" panose="02020603050405020304" pitchFamily="18" charset="0"/>
                        </a:rPr>
                        <a:t>Shear Buckling Characteristics of cold-formed Steel Channel Beams</a:t>
                      </a:r>
                      <a:endParaRPr lang="en-US" dirty="0">
                        <a:latin typeface="Times New Roman" panose="02020603050405020304" pitchFamily="18" charset="0"/>
                        <a:cs typeface="Times New Roman" panose="02020603050405020304" pitchFamily="18" charset="0"/>
                      </a:endParaRPr>
                    </a:p>
                  </a:txBody>
                  <a:tcPr/>
                </a:tc>
              </a:tr>
              <a:tr h="671918">
                <a:tc>
                  <a:txBody>
                    <a:bodyPr/>
                    <a:lstStyle/>
                    <a:p>
                      <a:r>
                        <a:rPr lang="en-US" dirty="0" smtClean="0">
                          <a:latin typeface="Times New Roman" panose="02020603050405020304" pitchFamily="18" charset="0"/>
                          <a:cs typeface="Times New Roman" panose="02020603050405020304" pitchFamily="18" charset="0"/>
                        </a:rPr>
                        <a:t>AUTHOR(S)</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err="1" smtClean="0">
                          <a:latin typeface="Times New Roman" panose="02020603050405020304" pitchFamily="18" charset="0"/>
                          <a:cs typeface="Times New Roman" panose="02020603050405020304" pitchFamily="18" charset="0"/>
                        </a:rPr>
                        <a:t>Poologanathan</a:t>
                      </a:r>
                      <a:r>
                        <a:rPr lang="en-US" dirty="0" smtClean="0">
                          <a:latin typeface="Times New Roman" panose="02020603050405020304" pitchFamily="18" charset="0"/>
                          <a:cs typeface="Times New Roman" panose="02020603050405020304" pitchFamily="18" charset="0"/>
                        </a:rPr>
                        <a:t>,</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Mahendran</a:t>
                      </a:r>
                      <a:endParaRPr lang="en-US" dirty="0">
                        <a:latin typeface="Times New Roman" panose="02020603050405020304" pitchFamily="18" charset="0"/>
                        <a:cs typeface="Times New Roman" panose="02020603050405020304" pitchFamily="18" charset="0"/>
                      </a:endParaRPr>
                    </a:p>
                  </a:txBody>
                  <a:tcPr/>
                </a:tc>
              </a:tr>
              <a:tr h="1656784">
                <a:tc>
                  <a:txBody>
                    <a:bodyPr/>
                    <a:lstStyle/>
                    <a:p>
                      <a:r>
                        <a:rPr lang="en-US" dirty="0" smtClean="0">
                          <a:latin typeface="Times New Roman" panose="02020603050405020304" pitchFamily="18" charset="0"/>
                          <a:cs typeface="Times New Roman" panose="02020603050405020304" pitchFamily="18" charset="0"/>
                        </a:rPr>
                        <a:t>INFERENCE</a:t>
                      </a:r>
                      <a:endParaRPr lang="en-US" dirty="0">
                        <a:latin typeface="Times New Roman" panose="02020603050405020304" pitchFamily="18" charset="0"/>
                        <a:cs typeface="Times New Roman" panose="02020603050405020304" pitchFamily="18" charset="0"/>
                      </a:endParaRPr>
                    </a:p>
                  </a:txBody>
                  <a:tcPr/>
                </a:tc>
                <a:tc>
                  <a:txBody>
                    <a:bodyPr/>
                    <a:lstStyle/>
                    <a:p>
                      <a:pPr marL="0" indent="0" algn="just">
                        <a:buNone/>
                      </a:pPr>
                      <a:r>
                        <a:rPr lang="en-US" dirty="0" smtClean="0">
                          <a:latin typeface="Times New Roman" panose="02020603050405020304" pitchFamily="18" charset="0"/>
                          <a:cs typeface="Times New Roman" panose="02020603050405020304" pitchFamily="18" charset="0"/>
                        </a:rPr>
                        <a:t>Improved</a:t>
                      </a:r>
                      <a:r>
                        <a:rPr lang="en-US" baseline="0" dirty="0" smtClean="0">
                          <a:latin typeface="Times New Roman" panose="02020603050405020304" pitchFamily="18" charset="0"/>
                          <a:cs typeface="Times New Roman" panose="02020603050405020304" pitchFamily="18" charset="0"/>
                        </a:rPr>
                        <a:t> equation for the higher elastic shear buckling coefficients of LCB was proposed based on FEA results and included in the ultimate shear capacity equations</a:t>
                      </a:r>
                      <a:endParaRPr lang="en-US" dirty="0">
                        <a:latin typeface="Times New Roman" panose="02020603050405020304" pitchFamily="18" charset="0"/>
                        <a:cs typeface="Times New Roman" panose="02020603050405020304" pitchFamily="18" charset="0"/>
                      </a:endParaRPr>
                    </a:p>
                  </a:txBody>
                  <a:tcPr/>
                </a:tc>
              </a:tr>
            </a:tbl>
          </a:graphicData>
        </a:graphic>
      </p:graphicFrame>
      <p:sp>
        <p:nvSpPr>
          <p:cNvPr id="5" name="Slide Number Placeholder 4"/>
          <p:cNvSpPr>
            <a:spLocks noGrp="1"/>
          </p:cNvSpPr>
          <p:nvPr>
            <p:ph type="sldNum" sz="quarter" idx="12"/>
          </p:nvPr>
        </p:nvSpPr>
        <p:spPr/>
        <p:txBody>
          <a:bodyPr/>
          <a:lstStyle/>
          <a:p>
            <a:fld id="{18E5A94B-D643-433C-8B6B-56C25592C768}" type="slidenum">
              <a:rPr lang="en-US" smtClean="0"/>
              <a:pPr/>
              <a:t>14</a:t>
            </a:fld>
            <a:endParaRPr lang="en-US"/>
          </a:p>
        </p:txBody>
      </p:sp>
      <p:sp>
        <p:nvSpPr>
          <p:cNvPr id="6" name="Footer Placeholder 5"/>
          <p:cNvSpPr>
            <a:spLocks noGrp="1"/>
          </p:cNvSpPr>
          <p:nvPr>
            <p:ph type="ftr" sz="quarter" idx="11"/>
          </p:nvPr>
        </p:nvSpPr>
        <p:spPr/>
        <p:txBody>
          <a:bodyPr/>
          <a:lstStyle/>
          <a:p>
            <a:r>
              <a:rPr lang="en-US" dirty="0" smtClean="0"/>
              <a:t>Project Review 1 Version -00</a:t>
            </a:r>
            <a:endParaRPr lang="en-US" dirty="0"/>
          </a:p>
        </p:txBody>
      </p:sp>
    </p:spTree>
    <p:extLst>
      <p:ext uri="{BB962C8B-B14F-4D97-AF65-F5344CB8AC3E}">
        <p14:creationId xmlns:p14="http://schemas.microsoft.com/office/powerpoint/2010/main" val="648321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0000"/>
                </a:solidFill>
              </a:rPr>
              <a:t>Literature Survey (Cont’d..)</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861987741"/>
              </p:ext>
            </p:extLst>
          </p:nvPr>
        </p:nvGraphicFramePr>
        <p:xfrm>
          <a:off x="457200" y="1524000"/>
          <a:ext cx="8305800" cy="4648200"/>
        </p:xfrm>
        <a:graphic>
          <a:graphicData uri="http://schemas.openxmlformats.org/drawingml/2006/table">
            <a:tbl>
              <a:tblPr firstRow="1" bandRow="1">
                <a:tableStyleId>{5C22544A-7EE6-4342-B048-85BDC9FD1C3A}</a:tableStyleId>
              </a:tblPr>
              <a:tblGrid>
                <a:gridCol w="1538111"/>
                <a:gridCol w="6767689"/>
              </a:tblGrid>
              <a:tr h="1159749">
                <a:tc>
                  <a:txBody>
                    <a:bodyPr/>
                    <a:lstStyle/>
                    <a:p>
                      <a:r>
                        <a:rPr lang="en-US" dirty="0" smtClean="0">
                          <a:latin typeface="Times New Roman" panose="02020603050405020304" pitchFamily="18" charset="0"/>
                          <a:cs typeface="Times New Roman" panose="02020603050405020304" pitchFamily="18" charset="0"/>
                        </a:rPr>
                        <a:t>JOURNAL</a:t>
                      </a:r>
                      <a:endParaRPr lang="en-US"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International Journal of</a:t>
                      </a:r>
                      <a:r>
                        <a:rPr lang="en-US" baseline="0" dirty="0" smtClean="0">
                          <a:latin typeface="Times New Roman" panose="02020603050405020304" pitchFamily="18" charset="0"/>
                          <a:cs typeface="Times New Roman" panose="02020603050405020304" pitchFamily="18" charset="0"/>
                        </a:rPr>
                        <a:t> Steel Structures</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Vol</a:t>
                      </a:r>
                      <a:r>
                        <a:rPr lang="en-US" dirty="0" smtClean="0">
                          <a:latin typeface="Times New Roman" panose="02020603050405020304" pitchFamily="18" charset="0"/>
                          <a:cs typeface="Times New Roman" panose="02020603050405020304" pitchFamily="18" charset="0"/>
                        </a:rPr>
                        <a:t> 13,</a:t>
                      </a:r>
                      <a:r>
                        <a:rPr lang="en-US" baseline="0" dirty="0" smtClean="0">
                          <a:latin typeface="Times New Roman" panose="02020603050405020304" pitchFamily="18" charset="0"/>
                          <a:cs typeface="Times New Roman" panose="02020603050405020304" pitchFamily="18" charset="0"/>
                        </a:rPr>
                        <a:t> Issue 4 </a:t>
                      </a:r>
                      <a:r>
                        <a:rPr lang="en-US" baseline="0" dirty="0" err="1" smtClean="0">
                          <a:latin typeface="Times New Roman" panose="02020603050405020304" pitchFamily="18" charset="0"/>
                          <a:cs typeface="Times New Roman" panose="02020603050405020304" pitchFamily="18" charset="0"/>
                        </a:rPr>
                        <a:t>pg</a:t>
                      </a:r>
                      <a:r>
                        <a:rPr lang="en-US" baseline="0" dirty="0" smtClean="0">
                          <a:latin typeface="Times New Roman" panose="02020603050405020304" pitchFamily="18" charset="0"/>
                          <a:cs typeface="Times New Roman" panose="02020603050405020304" pitchFamily="18" charset="0"/>
                        </a:rPr>
                        <a:t> 635-644</a:t>
                      </a:r>
                      <a:r>
                        <a:rPr lang="en-US" dirty="0" smtClean="0">
                          <a:latin typeface="Times New Roman" panose="02020603050405020304" pitchFamily="18" charset="0"/>
                          <a:cs typeface="Times New Roman" panose="02020603050405020304" pitchFamily="18" charset="0"/>
                        </a:rPr>
                        <a:t> December(2013)</a:t>
                      </a:r>
                      <a:endParaRPr lang="en-US" dirty="0">
                        <a:latin typeface="Times New Roman" panose="02020603050405020304" pitchFamily="18" charset="0"/>
                        <a:cs typeface="Times New Roman" panose="02020603050405020304" pitchFamily="18" charset="0"/>
                      </a:endParaRPr>
                    </a:p>
                  </a:txBody>
                  <a:tcPr/>
                </a:tc>
              </a:tr>
              <a:tr h="1159749">
                <a:tc>
                  <a:txBody>
                    <a:bodyPr/>
                    <a:lstStyle/>
                    <a:p>
                      <a:r>
                        <a:rPr lang="en-US" dirty="0" smtClean="0">
                          <a:latin typeface="Times New Roman" panose="02020603050405020304" pitchFamily="18" charset="0"/>
                          <a:cs typeface="Times New Roman" panose="02020603050405020304" pitchFamily="18" charset="0"/>
                        </a:rPr>
                        <a:t>TITLE</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Effect</a:t>
                      </a:r>
                      <a:r>
                        <a:rPr lang="en-US" baseline="0" dirty="0" smtClean="0">
                          <a:latin typeface="Times New Roman" panose="02020603050405020304" pitchFamily="18" charset="0"/>
                          <a:cs typeface="Times New Roman" panose="02020603050405020304" pitchFamily="18" charset="0"/>
                        </a:rPr>
                        <a:t> of End distance and Bolt Number on Bearing Strength of Bolted Connections at Elevated Temperature</a:t>
                      </a:r>
                      <a:endParaRPr lang="en-US" dirty="0">
                        <a:latin typeface="Times New Roman" panose="02020603050405020304" pitchFamily="18" charset="0"/>
                        <a:cs typeface="Times New Roman" panose="02020603050405020304" pitchFamily="18" charset="0"/>
                      </a:endParaRPr>
                    </a:p>
                  </a:txBody>
                  <a:tcPr/>
                </a:tc>
              </a:tr>
              <a:tr h="671918">
                <a:tc>
                  <a:txBody>
                    <a:bodyPr/>
                    <a:lstStyle/>
                    <a:p>
                      <a:r>
                        <a:rPr lang="en-US" dirty="0" smtClean="0">
                          <a:latin typeface="Times New Roman" panose="02020603050405020304" pitchFamily="18" charset="0"/>
                          <a:cs typeface="Times New Roman" panose="02020603050405020304" pitchFamily="18" charset="0"/>
                        </a:rPr>
                        <a:t>AUTHOR(S)</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err="1" smtClean="0">
                          <a:latin typeface="Times New Roman" panose="02020603050405020304" pitchFamily="18" charset="0"/>
                          <a:cs typeface="Times New Roman" panose="02020603050405020304" pitchFamily="18" charset="0"/>
                        </a:rPr>
                        <a:t>Kuo</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chen</a:t>
                      </a:r>
                      <a:r>
                        <a:rPr lang="en-US" baseline="0" dirty="0" smtClean="0">
                          <a:latin typeface="Times New Roman" panose="02020603050405020304" pitchFamily="18" charset="0"/>
                          <a:cs typeface="Times New Roman" panose="02020603050405020304" pitchFamily="18" charset="0"/>
                        </a:rPr>
                        <a:t> yang, </a:t>
                      </a:r>
                      <a:r>
                        <a:rPr lang="en-US" baseline="0" dirty="0" err="1" smtClean="0">
                          <a:latin typeface="Times New Roman" panose="02020603050405020304" pitchFamily="18" charset="0"/>
                          <a:cs typeface="Times New Roman" panose="02020603050405020304" pitchFamily="18" charset="0"/>
                        </a:rPr>
                        <a:t>Rejia</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hsu</a:t>
                      </a:r>
                      <a:endParaRPr lang="en-US" dirty="0">
                        <a:latin typeface="Times New Roman" panose="02020603050405020304" pitchFamily="18" charset="0"/>
                        <a:cs typeface="Times New Roman" panose="02020603050405020304" pitchFamily="18" charset="0"/>
                      </a:endParaRPr>
                    </a:p>
                  </a:txBody>
                  <a:tcPr/>
                </a:tc>
              </a:tr>
              <a:tr h="1656784">
                <a:tc>
                  <a:txBody>
                    <a:bodyPr/>
                    <a:lstStyle/>
                    <a:p>
                      <a:r>
                        <a:rPr lang="en-US" dirty="0" smtClean="0">
                          <a:latin typeface="Times New Roman" panose="02020603050405020304" pitchFamily="18" charset="0"/>
                          <a:cs typeface="Times New Roman" panose="02020603050405020304" pitchFamily="18" charset="0"/>
                        </a:rPr>
                        <a:t>INFERENCE</a:t>
                      </a:r>
                      <a:endParaRPr lang="en-US" dirty="0">
                        <a:latin typeface="Times New Roman" panose="02020603050405020304" pitchFamily="18" charset="0"/>
                        <a:cs typeface="Times New Roman" panose="02020603050405020304" pitchFamily="18" charset="0"/>
                      </a:endParaRPr>
                    </a:p>
                  </a:txBody>
                  <a:tcPr/>
                </a:tc>
                <a:tc>
                  <a:txBody>
                    <a:bodyPr/>
                    <a:lstStyle/>
                    <a:p>
                      <a:pPr marL="0" indent="0" algn="just">
                        <a:buNone/>
                      </a:pPr>
                      <a:r>
                        <a:rPr lang="en-US" dirty="0" smtClean="0">
                          <a:latin typeface="Times New Roman" panose="02020603050405020304" pitchFamily="18" charset="0"/>
                          <a:cs typeface="Times New Roman" panose="02020603050405020304" pitchFamily="18" charset="0"/>
                        </a:rPr>
                        <a:t>To</a:t>
                      </a:r>
                      <a:r>
                        <a:rPr lang="en-US" baseline="0" dirty="0" smtClean="0">
                          <a:latin typeface="Times New Roman" panose="02020603050405020304" pitchFamily="18" charset="0"/>
                          <a:cs typeface="Times New Roman" panose="02020603050405020304" pitchFamily="18" charset="0"/>
                        </a:rPr>
                        <a:t> avoid the failure at the bolted connections and ensure fire resistance at elevated temperature, this study examines the effect from experimental results. Performed to evaluate stress distribution at bolt hole with varied end distance and temperature levels.</a:t>
                      </a:r>
                      <a:endParaRPr lang="en-US" dirty="0">
                        <a:latin typeface="Times New Roman" panose="02020603050405020304" pitchFamily="18" charset="0"/>
                        <a:cs typeface="Times New Roman" panose="02020603050405020304" pitchFamily="18" charset="0"/>
                      </a:endParaRPr>
                    </a:p>
                  </a:txBody>
                  <a:tcPr/>
                </a:tc>
              </a:tr>
            </a:tbl>
          </a:graphicData>
        </a:graphic>
      </p:graphicFrame>
      <p:sp>
        <p:nvSpPr>
          <p:cNvPr id="5" name="Slide Number Placeholder 4"/>
          <p:cNvSpPr>
            <a:spLocks noGrp="1"/>
          </p:cNvSpPr>
          <p:nvPr>
            <p:ph type="sldNum" sz="quarter" idx="12"/>
          </p:nvPr>
        </p:nvSpPr>
        <p:spPr/>
        <p:txBody>
          <a:bodyPr/>
          <a:lstStyle/>
          <a:p>
            <a:fld id="{18E5A94B-D643-433C-8B6B-56C25592C768}" type="slidenum">
              <a:rPr lang="en-US" smtClean="0"/>
              <a:pPr/>
              <a:t>15</a:t>
            </a:fld>
            <a:endParaRPr lang="en-US"/>
          </a:p>
        </p:txBody>
      </p:sp>
      <p:sp>
        <p:nvSpPr>
          <p:cNvPr id="6" name="Footer Placeholder 5"/>
          <p:cNvSpPr>
            <a:spLocks noGrp="1"/>
          </p:cNvSpPr>
          <p:nvPr>
            <p:ph type="ftr" sz="quarter" idx="11"/>
          </p:nvPr>
        </p:nvSpPr>
        <p:spPr/>
        <p:txBody>
          <a:bodyPr/>
          <a:lstStyle/>
          <a:p>
            <a:r>
              <a:rPr lang="en-US" dirty="0" smtClean="0"/>
              <a:t>Project Review 1 Version -00</a:t>
            </a:r>
            <a:endParaRPr lang="en-US" dirty="0"/>
          </a:p>
        </p:txBody>
      </p:sp>
    </p:spTree>
    <p:extLst>
      <p:ext uri="{BB962C8B-B14F-4D97-AF65-F5344CB8AC3E}">
        <p14:creationId xmlns:p14="http://schemas.microsoft.com/office/powerpoint/2010/main" val="1588267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0000"/>
                </a:solidFill>
              </a:rPr>
              <a:t>Literature Survey (Cont’d..)</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253603243"/>
              </p:ext>
            </p:extLst>
          </p:nvPr>
        </p:nvGraphicFramePr>
        <p:xfrm>
          <a:off x="457200" y="1524000"/>
          <a:ext cx="8305800" cy="4648200"/>
        </p:xfrm>
        <a:graphic>
          <a:graphicData uri="http://schemas.openxmlformats.org/drawingml/2006/table">
            <a:tbl>
              <a:tblPr firstRow="1" bandRow="1">
                <a:tableStyleId>{5C22544A-7EE6-4342-B048-85BDC9FD1C3A}</a:tableStyleId>
              </a:tblPr>
              <a:tblGrid>
                <a:gridCol w="1538111"/>
                <a:gridCol w="6767689"/>
              </a:tblGrid>
              <a:tr h="1159749">
                <a:tc>
                  <a:txBody>
                    <a:bodyPr/>
                    <a:lstStyle/>
                    <a:p>
                      <a:r>
                        <a:rPr lang="en-US" dirty="0" smtClean="0">
                          <a:latin typeface="Times New Roman" panose="02020603050405020304" pitchFamily="18" charset="0"/>
                          <a:cs typeface="Times New Roman" panose="02020603050405020304" pitchFamily="18" charset="0"/>
                        </a:rPr>
                        <a:t>JOURNAL</a:t>
                      </a:r>
                      <a:endParaRPr lang="en-US"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International Journal of</a:t>
                      </a:r>
                      <a:r>
                        <a:rPr lang="en-US" baseline="0" dirty="0" smtClean="0">
                          <a:latin typeface="Times New Roman" panose="02020603050405020304" pitchFamily="18" charset="0"/>
                          <a:cs typeface="Times New Roman" panose="02020603050405020304" pitchFamily="18" charset="0"/>
                        </a:rPr>
                        <a:t> Steel Structures</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Vol</a:t>
                      </a:r>
                      <a:r>
                        <a:rPr lang="en-US" dirty="0" smtClean="0">
                          <a:latin typeface="Times New Roman" panose="02020603050405020304" pitchFamily="18" charset="0"/>
                          <a:cs typeface="Times New Roman" panose="02020603050405020304" pitchFamily="18" charset="0"/>
                        </a:rPr>
                        <a:t> 17,</a:t>
                      </a:r>
                      <a:r>
                        <a:rPr lang="en-US" baseline="0" dirty="0" smtClean="0">
                          <a:latin typeface="Times New Roman" panose="02020603050405020304" pitchFamily="18" charset="0"/>
                          <a:cs typeface="Times New Roman" panose="02020603050405020304" pitchFamily="18" charset="0"/>
                        </a:rPr>
                        <a:t> Issue 1 </a:t>
                      </a:r>
                      <a:r>
                        <a:rPr lang="en-US" baseline="0" dirty="0" err="1" smtClean="0">
                          <a:latin typeface="Times New Roman" panose="02020603050405020304" pitchFamily="18" charset="0"/>
                          <a:cs typeface="Times New Roman" panose="02020603050405020304" pitchFamily="18" charset="0"/>
                        </a:rPr>
                        <a:t>pg</a:t>
                      </a:r>
                      <a:r>
                        <a:rPr lang="en-US" baseline="0" dirty="0" smtClean="0">
                          <a:latin typeface="Times New Roman" panose="02020603050405020304" pitchFamily="18" charset="0"/>
                          <a:cs typeface="Times New Roman" panose="02020603050405020304" pitchFamily="18" charset="0"/>
                        </a:rPr>
                        <a:t> 273-289</a:t>
                      </a:r>
                      <a:r>
                        <a:rPr lang="en-US" dirty="0" smtClean="0">
                          <a:latin typeface="Times New Roman" panose="02020603050405020304" pitchFamily="18" charset="0"/>
                          <a:cs typeface="Times New Roman" panose="02020603050405020304" pitchFamily="18" charset="0"/>
                        </a:rPr>
                        <a:t> (2017)</a:t>
                      </a:r>
                      <a:endParaRPr lang="en-US" dirty="0">
                        <a:latin typeface="Times New Roman" panose="02020603050405020304" pitchFamily="18" charset="0"/>
                        <a:cs typeface="Times New Roman" panose="02020603050405020304" pitchFamily="18" charset="0"/>
                      </a:endParaRPr>
                    </a:p>
                  </a:txBody>
                  <a:tcPr/>
                </a:tc>
              </a:tr>
              <a:tr h="1159749">
                <a:tc>
                  <a:txBody>
                    <a:bodyPr/>
                    <a:lstStyle/>
                    <a:p>
                      <a:r>
                        <a:rPr lang="en-US" dirty="0" smtClean="0">
                          <a:latin typeface="Times New Roman" panose="02020603050405020304" pitchFamily="18" charset="0"/>
                          <a:cs typeface="Times New Roman" panose="02020603050405020304" pitchFamily="18" charset="0"/>
                        </a:rPr>
                        <a:t>TITLE</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Investigation</a:t>
                      </a:r>
                      <a:r>
                        <a:rPr lang="en-US" baseline="0" dirty="0" smtClean="0">
                          <a:latin typeface="Times New Roman" panose="02020603050405020304" pitchFamily="18" charset="0"/>
                          <a:cs typeface="Times New Roman" panose="02020603050405020304" pitchFamily="18" charset="0"/>
                        </a:rPr>
                        <a:t> on the Weld Damage Behavior of Steel Beam to Column Connection</a:t>
                      </a:r>
                      <a:endParaRPr lang="en-US" dirty="0">
                        <a:latin typeface="Times New Roman" panose="02020603050405020304" pitchFamily="18" charset="0"/>
                        <a:cs typeface="Times New Roman" panose="02020603050405020304" pitchFamily="18" charset="0"/>
                      </a:endParaRPr>
                    </a:p>
                  </a:txBody>
                  <a:tcPr/>
                </a:tc>
              </a:tr>
              <a:tr h="671918">
                <a:tc>
                  <a:txBody>
                    <a:bodyPr/>
                    <a:lstStyle/>
                    <a:p>
                      <a:r>
                        <a:rPr lang="en-US" dirty="0" smtClean="0">
                          <a:latin typeface="Times New Roman" panose="02020603050405020304" pitchFamily="18" charset="0"/>
                          <a:cs typeface="Times New Roman" panose="02020603050405020304" pitchFamily="18" charset="0"/>
                        </a:rPr>
                        <a:t>AUTHOR(S)</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err="1" smtClean="0">
                          <a:latin typeface="Times New Roman" panose="02020603050405020304" pitchFamily="18" charset="0"/>
                          <a:cs typeface="Times New Roman" panose="02020603050405020304" pitchFamily="18" charset="0"/>
                        </a:rPr>
                        <a:t>Xiong</a:t>
                      </a:r>
                      <a:r>
                        <a:rPr lang="en-US" dirty="0" smtClean="0">
                          <a:latin typeface="Times New Roman" panose="02020603050405020304" pitchFamily="18" charset="0"/>
                          <a:cs typeface="Times New Roman" panose="02020603050405020304" pitchFamily="18" charset="0"/>
                        </a:rPr>
                        <a:t>,</a:t>
                      </a:r>
                      <a:r>
                        <a:rPr lang="en-US" baseline="0" dirty="0" smtClean="0">
                          <a:latin typeface="Times New Roman" panose="02020603050405020304" pitchFamily="18" charset="0"/>
                          <a:cs typeface="Times New Roman" panose="02020603050405020304" pitchFamily="18" charset="0"/>
                        </a:rPr>
                        <a:t> YJ </a:t>
                      </a:r>
                      <a:r>
                        <a:rPr lang="en-US" baseline="0" dirty="0" err="1" smtClean="0">
                          <a:latin typeface="Times New Roman" panose="02020603050405020304" pitchFamily="18" charset="0"/>
                          <a:cs typeface="Times New Roman" panose="02020603050405020304" pitchFamily="18" charset="0"/>
                        </a:rPr>
                        <a:t>shi</a:t>
                      </a:r>
                      <a:endParaRPr lang="en-US" dirty="0">
                        <a:latin typeface="Times New Roman" panose="02020603050405020304" pitchFamily="18" charset="0"/>
                        <a:cs typeface="Times New Roman" panose="02020603050405020304" pitchFamily="18" charset="0"/>
                      </a:endParaRPr>
                    </a:p>
                  </a:txBody>
                  <a:tcPr/>
                </a:tc>
              </a:tr>
              <a:tr h="1656784">
                <a:tc>
                  <a:txBody>
                    <a:bodyPr/>
                    <a:lstStyle/>
                    <a:p>
                      <a:r>
                        <a:rPr lang="en-US" dirty="0" smtClean="0">
                          <a:latin typeface="Times New Roman" panose="02020603050405020304" pitchFamily="18" charset="0"/>
                          <a:cs typeface="Times New Roman" panose="02020603050405020304" pitchFamily="18" charset="0"/>
                        </a:rPr>
                        <a:t>INFERENCE</a:t>
                      </a:r>
                      <a:endParaRPr lang="en-US" dirty="0">
                        <a:latin typeface="Times New Roman" panose="02020603050405020304" pitchFamily="18" charset="0"/>
                        <a:cs typeface="Times New Roman" panose="02020603050405020304" pitchFamily="18" charset="0"/>
                      </a:endParaRPr>
                    </a:p>
                  </a:txBody>
                  <a:tcPr/>
                </a:tc>
                <a:tc>
                  <a:txBody>
                    <a:bodyPr/>
                    <a:lstStyle/>
                    <a:p>
                      <a:pPr marL="0" indent="0" algn="just">
                        <a:buNone/>
                      </a:pPr>
                      <a:r>
                        <a:rPr lang="en-US" dirty="0" smtClean="0">
                          <a:latin typeface="Times New Roman" panose="02020603050405020304" pitchFamily="18" charset="0"/>
                          <a:cs typeface="Times New Roman" panose="02020603050405020304" pitchFamily="18" charset="0"/>
                        </a:rPr>
                        <a:t>This study provides technical basis for the damage evaluation and fracture prevention</a:t>
                      </a:r>
                      <a:r>
                        <a:rPr lang="en-US" baseline="0" dirty="0" smtClean="0">
                          <a:latin typeface="Times New Roman" panose="02020603050405020304" pitchFamily="18" charset="0"/>
                          <a:cs typeface="Times New Roman" panose="02020603050405020304" pitchFamily="18" charset="0"/>
                        </a:rPr>
                        <a:t> of the welded steel beam to column connections</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txBody>
                  <a:tcPr/>
                </a:tc>
              </a:tr>
            </a:tbl>
          </a:graphicData>
        </a:graphic>
      </p:graphicFrame>
      <p:sp>
        <p:nvSpPr>
          <p:cNvPr id="5" name="Slide Number Placeholder 4"/>
          <p:cNvSpPr>
            <a:spLocks noGrp="1"/>
          </p:cNvSpPr>
          <p:nvPr>
            <p:ph type="sldNum" sz="quarter" idx="12"/>
          </p:nvPr>
        </p:nvSpPr>
        <p:spPr/>
        <p:txBody>
          <a:bodyPr/>
          <a:lstStyle/>
          <a:p>
            <a:fld id="{18E5A94B-D643-433C-8B6B-56C25592C768}" type="slidenum">
              <a:rPr lang="en-US" smtClean="0"/>
              <a:pPr/>
              <a:t>16</a:t>
            </a:fld>
            <a:endParaRPr lang="en-US"/>
          </a:p>
        </p:txBody>
      </p:sp>
      <p:sp>
        <p:nvSpPr>
          <p:cNvPr id="6" name="Footer Placeholder 5"/>
          <p:cNvSpPr>
            <a:spLocks noGrp="1"/>
          </p:cNvSpPr>
          <p:nvPr>
            <p:ph type="ftr" sz="quarter" idx="11"/>
          </p:nvPr>
        </p:nvSpPr>
        <p:spPr/>
        <p:txBody>
          <a:bodyPr/>
          <a:lstStyle/>
          <a:p>
            <a:r>
              <a:rPr lang="en-US" dirty="0" smtClean="0"/>
              <a:t>Project Review 1 Version -00</a:t>
            </a:r>
            <a:endParaRPr lang="en-US" dirty="0"/>
          </a:p>
        </p:txBody>
      </p:sp>
    </p:spTree>
    <p:extLst>
      <p:ext uri="{BB962C8B-B14F-4D97-AF65-F5344CB8AC3E}">
        <p14:creationId xmlns:p14="http://schemas.microsoft.com/office/powerpoint/2010/main" val="3316123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0000"/>
                </a:solidFill>
              </a:rPr>
              <a:t>Literature Survey (Cont’d..)</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391800912"/>
              </p:ext>
            </p:extLst>
          </p:nvPr>
        </p:nvGraphicFramePr>
        <p:xfrm>
          <a:off x="457200" y="1524000"/>
          <a:ext cx="8305800" cy="4648200"/>
        </p:xfrm>
        <a:graphic>
          <a:graphicData uri="http://schemas.openxmlformats.org/drawingml/2006/table">
            <a:tbl>
              <a:tblPr firstRow="1" bandRow="1">
                <a:tableStyleId>{5C22544A-7EE6-4342-B048-85BDC9FD1C3A}</a:tableStyleId>
              </a:tblPr>
              <a:tblGrid>
                <a:gridCol w="1538111"/>
                <a:gridCol w="6767689"/>
              </a:tblGrid>
              <a:tr h="1159749">
                <a:tc>
                  <a:txBody>
                    <a:bodyPr/>
                    <a:lstStyle/>
                    <a:p>
                      <a:r>
                        <a:rPr lang="en-US" dirty="0" smtClean="0">
                          <a:latin typeface="Times New Roman" panose="02020603050405020304" pitchFamily="18" charset="0"/>
                          <a:cs typeface="Times New Roman" panose="02020603050405020304" pitchFamily="18" charset="0"/>
                        </a:rPr>
                        <a:t>JOURNAL</a:t>
                      </a:r>
                      <a:endParaRPr lang="en-US"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International Journal of</a:t>
                      </a:r>
                      <a:r>
                        <a:rPr lang="en-US" baseline="0" dirty="0" smtClean="0">
                          <a:latin typeface="Times New Roman" panose="02020603050405020304" pitchFamily="18" charset="0"/>
                          <a:cs typeface="Times New Roman" panose="02020603050405020304" pitchFamily="18" charset="0"/>
                        </a:rPr>
                        <a:t> Steel Structures</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Vol</a:t>
                      </a:r>
                      <a:r>
                        <a:rPr lang="en-US" dirty="0" smtClean="0">
                          <a:latin typeface="Times New Roman" panose="02020603050405020304" pitchFamily="18" charset="0"/>
                          <a:cs typeface="Times New Roman" panose="02020603050405020304" pitchFamily="18" charset="0"/>
                        </a:rPr>
                        <a:t> 15,</a:t>
                      </a:r>
                      <a:r>
                        <a:rPr lang="en-US" baseline="0" dirty="0" smtClean="0">
                          <a:latin typeface="Times New Roman" panose="02020603050405020304" pitchFamily="18" charset="0"/>
                          <a:cs typeface="Times New Roman" panose="02020603050405020304" pitchFamily="18" charset="0"/>
                        </a:rPr>
                        <a:t> Issue 2 </a:t>
                      </a:r>
                      <a:r>
                        <a:rPr lang="en-US" baseline="0" dirty="0" err="1" smtClean="0">
                          <a:latin typeface="Times New Roman" panose="02020603050405020304" pitchFamily="18" charset="0"/>
                          <a:cs typeface="Times New Roman" panose="02020603050405020304" pitchFamily="18" charset="0"/>
                        </a:rPr>
                        <a:t>pg</a:t>
                      </a:r>
                      <a:r>
                        <a:rPr lang="en-US" baseline="0" dirty="0" smtClean="0">
                          <a:latin typeface="Times New Roman" panose="02020603050405020304" pitchFamily="18" charset="0"/>
                          <a:cs typeface="Times New Roman" panose="02020603050405020304" pitchFamily="18" charset="0"/>
                        </a:rPr>
                        <a:t> 375-2387</a:t>
                      </a:r>
                      <a:r>
                        <a:rPr lang="en-US" dirty="0" smtClean="0">
                          <a:latin typeface="Times New Roman" panose="02020603050405020304" pitchFamily="18" charset="0"/>
                          <a:cs typeface="Times New Roman" panose="02020603050405020304" pitchFamily="18" charset="0"/>
                        </a:rPr>
                        <a:t> (2015)</a:t>
                      </a:r>
                      <a:endParaRPr lang="en-US" dirty="0">
                        <a:latin typeface="Times New Roman" panose="02020603050405020304" pitchFamily="18" charset="0"/>
                        <a:cs typeface="Times New Roman" panose="02020603050405020304" pitchFamily="18" charset="0"/>
                      </a:endParaRPr>
                    </a:p>
                  </a:txBody>
                  <a:tcPr/>
                </a:tc>
              </a:tr>
              <a:tr h="1159749">
                <a:tc>
                  <a:txBody>
                    <a:bodyPr/>
                    <a:lstStyle/>
                    <a:p>
                      <a:r>
                        <a:rPr lang="en-US" dirty="0" smtClean="0">
                          <a:latin typeface="Times New Roman" panose="02020603050405020304" pitchFamily="18" charset="0"/>
                          <a:cs typeface="Times New Roman" panose="02020603050405020304" pitchFamily="18" charset="0"/>
                        </a:rPr>
                        <a:t>TITLE</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Seismic</a:t>
                      </a:r>
                      <a:r>
                        <a:rPr lang="en-US" baseline="0" dirty="0" smtClean="0">
                          <a:latin typeface="Times New Roman" panose="02020603050405020304" pitchFamily="18" charset="0"/>
                          <a:cs typeface="Times New Roman" panose="02020603050405020304" pitchFamily="18" charset="0"/>
                        </a:rPr>
                        <a:t> Axial Loads In Steel Moment Resisting Frames</a:t>
                      </a:r>
                      <a:endParaRPr lang="en-US" dirty="0">
                        <a:latin typeface="Times New Roman" panose="02020603050405020304" pitchFamily="18" charset="0"/>
                        <a:cs typeface="Times New Roman" panose="02020603050405020304" pitchFamily="18" charset="0"/>
                      </a:endParaRPr>
                    </a:p>
                  </a:txBody>
                  <a:tcPr/>
                </a:tc>
              </a:tr>
              <a:tr h="671918">
                <a:tc>
                  <a:txBody>
                    <a:bodyPr/>
                    <a:lstStyle/>
                    <a:p>
                      <a:r>
                        <a:rPr lang="en-US" dirty="0" smtClean="0">
                          <a:latin typeface="Times New Roman" panose="02020603050405020304" pitchFamily="18" charset="0"/>
                          <a:cs typeface="Times New Roman" panose="02020603050405020304" pitchFamily="18" charset="0"/>
                        </a:rPr>
                        <a:t>AUTHOR(S)</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Jay</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Shen</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Onur</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Seker</a:t>
                      </a:r>
                      <a:endParaRPr lang="en-US" dirty="0">
                        <a:latin typeface="Times New Roman" panose="02020603050405020304" pitchFamily="18" charset="0"/>
                        <a:cs typeface="Times New Roman" panose="02020603050405020304" pitchFamily="18" charset="0"/>
                      </a:endParaRPr>
                    </a:p>
                  </a:txBody>
                  <a:tcPr/>
                </a:tc>
              </a:tr>
              <a:tr h="1656784">
                <a:tc>
                  <a:txBody>
                    <a:bodyPr/>
                    <a:lstStyle/>
                    <a:p>
                      <a:r>
                        <a:rPr lang="en-US" dirty="0" smtClean="0">
                          <a:latin typeface="Times New Roman" panose="02020603050405020304" pitchFamily="18" charset="0"/>
                          <a:cs typeface="Times New Roman" panose="02020603050405020304" pitchFamily="18" charset="0"/>
                        </a:rPr>
                        <a:t>INFERENCE</a:t>
                      </a:r>
                      <a:endParaRPr lang="en-US" dirty="0">
                        <a:latin typeface="Times New Roman" panose="02020603050405020304" pitchFamily="18" charset="0"/>
                        <a:cs typeface="Times New Roman" panose="02020603050405020304" pitchFamily="18" charset="0"/>
                      </a:endParaRPr>
                    </a:p>
                  </a:txBody>
                  <a:tcPr/>
                </a:tc>
                <a:tc>
                  <a:txBody>
                    <a:bodyPr/>
                    <a:lstStyle/>
                    <a:p>
                      <a:pPr marL="0" indent="0" algn="just">
                        <a:buNone/>
                      </a:pPr>
                      <a:r>
                        <a:rPr lang="en-US" dirty="0" smtClean="0">
                          <a:latin typeface="Times New Roman" panose="02020603050405020304" pitchFamily="18" charset="0"/>
                          <a:cs typeface="Times New Roman" panose="02020603050405020304" pitchFamily="18" charset="0"/>
                        </a:rPr>
                        <a:t>This</a:t>
                      </a:r>
                      <a:r>
                        <a:rPr lang="en-US" baseline="0" dirty="0" smtClean="0">
                          <a:latin typeface="Times New Roman" panose="02020603050405020304" pitchFamily="18" charset="0"/>
                          <a:cs typeface="Times New Roman" panose="02020603050405020304" pitchFamily="18" charset="0"/>
                        </a:rPr>
                        <a:t> study focuses on exploring the seismic axial loads for columns in SMRFs under strong ground motions</a:t>
                      </a:r>
                      <a:endParaRPr lang="en-US" dirty="0">
                        <a:latin typeface="Times New Roman" panose="02020603050405020304" pitchFamily="18" charset="0"/>
                        <a:cs typeface="Times New Roman" panose="02020603050405020304" pitchFamily="18" charset="0"/>
                      </a:endParaRPr>
                    </a:p>
                  </a:txBody>
                  <a:tcPr/>
                </a:tc>
              </a:tr>
            </a:tbl>
          </a:graphicData>
        </a:graphic>
      </p:graphicFrame>
      <p:sp>
        <p:nvSpPr>
          <p:cNvPr id="5" name="Slide Number Placeholder 4"/>
          <p:cNvSpPr>
            <a:spLocks noGrp="1"/>
          </p:cNvSpPr>
          <p:nvPr>
            <p:ph type="sldNum" sz="quarter" idx="12"/>
          </p:nvPr>
        </p:nvSpPr>
        <p:spPr/>
        <p:txBody>
          <a:bodyPr/>
          <a:lstStyle/>
          <a:p>
            <a:fld id="{18E5A94B-D643-433C-8B6B-56C25592C768}" type="slidenum">
              <a:rPr lang="en-US" smtClean="0"/>
              <a:pPr/>
              <a:t>17</a:t>
            </a:fld>
            <a:endParaRPr lang="en-US"/>
          </a:p>
        </p:txBody>
      </p:sp>
      <p:sp>
        <p:nvSpPr>
          <p:cNvPr id="6" name="Footer Placeholder 5"/>
          <p:cNvSpPr>
            <a:spLocks noGrp="1"/>
          </p:cNvSpPr>
          <p:nvPr>
            <p:ph type="ftr" sz="quarter" idx="11"/>
          </p:nvPr>
        </p:nvSpPr>
        <p:spPr/>
        <p:txBody>
          <a:bodyPr/>
          <a:lstStyle/>
          <a:p>
            <a:r>
              <a:rPr lang="en-US" dirty="0" smtClean="0"/>
              <a:t>Project Review 1 Version -00</a:t>
            </a:r>
            <a:endParaRPr lang="en-US" dirty="0"/>
          </a:p>
        </p:txBody>
      </p:sp>
    </p:spTree>
    <p:extLst>
      <p:ext uri="{BB962C8B-B14F-4D97-AF65-F5344CB8AC3E}">
        <p14:creationId xmlns:p14="http://schemas.microsoft.com/office/powerpoint/2010/main" val="8262132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0000"/>
                </a:solidFill>
              </a:rPr>
              <a:t>Literature Survey (Cont’d..)</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042951572"/>
              </p:ext>
            </p:extLst>
          </p:nvPr>
        </p:nvGraphicFramePr>
        <p:xfrm>
          <a:off x="457200" y="1524000"/>
          <a:ext cx="8305800" cy="4648200"/>
        </p:xfrm>
        <a:graphic>
          <a:graphicData uri="http://schemas.openxmlformats.org/drawingml/2006/table">
            <a:tbl>
              <a:tblPr firstRow="1" bandRow="1">
                <a:tableStyleId>{5C22544A-7EE6-4342-B048-85BDC9FD1C3A}</a:tableStyleId>
              </a:tblPr>
              <a:tblGrid>
                <a:gridCol w="1538111"/>
                <a:gridCol w="6767689"/>
              </a:tblGrid>
              <a:tr h="1159749">
                <a:tc>
                  <a:txBody>
                    <a:bodyPr/>
                    <a:lstStyle/>
                    <a:p>
                      <a:r>
                        <a:rPr lang="en-US" dirty="0" smtClean="0">
                          <a:latin typeface="Times New Roman" panose="02020603050405020304" pitchFamily="18" charset="0"/>
                          <a:cs typeface="Times New Roman" panose="02020603050405020304" pitchFamily="18" charset="0"/>
                        </a:rPr>
                        <a:t>JOURNAL</a:t>
                      </a:r>
                      <a:endParaRPr lang="en-US"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International Journal of</a:t>
                      </a:r>
                      <a:r>
                        <a:rPr lang="en-US" baseline="0" dirty="0" smtClean="0">
                          <a:latin typeface="Times New Roman" panose="02020603050405020304" pitchFamily="18" charset="0"/>
                          <a:cs typeface="Times New Roman" panose="02020603050405020304" pitchFamily="18" charset="0"/>
                        </a:rPr>
                        <a:t> Steel Structures</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Vol</a:t>
                      </a:r>
                      <a:r>
                        <a:rPr lang="en-US" dirty="0" smtClean="0">
                          <a:latin typeface="Times New Roman" panose="02020603050405020304" pitchFamily="18" charset="0"/>
                          <a:cs typeface="Times New Roman" panose="02020603050405020304" pitchFamily="18" charset="0"/>
                        </a:rPr>
                        <a:t> 16,</a:t>
                      </a:r>
                      <a:r>
                        <a:rPr lang="en-US" baseline="0" dirty="0" smtClean="0">
                          <a:latin typeface="Times New Roman" panose="02020603050405020304" pitchFamily="18" charset="0"/>
                          <a:cs typeface="Times New Roman" panose="02020603050405020304" pitchFamily="18" charset="0"/>
                        </a:rPr>
                        <a:t> Issue 3 </a:t>
                      </a:r>
                      <a:r>
                        <a:rPr lang="en-US" baseline="0" dirty="0" err="1" smtClean="0">
                          <a:latin typeface="Times New Roman" panose="02020603050405020304" pitchFamily="18" charset="0"/>
                          <a:cs typeface="Times New Roman" panose="02020603050405020304" pitchFamily="18" charset="0"/>
                        </a:rPr>
                        <a:t>pg</a:t>
                      </a:r>
                      <a:r>
                        <a:rPr lang="en-US" baseline="0" dirty="0" smtClean="0">
                          <a:latin typeface="Times New Roman" panose="02020603050405020304" pitchFamily="18" charset="0"/>
                          <a:cs typeface="Times New Roman" panose="02020603050405020304" pitchFamily="18" charset="0"/>
                        </a:rPr>
                        <a:t> 719-733</a:t>
                      </a:r>
                      <a:r>
                        <a:rPr lang="en-US" dirty="0" smtClean="0">
                          <a:latin typeface="Times New Roman" panose="02020603050405020304" pitchFamily="18" charset="0"/>
                          <a:cs typeface="Times New Roman" panose="02020603050405020304" pitchFamily="18" charset="0"/>
                        </a:rPr>
                        <a:t> (2016)</a:t>
                      </a:r>
                      <a:endParaRPr lang="en-US" dirty="0">
                        <a:latin typeface="Times New Roman" panose="02020603050405020304" pitchFamily="18" charset="0"/>
                        <a:cs typeface="Times New Roman" panose="02020603050405020304" pitchFamily="18" charset="0"/>
                      </a:endParaRPr>
                    </a:p>
                  </a:txBody>
                  <a:tcPr/>
                </a:tc>
              </a:tr>
              <a:tr h="1159749">
                <a:tc>
                  <a:txBody>
                    <a:bodyPr/>
                    <a:lstStyle/>
                    <a:p>
                      <a:r>
                        <a:rPr lang="en-US" dirty="0" smtClean="0">
                          <a:latin typeface="Times New Roman" panose="02020603050405020304" pitchFamily="18" charset="0"/>
                          <a:cs typeface="Times New Roman" panose="02020603050405020304" pitchFamily="18" charset="0"/>
                        </a:rPr>
                        <a:t>TITLE</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Experimental</a:t>
                      </a:r>
                      <a:r>
                        <a:rPr lang="en-US" baseline="0" dirty="0" smtClean="0">
                          <a:latin typeface="Times New Roman" panose="02020603050405020304" pitchFamily="18" charset="0"/>
                          <a:cs typeface="Times New Roman" panose="02020603050405020304" pitchFamily="18" charset="0"/>
                        </a:rPr>
                        <a:t> Model of the Behavior of Bolted Angles Connections with Stiffeners</a:t>
                      </a:r>
                      <a:endParaRPr lang="en-US" dirty="0">
                        <a:latin typeface="Times New Roman" panose="02020603050405020304" pitchFamily="18" charset="0"/>
                        <a:cs typeface="Times New Roman" panose="02020603050405020304" pitchFamily="18" charset="0"/>
                      </a:endParaRPr>
                    </a:p>
                  </a:txBody>
                  <a:tcPr/>
                </a:tc>
              </a:tr>
              <a:tr h="671918">
                <a:tc>
                  <a:txBody>
                    <a:bodyPr/>
                    <a:lstStyle/>
                    <a:p>
                      <a:r>
                        <a:rPr lang="en-US" dirty="0" smtClean="0">
                          <a:latin typeface="Times New Roman" panose="02020603050405020304" pitchFamily="18" charset="0"/>
                          <a:cs typeface="Times New Roman" panose="02020603050405020304" pitchFamily="18" charset="0"/>
                        </a:rPr>
                        <a:t>AUTHOR(S)</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err="1" smtClean="0">
                          <a:latin typeface="Times New Roman" panose="02020603050405020304" pitchFamily="18" charset="0"/>
                          <a:cs typeface="Times New Roman" panose="02020603050405020304" pitchFamily="18" charset="0"/>
                        </a:rPr>
                        <a:t>Mahyar</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Maali</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Mahmut</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kihe</a:t>
                      </a:r>
                      <a:endParaRPr lang="en-US" dirty="0">
                        <a:latin typeface="Times New Roman" panose="02020603050405020304" pitchFamily="18" charset="0"/>
                        <a:cs typeface="Times New Roman" panose="02020603050405020304" pitchFamily="18" charset="0"/>
                      </a:endParaRPr>
                    </a:p>
                  </a:txBody>
                  <a:tcPr/>
                </a:tc>
              </a:tr>
              <a:tr h="1656784">
                <a:tc>
                  <a:txBody>
                    <a:bodyPr/>
                    <a:lstStyle/>
                    <a:p>
                      <a:r>
                        <a:rPr lang="en-US" dirty="0" smtClean="0">
                          <a:latin typeface="Times New Roman" panose="02020603050405020304" pitchFamily="18" charset="0"/>
                          <a:cs typeface="Times New Roman" panose="02020603050405020304" pitchFamily="18" charset="0"/>
                        </a:rPr>
                        <a:t>INFERENCE</a:t>
                      </a:r>
                      <a:endParaRPr lang="en-US" dirty="0">
                        <a:latin typeface="Times New Roman" panose="02020603050405020304" pitchFamily="18" charset="0"/>
                        <a:cs typeface="Times New Roman" panose="02020603050405020304" pitchFamily="18" charset="0"/>
                      </a:endParaRPr>
                    </a:p>
                  </a:txBody>
                  <a:tcPr/>
                </a:tc>
                <a:tc>
                  <a:txBody>
                    <a:bodyPr/>
                    <a:lstStyle/>
                    <a:p>
                      <a:pPr marL="0" indent="0" algn="just">
                        <a:buNone/>
                      </a:pPr>
                      <a:r>
                        <a:rPr lang="en-US" dirty="0" smtClean="0">
                          <a:latin typeface="Times New Roman" panose="02020603050405020304" pitchFamily="18" charset="0"/>
                          <a:cs typeface="Times New Roman" panose="02020603050405020304" pitchFamily="18" charset="0"/>
                        </a:rPr>
                        <a:t>The</a:t>
                      </a:r>
                      <a:r>
                        <a:rPr lang="en-US" baseline="0" dirty="0" smtClean="0">
                          <a:latin typeface="Times New Roman" panose="02020603050405020304" pitchFamily="18" charset="0"/>
                          <a:cs typeface="Times New Roman" panose="02020603050405020304" pitchFamily="18" charset="0"/>
                        </a:rPr>
                        <a:t> main parameters observed are the evolution of the resistance, the stiffness, the rotation capacity, the ductility of a joint, and the energy dissipation capacity</a:t>
                      </a:r>
                      <a:endParaRPr lang="en-US" dirty="0">
                        <a:latin typeface="Times New Roman" panose="02020603050405020304" pitchFamily="18" charset="0"/>
                        <a:cs typeface="Times New Roman" panose="02020603050405020304" pitchFamily="18" charset="0"/>
                      </a:endParaRPr>
                    </a:p>
                  </a:txBody>
                  <a:tcPr/>
                </a:tc>
              </a:tr>
            </a:tbl>
          </a:graphicData>
        </a:graphic>
      </p:graphicFrame>
      <p:sp>
        <p:nvSpPr>
          <p:cNvPr id="5" name="Slide Number Placeholder 4"/>
          <p:cNvSpPr>
            <a:spLocks noGrp="1"/>
          </p:cNvSpPr>
          <p:nvPr>
            <p:ph type="sldNum" sz="quarter" idx="12"/>
          </p:nvPr>
        </p:nvSpPr>
        <p:spPr/>
        <p:txBody>
          <a:bodyPr/>
          <a:lstStyle/>
          <a:p>
            <a:fld id="{18E5A94B-D643-433C-8B6B-56C25592C768}" type="slidenum">
              <a:rPr lang="en-US" smtClean="0"/>
              <a:pPr/>
              <a:t>18</a:t>
            </a:fld>
            <a:endParaRPr lang="en-US"/>
          </a:p>
        </p:txBody>
      </p:sp>
      <p:sp>
        <p:nvSpPr>
          <p:cNvPr id="6" name="Footer Placeholder 5"/>
          <p:cNvSpPr>
            <a:spLocks noGrp="1"/>
          </p:cNvSpPr>
          <p:nvPr>
            <p:ph type="ftr" sz="quarter" idx="11"/>
          </p:nvPr>
        </p:nvSpPr>
        <p:spPr/>
        <p:txBody>
          <a:bodyPr/>
          <a:lstStyle/>
          <a:p>
            <a:r>
              <a:rPr lang="en-US" dirty="0" smtClean="0"/>
              <a:t>Project Review 1 Version -00</a:t>
            </a:r>
            <a:endParaRPr lang="en-US" dirty="0"/>
          </a:p>
        </p:txBody>
      </p:sp>
    </p:spTree>
    <p:extLst>
      <p:ext uri="{BB962C8B-B14F-4D97-AF65-F5344CB8AC3E}">
        <p14:creationId xmlns:p14="http://schemas.microsoft.com/office/powerpoint/2010/main" val="10379731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Need for the study</a:t>
            </a:r>
            <a:endParaRPr lang="en-US" b="1" dirty="0">
              <a:solidFill>
                <a:srgbClr val="FF0000"/>
              </a:solidFill>
            </a:endParaRPr>
          </a:p>
        </p:txBody>
      </p:sp>
      <p:sp>
        <p:nvSpPr>
          <p:cNvPr id="3" name="Content Placeholder 2"/>
          <p:cNvSpPr>
            <a:spLocks noGrp="1"/>
          </p:cNvSpPr>
          <p:nvPr>
            <p:ph idx="1"/>
          </p:nvPr>
        </p:nvSpPr>
        <p:spPr/>
        <p:txBody>
          <a:bodyPr/>
          <a:lstStyle/>
          <a:p>
            <a:r>
              <a:rPr lang="en-US" sz="2200" dirty="0" smtClean="0">
                <a:latin typeface="Times New Roman" panose="02020603050405020304" pitchFamily="18" charset="0"/>
                <a:cs typeface="Times New Roman" panose="02020603050405020304" pitchFamily="18" charset="0"/>
              </a:rPr>
              <a:t>To build an indoor stadium in our campus and to promote sports activities.</a:t>
            </a:r>
          </a:p>
          <a:p>
            <a:r>
              <a:rPr lang="en-US" sz="2200" dirty="0" smtClean="0">
                <a:latin typeface="Times New Roman" panose="02020603050405020304" pitchFamily="18" charset="0"/>
                <a:cs typeface="Times New Roman" panose="02020603050405020304" pitchFamily="18" charset="0"/>
              </a:rPr>
              <a:t>To give </a:t>
            </a:r>
            <a:r>
              <a:rPr lang="en-US" sz="2200" dirty="0" smtClean="0">
                <a:latin typeface="Times New Roman" panose="02020603050405020304" pitchFamily="18" charset="0"/>
                <a:cs typeface="Times New Roman" panose="02020603050405020304" pitchFamily="18" charset="0"/>
              </a:rPr>
              <a:t>an indoor stadium </a:t>
            </a:r>
            <a:r>
              <a:rPr lang="en-US" sz="2200" dirty="0" smtClean="0">
                <a:latin typeface="Times New Roman" panose="02020603050405020304" pitchFamily="18" charset="0"/>
                <a:cs typeface="Times New Roman" panose="02020603050405020304" pitchFamily="18" charset="0"/>
              </a:rPr>
              <a:t>irrespective of weather </a:t>
            </a:r>
            <a:r>
              <a:rPr lang="en-US" sz="2200" dirty="0" smtClean="0">
                <a:latin typeface="Times New Roman" panose="02020603050405020304" pitchFamily="18" charset="0"/>
                <a:cs typeface="Times New Roman" panose="02020603050405020304" pitchFamily="18" charset="0"/>
              </a:rPr>
              <a:t>conditions.</a:t>
            </a:r>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To promote our players with good playing </a:t>
            </a:r>
            <a:r>
              <a:rPr lang="en-US" sz="2200" dirty="0" smtClean="0">
                <a:latin typeface="Times New Roman" panose="02020603050405020304" pitchFamily="18" charset="0"/>
                <a:cs typeface="Times New Roman" panose="02020603050405020304" pitchFamily="18" charset="0"/>
              </a:rPr>
              <a:t>circumstance and exposure</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8E5A94B-D643-433C-8B6B-56C25592C768}" type="slidenum">
              <a:rPr lang="en-US" smtClean="0"/>
              <a:pPr/>
              <a:t>19</a:t>
            </a:fld>
            <a:endParaRPr lang="en-US"/>
          </a:p>
        </p:txBody>
      </p:sp>
      <p:sp>
        <p:nvSpPr>
          <p:cNvPr id="5" name="Footer Placeholder 4"/>
          <p:cNvSpPr>
            <a:spLocks noGrp="1"/>
          </p:cNvSpPr>
          <p:nvPr>
            <p:ph type="ftr" sz="quarter" idx="11"/>
          </p:nvPr>
        </p:nvSpPr>
        <p:spPr/>
        <p:txBody>
          <a:bodyPr/>
          <a:lstStyle/>
          <a:p>
            <a:r>
              <a:rPr lang="en-US" smtClean="0"/>
              <a:t>Project Review 1 Version -00</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
            <a:ext cx="7772400" cy="1143000"/>
          </a:xfrm>
        </p:spPr>
        <p:txBody>
          <a:bodyPr>
            <a:normAutofit fontScale="90000"/>
          </a:bodyPr>
          <a:lstStyle/>
          <a:p>
            <a:r>
              <a:rPr lang="en-US" b="1" dirty="0" smtClean="0">
                <a:solidFill>
                  <a:srgbClr val="FF0000"/>
                </a:solidFill>
              </a:rPr>
              <a:t>Planning, Analyzing &amp; Designing of </a:t>
            </a:r>
            <a:br>
              <a:rPr lang="en-US" b="1" dirty="0" smtClean="0">
                <a:solidFill>
                  <a:srgbClr val="FF0000"/>
                </a:solidFill>
              </a:rPr>
            </a:br>
            <a:r>
              <a:rPr lang="en-US" b="1" dirty="0" smtClean="0">
                <a:solidFill>
                  <a:srgbClr val="FF0000"/>
                </a:solidFill>
              </a:rPr>
              <a:t>SEIBS	</a:t>
            </a:r>
            <a:endParaRPr lang="en-US" b="1" dirty="0">
              <a:solidFill>
                <a:srgbClr val="FF0000"/>
              </a:solidFill>
            </a:endParaRPr>
          </a:p>
        </p:txBody>
      </p:sp>
      <p:sp>
        <p:nvSpPr>
          <p:cNvPr id="3" name="Subtitle 2"/>
          <p:cNvSpPr>
            <a:spLocks noGrp="1"/>
          </p:cNvSpPr>
          <p:nvPr>
            <p:ph type="subTitle" idx="1"/>
          </p:nvPr>
        </p:nvSpPr>
        <p:spPr>
          <a:xfrm>
            <a:off x="1447800" y="3810000"/>
            <a:ext cx="4572000" cy="1066800"/>
          </a:xfrm>
        </p:spPr>
        <p:txBody>
          <a:bodyPr>
            <a:normAutofit fontScale="70000" lnSpcReduction="20000"/>
          </a:bodyPr>
          <a:lstStyle/>
          <a:p>
            <a:pPr algn="l"/>
            <a:r>
              <a:rPr lang="en-US" sz="3100" dirty="0" smtClean="0">
                <a:solidFill>
                  <a:schemeClr val="tx1"/>
                </a:solidFill>
                <a:latin typeface="Times New Roman" panose="02020603050405020304" pitchFamily="18" charset="0"/>
                <a:cs typeface="Times New Roman" panose="02020603050405020304" pitchFamily="18" charset="0"/>
              </a:rPr>
              <a:t>Guide Name</a:t>
            </a:r>
          </a:p>
          <a:p>
            <a:pPr algn="l"/>
            <a:r>
              <a:rPr lang="en-US" sz="3100" dirty="0" smtClean="0">
                <a:solidFill>
                  <a:schemeClr val="tx1"/>
                </a:solidFill>
                <a:latin typeface="Times New Roman" panose="02020603050405020304" pitchFamily="18" charset="0"/>
                <a:cs typeface="Times New Roman" panose="02020603050405020304" pitchFamily="18" charset="0"/>
              </a:rPr>
              <a:t>Mr. Siva K P</a:t>
            </a:r>
          </a:p>
          <a:p>
            <a:pPr algn="l"/>
            <a:r>
              <a:rPr lang="en-US" sz="3100" dirty="0" smtClean="0">
                <a:solidFill>
                  <a:schemeClr val="tx1"/>
                </a:solidFill>
                <a:latin typeface="Times New Roman" panose="02020603050405020304" pitchFamily="18" charset="0"/>
                <a:cs typeface="Times New Roman" panose="02020603050405020304" pitchFamily="18" charset="0"/>
              </a:rPr>
              <a:t>Asst.Prof/Civil Dept</a:t>
            </a:r>
            <a:r>
              <a:rPr lang="en-US" dirty="0" smtClean="0">
                <a:solidFill>
                  <a:schemeClr val="tx1"/>
                </a:solidFill>
                <a:latin typeface="Times New Roman" panose="02020603050405020304" pitchFamily="18" charset="0"/>
                <a:cs typeface="Times New Roman" panose="02020603050405020304" pitchFamily="18" charset="0"/>
              </a:rPr>
              <a:t>.</a:t>
            </a:r>
          </a:p>
          <a:p>
            <a:pPr algn="l"/>
            <a:endParaRPr lang="en-US" dirty="0"/>
          </a:p>
        </p:txBody>
      </p:sp>
      <p:sp>
        <p:nvSpPr>
          <p:cNvPr id="6" name="Subtitle 2"/>
          <p:cNvSpPr txBox="1">
            <a:spLocks/>
          </p:cNvSpPr>
          <p:nvPr/>
        </p:nvSpPr>
        <p:spPr>
          <a:xfrm>
            <a:off x="1066800" y="1447800"/>
            <a:ext cx="4876800" cy="1295400"/>
          </a:xfrm>
          <a:prstGeom prst="rect">
            <a:avLst/>
          </a:prstGeom>
        </p:spPr>
        <p:txBody>
          <a:bodyPr vert="horz" lIns="91440" tIns="45720" rIns="91440" bIns="45720" rtlCol="0">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200" b="0" i="0" u="none" strike="noStrike" kern="1200" cap="none" spc="0" normalizeH="0" baseline="0" noProof="0" dirty="0" smtClean="0">
                <a:ln>
                  <a:noFill/>
                </a:ln>
                <a:effectLst/>
                <a:uLnTx/>
                <a:uFillTx/>
                <a:latin typeface="Times New Roman" panose="02020603050405020304" pitchFamily="18" charset="0"/>
                <a:cs typeface="Times New Roman" panose="02020603050405020304" pitchFamily="18" charset="0"/>
              </a:rPr>
              <a:t>Batch Members </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200" dirty="0" smtClean="0">
                <a:latin typeface="Times New Roman" panose="02020603050405020304" pitchFamily="18" charset="0"/>
                <a:cs typeface="Times New Roman" panose="02020603050405020304" pitchFamily="18" charset="0"/>
              </a:rPr>
              <a:t>    1. Kartick M</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200" b="0" i="0" u="none" strike="noStrike" kern="1200" cap="none" spc="0" normalizeH="0" baseline="0" noProof="0" dirty="0" smtClean="0">
                <a:ln>
                  <a:noFill/>
                </a:ln>
                <a:effectLst/>
                <a:uLnTx/>
                <a:uFillTx/>
                <a:latin typeface="Times New Roman" panose="02020603050405020304" pitchFamily="18" charset="0"/>
                <a:cs typeface="Times New Roman" panose="02020603050405020304" pitchFamily="18" charset="0"/>
              </a:rPr>
              <a:t>                2. Krishna Kumar D </a:t>
            </a:r>
            <a:endParaRPr lang="en-US" sz="2200"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200" dirty="0" smtClean="0">
                <a:latin typeface="Times New Roman" panose="02020603050405020304" pitchFamily="18" charset="0"/>
                <a:cs typeface="Times New Roman" panose="02020603050405020304" pitchFamily="18" charset="0"/>
              </a:rPr>
              <a:t>   3. Rubini K</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200" dirty="0" smtClean="0">
                <a:latin typeface="Times New Roman" panose="02020603050405020304" pitchFamily="18" charset="0"/>
                <a:cs typeface="Times New Roman" panose="02020603050405020304" pitchFamily="18" charset="0"/>
              </a:rPr>
              <a:t>      4. Vigenesh N</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a:ln>
                <a:noFill/>
              </a:ln>
              <a:solidFill>
                <a:schemeClr val="tx1">
                  <a:tint val="75000"/>
                </a:schemeClr>
              </a:solidFill>
              <a:effectLst/>
              <a:uLnTx/>
              <a:uFillTx/>
            </a:endParaRPr>
          </a:p>
        </p:txBody>
      </p:sp>
      <p:sp>
        <p:nvSpPr>
          <p:cNvPr id="5" name="Slide Number Placeholder 4"/>
          <p:cNvSpPr>
            <a:spLocks noGrp="1"/>
          </p:cNvSpPr>
          <p:nvPr>
            <p:ph type="sldNum" sz="quarter" idx="12"/>
          </p:nvPr>
        </p:nvSpPr>
        <p:spPr/>
        <p:txBody>
          <a:bodyPr/>
          <a:lstStyle/>
          <a:p>
            <a:fld id="{18E5A94B-D643-433C-8B6B-56C25592C768}" type="slidenum">
              <a:rPr lang="en-US" smtClean="0"/>
              <a:pPr/>
              <a:t>2</a:t>
            </a:fld>
            <a:endParaRPr lang="en-US"/>
          </a:p>
        </p:txBody>
      </p:sp>
      <p:sp>
        <p:nvSpPr>
          <p:cNvPr id="7" name="Footer Placeholder 6"/>
          <p:cNvSpPr>
            <a:spLocks noGrp="1"/>
          </p:cNvSpPr>
          <p:nvPr>
            <p:ph type="ftr" sz="quarter" idx="11"/>
          </p:nvPr>
        </p:nvSpPr>
        <p:spPr/>
        <p:txBody>
          <a:bodyPr/>
          <a:lstStyle/>
          <a:p>
            <a:r>
              <a:rPr lang="en-US" smtClean="0"/>
              <a:t>Project Review 1 Version -00</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Ground floor plan</a:t>
            </a:r>
            <a:endParaRPr lang="en-US" dirty="0"/>
          </a:p>
        </p:txBody>
      </p:sp>
      <p:sp>
        <p:nvSpPr>
          <p:cNvPr id="4" name="Footer Placeholder 3"/>
          <p:cNvSpPr>
            <a:spLocks noGrp="1"/>
          </p:cNvSpPr>
          <p:nvPr>
            <p:ph type="ftr" sz="quarter" idx="11"/>
          </p:nvPr>
        </p:nvSpPr>
        <p:spPr/>
        <p:txBody>
          <a:bodyPr/>
          <a:lstStyle/>
          <a:p>
            <a:r>
              <a:rPr lang="en-US" smtClean="0"/>
              <a:t>Project Review 1 Version -00</a:t>
            </a:r>
            <a:endParaRPr lang="en-US"/>
          </a:p>
        </p:txBody>
      </p:sp>
      <p:sp>
        <p:nvSpPr>
          <p:cNvPr id="5" name="Slide Number Placeholder 4"/>
          <p:cNvSpPr>
            <a:spLocks noGrp="1"/>
          </p:cNvSpPr>
          <p:nvPr>
            <p:ph type="sldNum" sz="quarter" idx="12"/>
          </p:nvPr>
        </p:nvSpPr>
        <p:spPr/>
        <p:txBody>
          <a:bodyPr/>
          <a:lstStyle/>
          <a:p>
            <a:fld id="{18E5A94B-D643-433C-8B6B-56C25592C768}" type="slidenum">
              <a:rPr lang="en-US" smtClean="0"/>
              <a:pPr/>
              <a:t>20</a:t>
            </a:fld>
            <a:endParaRPr lang="en-US"/>
          </a:p>
        </p:txBody>
      </p:sp>
      <p:graphicFrame>
        <p:nvGraphicFramePr>
          <p:cNvPr id="6" name="Content Placeholder 5"/>
          <p:cNvGraphicFramePr>
            <a:graphicFrameLocks noGrp="1" noChangeAspect="1"/>
          </p:cNvGraphicFramePr>
          <p:nvPr>
            <p:ph idx="1"/>
          </p:nvPr>
        </p:nvGraphicFramePr>
        <p:xfrm>
          <a:off x="1370229" y="1600200"/>
          <a:ext cx="6403541" cy="4525963"/>
        </p:xfrm>
        <a:graphic>
          <a:graphicData uri="http://schemas.openxmlformats.org/presentationml/2006/ole">
            <mc:AlternateContent xmlns:mc="http://schemas.openxmlformats.org/markup-compatibility/2006">
              <mc:Choice xmlns:v="urn:schemas-microsoft-com:vml" Requires="v">
                <p:oleObj spid="_x0000_s1035" name="Acrobat Document" r:id="rId3" imgW="8019048" imgH="5668166" progId="AcroExch.Document.11">
                  <p:embed/>
                </p:oleObj>
              </mc:Choice>
              <mc:Fallback>
                <p:oleObj name="Acrobat Document" r:id="rId3" imgW="8019048" imgH="5668166" progId="AcroExch.Document.11">
                  <p:embed/>
                  <p:pic>
                    <p:nvPicPr>
                      <p:cNvPr id="0" name="Content Placeholder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0229" y="1600200"/>
                        <a:ext cx="6403541" cy="4525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floor plan</a:t>
            </a:r>
            <a:endParaRPr lang="en-US" dirty="0"/>
          </a:p>
        </p:txBody>
      </p:sp>
      <p:sp>
        <p:nvSpPr>
          <p:cNvPr id="4" name="Footer Placeholder 3"/>
          <p:cNvSpPr>
            <a:spLocks noGrp="1"/>
          </p:cNvSpPr>
          <p:nvPr>
            <p:ph type="ftr" sz="quarter" idx="11"/>
          </p:nvPr>
        </p:nvSpPr>
        <p:spPr/>
        <p:txBody>
          <a:bodyPr/>
          <a:lstStyle/>
          <a:p>
            <a:r>
              <a:rPr lang="en-US" smtClean="0"/>
              <a:t>Project Review 1 Version -00</a:t>
            </a:r>
            <a:endParaRPr lang="en-US"/>
          </a:p>
        </p:txBody>
      </p:sp>
      <p:sp>
        <p:nvSpPr>
          <p:cNvPr id="5" name="Slide Number Placeholder 4"/>
          <p:cNvSpPr>
            <a:spLocks noGrp="1"/>
          </p:cNvSpPr>
          <p:nvPr>
            <p:ph type="sldNum" sz="quarter" idx="12"/>
          </p:nvPr>
        </p:nvSpPr>
        <p:spPr/>
        <p:txBody>
          <a:bodyPr/>
          <a:lstStyle/>
          <a:p>
            <a:fld id="{18E5A94B-D643-433C-8B6B-56C25592C768}" type="slidenum">
              <a:rPr lang="en-US" smtClean="0"/>
              <a:pPr/>
              <a:t>21</a:t>
            </a:fld>
            <a:endParaRPr lang="en-US"/>
          </a:p>
        </p:txBody>
      </p:sp>
      <p:graphicFrame>
        <p:nvGraphicFramePr>
          <p:cNvPr id="6" name="Content Placeholder 5"/>
          <p:cNvGraphicFramePr>
            <a:graphicFrameLocks noGrp="1" noChangeAspect="1"/>
          </p:cNvGraphicFramePr>
          <p:nvPr>
            <p:ph idx="1"/>
          </p:nvPr>
        </p:nvGraphicFramePr>
        <p:xfrm>
          <a:off x="1370229" y="1600200"/>
          <a:ext cx="6403541" cy="4525963"/>
        </p:xfrm>
        <a:graphic>
          <a:graphicData uri="http://schemas.openxmlformats.org/presentationml/2006/ole">
            <mc:AlternateContent xmlns:mc="http://schemas.openxmlformats.org/markup-compatibility/2006">
              <mc:Choice xmlns:v="urn:schemas-microsoft-com:vml" Requires="v">
                <p:oleObj spid="_x0000_s2059" name="Acrobat Document" r:id="rId3" imgW="8019048" imgH="5668166" progId="AcroExch.Document.11">
                  <p:embed/>
                </p:oleObj>
              </mc:Choice>
              <mc:Fallback>
                <p:oleObj name="Acrobat Document" r:id="rId3" imgW="8019048" imgH="5668166" progId="AcroExch.Document.11">
                  <p:embed/>
                  <p:pic>
                    <p:nvPicPr>
                      <p:cNvPr id="0" name="Content Placeholder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0229" y="1600200"/>
                        <a:ext cx="6403541" cy="4525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Ground floor section</a:t>
            </a:r>
            <a:endParaRPr lang="en-US" dirty="0"/>
          </a:p>
        </p:txBody>
      </p:sp>
      <p:sp>
        <p:nvSpPr>
          <p:cNvPr id="4" name="Footer Placeholder 3"/>
          <p:cNvSpPr>
            <a:spLocks noGrp="1"/>
          </p:cNvSpPr>
          <p:nvPr>
            <p:ph type="ftr" sz="quarter" idx="11"/>
          </p:nvPr>
        </p:nvSpPr>
        <p:spPr/>
        <p:txBody>
          <a:bodyPr/>
          <a:lstStyle/>
          <a:p>
            <a:r>
              <a:rPr lang="en-US" smtClean="0"/>
              <a:t>Project Review 1 Version -00</a:t>
            </a:r>
            <a:endParaRPr lang="en-US"/>
          </a:p>
        </p:txBody>
      </p:sp>
      <p:sp>
        <p:nvSpPr>
          <p:cNvPr id="5" name="Slide Number Placeholder 4"/>
          <p:cNvSpPr>
            <a:spLocks noGrp="1"/>
          </p:cNvSpPr>
          <p:nvPr>
            <p:ph type="sldNum" sz="quarter" idx="12"/>
          </p:nvPr>
        </p:nvSpPr>
        <p:spPr/>
        <p:txBody>
          <a:bodyPr/>
          <a:lstStyle/>
          <a:p>
            <a:fld id="{18E5A94B-D643-433C-8B6B-56C25592C768}" type="slidenum">
              <a:rPr lang="en-US" smtClean="0"/>
              <a:pPr/>
              <a:t>22</a:t>
            </a:fld>
            <a:endParaRPr lang="en-US"/>
          </a:p>
        </p:txBody>
      </p:sp>
      <p:graphicFrame>
        <p:nvGraphicFramePr>
          <p:cNvPr id="6" name="Content Placeholder 5"/>
          <p:cNvGraphicFramePr>
            <a:graphicFrameLocks noGrp="1" noChangeAspect="1"/>
          </p:cNvGraphicFramePr>
          <p:nvPr>
            <p:ph idx="1"/>
          </p:nvPr>
        </p:nvGraphicFramePr>
        <p:xfrm>
          <a:off x="1370229" y="1600200"/>
          <a:ext cx="6403541" cy="4525963"/>
        </p:xfrm>
        <a:graphic>
          <a:graphicData uri="http://schemas.openxmlformats.org/presentationml/2006/ole">
            <mc:AlternateContent xmlns:mc="http://schemas.openxmlformats.org/markup-compatibility/2006">
              <mc:Choice xmlns:v="urn:schemas-microsoft-com:vml" Requires="v">
                <p:oleObj spid="_x0000_s3083" name="Acrobat Document" r:id="rId3" imgW="8019048" imgH="5668166" progId="AcroExch.Document.11">
                  <p:embed/>
                </p:oleObj>
              </mc:Choice>
              <mc:Fallback>
                <p:oleObj name="Acrobat Document" r:id="rId3" imgW="8019048" imgH="5668166" progId="AcroExch.Document.11">
                  <p:embed/>
                  <p:pic>
                    <p:nvPicPr>
                      <p:cNvPr id="0" name="Content Placeholder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0229" y="1600200"/>
                        <a:ext cx="6403541" cy="4525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a:t>
            </a:r>
            <a:r>
              <a:rPr lang="en-US" baseline="30000" dirty="0" smtClean="0"/>
              <a:t>st</a:t>
            </a:r>
            <a:r>
              <a:rPr lang="en-US" dirty="0" smtClean="0"/>
              <a:t> floor section</a:t>
            </a:r>
            <a:endParaRPr lang="en-US" dirty="0"/>
          </a:p>
        </p:txBody>
      </p:sp>
      <p:sp>
        <p:nvSpPr>
          <p:cNvPr id="4" name="Footer Placeholder 3"/>
          <p:cNvSpPr>
            <a:spLocks noGrp="1"/>
          </p:cNvSpPr>
          <p:nvPr>
            <p:ph type="ftr" sz="quarter" idx="11"/>
          </p:nvPr>
        </p:nvSpPr>
        <p:spPr/>
        <p:txBody>
          <a:bodyPr/>
          <a:lstStyle/>
          <a:p>
            <a:r>
              <a:rPr lang="en-US" smtClean="0"/>
              <a:t>Project Review 1 Version -00</a:t>
            </a:r>
            <a:endParaRPr lang="en-US"/>
          </a:p>
        </p:txBody>
      </p:sp>
      <p:sp>
        <p:nvSpPr>
          <p:cNvPr id="5" name="Slide Number Placeholder 4"/>
          <p:cNvSpPr>
            <a:spLocks noGrp="1"/>
          </p:cNvSpPr>
          <p:nvPr>
            <p:ph type="sldNum" sz="quarter" idx="12"/>
          </p:nvPr>
        </p:nvSpPr>
        <p:spPr/>
        <p:txBody>
          <a:bodyPr/>
          <a:lstStyle/>
          <a:p>
            <a:fld id="{18E5A94B-D643-433C-8B6B-56C25592C768}" type="slidenum">
              <a:rPr lang="en-US" smtClean="0"/>
              <a:pPr/>
              <a:t>23</a:t>
            </a:fld>
            <a:endParaRPr lang="en-US"/>
          </a:p>
        </p:txBody>
      </p:sp>
      <p:graphicFrame>
        <p:nvGraphicFramePr>
          <p:cNvPr id="6" name="Content Placeholder 5"/>
          <p:cNvGraphicFramePr>
            <a:graphicFrameLocks noGrp="1" noChangeAspect="1"/>
          </p:cNvGraphicFramePr>
          <p:nvPr>
            <p:ph idx="1"/>
          </p:nvPr>
        </p:nvGraphicFramePr>
        <p:xfrm>
          <a:off x="1370229" y="1600200"/>
          <a:ext cx="6403541" cy="4525963"/>
        </p:xfrm>
        <a:graphic>
          <a:graphicData uri="http://schemas.openxmlformats.org/presentationml/2006/ole">
            <mc:AlternateContent xmlns:mc="http://schemas.openxmlformats.org/markup-compatibility/2006">
              <mc:Choice xmlns:v="urn:schemas-microsoft-com:vml" Requires="v">
                <p:oleObj spid="_x0000_s4107" name="Acrobat Document" r:id="rId3" imgW="8019048" imgH="5668166" progId="AcroExch.Document.11">
                  <p:embed/>
                </p:oleObj>
              </mc:Choice>
              <mc:Fallback>
                <p:oleObj name="Acrobat Document" r:id="rId3" imgW="8019048" imgH="5668166" progId="AcroExch.Document.11">
                  <p:embed/>
                  <p:pic>
                    <p:nvPicPr>
                      <p:cNvPr id="0" name="Content Placeholder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0229" y="1600200"/>
                        <a:ext cx="6403541" cy="4525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Sectional view</a:t>
            </a:r>
            <a:endParaRPr lang="en-US" dirty="0"/>
          </a:p>
        </p:txBody>
      </p:sp>
      <p:sp>
        <p:nvSpPr>
          <p:cNvPr id="4" name="Footer Placeholder 3"/>
          <p:cNvSpPr>
            <a:spLocks noGrp="1"/>
          </p:cNvSpPr>
          <p:nvPr>
            <p:ph type="ftr" sz="quarter" idx="11"/>
          </p:nvPr>
        </p:nvSpPr>
        <p:spPr/>
        <p:txBody>
          <a:bodyPr/>
          <a:lstStyle/>
          <a:p>
            <a:r>
              <a:rPr lang="en-US" smtClean="0"/>
              <a:t>Project Review 1 Version -00</a:t>
            </a:r>
            <a:endParaRPr lang="en-US"/>
          </a:p>
        </p:txBody>
      </p:sp>
      <p:sp>
        <p:nvSpPr>
          <p:cNvPr id="5" name="Slide Number Placeholder 4"/>
          <p:cNvSpPr>
            <a:spLocks noGrp="1"/>
          </p:cNvSpPr>
          <p:nvPr>
            <p:ph type="sldNum" sz="quarter" idx="12"/>
          </p:nvPr>
        </p:nvSpPr>
        <p:spPr/>
        <p:txBody>
          <a:bodyPr/>
          <a:lstStyle/>
          <a:p>
            <a:fld id="{18E5A94B-D643-433C-8B6B-56C25592C768}" type="slidenum">
              <a:rPr lang="en-US" smtClean="0"/>
              <a:pPr/>
              <a:t>24</a:t>
            </a:fld>
            <a:endParaRPr lang="en-US"/>
          </a:p>
        </p:txBody>
      </p:sp>
      <p:graphicFrame>
        <p:nvGraphicFramePr>
          <p:cNvPr id="6" name="Content Placeholder 5"/>
          <p:cNvGraphicFramePr>
            <a:graphicFrameLocks noGrp="1" noChangeAspect="1"/>
          </p:cNvGraphicFramePr>
          <p:nvPr>
            <p:ph idx="1"/>
          </p:nvPr>
        </p:nvGraphicFramePr>
        <p:xfrm>
          <a:off x="1370229" y="1600200"/>
          <a:ext cx="6403541" cy="4525963"/>
        </p:xfrm>
        <a:graphic>
          <a:graphicData uri="http://schemas.openxmlformats.org/presentationml/2006/ole">
            <mc:AlternateContent xmlns:mc="http://schemas.openxmlformats.org/markup-compatibility/2006">
              <mc:Choice xmlns:v="urn:schemas-microsoft-com:vml" Requires="v">
                <p:oleObj spid="_x0000_s5131" name="Acrobat Document" r:id="rId3" imgW="8019048" imgH="5668166" progId="AcroExch.Document.11">
                  <p:embed/>
                </p:oleObj>
              </mc:Choice>
              <mc:Fallback>
                <p:oleObj name="Acrobat Document" r:id="rId3" imgW="8019048" imgH="5668166" progId="AcroExch.Document.11">
                  <p:embed/>
                  <p:pic>
                    <p:nvPicPr>
                      <p:cNvPr id="0" name="Content Placeholder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0229" y="1600200"/>
                        <a:ext cx="6403541" cy="4525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Elevation </a:t>
            </a:r>
            <a:endParaRPr lang="en-US" dirty="0"/>
          </a:p>
        </p:txBody>
      </p:sp>
      <p:sp>
        <p:nvSpPr>
          <p:cNvPr id="4" name="Footer Placeholder 3"/>
          <p:cNvSpPr>
            <a:spLocks noGrp="1"/>
          </p:cNvSpPr>
          <p:nvPr>
            <p:ph type="ftr" sz="quarter" idx="11"/>
          </p:nvPr>
        </p:nvSpPr>
        <p:spPr/>
        <p:txBody>
          <a:bodyPr/>
          <a:lstStyle/>
          <a:p>
            <a:r>
              <a:rPr lang="en-US" smtClean="0"/>
              <a:t>Project Review 1 Version -00</a:t>
            </a:r>
            <a:endParaRPr lang="en-US"/>
          </a:p>
        </p:txBody>
      </p:sp>
      <p:sp>
        <p:nvSpPr>
          <p:cNvPr id="5" name="Slide Number Placeholder 4"/>
          <p:cNvSpPr>
            <a:spLocks noGrp="1"/>
          </p:cNvSpPr>
          <p:nvPr>
            <p:ph type="sldNum" sz="quarter" idx="12"/>
          </p:nvPr>
        </p:nvSpPr>
        <p:spPr/>
        <p:txBody>
          <a:bodyPr/>
          <a:lstStyle/>
          <a:p>
            <a:fld id="{18E5A94B-D643-433C-8B6B-56C25592C768}" type="slidenum">
              <a:rPr lang="en-US" smtClean="0"/>
              <a:pPr/>
              <a:t>25</a:t>
            </a:fld>
            <a:endParaRPr lang="en-US"/>
          </a:p>
        </p:txBody>
      </p:sp>
      <p:graphicFrame>
        <p:nvGraphicFramePr>
          <p:cNvPr id="6" name="Content Placeholder 5"/>
          <p:cNvGraphicFramePr>
            <a:graphicFrameLocks noGrp="1" noChangeAspect="1"/>
          </p:cNvGraphicFramePr>
          <p:nvPr>
            <p:ph idx="1"/>
          </p:nvPr>
        </p:nvGraphicFramePr>
        <p:xfrm>
          <a:off x="1370229" y="1600200"/>
          <a:ext cx="6403541" cy="4525963"/>
        </p:xfrm>
        <a:graphic>
          <a:graphicData uri="http://schemas.openxmlformats.org/presentationml/2006/ole">
            <mc:AlternateContent xmlns:mc="http://schemas.openxmlformats.org/markup-compatibility/2006">
              <mc:Choice xmlns:v="urn:schemas-microsoft-com:vml" Requires="v">
                <p:oleObj spid="_x0000_s6155" name="Acrobat Document" r:id="rId3" imgW="8019048" imgH="5668166" progId="AcroExch.Document.11">
                  <p:embed/>
                </p:oleObj>
              </mc:Choice>
              <mc:Fallback>
                <p:oleObj name="Acrobat Document" r:id="rId3" imgW="8019048" imgH="5668166" progId="AcroExch.Document.11">
                  <p:embed/>
                  <p:pic>
                    <p:nvPicPr>
                      <p:cNvPr id="0" name="Content Placeholder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0229" y="1600200"/>
                        <a:ext cx="6403541" cy="4525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Work Schedule</a:t>
            </a:r>
            <a:endParaRPr lang="en-US" dirty="0">
              <a:solidFill>
                <a:srgbClr val="FF0000"/>
              </a:solidFill>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73571276"/>
              </p:ext>
            </p:extLst>
          </p:nvPr>
        </p:nvGraphicFramePr>
        <p:xfrm>
          <a:off x="474260" y="1676400"/>
          <a:ext cx="8305799" cy="4714875"/>
        </p:xfrm>
        <a:graphic>
          <a:graphicData uri="http://schemas.openxmlformats.org/drawingml/2006/table">
            <a:tbl>
              <a:tblPr firstRow="1" bandRow="1">
                <a:tableStyleId>{5C22544A-7EE6-4342-B048-85BDC9FD1C3A}</a:tableStyleId>
              </a:tblPr>
              <a:tblGrid>
                <a:gridCol w="685800"/>
                <a:gridCol w="1467555"/>
                <a:gridCol w="2952045"/>
                <a:gridCol w="3200399"/>
              </a:tblGrid>
              <a:tr h="523875">
                <a:tc>
                  <a:txBody>
                    <a:bodyPr/>
                    <a:lstStyle/>
                    <a:p>
                      <a:pPr algn="ctr"/>
                      <a:r>
                        <a:rPr lang="en-US" dirty="0" smtClean="0"/>
                        <a:t>S.NO</a:t>
                      </a:r>
                      <a:endParaRPr lang="en-US" dirty="0"/>
                    </a:p>
                  </a:txBody>
                  <a:tcPr/>
                </a:tc>
                <a:tc>
                  <a:txBody>
                    <a:bodyPr/>
                    <a:lstStyle/>
                    <a:p>
                      <a:pPr algn="ctr"/>
                      <a:r>
                        <a:rPr lang="en-US" dirty="0" smtClean="0"/>
                        <a:t>DATE</a:t>
                      </a:r>
                      <a:endParaRPr lang="en-US" dirty="0"/>
                    </a:p>
                  </a:txBody>
                  <a:tcPr/>
                </a:tc>
                <a:tc>
                  <a:txBody>
                    <a:bodyPr/>
                    <a:lstStyle/>
                    <a:p>
                      <a:pPr algn="ctr"/>
                      <a:r>
                        <a:rPr lang="en-US" dirty="0" smtClean="0"/>
                        <a:t>WORK TO BE DONE</a:t>
                      </a:r>
                      <a:endParaRPr lang="en-US" dirty="0"/>
                    </a:p>
                  </a:txBody>
                  <a:tcPr/>
                </a:tc>
                <a:tc>
                  <a:txBody>
                    <a:bodyPr/>
                    <a:lstStyle/>
                    <a:p>
                      <a:pPr algn="ctr"/>
                      <a:r>
                        <a:rPr lang="en-US" dirty="0" smtClean="0"/>
                        <a:t>REMARKS</a:t>
                      </a:r>
                      <a:endParaRPr lang="en-US" dirty="0"/>
                    </a:p>
                  </a:txBody>
                  <a:tcPr/>
                </a:tc>
              </a:tr>
              <a:tr h="523875">
                <a:tc>
                  <a:txBody>
                    <a:bodyPr/>
                    <a:lstStyle/>
                    <a:p>
                      <a:pPr algn="ctr"/>
                      <a:r>
                        <a:rPr lang="en-US" dirty="0" smtClean="0"/>
                        <a:t>0</a:t>
                      </a:r>
                      <a:endParaRPr lang="en-US" dirty="0"/>
                    </a:p>
                  </a:txBody>
                  <a:tcPr/>
                </a:tc>
                <a:tc>
                  <a:txBody>
                    <a:bodyPr/>
                    <a:lstStyle/>
                    <a:p>
                      <a:r>
                        <a:rPr lang="en-US" dirty="0" smtClean="0"/>
                        <a:t>08.07.2017</a:t>
                      </a:r>
                      <a:endParaRPr lang="en-US" dirty="0"/>
                    </a:p>
                  </a:txBody>
                  <a:tcPr/>
                </a:tc>
                <a:tc>
                  <a:txBody>
                    <a:bodyPr/>
                    <a:lstStyle/>
                    <a:p>
                      <a:r>
                        <a:rPr lang="en-US" dirty="0" smtClean="0"/>
                        <a:t>Selection</a:t>
                      </a:r>
                      <a:r>
                        <a:rPr lang="en-US" baseline="0" dirty="0" smtClean="0"/>
                        <a:t> of Topic</a:t>
                      </a:r>
                      <a:endParaRPr lang="en-US" dirty="0"/>
                    </a:p>
                  </a:txBody>
                  <a:tcPr/>
                </a:tc>
                <a:tc>
                  <a:txBody>
                    <a:bodyPr/>
                    <a:lstStyle/>
                    <a:p>
                      <a:endParaRPr lang="en-US" dirty="0"/>
                    </a:p>
                  </a:txBody>
                  <a:tcPr/>
                </a:tc>
              </a:tr>
              <a:tr h="523875">
                <a:tc>
                  <a:txBody>
                    <a:bodyPr/>
                    <a:lstStyle/>
                    <a:p>
                      <a:pPr algn="ctr"/>
                      <a:r>
                        <a:rPr lang="en-US" dirty="0" smtClean="0"/>
                        <a:t>1</a:t>
                      </a:r>
                      <a:endParaRPr lang="en-US" dirty="0"/>
                    </a:p>
                  </a:txBody>
                  <a:tcPr/>
                </a:tc>
                <a:tc>
                  <a:txBody>
                    <a:bodyPr/>
                    <a:lstStyle/>
                    <a:p>
                      <a:r>
                        <a:rPr lang="en-US" dirty="0" smtClean="0"/>
                        <a:t>18.07.2017</a:t>
                      </a:r>
                      <a:endParaRPr lang="en-US" dirty="0"/>
                    </a:p>
                  </a:txBody>
                  <a:tcPr/>
                </a:tc>
                <a:tc>
                  <a:txBody>
                    <a:bodyPr/>
                    <a:lstStyle/>
                    <a:p>
                      <a:r>
                        <a:rPr lang="en-US" dirty="0" smtClean="0"/>
                        <a:t>Collection</a:t>
                      </a:r>
                      <a:r>
                        <a:rPr lang="en-US" baseline="0" dirty="0" smtClean="0"/>
                        <a:t> of literatures</a:t>
                      </a:r>
                      <a:endParaRPr lang="en-US" dirty="0"/>
                    </a:p>
                  </a:txBody>
                  <a:tcPr/>
                </a:tc>
                <a:tc>
                  <a:txBody>
                    <a:bodyPr/>
                    <a:lstStyle/>
                    <a:p>
                      <a:endParaRPr lang="en-US" dirty="0"/>
                    </a:p>
                  </a:txBody>
                  <a:tcPr/>
                </a:tc>
              </a:tr>
              <a:tr h="523875">
                <a:tc>
                  <a:txBody>
                    <a:bodyPr/>
                    <a:lstStyle/>
                    <a:p>
                      <a:pPr algn="ctr"/>
                      <a:r>
                        <a:rPr lang="en-US" dirty="0" smtClean="0"/>
                        <a:t>2</a:t>
                      </a:r>
                      <a:endParaRPr lang="en-US" dirty="0"/>
                    </a:p>
                  </a:txBody>
                  <a:tcPr/>
                </a:tc>
                <a:tc>
                  <a:txBody>
                    <a:bodyPr/>
                    <a:lstStyle/>
                    <a:p>
                      <a:r>
                        <a:rPr lang="en-US" dirty="0" smtClean="0"/>
                        <a:t>03.08.2017</a:t>
                      </a:r>
                      <a:endParaRPr lang="en-US" dirty="0"/>
                    </a:p>
                  </a:txBody>
                  <a:tcPr/>
                </a:tc>
                <a:tc>
                  <a:txBody>
                    <a:bodyPr/>
                    <a:lstStyle/>
                    <a:p>
                      <a:r>
                        <a:rPr lang="en-US" dirty="0" smtClean="0"/>
                        <a:t>Planning</a:t>
                      </a:r>
                      <a:endParaRPr lang="en-US" dirty="0"/>
                    </a:p>
                  </a:txBody>
                  <a:tcPr/>
                </a:tc>
                <a:tc>
                  <a:txBody>
                    <a:bodyPr/>
                    <a:lstStyle/>
                    <a:p>
                      <a:endParaRPr lang="en-US" dirty="0"/>
                    </a:p>
                  </a:txBody>
                  <a:tcPr/>
                </a:tc>
              </a:tr>
              <a:tr h="523875">
                <a:tc>
                  <a:txBody>
                    <a:bodyPr/>
                    <a:lstStyle/>
                    <a:p>
                      <a:pPr algn="ctr"/>
                      <a:r>
                        <a:rPr lang="en-US" dirty="0" smtClean="0"/>
                        <a:t>3</a:t>
                      </a:r>
                      <a:endParaRPr lang="en-US" dirty="0"/>
                    </a:p>
                  </a:txBody>
                  <a:tcPr/>
                </a:tc>
                <a:tc>
                  <a:txBody>
                    <a:bodyPr/>
                    <a:lstStyle/>
                    <a:p>
                      <a:r>
                        <a:rPr lang="en-US" dirty="0" smtClean="0"/>
                        <a:t>13.08.2017</a:t>
                      </a:r>
                      <a:endParaRPr lang="en-US" dirty="0"/>
                    </a:p>
                  </a:txBody>
                  <a:tcPr/>
                </a:tc>
                <a:tc>
                  <a:txBody>
                    <a:bodyPr/>
                    <a:lstStyle/>
                    <a:p>
                      <a:r>
                        <a:rPr lang="en-US" dirty="0" smtClean="0"/>
                        <a:t>Analyzing</a:t>
                      </a:r>
                      <a:endParaRPr lang="en-US" dirty="0"/>
                    </a:p>
                  </a:txBody>
                  <a:tcPr/>
                </a:tc>
                <a:tc>
                  <a:txBody>
                    <a:bodyPr/>
                    <a:lstStyle/>
                    <a:p>
                      <a:endParaRPr lang="en-US"/>
                    </a:p>
                  </a:txBody>
                  <a:tcPr/>
                </a:tc>
              </a:tr>
              <a:tr h="523875">
                <a:tc>
                  <a:txBody>
                    <a:bodyPr/>
                    <a:lstStyle/>
                    <a:p>
                      <a:pPr algn="ctr"/>
                      <a:r>
                        <a:rPr lang="en-US" dirty="0" smtClean="0"/>
                        <a:t>4</a:t>
                      </a:r>
                      <a:endParaRPr lang="en-US" dirty="0"/>
                    </a:p>
                  </a:txBody>
                  <a:tcPr/>
                </a:tc>
                <a:tc>
                  <a:txBody>
                    <a:bodyPr/>
                    <a:lstStyle/>
                    <a:p>
                      <a:r>
                        <a:rPr lang="en-US" dirty="0" smtClean="0"/>
                        <a:t>25.08.2017</a:t>
                      </a:r>
                      <a:endParaRPr lang="en-US" dirty="0"/>
                    </a:p>
                  </a:txBody>
                  <a:tcPr/>
                </a:tc>
                <a:tc>
                  <a:txBody>
                    <a:bodyPr/>
                    <a:lstStyle/>
                    <a:p>
                      <a:r>
                        <a:rPr lang="en-US" dirty="0" smtClean="0"/>
                        <a:t>Designing</a:t>
                      </a:r>
                      <a:endParaRPr lang="en-US" dirty="0"/>
                    </a:p>
                  </a:txBody>
                  <a:tcPr/>
                </a:tc>
                <a:tc>
                  <a:txBody>
                    <a:bodyPr/>
                    <a:lstStyle/>
                    <a:p>
                      <a:endParaRPr lang="en-US"/>
                    </a:p>
                  </a:txBody>
                  <a:tcPr/>
                </a:tc>
              </a:tr>
              <a:tr h="523875">
                <a:tc>
                  <a:txBody>
                    <a:bodyPr/>
                    <a:lstStyle/>
                    <a:p>
                      <a:pPr algn="ctr"/>
                      <a:r>
                        <a:rPr lang="en-US" dirty="0" smtClean="0"/>
                        <a:t>5</a:t>
                      </a:r>
                      <a:endParaRPr lang="en-US" dirty="0"/>
                    </a:p>
                  </a:txBody>
                  <a:tcPr/>
                </a:tc>
                <a:tc>
                  <a:txBody>
                    <a:bodyPr/>
                    <a:lstStyle/>
                    <a:p>
                      <a:r>
                        <a:rPr lang="en-US" dirty="0" smtClean="0"/>
                        <a:t>30.08.2017</a:t>
                      </a:r>
                      <a:endParaRPr lang="en-US" dirty="0"/>
                    </a:p>
                  </a:txBody>
                  <a:tcPr/>
                </a:tc>
                <a:tc>
                  <a:txBody>
                    <a:bodyPr/>
                    <a:lstStyle/>
                    <a:p>
                      <a:r>
                        <a:rPr lang="en-US" dirty="0" smtClean="0"/>
                        <a:t>Generation</a:t>
                      </a:r>
                      <a:r>
                        <a:rPr lang="en-US" baseline="0" dirty="0" smtClean="0"/>
                        <a:t> of Reports</a:t>
                      </a:r>
                      <a:endParaRPr lang="en-US" dirty="0"/>
                    </a:p>
                  </a:txBody>
                  <a:tcPr/>
                </a:tc>
                <a:tc>
                  <a:txBody>
                    <a:bodyPr/>
                    <a:lstStyle/>
                    <a:p>
                      <a:endParaRPr lang="en-US"/>
                    </a:p>
                  </a:txBody>
                  <a:tcPr/>
                </a:tc>
              </a:tr>
              <a:tr h="523875">
                <a:tc>
                  <a:txBody>
                    <a:bodyPr/>
                    <a:lstStyle/>
                    <a:p>
                      <a:pPr algn="ctr"/>
                      <a:r>
                        <a:rPr lang="en-US" dirty="0" smtClean="0"/>
                        <a:t>6</a:t>
                      </a:r>
                      <a:endParaRPr lang="en-US" dirty="0"/>
                    </a:p>
                  </a:txBody>
                  <a:tcPr/>
                </a:tc>
                <a:tc>
                  <a:txBody>
                    <a:bodyPr/>
                    <a:lstStyle/>
                    <a:p>
                      <a:r>
                        <a:rPr lang="en-US" dirty="0" smtClean="0"/>
                        <a:t>10.09.2017</a:t>
                      </a:r>
                      <a:endParaRPr lang="en-US" dirty="0"/>
                    </a:p>
                  </a:txBody>
                  <a:tcPr/>
                </a:tc>
                <a:tc>
                  <a:txBody>
                    <a:bodyPr/>
                    <a:lstStyle/>
                    <a:p>
                      <a:r>
                        <a:rPr lang="en-US" dirty="0" smtClean="0"/>
                        <a:t>Preparation</a:t>
                      </a:r>
                      <a:r>
                        <a:rPr lang="en-US" baseline="0" dirty="0" smtClean="0"/>
                        <a:t> of book</a:t>
                      </a:r>
                      <a:endParaRPr lang="en-US" dirty="0"/>
                    </a:p>
                  </a:txBody>
                  <a:tcPr/>
                </a:tc>
                <a:tc>
                  <a:txBody>
                    <a:bodyPr/>
                    <a:lstStyle/>
                    <a:p>
                      <a:endParaRPr lang="en-US" dirty="0" smtClean="0"/>
                    </a:p>
                  </a:txBody>
                  <a:tcPr/>
                </a:tc>
              </a:tr>
              <a:tr h="523875">
                <a:tc>
                  <a:txBody>
                    <a:bodyPr/>
                    <a:lstStyle/>
                    <a:p>
                      <a:pPr algn="ctr"/>
                      <a:r>
                        <a:rPr lang="en-US" dirty="0" smtClean="0"/>
                        <a:t>7</a:t>
                      </a:r>
                      <a:endParaRPr lang="en-US" dirty="0"/>
                    </a:p>
                  </a:txBody>
                  <a:tcPr/>
                </a:tc>
                <a:tc>
                  <a:txBody>
                    <a:bodyPr/>
                    <a:lstStyle/>
                    <a:p>
                      <a:r>
                        <a:rPr lang="en-US" dirty="0" smtClean="0"/>
                        <a:t>20.09.2017</a:t>
                      </a:r>
                      <a:endParaRPr lang="en-US" dirty="0"/>
                    </a:p>
                  </a:txBody>
                  <a:tcPr/>
                </a:tc>
                <a:tc>
                  <a:txBody>
                    <a:bodyPr/>
                    <a:lstStyle/>
                    <a:p>
                      <a:r>
                        <a:rPr lang="en-US" dirty="0" smtClean="0"/>
                        <a:t>Submission of book</a:t>
                      </a:r>
                      <a:endParaRPr lang="en-US" dirty="0"/>
                    </a:p>
                  </a:txBody>
                  <a:tcPr/>
                </a:tc>
                <a:tc>
                  <a:txBody>
                    <a:bodyPr/>
                    <a:lstStyle/>
                    <a:p>
                      <a:endParaRPr lang="en-US" dirty="0" smtClean="0"/>
                    </a:p>
                  </a:txBody>
                  <a:tcPr/>
                </a:tc>
              </a:tr>
            </a:tbl>
          </a:graphicData>
        </a:graphic>
      </p:graphicFrame>
      <p:sp>
        <p:nvSpPr>
          <p:cNvPr id="4" name="Slide Number Placeholder 3"/>
          <p:cNvSpPr>
            <a:spLocks noGrp="1"/>
          </p:cNvSpPr>
          <p:nvPr>
            <p:ph type="sldNum" sz="quarter" idx="12"/>
          </p:nvPr>
        </p:nvSpPr>
        <p:spPr/>
        <p:txBody>
          <a:bodyPr/>
          <a:lstStyle/>
          <a:p>
            <a:fld id="{18E5A94B-D643-433C-8B6B-56C25592C768}" type="slidenum">
              <a:rPr lang="en-US" smtClean="0"/>
              <a:pPr/>
              <a:t>26</a:t>
            </a:fld>
            <a:endParaRPr lang="en-US"/>
          </a:p>
        </p:txBody>
      </p:sp>
      <p:sp>
        <p:nvSpPr>
          <p:cNvPr id="5" name="Footer Placeholder 4"/>
          <p:cNvSpPr>
            <a:spLocks noGrp="1"/>
          </p:cNvSpPr>
          <p:nvPr>
            <p:ph type="ftr" sz="quarter" idx="11"/>
          </p:nvPr>
        </p:nvSpPr>
        <p:spPr/>
        <p:txBody>
          <a:bodyPr/>
          <a:lstStyle/>
          <a:p>
            <a:r>
              <a:rPr lang="en-US" smtClean="0"/>
              <a:t>Project Review 1 Version -00</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Textbooks</a:t>
            </a:r>
            <a:endParaRPr lang="en-IN" dirty="0"/>
          </a:p>
        </p:txBody>
      </p:sp>
      <p:sp>
        <p:nvSpPr>
          <p:cNvPr id="3" name="Content Placeholder 2"/>
          <p:cNvSpPr>
            <a:spLocks noGrp="1"/>
          </p:cNvSpPr>
          <p:nvPr>
            <p:ph idx="1"/>
          </p:nvPr>
        </p:nvSpPr>
        <p:spPr>
          <a:xfrm>
            <a:off x="457200" y="1976555"/>
            <a:ext cx="8229600" cy="4525963"/>
          </a:xfrm>
        </p:spPr>
        <p:txBody>
          <a:bodyPr>
            <a:normAutofit/>
          </a:bodyPr>
          <a:lstStyle/>
          <a:p>
            <a:r>
              <a:rPr lang="en-IN" sz="2200" dirty="0" smtClean="0">
                <a:latin typeface="Times New Roman" panose="02020603050405020304" pitchFamily="18" charset="0"/>
                <a:cs typeface="Times New Roman" panose="02020603050405020304" pitchFamily="18" charset="0"/>
              </a:rPr>
              <a:t>1. </a:t>
            </a:r>
            <a:r>
              <a:rPr lang="en-IN" sz="2200" dirty="0">
                <a:latin typeface="Times New Roman" panose="02020603050405020304" pitchFamily="18" charset="0"/>
                <a:cs typeface="Times New Roman" panose="02020603050405020304" pitchFamily="18" charset="0"/>
              </a:rPr>
              <a:t>Gambhir. M.L., "Fundamentals of Structural Steel Design", McGraw Hill Education </a:t>
            </a:r>
            <a:r>
              <a:rPr lang="en-IN" sz="2200" dirty="0" smtClean="0">
                <a:latin typeface="Times New Roman" panose="02020603050405020304" pitchFamily="18" charset="0"/>
                <a:cs typeface="Times New Roman" panose="02020603050405020304" pitchFamily="18" charset="0"/>
              </a:rPr>
              <a:t>India </a:t>
            </a:r>
            <a:r>
              <a:rPr lang="en-IN" sz="2200" dirty="0">
                <a:latin typeface="Times New Roman" panose="02020603050405020304" pitchFamily="18" charset="0"/>
                <a:cs typeface="Times New Roman" panose="02020603050405020304" pitchFamily="18" charset="0"/>
              </a:rPr>
              <a:t>Pvt. Ltd., 2013 </a:t>
            </a:r>
          </a:p>
          <a:p>
            <a:r>
              <a:rPr lang="en-IN" sz="2200" dirty="0">
                <a:latin typeface="Times New Roman" panose="02020603050405020304" pitchFamily="18" charset="0"/>
                <a:cs typeface="Times New Roman" panose="02020603050405020304" pitchFamily="18" charset="0"/>
              </a:rPr>
              <a:t>2. Shiyekar. M.R., "Limit State Design in Structural Steel", Prentice Hall of India </a:t>
            </a:r>
            <a:r>
              <a:rPr lang="en-IN" sz="2200" dirty="0" smtClean="0">
                <a:latin typeface="Times New Roman" panose="02020603050405020304" pitchFamily="18" charset="0"/>
                <a:cs typeface="Times New Roman" panose="02020603050405020304" pitchFamily="18" charset="0"/>
              </a:rPr>
              <a:t>Pvt . </a:t>
            </a:r>
            <a:r>
              <a:rPr lang="en-IN" sz="2200" dirty="0">
                <a:latin typeface="Times New Roman" panose="02020603050405020304" pitchFamily="18" charset="0"/>
                <a:cs typeface="Times New Roman" panose="02020603050405020304" pitchFamily="18" charset="0"/>
              </a:rPr>
              <a:t>Ltd, </a:t>
            </a:r>
            <a:r>
              <a:rPr lang="en-IN" sz="2200" dirty="0" smtClean="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Learning Pvt. Ltd., </a:t>
            </a:r>
            <a:r>
              <a:rPr lang="en-IN" sz="2200" dirty="0" smtClean="0">
                <a:latin typeface="Times New Roman" panose="02020603050405020304" pitchFamily="18" charset="0"/>
                <a:cs typeface="Times New Roman" panose="02020603050405020304" pitchFamily="18" charset="0"/>
              </a:rPr>
              <a:t>2nd </a:t>
            </a:r>
            <a:r>
              <a:rPr lang="en-IN" sz="2200" dirty="0">
                <a:latin typeface="Times New Roman" panose="02020603050405020304" pitchFamily="18" charset="0"/>
                <a:cs typeface="Times New Roman" panose="02020603050405020304" pitchFamily="18" charset="0"/>
              </a:rPr>
              <a:t>Edition, 2013.</a:t>
            </a:r>
            <a:endParaRPr lang="en-IN" sz="2200" b="1" dirty="0">
              <a:latin typeface="Times New Roman" panose="02020603050405020304" pitchFamily="18" charset="0"/>
              <a:cs typeface="Times New Roman" panose="02020603050405020304" pitchFamily="18" charset="0"/>
            </a:endParaRPr>
          </a:p>
          <a:p>
            <a:r>
              <a:rPr lang="en-IN" sz="2200" dirty="0" smtClean="0">
                <a:latin typeface="Times New Roman" panose="02020603050405020304" pitchFamily="18" charset="0"/>
                <a:cs typeface="Times New Roman" panose="02020603050405020304" pitchFamily="18" charset="0"/>
              </a:rPr>
              <a:t>3. Subramanian . N, </a:t>
            </a:r>
            <a:r>
              <a:rPr lang="en-IN" sz="2200" dirty="0">
                <a:latin typeface="Times New Roman" panose="02020603050405020304" pitchFamily="18" charset="0"/>
                <a:cs typeface="Times New Roman" panose="02020603050405020304" pitchFamily="18" charset="0"/>
              </a:rPr>
              <a:t>"Design of Steel Structures</a:t>
            </a:r>
            <a:r>
              <a:rPr lang="en-IN" sz="2200" dirty="0" smtClean="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Oxford University Press, New Delhi</a:t>
            </a:r>
            <a:r>
              <a:rPr lang="en-IN" sz="2200" dirty="0"/>
              <a:t>, 2013</a:t>
            </a:r>
            <a:r>
              <a:rPr lang="en-IN" dirty="0" smtClean="0"/>
              <a:t>.</a:t>
            </a:r>
            <a:endParaRPr lang="en-IN" dirty="0"/>
          </a:p>
        </p:txBody>
      </p:sp>
      <p:sp>
        <p:nvSpPr>
          <p:cNvPr id="4" name="Footer Placeholder 3"/>
          <p:cNvSpPr>
            <a:spLocks noGrp="1"/>
          </p:cNvSpPr>
          <p:nvPr>
            <p:ph type="ftr" sz="quarter" idx="11"/>
          </p:nvPr>
        </p:nvSpPr>
        <p:spPr/>
        <p:txBody>
          <a:bodyPr/>
          <a:lstStyle/>
          <a:p>
            <a:r>
              <a:rPr lang="en-US" smtClean="0"/>
              <a:t>Project Review 1 Version -00</a:t>
            </a:r>
            <a:endParaRPr lang="en-US"/>
          </a:p>
        </p:txBody>
      </p:sp>
      <p:sp>
        <p:nvSpPr>
          <p:cNvPr id="5" name="Slide Number Placeholder 4"/>
          <p:cNvSpPr>
            <a:spLocks noGrp="1"/>
          </p:cNvSpPr>
          <p:nvPr>
            <p:ph type="sldNum" sz="quarter" idx="12"/>
          </p:nvPr>
        </p:nvSpPr>
        <p:spPr/>
        <p:txBody>
          <a:bodyPr/>
          <a:lstStyle/>
          <a:p>
            <a:fld id="{18E5A94B-D643-433C-8B6B-56C25592C768}" type="slidenum">
              <a:rPr lang="en-US" smtClean="0"/>
              <a:pPr/>
              <a:t>27</a:t>
            </a:fld>
            <a:endParaRPr lang="en-US"/>
          </a:p>
        </p:txBody>
      </p:sp>
    </p:spTree>
    <p:extLst>
      <p:ext uri="{BB962C8B-B14F-4D97-AF65-F5344CB8AC3E}">
        <p14:creationId xmlns:p14="http://schemas.microsoft.com/office/powerpoint/2010/main" val="303419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a:t>
            </a:r>
            <a:endParaRPr lang="en-IN" dirty="0"/>
          </a:p>
        </p:txBody>
      </p:sp>
      <p:sp>
        <p:nvSpPr>
          <p:cNvPr id="3" name="Content Placeholder 2"/>
          <p:cNvSpPr>
            <a:spLocks noGrp="1"/>
          </p:cNvSpPr>
          <p:nvPr>
            <p:ph idx="1"/>
          </p:nvPr>
        </p:nvSpPr>
        <p:spPr/>
        <p:txBody>
          <a:bodyPr>
            <a:normAutofit/>
          </a:bodyPr>
          <a:lstStyle/>
          <a:p>
            <a:r>
              <a:rPr lang="en-IN" sz="2200" dirty="0"/>
              <a:t>1. Narayanan.R.et.al. "Teaching Resource on Structural Steel Design", INSDAG, Ministry </a:t>
            </a:r>
            <a:r>
              <a:rPr lang="en-IN" sz="2200" dirty="0" smtClean="0"/>
              <a:t>of </a:t>
            </a:r>
            <a:r>
              <a:rPr lang="en-IN" sz="2200" dirty="0"/>
              <a:t>Steel Publications, 2002</a:t>
            </a:r>
          </a:p>
          <a:p>
            <a:r>
              <a:rPr lang="en-IN" sz="2200" dirty="0"/>
              <a:t>2.    Duggal. S.K,  "Limit  State  Design  of  Steel  Structures",  Tata  McGraw  Hill  Publishing </a:t>
            </a:r>
            <a:r>
              <a:rPr lang="en-IN" sz="2200" dirty="0" smtClean="0"/>
              <a:t>Company</a:t>
            </a:r>
            <a:r>
              <a:rPr lang="en-IN" sz="2200" dirty="0"/>
              <a:t>, 2005</a:t>
            </a:r>
          </a:p>
          <a:p>
            <a:r>
              <a:rPr lang="en-IN" sz="2200" dirty="0"/>
              <a:t>3. Bhavikatti.S.S, "Design of Steel Structures" By Limit State Method as per IS:800–2007, </a:t>
            </a:r>
            <a:r>
              <a:rPr lang="en-IN" sz="2200" dirty="0" smtClean="0"/>
              <a:t>IK </a:t>
            </a:r>
            <a:r>
              <a:rPr lang="en-IN" sz="2200" dirty="0"/>
              <a:t>International Publishing House Pvt. Ltd., 2009      </a:t>
            </a:r>
          </a:p>
          <a:p>
            <a:r>
              <a:rPr lang="en-IN" sz="2200" dirty="0"/>
              <a:t>4.    Shah.V.L.  and  Veena  Gore,  "Limit  State  Design  of  Steel  Structures", IS 800–2007 </a:t>
            </a:r>
            <a:r>
              <a:rPr lang="en-IN" sz="2200" dirty="0" smtClean="0"/>
              <a:t>Structures </a:t>
            </a:r>
            <a:r>
              <a:rPr lang="en-IN" sz="2200" dirty="0"/>
              <a:t>Publications, 2009.</a:t>
            </a:r>
          </a:p>
          <a:p>
            <a:r>
              <a:rPr lang="en-IN" sz="2200" dirty="0"/>
              <a:t>5. IS800 :2007, General Construction In Steel - Code of Practice, (Third Revision),  Bureau </a:t>
            </a:r>
            <a:r>
              <a:rPr lang="en-IN" sz="2200" dirty="0" smtClean="0"/>
              <a:t>of </a:t>
            </a:r>
            <a:r>
              <a:rPr lang="en-IN" sz="2200" dirty="0"/>
              <a:t>Indian Standards, New Delhi, 2007 </a:t>
            </a:r>
          </a:p>
        </p:txBody>
      </p:sp>
      <p:sp>
        <p:nvSpPr>
          <p:cNvPr id="4" name="Footer Placeholder 3"/>
          <p:cNvSpPr>
            <a:spLocks noGrp="1"/>
          </p:cNvSpPr>
          <p:nvPr>
            <p:ph type="ftr" sz="quarter" idx="11"/>
          </p:nvPr>
        </p:nvSpPr>
        <p:spPr/>
        <p:txBody>
          <a:bodyPr/>
          <a:lstStyle/>
          <a:p>
            <a:r>
              <a:rPr lang="en-US" smtClean="0"/>
              <a:t>Project Review 1 Version -00</a:t>
            </a:r>
            <a:endParaRPr lang="en-US"/>
          </a:p>
        </p:txBody>
      </p:sp>
      <p:sp>
        <p:nvSpPr>
          <p:cNvPr id="5" name="Slide Number Placeholder 4"/>
          <p:cNvSpPr>
            <a:spLocks noGrp="1"/>
          </p:cNvSpPr>
          <p:nvPr>
            <p:ph type="sldNum" sz="quarter" idx="12"/>
          </p:nvPr>
        </p:nvSpPr>
        <p:spPr/>
        <p:txBody>
          <a:bodyPr/>
          <a:lstStyle/>
          <a:p>
            <a:fld id="{18E5A94B-D643-433C-8B6B-56C25592C768}" type="slidenum">
              <a:rPr lang="en-US" smtClean="0"/>
              <a:pPr/>
              <a:t>28</a:t>
            </a:fld>
            <a:endParaRPr lang="en-US"/>
          </a:p>
        </p:txBody>
      </p:sp>
    </p:spTree>
    <p:extLst>
      <p:ext uri="{BB962C8B-B14F-4D97-AF65-F5344CB8AC3E}">
        <p14:creationId xmlns:p14="http://schemas.microsoft.com/office/powerpoint/2010/main" val="9442554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2819400"/>
            <a:ext cx="6934200" cy="685799"/>
          </a:xfrm>
        </p:spPr>
        <p:txBody>
          <a:bodyPr>
            <a:noAutofit/>
          </a:bodyPr>
          <a:lstStyle/>
          <a:p>
            <a:pPr algn="ctr">
              <a:buNone/>
            </a:pPr>
            <a:r>
              <a:rPr lang="en-US" sz="4400" b="1" dirty="0" smtClean="0">
                <a:solidFill>
                  <a:srgbClr val="3366FF"/>
                </a:solidFill>
              </a:rPr>
              <a:t>Queries? </a:t>
            </a:r>
            <a:endParaRPr lang="en-US" sz="4400" b="1" dirty="0">
              <a:solidFill>
                <a:srgbClr val="3366FF"/>
              </a:solidFill>
            </a:endParaRPr>
          </a:p>
        </p:txBody>
      </p:sp>
      <p:sp>
        <p:nvSpPr>
          <p:cNvPr id="4" name="Slide Number Placeholder 3"/>
          <p:cNvSpPr>
            <a:spLocks noGrp="1"/>
          </p:cNvSpPr>
          <p:nvPr>
            <p:ph type="sldNum" sz="quarter" idx="12"/>
          </p:nvPr>
        </p:nvSpPr>
        <p:spPr/>
        <p:txBody>
          <a:bodyPr/>
          <a:lstStyle/>
          <a:p>
            <a:fld id="{18E5A94B-D643-433C-8B6B-56C25592C768}" type="slidenum">
              <a:rPr lang="en-US" smtClean="0"/>
              <a:pPr/>
              <a:t>29</a:t>
            </a:fld>
            <a:endParaRPr lang="en-US"/>
          </a:p>
        </p:txBody>
      </p:sp>
      <p:sp>
        <p:nvSpPr>
          <p:cNvPr id="5" name="Footer Placeholder 4"/>
          <p:cNvSpPr>
            <a:spLocks noGrp="1"/>
          </p:cNvSpPr>
          <p:nvPr>
            <p:ph type="ftr" sz="quarter" idx="11"/>
          </p:nvPr>
        </p:nvSpPr>
        <p:spPr/>
        <p:txBody>
          <a:bodyPr/>
          <a:lstStyle/>
          <a:p>
            <a:r>
              <a:rPr lang="en-US" dirty="0" smtClean="0"/>
              <a:t>Project Review 1 Version -00</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Presentation Outline</a:t>
            </a:r>
            <a:endParaRPr lang="en-US" b="1" dirty="0">
              <a:solidFill>
                <a:srgbClr val="FF0000"/>
              </a:solidFill>
            </a:endParaRPr>
          </a:p>
        </p:txBody>
      </p:sp>
      <p:sp>
        <p:nvSpPr>
          <p:cNvPr id="3" name="Content Placeholder 2"/>
          <p:cNvSpPr>
            <a:spLocks noGrp="1"/>
          </p:cNvSpPr>
          <p:nvPr>
            <p:ph idx="1"/>
          </p:nvPr>
        </p:nvSpPr>
        <p:spPr/>
        <p:txBody>
          <a:bodyPr>
            <a:normAutofit/>
          </a:bodyPr>
          <a:lstStyle/>
          <a:p>
            <a:pPr>
              <a:lnSpc>
                <a:spcPct val="150000"/>
              </a:lnSpc>
            </a:pPr>
            <a:r>
              <a:rPr lang="en-US" sz="2200" dirty="0" smtClean="0">
                <a:latin typeface="Times New Roman" pitchFamily="18" charset="0"/>
                <a:cs typeface="Times New Roman" pitchFamily="18" charset="0"/>
              </a:rPr>
              <a:t>Abstract</a:t>
            </a:r>
          </a:p>
          <a:p>
            <a:pPr>
              <a:lnSpc>
                <a:spcPct val="150000"/>
              </a:lnSpc>
            </a:pPr>
            <a:r>
              <a:rPr lang="en-US" sz="2200" dirty="0" smtClean="0">
                <a:latin typeface="Times New Roman" pitchFamily="18" charset="0"/>
                <a:cs typeface="Times New Roman" pitchFamily="18" charset="0"/>
              </a:rPr>
              <a:t>Introduction</a:t>
            </a:r>
          </a:p>
          <a:p>
            <a:pPr>
              <a:lnSpc>
                <a:spcPct val="150000"/>
              </a:lnSpc>
            </a:pPr>
            <a:r>
              <a:rPr lang="en-US" sz="2200" dirty="0" smtClean="0">
                <a:latin typeface="Times New Roman" pitchFamily="18" charset="0"/>
                <a:cs typeface="Times New Roman" pitchFamily="18" charset="0"/>
              </a:rPr>
              <a:t>Literature Survey</a:t>
            </a:r>
          </a:p>
          <a:p>
            <a:pPr>
              <a:lnSpc>
                <a:spcPct val="150000"/>
              </a:lnSpc>
            </a:pPr>
            <a:r>
              <a:rPr lang="en-US" sz="2200" dirty="0" smtClean="0">
                <a:latin typeface="Times New Roman" pitchFamily="18" charset="0"/>
                <a:cs typeface="Times New Roman" pitchFamily="18" charset="0"/>
              </a:rPr>
              <a:t>List of figures</a:t>
            </a:r>
          </a:p>
          <a:p>
            <a:pPr>
              <a:lnSpc>
                <a:spcPct val="150000"/>
              </a:lnSpc>
            </a:pPr>
            <a:r>
              <a:rPr lang="en-US" sz="2200" dirty="0" smtClean="0">
                <a:latin typeface="Times New Roman" pitchFamily="18" charset="0"/>
                <a:cs typeface="Times New Roman" pitchFamily="18" charset="0"/>
              </a:rPr>
              <a:t>Need for the study</a:t>
            </a:r>
          </a:p>
        </p:txBody>
      </p:sp>
      <p:sp>
        <p:nvSpPr>
          <p:cNvPr id="4" name="Slide Number Placeholder 3"/>
          <p:cNvSpPr>
            <a:spLocks noGrp="1"/>
          </p:cNvSpPr>
          <p:nvPr>
            <p:ph type="sldNum" sz="quarter" idx="12"/>
          </p:nvPr>
        </p:nvSpPr>
        <p:spPr/>
        <p:txBody>
          <a:bodyPr/>
          <a:lstStyle/>
          <a:p>
            <a:fld id="{18E5A94B-D643-433C-8B6B-56C25592C768}"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Project Review 1 Version -00</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Abstract of the project</a:t>
            </a:r>
            <a:endParaRPr lang="en-US" b="1" dirty="0">
              <a:solidFill>
                <a:srgbClr val="FF0000"/>
              </a:solidFill>
            </a:endParaRPr>
          </a:p>
        </p:txBody>
      </p:sp>
      <p:sp>
        <p:nvSpPr>
          <p:cNvPr id="3" name="Content Placeholder 2"/>
          <p:cNvSpPr>
            <a:spLocks noGrp="1"/>
          </p:cNvSpPr>
          <p:nvPr>
            <p:ph idx="1"/>
          </p:nvPr>
        </p:nvSpPr>
        <p:spPr>
          <a:xfrm>
            <a:off x="381000" y="1447800"/>
            <a:ext cx="8229600" cy="4525963"/>
          </a:xfrm>
        </p:spPr>
        <p:txBody>
          <a:bodyPr>
            <a:normAutofit fontScale="70000" lnSpcReduction="20000"/>
          </a:bodyPr>
          <a:lstStyle/>
          <a:p>
            <a:r>
              <a:rPr lang="en-IN" dirty="0" smtClean="0">
                <a:latin typeface="Times New Roman" panose="02020603050405020304" pitchFamily="18" charset="0"/>
                <a:cs typeface="Times New Roman" panose="02020603050405020304" pitchFamily="18" charset="0"/>
              </a:rPr>
              <a:t>In order to promote our players and to develop our institution with a better sporting culture, it is very important to provide a better circumstances that should be irrespective of the surroundings and weather conditions.</a:t>
            </a:r>
          </a:p>
          <a:p>
            <a:r>
              <a:rPr lang="en-IN" dirty="0" smtClean="0">
                <a:latin typeface="Times New Roman" panose="02020603050405020304" pitchFamily="18" charset="0"/>
                <a:cs typeface="Times New Roman" panose="02020603050405020304" pitchFamily="18" charset="0"/>
              </a:rPr>
              <a:t> As a result to this, an attempt is made to plan, analyse and design an Indoor Basketball Stadium in our college campus.</a:t>
            </a:r>
          </a:p>
          <a:p>
            <a:r>
              <a:rPr lang="en-IN" dirty="0" smtClean="0">
                <a:latin typeface="Times New Roman" panose="02020603050405020304" pitchFamily="18" charset="0"/>
                <a:cs typeface="Times New Roman" panose="02020603050405020304" pitchFamily="18" charset="0"/>
              </a:rPr>
              <a:t> The stadium consists of standard Basketball court included with audience gallery, player dressing rooms, and rest room. </a:t>
            </a:r>
          </a:p>
          <a:p>
            <a:r>
              <a:rPr lang="en-IN" dirty="0" smtClean="0">
                <a:latin typeface="Times New Roman" panose="02020603050405020304" pitchFamily="18" charset="0"/>
                <a:cs typeface="Times New Roman" panose="02020603050405020304" pitchFamily="18" charset="0"/>
              </a:rPr>
              <a:t>This  stadium covers an area of about 21420 sq ft. The basic planning will be done by AutoCAD and analysing of the structure is carried out by STAAD Pro.</a:t>
            </a:r>
          </a:p>
          <a:p>
            <a:r>
              <a:rPr lang="en-IN" dirty="0" smtClean="0">
                <a:latin typeface="Times New Roman" panose="02020603050405020304" pitchFamily="18" charset="0"/>
                <a:cs typeface="Times New Roman" panose="02020603050405020304" pitchFamily="18" charset="0"/>
              </a:rPr>
              <a:t> The designing of the structure is carried out by limit state method with IS 456:2000 &amp; IS 800:2007 code book specifications.</a:t>
            </a:r>
          </a:p>
          <a:p>
            <a:r>
              <a:rPr lang="en-IN" dirty="0" smtClean="0">
                <a:latin typeface="Times New Roman" panose="02020603050405020304" pitchFamily="18" charset="0"/>
                <a:cs typeface="Times New Roman" panose="02020603050405020304" pitchFamily="18" charset="0"/>
              </a:rPr>
              <a:t> Loading conditions are referred in IS 875 Part 1-3 &amp; 4. Designing of the structure will be done by Revit Architecture.</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8E5A94B-D643-433C-8B6B-56C25592C768}" type="slidenum">
              <a:rPr lang="en-US" smtClean="0"/>
              <a:pPr/>
              <a:t>4</a:t>
            </a:fld>
            <a:endParaRPr lang="en-US"/>
          </a:p>
        </p:txBody>
      </p:sp>
      <p:sp>
        <p:nvSpPr>
          <p:cNvPr id="5" name="Footer Placeholder 4"/>
          <p:cNvSpPr>
            <a:spLocks noGrp="1"/>
          </p:cNvSpPr>
          <p:nvPr>
            <p:ph type="ftr" sz="quarter" idx="11"/>
          </p:nvPr>
        </p:nvSpPr>
        <p:spPr>
          <a:xfrm>
            <a:off x="3124200" y="6172200"/>
            <a:ext cx="2895600" cy="365125"/>
          </a:xfrm>
        </p:spPr>
        <p:txBody>
          <a:bodyPr/>
          <a:lstStyle/>
          <a:p>
            <a:r>
              <a:rPr lang="en-US" smtClean="0"/>
              <a:t>Project Review 1 Version -00</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55000" lnSpcReduction="20000"/>
          </a:bodyPr>
          <a:lstStyle/>
          <a:p>
            <a:r>
              <a:rPr lang="en-US" sz="3500" dirty="0" smtClean="0">
                <a:latin typeface="Times New Roman" panose="02020603050405020304" pitchFamily="18" charset="0"/>
                <a:cs typeface="Times New Roman" panose="02020603050405020304" pitchFamily="18" charset="0"/>
              </a:rPr>
              <a:t>A structure refers to a system of two or more connected parts used to support a load. It is an assemblage of two or more components connected to each other so that they serve the user and  carry the loads developing due to the self and super-imposed loads safely without causing any serviceability failure.</a:t>
            </a:r>
          </a:p>
          <a:p>
            <a:r>
              <a:rPr lang="en-US" sz="3500" dirty="0" smtClean="0">
                <a:latin typeface="Times New Roman" panose="02020603050405020304" pitchFamily="18" charset="0"/>
                <a:cs typeface="Times New Roman" panose="02020603050405020304" pitchFamily="18" charset="0"/>
              </a:rPr>
              <a:t>The attempt comprises of making a PLANNING ANALYSIS AND DESIGNING OF INDOOR BASKETBALL STADIUM and manually.</a:t>
            </a:r>
          </a:p>
          <a:p>
            <a:r>
              <a:rPr lang="en-US" sz="3500" dirty="0" smtClean="0">
                <a:latin typeface="Times New Roman" panose="02020603050405020304" pitchFamily="18" charset="0"/>
                <a:cs typeface="Times New Roman" panose="02020603050405020304" pitchFamily="18" charset="0"/>
              </a:rPr>
              <a:t>The proposed building consists of G+1 of plinth area 21420 sq.m.</a:t>
            </a:r>
          </a:p>
          <a:p>
            <a:r>
              <a:rPr lang="en-US" sz="3500" dirty="0" smtClean="0">
                <a:latin typeface="Times New Roman" panose="02020603050405020304" pitchFamily="18" charset="0"/>
                <a:cs typeface="Times New Roman" panose="02020603050405020304" pitchFamily="18" charset="0"/>
              </a:rPr>
              <a:t>The building consists of 4 players room, 3 VIP rooms ,8 rest rooms commentary room,video room.</a:t>
            </a:r>
          </a:p>
          <a:p>
            <a:r>
              <a:rPr lang="en-US" sz="3500" dirty="0" smtClean="0">
                <a:latin typeface="Times New Roman" panose="02020603050405020304" pitchFamily="18" charset="0"/>
                <a:cs typeface="Times New Roman" panose="02020603050405020304" pitchFamily="18" charset="0"/>
              </a:rPr>
              <a:t>Thus we have provided all the adequate features to our maximum level required for a standard commerical building.</a:t>
            </a:r>
          </a:p>
          <a:p>
            <a:r>
              <a:rPr lang="en-US" sz="3500" dirty="0" smtClean="0">
                <a:latin typeface="Times New Roman" panose="02020603050405020304" pitchFamily="18" charset="0"/>
                <a:cs typeface="Times New Roman" panose="02020603050405020304" pitchFamily="18" charset="0"/>
              </a:rPr>
              <a:t>GROUND FLOOR 	</a:t>
            </a:r>
          </a:p>
          <a:p>
            <a:pPr>
              <a:buNone/>
            </a:pPr>
            <a:r>
              <a:rPr lang="en-US" sz="3500" dirty="0" smtClean="0">
                <a:latin typeface="Times New Roman" panose="02020603050405020304" pitchFamily="18" charset="0"/>
                <a:cs typeface="Times New Roman" panose="02020603050405020304" pitchFamily="18" charset="0"/>
              </a:rPr>
              <a:t>		The plinth area of ground floor is  21420 Sq.m</a:t>
            </a:r>
          </a:p>
          <a:p>
            <a:r>
              <a:rPr lang="en-US" sz="3500" dirty="0" smtClean="0">
                <a:latin typeface="Times New Roman" panose="02020603050405020304" pitchFamily="18" charset="0"/>
                <a:cs typeface="Times New Roman" panose="02020603050405020304" pitchFamily="18" charset="0"/>
              </a:rPr>
              <a:t>FIRST FLOOR</a:t>
            </a:r>
          </a:p>
          <a:p>
            <a:pPr>
              <a:buNone/>
            </a:pPr>
            <a:r>
              <a:rPr lang="en-US" sz="3500" dirty="0" smtClean="0">
                <a:latin typeface="Times New Roman" panose="02020603050405020304" pitchFamily="18" charset="0"/>
                <a:cs typeface="Times New Roman" panose="02020603050405020304" pitchFamily="18" charset="0"/>
              </a:rPr>
              <a:t>                  The plinth area of first floor is 21420 sq.m</a:t>
            </a:r>
          </a:p>
          <a:p>
            <a:endParaRPr lang="en-US" dirty="0" smtClean="0"/>
          </a:p>
        </p:txBody>
      </p:sp>
      <p:sp>
        <p:nvSpPr>
          <p:cNvPr id="4" name="Footer Placeholder 3"/>
          <p:cNvSpPr>
            <a:spLocks noGrp="1"/>
          </p:cNvSpPr>
          <p:nvPr>
            <p:ph type="ftr" sz="quarter" idx="11"/>
          </p:nvPr>
        </p:nvSpPr>
        <p:spPr/>
        <p:txBody>
          <a:bodyPr/>
          <a:lstStyle/>
          <a:p>
            <a:r>
              <a:rPr lang="en-US" dirty="0" smtClean="0"/>
              <a:t>Project Review 1 Version -00</a:t>
            </a:r>
            <a:endParaRPr lang="en-US" dirty="0"/>
          </a:p>
        </p:txBody>
      </p:sp>
      <p:sp>
        <p:nvSpPr>
          <p:cNvPr id="5" name="Slide Number Placeholder 4"/>
          <p:cNvSpPr>
            <a:spLocks noGrp="1"/>
          </p:cNvSpPr>
          <p:nvPr>
            <p:ph type="sldNum" sz="quarter" idx="12"/>
          </p:nvPr>
        </p:nvSpPr>
        <p:spPr/>
        <p:txBody>
          <a:bodyPr/>
          <a:lstStyle/>
          <a:p>
            <a:fld id="{18E5A94B-D643-433C-8B6B-56C25592C768}"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 OF THE PROJECT</a:t>
            </a:r>
            <a:endParaRPr lang="en-US" dirty="0"/>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To have  a comprehensive application of the subject studied under the course.</a:t>
            </a:r>
          </a:p>
          <a:p>
            <a:r>
              <a:rPr lang="en-US" sz="2400" dirty="0" smtClean="0">
                <a:latin typeface="Times New Roman" panose="02020603050405020304" pitchFamily="18" charset="0"/>
                <a:cs typeface="Times New Roman" panose="02020603050405020304" pitchFamily="18" charset="0"/>
              </a:rPr>
              <a:t>To make detailed structural analysis.</a:t>
            </a:r>
          </a:p>
          <a:p>
            <a:r>
              <a:rPr lang="en-US" sz="2400" dirty="0" smtClean="0">
                <a:latin typeface="Times New Roman" panose="02020603050405020304" pitchFamily="18" charset="0"/>
                <a:cs typeface="Times New Roman" panose="02020603050405020304" pitchFamily="18" charset="0"/>
              </a:rPr>
              <a:t>To have good possibility for analysing  different plans and also chance for studying greater of planning.</a:t>
            </a:r>
          </a:p>
          <a:p>
            <a:r>
              <a:rPr lang="en-US" sz="2400" dirty="0" smtClean="0">
                <a:latin typeface="Times New Roman" panose="02020603050405020304" pitchFamily="18" charset="0"/>
                <a:cs typeface="Times New Roman" panose="02020603050405020304" pitchFamily="18" charset="0"/>
              </a:rPr>
              <a:t>Since all the above three aims are fulfilled under title “PLANNING ANALYIS AND DESIGNING OF INDOOR BASKET BALL STADIUM”and the same is selected</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Project Review 1 Version -00</a:t>
            </a:r>
            <a:endParaRPr lang="en-US"/>
          </a:p>
        </p:txBody>
      </p:sp>
      <p:sp>
        <p:nvSpPr>
          <p:cNvPr id="5" name="Slide Number Placeholder 4"/>
          <p:cNvSpPr>
            <a:spLocks noGrp="1"/>
          </p:cNvSpPr>
          <p:nvPr>
            <p:ph type="sldNum" sz="quarter" idx="12"/>
          </p:nvPr>
        </p:nvSpPr>
        <p:spPr/>
        <p:txBody>
          <a:bodyPr/>
          <a:lstStyle/>
          <a:p>
            <a:fld id="{18E5A94B-D643-433C-8B6B-56C25592C768}"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a:t>
            </a:r>
            <a:endParaRPr lang="en-US" dirty="0"/>
          </a:p>
        </p:txBody>
      </p:sp>
      <p:sp>
        <p:nvSpPr>
          <p:cNvPr id="3" name="Content Placeholder 2"/>
          <p:cNvSpPr>
            <a:spLocks noGrp="1"/>
          </p:cNvSpPr>
          <p:nvPr>
            <p:ph idx="1"/>
          </p:nvPr>
        </p:nvSpPr>
        <p:spPr/>
        <p:txBody>
          <a:bodyPr/>
          <a:lstStyle/>
          <a:p>
            <a:r>
              <a:rPr lang="en-US" sz="2200" dirty="0" smtClean="0"/>
              <a:t> Since </a:t>
            </a:r>
            <a:r>
              <a:rPr lang="en-US" sz="2200" dirty="0" smtClean="0"/>
              <a:t>there is  only one indoor basket </a:t>
            </a:r>
            <a:r>
              <a:rPr lang="en-US" sz="2200" dirty="0" smtClean="0"/>
              <a:t>ball stadium </a:t>
            </a:r>
            <a:r>
              <a:rPr lang="en-US" sz="2200" dirty="0" smtClean="0"/>
              <a:t>available </a:t>
            </a:r>
            <a:r>
              <a:rPr lang="en-US" sz="2200" dirty="0" smtClean="0"/>
              <a:t>in                          coimbatore</a:t>
            </a:r>
            <a:r>
              <a:rPr lang="en-US" sz="2200" dirty="0" smtClean="0"/>
              <a:t>, this will add even more value to </a:t>
            </a:r>
            <a:r>
              <a:rPr lang="en-US" sz="2200" dirty="0" smtClean="0"/>
              <a:t>the game.</a:t>
            </a:r>
            <a:endParaRPr lang="en-US" sz="2200" dirty="0" smtClean="0"/>
          </a:p>
          <a:p>
            <a:endParaRPr lang="en-US" sz="2200" dirty="0" smtClean="0"/>
          </a:p>
          <a:p>
            <a:endParaRPr lang="en-US" dirty="0"/>
          </a:p>
        </p:txBody>
      </p:sp>
      <p:sp>
        <p:nvSpPr>
          <p:cNvPr id="4" name="Footer Placeholder 3"/>
          <p:cNvSpPr>
            <a:spLocks noGrp="1"/>
          </p:cNvSpPr>
          <p:nvPr>
            <p:ph type="ftr" sz="quarter" idx="11"/>
          </p:nvPr>
        </p:nvSpPr>
        <p:spPr/>
        <p:txBody>
          <a:bodyPr/>
          <a:lstStyle/>
          <a:p>
            <a:r>
              <a:rPr lang="en-US" smtClean="0"/>
              <a:t>Project Review 1 Version -00</a:t>
            </a:r>
            <a:endParaRPr lang="en-US"/>
          </a:p>
        </p:txBody>
      </p:sp>
      <p:sp>
        <p:nvSpPr>
          <p:cNvPr id="5" name="Slide Number Placeholder 4"/>
          <p:cNvSpPr>
            <a:spLocks noGrp="1"/>
          </p:cNvSpPr>
          <p:nvPr>
            <p:ph type="sldNum" sz="quarter" idx="12"/>
          </p:nvPr>
        </p:nvSpPr>
        <p:spPr/>
        <p:txBody>
          <a:bodyPr/>
          <a:lstStyle/>
          <a:p>
            <a:fld id="{18E5A94B-D643-433C-8B6B-56C25592C768}"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lstStyle/>
          <a:p>
            <a:r>
              <a:rPr lang="en-US" dirty="0" smtClean="0"/>
              <a:t>We are using AUTOCAD software for planning and  STADD.pro software for analysis.</a:t>
            </a:r>
          </a:p>
          <a:p>
            <a:r>
              <a:rPr lang="en-US" dirty="0" smtClean="0"/>
              <a:t>We are using Limit State Method of Design for designing of footing and plinth beam using IS456-2000.</a:t>
            </a:r>
          </a:p>
          <a:p>
            <a:r>
              <a:rPr lang="en-US" dirty="0" smtClean="0"/>
              <a:t>IS800-Steel Designing</a:t>
            </a:r>
          </a:p>
          <a:p>
            <a:r>
              <a:rPr lang="en-US" dirty="0" smtClean="0"/>
              <a:t>IS875(part-1)-Dead load</a:t>
            </a:r>
          </a:p>
          <a:p>
            <a:r>
              <a:rPr lang="en-US" dirty="0" smtClean="0"/>
              <a:t>IS5875(part-2)-Live load </a:t>
            </a:r>
            <a:endParaRPr lang="en-US" dirty="0"/>
          </a:p>
        </p:txBody>
      </p:sp>
      <p:sp>
        <p:nvSpPr>
          <p:cNvPr id="4" name="Footer Placeholder 3"/>
          <p:cNvSpPr>
            <a:spLocks noGrp="1"/>
          </p:cNvSpPr>
          <p:nvPr>
            <p:ph type="ftr" sz="quarter" idx="11"/>
          </p:nvPr>
        </p:nvSpPr>
        <p:spPr/>
        <p:txBody>
          <a:bodyPr/>
          <a:lstStyle/>
          <a:p>
            <a:r>
              <a:rPr lang="en-US" smtClean="0"/>
              <a:t>Project Review 1 Version -00</a:t>
            </a:r>
            <a:endParaRPr lang="en-US"/>
          </a:p>
        </p:txBody>
      </p:sp>
      <p:sp>
        <p:nvSpPr>
          <p:cNvPr id="5" name="Slide Number Placeholder 4"/>
          <p:cNvSpPr>
            <a:spLocks noGrp="1"/>
          </p:cNvSpPr>
          <p:nvPr>
            <p:ph type="sldNum" sz="quarter" idx="12"/>
          </p:nvPr>
        </p:nvSpPr>
        <p:spPr/>
        <p:txBody>
          <a:bodyPr/>
          <a:lstStyle/>
          <a:p>
            <a:fld id="{18E5A94B-D643-433C-8B6B-56C25592C768}"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0000"/>
                </a:solidFill>
              </a:rPr>
              <a:t>Literature Survey (Cont’d..)</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827678157"/>
              </p:ext>
            </p:extLst>
          </p:nvPr>
        </p:nvGraphicFramePr>
        <p:xfrm>
          <a:off x="457200" y="1524000"/>
          <a:ext cx="8305800" cy="4648200"/>
        </p:xfrm>
        <a:graphic>
          <a:graphicData uri="http://schemas.openxmlformats.org/drawingml/2006/table">
            <a:tbl>
              <a:tblPr firstRow="1" bandRow="1">
                <a:tableStyleId>{5C22544A-7EE6-4342-B048-85BDC9FD1C3A}</a:tableStyleId>
              </a:tblPr>
              <a:tblGrid>
                <a:gridCol w="1538111"/>
                <a:gridCol w="6767689"/>
              </a:tblGrid>
              <a:tr h="1159749">
                <a:tc>
                  <a:txBody>
                    <a:bodyPr/>
                    <a:lstStyle/>
                    <a:p>
                      <a:r>
                        <a:rPr lang="en-US" dirty="0" smtClean="0">
                          <a:latin typeface="Times New Roman" panose="02020603050405020304" pitchFamily="18" charset="0"/>
                          <a:cs typeface="Times New Roman" panose="02020603050405020304" pitchFamily="18" charset="0"/>
                        </a:rPr>
                        <a:t>JOURNAL</a:t>
                      </a:r>
                      <a:endParaRPr lang="en-US"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International Journal of</a:t>
                      </a:r>
                      <a:r>
                        <a:rPr lang="en-US" baseline="0" dirty="0" smtClean="0">
                          <a:latin typeface="Times New Roman" panose="02020603050405020304" pitchFamily="18" charset="0"/>
                          <a:cs typeface="Times New Roman" panose="02020603050405020304" pitchFamily="18" charset="0"/>
                        </a:rPr>
                        <a:t> Steel Structures</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Vol</a:t>
                      </a:r>
                      <a:r>
                        <a:rPr lang="en-US" dirty="0" smtClean="0">
                          <a:latin typeface="Times New Roman" panose="02020603050405020304" pitchFamily="18" charset="0"/>
                          <a:cs typeface="Times New Roman" panose="02020603050405020304" pitchFamily="18" charset="0"/>
                        </a:rPr>
                        <a:t> 10,</a:t>
                      </a:r>
                      <a:r>
                        <a:rPr lang="en-US" baseline="0" dirty="0" smtClean="0">
                          <a:latin typeface="Times New Roman" panose="02020603050405020304" pitchFamily="18" charset="0"/>
                          <a:cs typeface="Times New Roman" panose="02020603050405020304" pitchFamily="18" charset="0"/>
                        </a:rPr>
                        <a:t> Issue3 </a:t>
                      </a:r>
                      <a:r>
                        <a:rPr lang="en-US" baseline="0" dirty="0" err="1" smtClean="0">
                          <a:latin typeface="Times New Roman" panose="02020603050405020304" pitchFamily="18" charset="0"/>
                          <a:cs typeface="Times New Roman" panose="02020603050405020304" pitchFamily="18" charset="0"/>
                        </a:rPr>
                        <a:t>pg</a:t>
                      </a:r>
                      <a:r>
                        <a:rPr lang="en-US" baseline="0" dirty="0" smtClean="0">
                          <a:latin typeface="Times New Roman" panose="02020603050405020304" pitchFamily="18" charset="0"/>
                          <a:cs typeface="Times New Roman" panose="02020603050405020304" pitchFamily="18" charset="0"/>
                        </a:rPr>
                        <a:t> 253-265</a:t>
                      </a:r>
                      <a:r>
                        <a:rPr lang="en-US" dirty="0" smtClean="0">
                          <a:latin typeface="Times New Roman" panose="02020603050405020304" pitchFamily="18" charset="0"/>
                          <a:cs typeface="Times New Roman" panose="02020603050405020304" pitchFamily="18" charset="0"/>
                        </a:rPr>
                        <a:t> September(2011)</a:t>
                      </a:r>
                      <a:endParaRPr lang="en-US" dirty="0">
                        <a:latin typeface="Times New Roman" panose="02020603050405020304" pitchFamily="18" charset="0"/>
                        <a:cs typeface="Times New Roman" panose="02020603050405020304" pitchFamily="18" charset="0"/>
                      </a:endParaRPr>
                    </a:p>
                  </a:txBody>
                  <a:tcPr/>
                </a:tc>
              </a:tr>
              <a:tr h="1159749">
                <a:tc>
                  <a:txBody>
                    <a:bodyPr/>
                    <a:lstStyle/>
                    <a:p>
                      <a:r>
                        <a:rPr lang="en-US" dirty="0" smtClean="0">
                          <a:latin typeface="Times New Roman" panose="02020603050405020304" pitchFamily="18" charset="0"/>
                          <a:cs typeface="Times New Roman" panose="02020603050405020304" pitchFamily="18" charset="0"/>
                        </a:rPr>
                        <a:t>TITLE</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Fracture</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Behaviour</a:t>
                      </a:r>
                      <a:r>
                        <a:rPr lang="en-US" baseline="0" dirty="0" smtClean="0">
                          <a:latin typeface="Times New Roman" panose="02020603050405020304" pitchFamily="18" charset="0"/>
                          <a:cs typeface="Times New Roman" panose="02020603050405020304" pitchFamily="18" charset="0"/>
                        </a:rPr>
                        <a:t> Analysis of welded Beam to Column Connections Based on Elastic and Inelastic Fracture Mechanism</a:t>
                      </a:r>
                      <a:endParaRPr lang="en-US" dirty="0">
                        <a:latin typeface="Times New Roman" panose="02020603050405020304" pitchFamily="18" charset="0"/>
                        <a:cs typeface="Times New Roman" panose="02020603050405020304" pitchFamily="18" charset="0"/>
                      </a:endParaRPr>
                    </a:p>
                  </a:txBody>
                  <a:tcPr/>
                </a:tc>
              </a:tr>
              <a:tr h="671918">
                <a:tc>
                  <a:txBody>
                    <a:bodyPr/>
                    <a:lstStyle/>
                    <a:p>
                      <a:r>
                        <a:rPr lang="en-US" dirty="0" smtClean="0">
                          <a:latin typeface="Times New Roman" panose="02020603050405020304" pitchFamily="18" charset="0"/>
                          <a:cs typeface="Times New Roman" panose="02020603050405020304" pitchFamily="18" charset="0"/>
                        </a:rPr>
                        <a:t>AUTHOR(S)</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err="1" smtClean="0">
                          <a:latin typeface="Times New Roman" panose="02020603050405020304" pitchFamily="18" charset="0"/>
                          <a:cs typeface="Times New Roman" panose="02020603050405020304" pitchFamily="18" charset="0"/>
                        </a:rPr>
                        <a:t>Yuanqing</a:t>
                      </a:r>
                      <a:r>
                        <a:rPr lang="en-US" baseline="0" dirty="0" smtClean="0">
                          <a:latin typeface="Times New Roman" panose="02020603050405020304" pitchFamily="18" charset="0"/>
                          <a:cs typeface="Times New Roman" panose="02020603050405020304" pitchFamily="18" charset="0"/>
                        </a:rPr>
                        <a:t> Wang, </a:t>
                      </a:r>
                      <a:r>
                        <a:rPr lang="en-US" baseline="0" dirty="0" err="1" smtClean="0">
                          <a:latin typeface="Times New Roman" panose="02020603050405020304" pitchFamily="18" charset="0"/>
                          <a:cs typeface="Times New Roman" panose="02020603050405020304" pitchFamily="18" charset="0"/>
                        </a:rPr>
                        <a:t>Hui</a:t>
                      </a:r>
                      <a:r>
                        <a:rPr lang="en-US" baseline="0" dirty="0" smtClean="0">
                          <a:latin typeface="Times New Roman" panose="02020603050405020304" pitchFamily="18" charset="0"/>
                          <a:cs typeface="Times New Roman" panose="02020603050405020304" pitchFamily="18" charset="0"/>
                        </a:rPr>
                        <a:t> Zhou</a:t>
                      </a:r>
                      <a:endParaRPr lang="en-US" dirty="0">
                        <a:latin typeface="Times New Roman" panose="02020603050405020304" pitchFamily="18" charset="0"/>
                        <a:cs typeface="Times New Roman" panose="02020603050405020304" pitchFamily="18" charset="0"/>
                      </a:endParaRPr>
                    </a:p>
                  </a:txBody>
                  <a:tcPr/>
                </a:tc>
              </a:tr>
              <a:tr h="1656784">
                <a:tc>
                  <a:txBody>
                    <a:bodyPr/>
                    <a:lstStyle/>
                    <a:p>
                      <a:r>
                        <a:rPr lang="en-US" dirty="0" smtClean="0">
                          <a:latin typeface="Times New Roman" panose="02020603050405020304" pitchFamily="18" charset="0"/>
                          <a:cs typeface="Times New Roman" panose="02020603050405020304" pitchFamily="18" charset="0"/>
                        </a:rPr>
                        <a:t>INFERENCE</a:t>
                      </a:r>
                      <a:endParaRPr lang="en-US" dirty="0">
                        <a:latin typeface="Times New Roman" panose="02020603050405020304" pitchFamily="18" charset="0"/>
                        <a:cs typeface="Times New Roman" panose="02020603050405020304" pitchFamily="18" charset="0"/>
                      </a:endParaRPr>
                    </a:p>
                  </a:txBody>
                  <a:tcPr/>
                </a:tc>
                <a:tc>
                  <a:txBody>
                    <a:bodyPr/>
                    <a:lstStyle/>
                    <a:p>
                      <a:pPr marL="0" indent="0" algn="just">
                        <a:buNone/>
                      </a:pPr>
                      <a:r>
                        <a:rPr lang="en-US" dirty="0" smtClean="0">
                          <a:latin typeface="Times New Roman" panose="02020603050405020304" pitchFamily="18" charset="0"/>
                          <a:cs typeface="Times New Roman" panose="02020603050405020304" pitchFamily="18" charset="0"/>
                        </a:rPr>
                        <a:t>The</a:t>
                      </a:r>
                      <a:r>
                        <a:rPr lang="en-US" baseline="0" dirty="0" smtClean="0">
                          <a:latin typeface="Times New Roman" panose="02020603050405020304" pitchFamily="18" charset="0"/>
                          <a:cs typeface="Times New Roman" panose="02020603050405020304" pitchFamily="18" charset="0"/>
                        </a:rPr>
                        <a:t> analysis have confirmed the observations from connection cyclic tests that the fracture is most likely to occur at the beam flange weld heat affected zone which sustains extensive yielding and exhibits relatively low fracture toughness</a:t>
                      </a:r>
                      <a:endParaRPr lang="en-US" dirty="0">
                        <a:latin typeface="Times New Roman" panose="02020603050405020304" pitchFamily="18" charset="0"/>
                        <a:cs typeface="Times New Roman" panose="02020603050405020304" pitchFamily="18" charset="0"/>
                      </a:endParaRPr>
                    </a:p>
                  </a:txBody>
                  <a:tcPr/>
                </a:tc>
              </a:tr>
            </a:tbl>
          </a:graphicData>
        </a:graphic>
      </p:graphicFrame>
      <p:sp>
        <p:nvSpPr>
          <p:cNvPr id="5" name="Slide Number Placeholder 4"/>
          <p:cNvSpPr>
            <a:spLocks noGrp="1"/>
          </p:cNvSpPr>
          <p:nvPr>
            <p:ph type="sldNum" sz="quarter" idx="12"/>
          </p:nvPr>
        </p:nvSpPr>
        <p:spPr/>
        <p:txBody>
          <a:bodyPr/>
          <a:lstStyle/>
          <a:p>
            <a:fld id="{18E5A94B-D643-433C-8B6B-56C25592C768}" type="slidenum">
              <a:rPr lang="en-US" smtClean="0"/>
              <a:pPr/>
              <a:t>9</a:t>
            </a:fld>
            <a:endParaRPr lang="en-US"/>
          </a:p>
        </p:txBody>
      </p:sp>
      <p:sp>
        <p:nvSpPr>
          <p:cNvPr id="6" name="Footer Placeholder 5"/>
          <p:cNvSpPr>
            <a:spLocks noGrp="1"/>
          </p:cNvSpPr>
          <p:nvPr>
            <p:ph type="ftr" sz="quarter" idx="11"/>
          </p:nvPr>
        </p:nvSpPr>
        <p:spPr/>
        <p:txBody>
          <a:bodyPr/>
          <a:lstStyle/>
          <a:p>
            <a:r>
              <a:rPr lang="en-US" dirty="0" smtClean="0"/>
              <a:t>Project Review 1 Version -00</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776</TotalTime>
  <Words>1689</Words>
  <Application>Microsoft Office PowerPoint</Application>
  <PresentationFormat>On-screen Show (4:3)</PresentationFormat>
  <Paragraphs>259</Paragraphs>
  <Slides>29</Slides>
  <Notes>11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4" baseType="lpstr">
      <vt:lpstr>Arial</vt:lpstr>
      <vt:lpstr>Calibri</vt:lpstr>
      <vt:lpstr>Times New Roman</vt:lpstr>
      <vt:lpstr>Office Theme</vt:lpstr>
      <vt:lpstr>Acrobat Document</vt:lpstr>
      <vt:lpstr> SRI ESHWAR COLLEGE OF ENGINEERING  academic year: 2017-18 department:  CIVIL section: FINAL YEAR  </vt:lpstr>
      <vt:lpstr>Planning, Analyzing &amp; Designing of  SEIBS </vt:lpstr>
      <vt:lpstr>Presentation Outline</vt:lpstr>
      <vt:lpstr>Abstract of the project</vt:lpstr>
      <vt:lpstr>Introduction</vt:lpstr>
      <vt:lpstr>OBJECTIVE OF THE PROJECT</vt:lpstr>
      <vt:lpstr>Scope </vt:lpstr>
      <vt:lpstr>Methodology</vt:lpstr>
      <vt:lpstr>Literature Survey (Cont’d..)</vt:lpstr>
      <vt:lpstr>Literature Survey (Cont’d..)</vt:lpstr>
      <vt:lpstr>Literature Survey (Cont’d..)</vt:lpstr>
      <vt:lpstr>Literature Survey (Cont’d..)</vt:lpstr>
      <vt:lpstr>Literature Survey (Cont’d..)</vt:lpstr>
      <vt:lpstr>Literature Survey (Cont’d..)</vt:lpstr>
      <vt:lpstr>Literature Survey (Cont’d..)</vt:lpstr>
      <vt:lpstr>Literature Survey (Cont’d..)</vt:lpstr>
      <vt:lpstr>Literature Survey (Cont’d..)</vt:lpstr>
      <vt:lpstr>Literature Survey (Cont’d..)</vt:lpstr>
      <vt:lpstr>Need for the study</vt:lpstr>
      <vt:lpstr>Ground floor plan</vt:lpstr>
      <vt:lpstr>First floor plan</vt:lpstr>
      <vt:lpstr>Ground floor section</vt:lpstr>
      <vt:lpstr>1st floor section</vt:lpstr>
      <vt:lpstr>Sectional view</vt:lpstr>
      <vt:lpstr>Elevation </vt:lpstr>
      <vt:lpstr>Work Schedule</vt:lpstr>
      <vt:lpstr>Textbooks</vt:lpstr>
      <vt:lpstr>REFERENCE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USER</dc:creator>
  <cp:lastModifiedBy>HP</cp:lastModifiedBy>
  <cp:revision>75</cp:revision>
  <dcterms:created xsi:type="dcterms:W3CDTF">2016-02-17T03:44:51Z</dcterms:created>
  <dcterms:modified xsi:type="dcterms:W3CDTF">2017-08-02T07:03:05Z</dcterms:modified>
</cp:coreProperties>
</file>