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31EA1-FE9C-4AD6-8B7A-D706608FC8F5}" type="datetimeFigureOut">
              <a:rPr lang="en-IN" smtClean="0"/>
              <a:t>14-10-2017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06C94-2598-420A-9258-6D341F97AB39}" type="slidenum">
              <a:rPr lang="en-IN" smtClean="0"/>
              <a:t>‹#›</a:t>
            </a:fld>
            <a:endParaRPr lang="en-IN"/>
          </a:p>
        </p:txBody>
      </p:sp>
    </p:spTree>
    <p:extLst>
      <p:ext uri="{BB962C8B-B14F-4D97-AF65-F5344CB8AC3E}">
        <p14:creationId xmlns:p14="http://schemas.microsoft.com/office/powerpoint/2010/main" val="335556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6924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7</a:t>
            </a:fld>
            <a:endParaRPr lang="en-US" dirty="0"/>
          </a:p>
        </p:txBody>
      </p:sp>
    </p:spTree>
    <p:extLst>
      <p:ext uri="{BB962C8B-B14F-4D97-AF65-F5344CB8AC3E}">
        <p14:creationId xmlns:p14="http://schemas.microsoft.com/office/powerpoint/2010/main" val="309818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10</a:t>
            </a:fld>
            <a:endParaRPr lang="en-US"/>
          </a:p>
        </p:txBody>
      </p:sp>
    </p:spTree>
    <p:extLst>
      <p:ext uri="{BB962C8B-B14F-4D97-AF65-F5344CB8AC3E}">
        <p14:creationId xmlns:p14="http://schemas.microsoft.com/office/powerpoint/2010/main" val="170023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50DD70-88B3-4BCA-8362-0903DF0AEE31}"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73655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50DD70-88B3-4BCA-8362-0903DF0AEE31}"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375416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50DD70-88B3-4BCA-8362-0903DF0AEE31}"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72341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50DD70-88B3-4BCA-8362-0903DF0AEE31}"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165093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50DD70-88B3-4BCA-8362-0903DF0AEE31}"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402052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50DD70-88B3-4BCA-8362-0903DF0AEE31}" type="datetimeFigureOut">
              <a:rPr lang="en-IN" smtClean="0"/>
              <a:t>14-10-2017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422240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50DD70-88B3-4BCA-8362-0903DF0AEE31}" type="datetimeFigureOut">
              <a:rPr lang="en-IN" smtClean="0"/>
              <a:t>14-10-2017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340895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50DD70-88B3-4BCA-8362-0903DF0AEE31}" type="datetimeFigureOut">
              <a:rPr lang="en-IN" smtClean="0"/>
              <a:t>14-10-2017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157636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0DD70-88B3-4BCA-8362-0903DF0AEE31}" type="datetimeFigureOut">
              <a:rPr lang="en-IN" smtClean="0"/>
              <a:t>14-10-2017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403734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50DD70-88B3-4BCA-8362-0903DF0AEE31}" type="datetimeFigureOut">
              <a:rPr lang="en-IN" smtClean="0"/>
              <a:t>14-10-2017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125604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50DD70-88B3-4BCA-8362-0903DF0AEE31}" type="datetimeFigureOut">
              <a:rPr lang="en-IN" smtClean="0"/>
              <a:t>14-10-2017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446F8-108E-47D5-9C06-9A870F1A3CDB}" type="slidenum">
              <a:rPr lang="en-IN" smtClean="0"/>
              <a:t>‹#›</a:t>
            </a:fld>
            <a:endParaRPr lang="en-IN"/>
          </a:p>
        </p:txBody>
      </p:sp>
    </p:spTree>
    <p:extLst>
      <p:ext uri="{BB962C8B-B14F-4D97-AF65-F5344CB8AC3E}">
        <p14:creationId xmlns:p14="http://schemas.microsoft.com/office/powerpoint/2010/main" val="358242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0DD70-88B3-4BCA-8362-0903DF0AEE31}" type="datetimeFigureOut">
              <a:rPr lang="en-IN" smtClean="0"/>
              <a:t>14-10-2017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446F8-108E-47D5-9C06-9A870F1A3CDB}" type="slidenum">
              <a:rPr lang="en-IN" smtClean="0"/>
              <a:t>‹#›</a:t>
            </a:fld>
            <a:endParaRPr lang="en-IN"/>
          </a:p>
        </p:txBody>
      </p:sp>
    </p:spTree>
    <p:extLst>
      <p:ext uri="{BB962C8B-B14F-4D97-AF65-F5344CB8AC3E}">
        <p14:creationId xmlns:p14="http://schemas.microsoft.com/office/powerpoint/2010/main" val="557891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0" y="3276600"/>
            <a:ext cx="8077200" cy="1524000"/>
          </a:xfrm>
        </p:spPr>
        <p:txBody>
          <a:bodyPr>
            <a:noAutofit/>
          </a:bodyPr>
          <a:lstStyle/>
          <a:p>
            <a:r>
              <a:rPr lang="en-US" sz="3200" b="1" cap="all" dirty="0">
                <a:solidFill>
                  <a:srgbClr val="0047D6"/>
                </a:solidFill>
                <a:latin typeface="Times New Roman" pitchFamily="18" charset="0"/>
                <a:cs typeface="Times New Roman" pitchFamily="18" charset="0"/>
              </a:rPr>
              <a:t/>
            </a:r>
            <a:br>
              <a:rPr lang="en-US" sz="3200" b="1" cap="all" dirty="0">
                <a:solidFill>
                  <a:srgbClr val="0047D6"/>
                </a:solidFill>
                <a:latin typeface="Times New Roman" pitchFamily="18" charset="0"/>
                <a:cs typeface="Times New Roman" pitchFamily="18" charset="0"/>
              </a:rPr>
            </a:br>
            <a:r>
              <a:rPr lang="en-US" sz="3200" b="1" cap="all" dirty="0">
                <a:solidFill>
                  <a:srgbClr val="FF0000"/>
                </a:solidFill>
                <a:latin typeface="Times New Roman" pitchFamily="18" charset="0"/>
                <a:cs typeface="Times New Roman" pitchFamily="18" charset="0"/>
              </a:rPr>
              <a:t>SRI ESHWAR COLLEGE OF ENGINEERING</a:t>
            </a:r>
            <a:br>
              <a:rPr lang="en-US" sz="3200" b="1" cap="all" dirty="0">
                <a:solidFill>
                  <a:srgbClr val="FF0000"/>
                </a:solidFill>
                <a:latin typeface="Times New Roman" pitchFamily="18" charset="0"/>
                <a:cs typeface="Times New Roman" pitchFamily="18" charset="0"/>
              </a:rPr>
            </a:br>
            <a:r>
              <a:rPr lang="en-US" sz="3200" b="1" cap="all" dirty="0">
                <a:solidFill>
                  <a:srgbClr val="FF0000"/>
                </a:solidFill>
                <a:latin typeface="Times New Roman" pitchFamily="18" charset="0"/>
                <a:cs typeface="Times New Roman" pitchFamily="18" charset="0"/>
              </a:rPr>
              <a:t> academic year: 2017-18</a:t>
            </a:r>
            <a:br>
              <a:rPr lang="en-US" sz="3200" b="1" cap="all" dirty="0">
                <a:solidFill>
                  <a:srgbClr val="FF0000"/>
                </a:solidFill>
                <a:latin typeface="Times New Roman" pitchFamily="18" charset="0"/>
                <a:cs typeface="Times New Roman" pitchFamily="18" charset="0"/>
              </a:rPr>
            </a:br>
            <a:r>
              <a:rPr lang="en-US" sz="3200" b="1" cap="all" dirty="0">
                <a:solidFill>
                  <a:srgbClr val="FF0000"/>
                </a:solidFill>
                <a:latin typeface="Times New Roman" pitchFamily="18" charset="0"/>
                <a:cs typeface="Times New Roman" pitchFamily="18" charset="0"/>
              </a:rPr>
              <a:t>department: civil engineering </a:t>
            </a:r>
            <a:r>
              <a:rPr lang="en-US" sz="3600" b="1" cap="all" dirty="0">
                <a:solidFill>
                  <a:srgbClr val="FF0000"/>
                </a:solidFill>
                <a:latin typeface="Times New Roman" pitchFamily="18" charset="0"/>
                <a:cs typeface="Times New Roman" pitchFamily="18" charset="0"/>
              </a:rPr>
              <a:t/>
            </a:r>
            <a:br>
              <a:rPr lang="en-US" sz="3600" b="1" cap="all" dirty="0">
                <a:solidFill>
                  <a:srgbClr val="FF0000"/>
                </a:solidFill>
                <a:latin typeface="Times New Roman" pitchFamily="18" charset="0"/>
                <a:cs typeface="Times New Roman" pitchFamily="18" charset="0"/>
              </a:rPr>
            </a:br>
            <a:r>
              <a:rPr lang="en-US" sz="3200" b="1" cap="all" dirty="0">
                <a:solidFill>
                  <a:srgbClr val="0047D6"/>
                </a:solidFill>
                <a:latin typeface="Times New Roman" pitchFamily="18" charset="0"/>
                <a:cs typeface="Times New Roman" pitchFamily="18" charset="0"/>
              </a:rPr>
              <a:t/>
            </a:r>
            <a:br>
              <a:rPr lang="en-US" sz="3200" b="1" cap="all" dirty="0">
                <a:solidFill>
                  <a:srgbClr val="0047D6"/>
                </a:solidFill>
                <a:latin typeface="Times New Roman" pitchFamily="18" charset="0"/>
                <a:cs typeface="Times New Roman" pitchFamily="18" charset="0"/>
              </a:rPr>
            </a:br>
            <a:endParaRPr lang="en-US" sz="3200" b="1" cap="all" dirty="0">
              <a:solidFill>
                <a:srgbClr val="0047D6"/>
              </a:solidFill>
              <a:latin typeface="Times New Roman" pitchFamily="18" charset="0"/>
              <a:cs typeface="Times New Roman" pitchFamily="18" charset="0"/>
            </a:endParaRPr>
          </a:p>
        </p:txBody>
      </p:sp>
      <p:sp>
        <p:nvSpPr>
          <p:cNvPr id="3075" name="Rectangle 3"/>
          <p:cNvSpPr>
            <a:spLocks noGrp="1" noChangeArrowheads="1"/>
          </p:cNvSpPr>
          <p:nvPr>
            <p:ph idx="1"/>
          </p:nvPr>
        </p:nvSpPr>
        <p:spPr>
          <a:xfrm>
            <a:off x="2362200" y="5029200"/>
            <a:ext cx="7772400" cy="762000"/>
          </a:xfrm>
        </p:spPr>
        <p:txBody>
          <a:bodyPr>
            <a:noAutofit/>
          </a:bodyPr>
          <a:lstStyle/>
          <a:p>
            <a:pPr algn="ctr" eaLnBrk="1" hangingPunct="1">
              <a:lnSpc>
                <a:spcPct val="90000"/>
              </a:lnSpc>
              <a:buFontTx/>
              <a:buNone/>
            </a:pPr>
            <a:r>
              <a:rPr lang="en-US" b="1" cap="all" dirty="0">
                <a:solidFill>
                  <a:srgbClr val="FF0000"/>
                </a:solidFill>
                <a:latin typeface="Times New Roman" pitchFamily="18" charset="0"/>
                <a:cs typeface="Times New Roman" pitchFamily="18" charset="0"/>
              </a:rPr>
              <a:t>FINAL YEAR PROJECT REVIEW – </a:t>
            </a:r>
            <a:r>
              <a:rPr lang="en-US" b="1" cap="all" dirty="0" smtClean="0">
                <a:solidFill>
                  <a:srgbClr val="FF0000"/>
                </a:solidFill>
                <a:latin typeface="Times New Roman" pitchFamily="18" charset="0"/>
                <a:cs typeface="Times New Roman" pitchFamily="18" charset="0"/>
              </a:rPr>
              <a:t>1</a:t>
            </a:r>
            <a:endParaRPr lang="en-US" b="1" cap="all" dirty="0">
              <a:solidFill>
                <a:srgbClr val="FF0000"/>
              </a:solidFill>
              <a:latin typeface="Times New Roman" pitchFamily="18" charset="0"/>
              <a:cs typeface="Times New Roman" pitchFamily="18" charset="0"/>
            </a:endParaRPr>
          </a:p>
          <a:p>
            <a:pPr algn="ctr" eaLnBrk="1" hangingPunct="1">
              <a:lnSpc>
                <a:spcPct val="90000"/>
              </a:lnSpc>
              <a:buFontTx/>
              <a:buNone/>
            </a:pPr>
            <a:r>
              <a:rPr lang="en-US" b="1" cap="all" dirty="0">
                <a:solidFill>
                  <a:srgbClr val="FF0000"/>
                </a:solidFill>
                <a:latin typeface="Times New Roman" pitchFamily="18" charset="0"/>
                <a:cs typeface="Times New Roman" pitchFamily="18" charset="0"/>
              </a:rPr>
              <a:t>Date of review: </a:t>
            </a:r>
            <a:r>
              <a:rPr lang="en-US" b="1" cap="all" dirty="0" smtClean="0">
                <a:solidFill>
                  <a:srgbClr val="FF0000"/>
                </a:solidFill>
                <a:latin typeface="Times New Roman" pitchFamily="18" charset="0"/>
                <a:cs typeface="Times New Roman" pitchFamily="18" charset="0"/>
              </a:rPr>
              <a:t>24</a:t>
            </a:r>
            <a:r>
              <a:rPr lang="en-US" b="1" cap="all" dirty="0" smtClean="0">
                <a:solidFill>
                  <a:srgbClr val="FF0000"/>
                </a:solidFill>
                <a:latin typeface="Times New Roman" pitchFamily="18" charset="0"/>
                <a:cs typeface="Times New Roman" pitchFamily="18" charset="0"/>
              </a:rPr>
              <a:t>-04-17</a:t>
            </a:r>
            <a:endParaRPr lang="en-US" b="1" cap="all" dirty="0">
              <a:solidFill>
                <a:srgbClr val="FF0000"/>
              </a:solidFill>
              <a:latin typeface="Times New Roman" pitchFamily="18" charset="0"/>
              <a:cs typeface="Times New Roman" pitchFamily="18" charset="0"/>
            </a:endParaRPr>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7"/>
          <p:cNvPicPr>
            <a:picLocks noChangeAspect="1" noChangeArrowheads="1"/>
          </p:cNvPicPr>
          <p:nvPr/>
        </p:nvPicPr>
        <p:blipFill>
          <a:blip r:embed="rId3" cstate="print"/>
          <a:srcRect/>
          <a:stretch>
            <a:fillRect/>
          </a:stretch>
        </p:blipFill>
        <p:spPr bwMode="auto">
          <a:xfrm>
            <a:off x="3505200" y="152400"/>
            <a:ext cx="4789714" cy="251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dirty="0"/>
          </a:p>
        </p:txBody>
      </p:sp>
      <p:sp>
        <p:nvSpPr>
          <p:cNvPr id="8" name="Footer Placeholder 7"/>
          <p:cNvSpPr>
            <a:spLocks noGrp="1"/>
          </p:cNvSpPr>
          <p:nvPr>
            <p:ph type="ftr" sz="quarter" idx="11"/>
          </p:nvPr>
        </p:nvSpPr>
        <p:spPr/>
        <p:txBody>
          <a:bodyPr/>
          <a:lstStyle/>
          <a:p>
            <a:r>
              <a:rPr lang="en-US" dirty="0"/>
              <a:t>Project Review 1 Version -00</a:t>
            </a:r>
          </a:p>
        </p:txBody>
      </p:sp>
    </p:spTree>
    <p:extLst>
      <p:ext uri="{BB962C8B-B14F-4D97-AF65-F5344CB8AC3E}">
        <p14:creationId xmlns:p14="http://schemas.microsoft.com/office/powerpoint/2010/main" val="317661543"/>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Need for study</a:t>
            </a:r>
          </a:p>
        </p:txBody>
      </p:sp>
      <p:sp>
        <p:nvSpPr>
          <p:cNvPr id="3" name="Content Placeholder 2"/>
          <p:cNvSpPr>
            <a:spLocks noGrp="1"/>
          </p:cNvSpPr>
          <p:nvPr>
            <p:ph idx="1"/>
          </p:nvPr>
        </p:nvSpPr>
        <p:spPr>
          <a:xfrm>
            <a:off x="1981200" y="1219200"/>
            <a:ext cx="8229600" cy="5410200"/>
          </a:xfrm>
        </p:spPr>
        <p:txBody>
          <a:bodyPr>
            <a:normAutofit/>
          </a:bodyPr>
          <a:lstStyle/>
          <a:p>
            <a:pPr algn="just">
              <a:buNone/>
            </a:pPr>
            <a:r>
              <a:rPr lang="en-US" dirty="0">
                <a:latin typeface="Arial" pitchFamily="34" charset="0"/>
                <a:cs typeface="Arial" pitchFamily="34" charset="0"/>
              </a:rPr>
              <a:t>		</a:t>
            </a:r>
          </a:p>
          <a:p>
            <a:pPr algn="just"/>
            <a:r>
              <a:rPr lang="en-US" dirty="0">
                <a:latin typeface="Arial" pitchFamily="34" charset="0"/>
                <a:cs typeface="Arial" pitchFamily="34" charset="0"/>
              </a:rPr>
              <a:t>The rate of passengers travelling from the Coimbatore international airport is increasing every year.</a:t>
            </a:r>
          </a:p>
          <a:p>
            <a:pPr algn="just"/>
            <a:r>
              <a:rPr lang="en-US" dirty="0">
                <a:latin typeface="Arial" pitchFamily="34" charset="0"/>
                <a:cs typeface="Arial" pitchFamily="34" charset="0"/>
              </a:rPr>
              <a:t>But the terminal building in it is designed based on the rate of passengers at the time of its construction.</a:t>
            </a:r>
          </a:p>
          <a:p>
            <a:pPr algn="just"/>
            <a:r>
              <a:rPr lang="en-US" dirty="0">
                <a:latin typeface="Arial" pitchFamily="34" charset="0"/>
                <a:cs typeface="Arial" pitchFamily="34" charset="0"/>
              </a:rPr>
              <a:t>Hence we are designing a more compactible and larger airport to hold a large number of people.  	</a:t>
            </a:r>
          </a:p>
        </p:txBody>
      </p:sp>
      <p:sp>
        <p:nvSpPr>
          <p:cNvPr id="5" name="Footer Placeholder 4"/>
          <p:cNvSpPr>
            <a:spLocks noGrp="1"/>
          </p:cNvSpPr>
          <p:nvPr>
            <p:ph type="ftr" sz="quarter" idx="11"/>
          </p:nvPr>
        </p:nvSpPr>
        <p:spPr/>
        <p:txBody>
          <a:bodyPr/>
          <a:lstStyle/>
          <a:p>
            <a:r>
              <a:rPr lang="en-US"/>
              <a:t>Project Review 1 Version -00</a:t>
            </a:r>
          </a:p>
        </p:txBody>
      </p:sp>
      <p:sp>
        <p:nvSpPr>
          <p:cNvPr id="4" name="Slide Number Placeholder 3"/>
          <p:cNvSpPr>
            <a:spLocks noGrp="1"/>
          </p:cNvSpPr>
          <p:nvPr>
            <p:ph type="sldNum" sz="quarter" idx="12"/>
          </p:nvPr>
        </p:nvSpPr>
        <p:spPr/>
        <p:txBody>
          <a:bodyPr/>
          <a:lstStyle/>
          <a:p>
            <a:fld id="{18E5A94B-D643-433C-8B6B-56C25592C768}" type="slidenum">
              <a:rPr lang="en-US" smtClean="0"/>
              <a:pPr/>
              <a:t>10</a:t>
            </a:fld>
            <a:endParaRPr lang="en-US"/>
          </a:p>
        </p:txBody>
      </p:sp>
    </p:spTree>
    <p:extLst>
      <p:ext uri="{BB962C8B-B14F-4D97-AF65-F5344CB8AC3E}">
        <p14:creationId xmlns:p14="http://schemas.microsoft.com/office/powerpoint/2010/main" val="2257648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Building features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Total area                            : </a:t>
            </a:r>
            <a:r>
              <a:rPr lang="en-US" dirty="0" smtClean="0">
                <a:latin typeface="Times New Roman" panose="02020603050405020304" pitchFamily="18" charset="0"/>
                <a:cs typeface="Times New Roman" panose="02020603050405020304" pitchFamily="18" charset="0"/>
              </a:rPr>
              <a:t>5400sq</a:t>
            </a:r>
            <a:r>
              <a:rPr lang="en-US" dirty="0">
                <a:latin typeface="Times New Roman" panose="02020603050405020304" pitchFamily="18" charset="0"/>
                <a:cs typeface="Times New Roman" panose="02020603050405020304" pitchFamily="18" charset="0"/>
              </a:rPr>
              <a:t>. 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Number of floors                : </a:t>
            </a:r>
            <a:r>
              <a:rPr lang="en-US" dirty="0" smtClean="0">
                <a:latin typeface="Times New Roman" panose="02020603050405020304" pitchFamily="18" charset="0"/>
                <a:cs typeface="Times New Roman" panose="02020603050405020304" pitchFamily="18" charset="0"/>
              </a:rPr>
              <a:t>GF+1</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Type of construction           : RCC framed               </a:t>
            </a:r>
          </a:p>
          <a:p>
            <a:pPr marL="514350" indent="-514350">
              <a:buNone/>
            </a:pPr>
            <a:r>
              <a:rPr lang="en-US" dirty="0" smtClean="0">
                <a:latin typeface="Times New Roman" panose="02020603050405020304" pitchFamily="18" charset="0"/>
                <a:cs typeface="Times New Roman" panose="02020603050405020304" pitchFamily="18" charset="0"/>
              </a:rPr>
              <a:t>                                                   building</a:t>
            </a:r>
          </a:p>
          <a:p>
            <a:pPr marL="514350" indent="-514350">
              <a:buNone/>
            </a:pP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.Materials                              : M30 grade of                </a:t>
            </a:r>
          </a:p>
          <a:p>
            <a:pPr marL="514350" indent="-514350">
              <a:buNone/>
            </a:pPr>
            <a:r>
              <a:rPr lang="en-US" dirty="0" smtClean="0">
                <a:latin typeface="Times New Roman" panose="02020603050405020304" pitchFamily="18" charset="0"/>
                <a:cs typeface="Times New Roman" panose="02020603050405020304" pitchFamily="18" charset="0"/>
              </a:rPr>
              <a:t>                                                   concrete &amp; Fe415             </a:t>
            </a:r>
          </a:p>
          <a:p>
            <a:pPr marL="514350" indent="-514350">
              <a:buNone/>
            </a:pPr>
            <a:r>
              <a:rPr lang="en-US" dirty="0" smtClean="0">
                <a:latin typeface="Times New Roman" panose="02020603050405020304" pitchFamily="18" charset="0"/>
                <a:cs typeface="Times New Roman" panose="02020603050405020304" pitchFamily="18" charset="0"/>
              </a:rPr>
              <a:t>                                                   HYSD bars</a:t>
            </a:r>
          </a:p>
          <a:p>
            <a:pPr marL="514350" indent="-514350">
              <a:buNone/>
            </a:pP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Floor height                         : 7.5m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dirty="0"/>
          </a:p>
        </p:txBody>
      </p:sp>
    </p:spTree>
    <p:extLst>
      <p:ext uri="{BB962C8B-B14F-4D97-AF65-F5344CB8AC3E}">
        <p14:creationId xmlns:p14="http://schemas.microsoft.com/office/powerpoint/2010/main" val="3488748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786" y="285728"/>
            <a:ext cx="7848600" cy="552450"/>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Project  schedule</a:t>
            </a:r>
            <a:endParaRPr lang="en-IN" sz="4000" dirty="0">
              <a:solidFill>
                <a:srgbClr val="FF0000"/>
              </a:solidFill>
            </a:endParaRPr>
          </a:p>
        </p:txBody>
      </p:sp>
      <p:graphicFrame>
        <p:nvGraphicFramePr>
          <p:cNvPr id="4" name="Content Placeholder 3"/>
          <p:cNvGraphicFramePr>
            <a:graphicFrameLocks noGrp="1"/>
          </p:cNvGraphicFramePr>
          <p:nvPr>
            <p:ph idx="1"/>
            <p:extLst/>
          </p:nvPr>
        </p:nvGraphicFramePr>
        <p:xfrm>
          <a:off x="2024034" y="857233"/>
          <a:ext cx="8286804" cy="5800577"/>
        </p:xfrm>
        <a:graphic>
          <a:graphicData uri="http://schemas.openxmlformats.org/drawingml/2006/table">
            <a:tbl>
              <a:tblPr firstRow="1" bandRow="1">
                <a:tableStyleId>{D7AC3CCA-C797-4891-BE02-D94E43425B78}</a:tableStyleId>
              </a:tblPr>
              <a:tblGrid>
                <a:gridCol w="2428892">
                  <a:extLst>
                    <a:ext uri="{9D8B030D-6E8A-4147-A177-3AD203B41FA5}">
                      <a16:colId xmlns:a16="http://schemas.microsoft.com/office/drawing/2014/main" val="20000"/>
                    </a:ext>
                  </a:extLst>
                </a:gridCol>
                <a:gridCol w="468353">
                  <a:extLst>
                    <a:ext uri="{9D8B030D-6E8A-4147-A177-3AD203B41FA5}">
                      <a16:colId xmlns:a16="http://schemas.microsoft.com/office/drawing/2014/main" val="20001"/>
                    </a:ext>
                  </a:extLst>
                </a:gridCol>
                <a:gridCol w="365164">
                  <a:extLst>
                    <a:ext uri="{9D8B030D-6E8A-4147-A177-3AD203B41FA5}">
                      <a16:colId xmlns:a16="http://schemas.microsoft.com/office/drawing/2014/main" val="20002"/>
                    </a:ext>
                  </a:extLst>
                </a:gridCol>
                <a:gridCol w="365164">
                  <a:extLst>
                    <a:ext uri="{9D8B030D-6E8A-4147-A177-3AD203B41FA5}">
                      <a16:colId xmlns:a16="http://schemas.microsoft.com/office/drawing/2014/main" val="20003"/>
                    </a:ext>
                  </a:extLst>
                </a:gridCol>
                <a:gridCol w="365163">
                  <a:extLst>
                    <a:ext uri="{9D8B030D-6E8A-4147-A177-3AD203B41FA5}">
                      <a16:colId xmlns:a16="http://schemas.microsoft.com/office/drawing/2014/main" val="20004"/>
                    </a:ext>
                  </a:extLst>
                </a:gridCol>
                <a:gridCol w="357839">
                  <a:extLst>
                    <a:ext uri="{9D8B030D-6E8A-4147-A177-3AD203B41FA5}">
                      <a16:colId xmlns:a16="http://schemas.microsoft.com/office/drawing/2014/main" val="20005"/>
                    </a:ext>
                  </a:extLst>
                </a:gridCol>
                <a:gridCol w="357839">
                  <a:extLst>
                    <a:ext uri="{9D8B030D-6E8A-4147-A177-3AD203B41FA5}">
                      <a16:colId xmlns:a16="http://schemas.microsoft.com/office/drawing/2014/main" val="20006"/>
                    </a:ext>
                  </a:extLst>
                </a:gridCol>
                <a:gridCol w="357839">
                  <a:extLst>
                    <a:ext uri="{9D8B030D-6E8A-4147-A177-3AD203B41FA5}">
                      <a16:colId xmlns:a16="http://schemas.microsoft.com/office/drawing/2014/main" val="20007"/>
                    </a:ext>
                  </a:extLst>
                </a:gridCol>
                <a:gridCol w="363035">
                  <a:extLst>
                    <a:ext uri="{9D8B030D-6E8A-4147-A177-3AD203B41FA5}">
                      <a16:colId xmlns:a16="http://schemas.microsoft.com/office/drawing/2014/main" val="20008"/>
                    </a:ext>
                  </a:extLst>
                </a:gridCol>
                <a:gridCol w="352643">
                  <a:extLst>
                    <a:ext uri="{9D8B030D-6E8A-4147-A177-3AD203B41FA5}">
                      <a16:colId xmlns:a16="http://schemas.microsoft.com/office/drawing/2014/main" val="20009"/>
                    </a:ext>
                  </a:extLst>
                </a:gridCol>
                <a:gridCol w="357839">
                  <a:extLst>
                    <a:ext uri="{9D8B030D-6E8A-4147-A177-3AD203B41FA5}">
                      <a16:colId xmlns:a16="http://schemas.microsoft.com/office/drawing/2014/main" val="20010"/>
                    </a:ext>
                  </a:extLst>
                </a:gridCol>
                <a:gridCol w="357839">
                  <a:extLst>
                    <a:ext uri="{9D8B030D-6E8A-4147-A177-3AD203B41FA5}">
                      <a16:colId xmlns:a16="http://schemas.microsoft.com/office/drawing/2014/main" val="20011"/>
                    </a:ext>
                  </a:extLst>
                </a:gridCol>
                <a:gridCol w="431876">
                  <a:extLst>
                    <a:ext uri="{9D8B030D-6E8A-4147-A177-3AD203B41FA5}">
                      <a16:colId xmlns:a16="http://schemas.microsoft.com/office/drawing/2014/main" val="20012"/>
                    </a:ext>
                  </a:extLst>
                </a:gridCol>
                <a:gridCol w="283802">
                  <a:extLst>
                    <a:ext uri="{9D8B030D-6E8A-4147-A177-3AD203B41FA5}">
                      <a16:colId xmlns:a16="http://schemas.microsoft.com/office/drawing/2014/main" val="20013"/>
                    </a:ext>
                  </a:extLst>
                </a:gridCol>
                <a:gridCol w="357839">
                  <a:extLst>
                    <a:ext uri="{9D8B030D-6E8A-4147-A177-3AD203B41FA5}">
                      <a16:colId xmlns:a16="http://schemas.microsoft.com/office/drawing/2014/main" val="20014"/>
                    </a:ext>
                  </a:extLst>
                </a:gridCol>
                <a:gridCol w="357839">
                  <a:extLst>
                    <a:ext uri="{9D8B030D-6E8A-4147-A177-3AD203B41FA5}">
                      <a16:colId xmlns:a16="http://schemas.microsoft.com/office/drawing/2014/main" val="20015"/>
                    </a:ext>
                  </a:extLst>
                </a:gridCol>
                <a:gridCol w="357839">
                  <a:extLst>
                    <a:ext uri="{9D8B030D-6E8A-4147-A177-3AD203B41FA5}">
                      <a16:colId xmlns:a16="http://schemas.microsoft.com/office/drawing/2014/main" val="20016"/>
                    </a:ext>
                  </a:extLst>
                </a:gridCol>
              </a:tblGrid>
              <a:tr h="451672">
                <a:tc>
                  <a:txBody>
                    <a:bodyPr/>
                    <a:lstStyle/>
                    <a:p>
                      <a:endParaRPr lang="en-IN" sz="2000" dirty="0">
                        <a:solidFill>
                          <a:sysClr val="windowText" lastClr="000000"/>
                        </a:solidFill>
                        <a:latin typeface="Times New Roman" panose="02020603050405020304" pitchFamily="18" charset="0"/>
                        <a:cs typeface="Times New Roman" panose="02020603050405020304" pitchFamily="18" charset="0"/>
                      </a:endParaRP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July</a:t>
                      </a:r>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August</a:t>
                      </a:r>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September</a:t>
                      </a:r>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October</a:t>
                      </a:r>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47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Weeks</a:t>
                      </a:r>
                    </a:p>
                  </a:txBody>
                  <a:tcPr/>
                </a:tc>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636248">
                <a:tc>
                  <a:txBody>
                    <a:bodyPr/>
                    <a:lstStyle/>
                    <a:p>
                      <a:r>
                        <a:rPr lang="en-US" sz="2400" dirty="0">
                          <a:latin typeface="Times New Roman" pitchFamily="18" charset="0"/>
                          <a:cs typeface="Times New Roman" pitchFamily="18" charset="0"/>
                        </a:rPr>
                        <a:t>Topic selection</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46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Collection of Data</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21631">
                <a:tc>
                  <a:txBody>
                    <a:bodyPr/>
                    <a:lstStyle/>
                    <a:p>
                      <a:r>
                        <a:rPr lang="en-US" sz="2400" dirty="0">
                          <a:latin typeface="Times New Roman" pitchFamily="18" charset="0"/>
                          <a:cs typeface="Times New Roman" pitchFamily="18" charset="0"/>
                        </a:rPr>
                        <a:t>Planning</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99693">
                <a:tc>
                  <a:txBody>
                    <a:bodyPr/>
                    <a:lstStyle/>
                    <a:p>
                      <a:r>
                        <a:rPr lang="en-US" sz="2400" dirty="0">
                          <a:latin typeface="Times New Roman" pitchFamily="18" charset="0"/>
                          <a:cs typeface="Times New Roman" pitchFamily="18" charset="0"/>
                        </a:rPr>
                        <a:t>Analysis</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CC0099"/>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CC0099"/>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621631">
                <a:tc>
                  <a:txBody>
                    <a:bodyPr/>
                    <a:lstStyle/>
                    <a:p>
                      <a:r>
                        <a:rPr lang="en-US" sz="2400" dirty="0">
                          <a:latin typeface="Times New Roman" pitchFamily="18" charset="0"/>
                          <a:cs typeface="Times New Roman" pitchFamily="18" charset="0"/>
                        </a:rPr>
                        <a:t>Designing</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1003906">
                <a:tc>
                  <a:txBody>
                    <a:bodyPr/>
                    <a:lstStyle/>
                    <a:p>
                      <a:r>
                        <a:rPr lang="en-US" sz="2400" dirty="0">
                          <a:latin typeface="Times New Roman" pitchFamily="18" charset="0"/>
                          <a:cs typeface="Times New Roman" pitchFamily="18" charset="0"/>
                        </a:rPr>
                        <a:t>Report</a:t>
                      </a:r>
                      <a:r>
                        <a:rPr lang="en-US" sz="2400" baseline="0" dirty="0">
                          <a:latin typeface="Times New Roman" pitchFamily="18" charset="0"/>
                          <a:cs typeface="Times New Roman" pitchFamily="18" charset="0"/>
                        </a:rPr>
                        <a:t> Preparation</a:t>
                      </a:r>
                      <a:endParaRPr lang="en-US" sz="2400" dirty="0">
                        <a:latin typeface="Times New Roman" pitchFamily="18" charset="0"/>
                        <a:cs typeface="Times New Roman"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latin typeface="Times New Roman" panose="02020603050405020304" pitchFamily="18" charset="0"/>
                        <a:cs typeface="Times New Roman" panose="02020603050405020304" pitchFamily="18" charset="0"/>
                      </a:endParaRPr>
                    </a:p>
                  </a:txBody>
                  <a:tcPr>
                    <a:solidFill>
                      <a:srgbClr val="B9077E"/>
                    </a:solidFill>
                  </a:tcPr>
                </a:tc>
                <a:tc>
                  <a:txBody>
                    <a:bodyPr/>
                    <a:lstStyle/>
                    <a:p>
                      <a:endParaRPr lang="en-IN" sz="2000" dirty="0">
                        <a:solidFill>
                          <a:schemeClr val="bg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endParaRPr lang="en-IN" sz="2000" dirty="0">
                        <a:solidFill>
                          <a:schemeClr val="bg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78397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6000" dirty="0" smtClean="0">
              <a:solidFill>
                <a:srgbClr val="FF0000"/>
              </a:solidFill>
            </a:endParaRPr>
          </a:p>
          <a:p>
            <a:pPr marL="0" indent="0" algn="ctr">
              <a:buNone/>
            </a:pPr>
            <a:endParaRPr lang="en-IN" sz="6000" dirty="0">
              <a:solidFill>
                <a:srgbClr val="FF0000"/>
              </a:solidFill>
            </a:endParaRPr>
          </a:p>
          <a:p>
            <a:pPr marL="0" indent="0" algn="ctr">
              <a:buNone/>
            </a:pPr>
            <a:r>
              <a:rPr lang="en-IN"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152305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600"/>
            <a:ext cx="9144000" cy="1143000"/>
          </a:xfrm>
        </p:spPr>
        <p:txBody>
          <a:bodyPr>
            <a:normAutofit fontScale="90000"/>
          </a:bodyPr>
          <a:lstStyle/>
          <a:p>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r>
              <a:rPr lang="en-US" sz="4000" b="1" dirty="0">
                <a:solidFill>
                  <a:srgbClr val="FF0000"/>
                </a:solidFill>
                <a:latin typeface="Times New Roman" pitchFamily="18" charset="0"/>
                <a:cs typeface="Times New Roman" pitchFamily="18" charset="0"/>
              </a:rPr>
              <a:t>PLANNING , ANALYSIS AND DESIGN OF RUNWAY AND TERMINAL BUILDING	AT COIMBATORE</a:t>
            </a:r>
          </a:p>
        </p:txBody>
      </p:sp>
      <p:sp>
        <p:nvSpPr>
          <p:cNvPr id="3" name="Subtitle 2"/>
          <p:cNvSpPr>
            <a:spLocks noGrp="1"/>
          </p:cNvSpPr>
          <p:nvPr>
            <p:ph type="subTitle" idx="1"/>
          </p:nvPr>
        </p:nvSpPr>
        <p:spPr>
          <a:xfrm>
            <a:off x="2962603" y="4924972"/>
            <a:ext cx="5334000" cy="1524000"/>
          </a:xfrm>
        </p:spPr>
        <p:txBody>
          <a:bodyPr>
            <a:normAutofit fontScale="92500" lnSpcReduction="20000"/>
          </a:bodyPr>
          <a:lstStyle/>
          <a:p>
            <a:pPr algn="l"/>
            <a:r>
              <a:rPr lang="en-US" b="1" dirty="0">
                <a:solidFill>
                  <a:srgbClr val="C00000"/>
                </a:solidFill>
                <a:latin typeface="Times New Roman" pitchFamily="18" charset="0"/>
                <a:cs typeface="Times New Roman" pitchFamily="18" charset="0"/>
              </a:rPr>
              <a:t>Guide Name:</a:t>
            </a:r>
          </a:p>
          <a:p>
            <a:pPr algn="l"/>
            <a:r>
              <a:rPr lang="en-US" dirty="0" err="1" smtClean="0">
                <a:solidFill>
                  <a:schemeClr val="tx1"/>
                </a:solidFill>
                <a:latin typeface="Times New Roman" pitchFamily="18" charset="0"/>
                <a:cs typeface="Times New Roman" pitchFamily="18" charset="0"/>
              </a:rPr>
              <a:t>Mr.YUVARAJ</a:t>
            </a:r>
            <a:r>
              <a:rPr lang="en-US" dirty="0" smtClean="0">
                <a:solidFill>
                  <a:schemeClr val="tx1"/>
                </a:solidFill>
                <a:latin typeface="Times New Roman" pitchFamily="18" charset="0"/>
                <a:cs typeface="Times New Roman" pitchFamily="18" charset="0"/>
              </a:rPr>
              <a:t>, M.E.,</a:t>
            </a:r>
            <a:endParaRPr lang="en-US" dirty="0">
              <a:solidFill>
                <a:schemeClr val="tx1"/>
              </a:solidFill>
              <a:latin typeface="Times New Roman" pitchFamily="18" charset="0"/>
              <a:cs typeface="Times New Roman" pitchFamily="18" charset="0"/>
            </a:endParaRPr>
          </a:p>
          <a:p>
            <a:pPr algn="l"/>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/Civil Dept.</a:t>
            </a:r>
          </a:p>
          <a:p>
            <a:r>
              <a:rPr lang="en-US" dirty="0">
                <a:latin typeface="Times New Roman" pitchFamily="18" charset="0"/>
                <a:cs typeface="Times New Roman" pitchFamily="18" charset="0"/>
              </a:rPr>
              <a:t>.</a:t>
            </a:r>
          </a:p>
          <a:p>
            <a:pPr algn="l"/>
            <a:endParaRPr lang="en-US" dirty="0">
              <a:latin typeface="Times New Roman" pitchFamily="18" charset="0"/>
              <a:cs typeface="Times New Roman" pitchFamily="18" charset="0"/>
            </a:endParaRPr>
          </a:p>
        </p:txBody>
      </p:sp>
      <p:sp>
        <p:nvSpPr>
          <p:cNvPr id="6" name="Subtitle 2"/>
          <p:cNvSpPr txBox="1">
            <a:spLocks/>
          </p:cNvSpPr>
          <p:nvPr/>
        </p:nvSpPr>
        <p:spPr>
          <a:xfrm>
            <a:off x="3162300" y="2524125"/>
            <a:ext cx="6324600" cy="1971675"/>
          </a:xfrm>
          <a:prstGeom prst="rect">
            <a:avLst/>
          </a:prstGeom>
        </p:spPr>
        <p:txBody>
          <a:bodyPr vert="horz" lIns="91440" tIns="45720" rIns="91440" bIns="45720" numCol="1" rtlCol="0">
            <a:normAutofit fontScale="25000" lnSpcReduction="20000"/>
          </a:bodyPr>
          <a:lstStyle/>
          <a:p>
            <a:pPr algn="ctr">
              <a:spcBef>
                <a:spcPct val="20000"/>
              </a:spcBef>
              <a:defRPr/>
            </a:pPr>
            <a:r>
              <a:rPr lang="en-US" sz="7400" b="1" u="sng" dirty="0">
                <a:solidFill>
                  <a:srgbClr val="C00000"/>
                </a:solidFill>
                <a:latin typeface="Times New Roman" pitchFamily="18" charset="0"/>
                <a:cs typeface="Times New Roman" pitchFamily="18" charset="0"/>
              </a:rPr>
              <a:t>Batch Members </a:t>
            </a:r>
          </a:p>
          <a:p>
            <a:pPr algn="ctr">
              <a:spcBef>
                <a:spcPct val="20000"/>
              </a:spcBef>
              <a:defRPr/>
            </a:pPr>
            <a:endParaRPr lang="en-US" sz="5500" dirty="0">
              <a:latin typeface="Times New Roman" pitchFamily="18" charset="0"/>
              <a:cs typeface="Times New Roman" pitchFamily="18" charset="0"/>
            </a:endParaRPr>
          </a:p>
          <a:p>
            <a:pPr marL="514350" indent="-514350">
              <a:spcBef>
                <a:spcPct val="20000"/>
              </a:spcBef>
              <a:defRPr/>
            </a:pPr>
            <a:r>
              <a:rPr lang="en-US" sz="8800" dirty="0">
                <a:latin typeface="Times New Roman" pitchFamily="18" charset="0"/>
                <a:cs typeface="Times New Roman" pitchFamily="18" charset="0"/>
              </a:rPr>
              <a:t>		1.HARI KRISHNA.M</a:t>
            </a:r>
          </a:p>
          <a:p>
            <a:pPr marL="514350" indent="-514350">
              <a:spcBef>
                <a:spcPct val="20000"/>
              </a:spcBef>
              <a:defRPr/>
            </a:pPr>
            <a:r>
              <a:rPr lang="en-US" sz="8800" dirty="0">
                <a:latin typeface="Times New Roman" pitchFamily="18" charset="0"/>
                <a:cs typeface="Times New Roman" pitchFamily="18" charset="0"/>
              </a:rPr>
              <a:t>		2. BALA SURYA.G</a:t>
            </a:r>
          </a:p>
          <a:p>
            <a:pPr lvl="0">
              <a:spcBef>
                <a:spcPct val="20000"/>
              </a:spcBef>
              <a:defRPr/>
            </a:pPr>
            <a:r>
              <a:rPr lang="en-US" sz="8800" dirty="0">
                <a:latin typeface="Times New Roman" pitchFamily="18" charset="0"/>
                <a:cs typeface="Times New Roman" pitchFamily="18" charset="0"/>
              </a:rPr>
              <a:t>	3. PRAVEEN.N</a:t>
            </a:r>
          </a:p>
          <a:p>
            <a:pPr lvl="0">
              <a:spcBef>
                <a:spcPct val="20000"/>
              </a:spcBef>
              <a:defRPr/>
            </a:pPr>
            <a:r>
              <a:rPr lang="en-US" sz="8800" dirty="0">
                <a:latin typeface="Times New Roman" pitchFamily="18" charset="0"/>
                <a:cs typeface="Times New Roman" pitchFamily="18" charset="0"/>
              </a:rPr>
              <a:t>	4. BRINTHA.C</a:t>
            </a:r>
          </a:p>
          <a:p>
            <a:pPr>
              <a:spcBef>
                <a:spcPct val="20000"/>
              </a:spcBef>
              <a:defRPr/>
            </a:pPr>
            <a:endParaRPr lang="en-US" sz="8600" b="1" dirty="0">
              <a:solidFill>
                <a:schemeClr val="tx1">
                  <a:tint val="75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a:t>Project Review 1 Version -00</a:t>
            </a:r>
          </a:p>
        </p:txBody>
      </p:sp>
    </p:spTree>
    <p:extLst>
      <p:ext uri="{BB962C8B-B14F-4D97-AF65-F5344CB8AC3E}">
        <p14:creationId xmlns:p14="http://schemas.microsoft.com/office/powerpoint/2010/main" val="2120888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fontScale="55000" lnSpcReduction="20000"/>
          </a:bodyPr>
          <a:lstStyle/>
          <a:p>
            <a:pPr>
              <a:lnSpc>
                <a:spcPct val="150000"/>
              </a:lnSpc>
            </a:pPr>
            <a:r>
              <a:rPr lang="en-US" sz="2600" dirty="0" smtClean="0">
                <a:latin typeface="Times New Roman" pitchFamily="18" charset="0"/>
                <a:cs typeface="Times New Roman" pitchFamily="18" charset="0"/>
              </a:rPr>
              <a:t>Abstract</a:t>
            </a:r>
          </a:p>
          <a:p>
            <a:pPr>
              <a:lnSpc>
                <a:spcPct val="150000"/>
              </a:lnSpc>
            </a:pPr>
            <a:r>
              <a:rPr lang="en-US" sz="2600" dirty="0" smtClean="0">
                <a:latin typeface="Times New Roman" pitchFamily="18" charset="0"/>
                <a:cs typeface="Times New Roman" pitchFamily="18" charset="0"/>
              </a:rPr>
              <a:t>Introduction</a:t>
            </a:r>
            <a:endParaRPr lang="en-US" sz="2600" dirty="0">
              <a:latin typeface="Times New Roman" pitchFamily="18" charset="0"/>
              <a:cs typeface="Times New Roman" pitchFamily="18" charset="0"/>
            </a:endParaRPr>
          </a:p>
          <a:p>
            <a:pPr>
              <a:lnSpc>
                <a:spcPct val="150000"/>
              </a:lnSpc>
            </a:pPr>
            <a:r>
              <a:rPr lang="en-US" sz="2600" dirty="0">
                <a:latin typeface="Times New Roman" pitchFamily="18" charset="0"/>
                <a:cs typeface="Times New Roman" pitchFamily="18" charset="0"/>
              </a:rPr>
              <a:t>Objective</a:t>
            </a:r>
          </a:p>
          <a:p>
            <a:pPr>
              <a:lnSpc>
                <a:spcPct val="150000"/>
              </a:lnSpc>
            </a:pPr>
            <a:r>
              <a:rPr lang="en-US" sz="2600" dirty="0">
                <a:latin typeface="Times New Roman" pitchFamily="18" charset="0"/>
                <a:cs typeface="Times New Roman" pitchFamily="18" charset="0"/>
              </a:rPr>
              <a:t>Literature Survey</a:t>
            </a:r>
          </a:p>
          <a:p>
            <a:pPr>
              <a:lnSpc>
                <a:spcPct val="150000"/>
              </a:lnSpc>
            </a:pPr>
            <a:r>
              <a:rPr lang="en-US" sz="2600" dirty="0">
                <a:latin typeface="Times New Roman" pitchFamily="18" charset="0"/>
                <a:cs typeface="Times New Roman" pitchFamily="18" charset="0"/>
              </a:rPr>
              <a:t>Methodology</a:t>
            </a:r>
          </a:p>
          <a:p>
            <a:pPr>
              <a:lnSpc>
                <a:spcPct val="150000"/>
              </a:lnSpc>
            </a:pPr>
            <a:r>
              <a:rPr lang="en-US" sz="2600" dirty="0">
                <a:latin typeface="Times New Roman" pitchFamily="18" charset="0"/>
                <a:cs typeface="Times New Roman" pitchFamily="18" charset="0"/>
              </a:rPr>
              <a:t>Plan          - AUTOCADD</a:t>
            </a:r>
          </a:p>
          <a:p>
            <a:pPr>
              <a:lnSpc>
                <a:spcPct val="150000"/>
              </a:lnSpc>
            </a:pPr>
            <a:r>
              <a:rPr lang="en-US" sz="2600" dirty="0">
                <a:latin typeface="Times New Roman" pitchFamily="18" charset="0"/>
                <a:cs typeface="Times New Roman" pitchFamily="18" charset="0"/>
              </a:rPr>
              <a:t>Analysis   - STAAD.PRO </a:t>
            </a:r>
          </a:p>
          <a:p>
            <a:pPr>
              <a:lnSpc>
                <a:spcPct val="150000"/>
              </a:lnSpc>
            </a:pPr>
            <a:r>
              <a:rPr lang="en-US" sz="2600" dirty="0">
                <a:latin typeface="Times New Roman" pitchFamily="18" charset="0"/>
                <a:cs typeface="Times New Roman" pitchFamily="18" charset="0"/>
              </a:rPr>
              <a:t>Design      -STAAD.PRO &amp; MANUAL DESIGN</a:t>
            </a:r>
          </a:p>
          <a:p>
            <a:pPr>
              <a:lnSpc>
                <a:spcPct val="150000"/>
              </a:lnSpc>
            </a:pPr>
            <a:r>
              <a:rPr lang="en-US" sz="2600" dirty="0">
                <a:latin typeface="Times New Roman" pitchFamily="18" charset="0"/>
                <a:cs typeface="Times New Roman" pitchFamily="18" charset="0"/>
              </a:rPr>
              <a:t>Results and discussion</a:t>
            </a:r>
          </a:p>
          <a:p>
            <a:pPr>
              <a:lnSpc>
                <a:spcPct val="150000"/>
              </a:lnSpc>
            </a:pPr>
            <a:r>
              <a:rPr lang="en-US" sz="2600" dirty="0">
                <a:latin typeface="Times New Roman" pitchFamily="18" charset="0"/>
                <a:cs typeface="Times New Roman" pitchFamily="18" charset="0"/>
              </a:rPr>
              <a:t>Conclusion</a:t>
            </a:r>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Project Review 1 Version -00</a:t>
            </a:r>
          </a:p>
        </p:txBody>
      </p:sp>
    </p:spTree>
    <p:extLst>
      <p:ext uri="{BB962C8B-B14F-4D97-AF65-F5344CB8AC3E}">
        <p14:creationId xmlns:p14="http://schemas.microsoft.com/office/powerpoint/2010/main" val="15603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2689"/>
            <a:ext cx="8229600" cy="1143000"/>
          </a:xfrm>
        </p:spPr>
        <p:txBody>
          <a:bodyPr/>
          <a:lstStyle/>
          <a:p>
            <a:r>
              <a:rPr lang="en-US" b="1" dirty="0" smtClean="0">
                <a:solidFill>
                  <a:srgbClr val="FF0000"/>
                </a:solidFill>
                <a:latin typeface="Times New Roman" pitchFamily="18" charset="0"/>
                <a:cs typeface="Times New Roman" pitchFamily="18" charset="0"/>
              </a:rPr>
              <a:t>ABSTRACT OF THE PROJECT</a:t>
            </a:r>
            <a:endParaRPr lang="en-US"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Project Review 1 Version -00</a:t>
            </a:r>
          </a:p>
        </p:txBody>
      </p:sp>
      <p:sp>
        <p:nvSpPr>
          <p:cNvPr id="7" name="TextBox 6"/>
          <p:cNvSpPr txBox="1"/>
          <p:nvPr/>
        </p:nvSpPr>
        <p:spPr>
          <a:xfrm>
            <a:off x="1981200" y="1524001"/>
            <a:ext cx="8458200" cy="3185487"/>
          </a:xfrm>
          <a:prstGeom prst="rect">
            <a:avLst/>
          </a:prstGeom>
          <a:noFill/>
        </p:spPr>
        <p:txBody>
          <a:bodyPr wrap="square" rtlCol="0">
            <a:spAutoFit/>
          </a:bodyPr>
          <a:lstStyle/>
          <a:p>
            <a:pPr marL="285750" indent="-285750" algn="just">
              <a:lnSpc>
                <a:spcPct val="150000"/>
              </a:lnSpc>
              <a:buFont typeface="Arial" pitchFamily="34" charset="0"/>
              <a:buChar char="•"/>
            </a:pPr>
            <a:r>
              <a:rPr lang="en-US" sz="2600" dirty="0">
                <a:latin typeface="Times New Roman" panose="02020603050405020304" pitchFamily="18" charset="0"/>
                <a:cs typeface="Times New Roman" panose="02020603050405020304" pitchFamily="18" charset="0"/>
              </a:rPr>
              <a:t>The proposed terminal building consists of G+1</a:t>
            </a:r>
          </a:p>
          <a:p>
            <a:pPr algn="just">
              <a:lnSpc>
                <a:spcPct val="150000"/>
              </a:lnSpc>
            </a:pPr>
            <a:r>
              <a:rPr lang="en-US" sz="2600" dirty="0">
                <a:latin typeface="Times New Roman" panose="02020603050405020304" pitchFamily="18" charset="0"/>
                <a:cs typeface="Times New Roman" panose="02020603050405020304" pitchFamily="18" charset="0"/>
              </a:rPr>
              <a:t>( exclusion of roof deck)  with all the necessary facilities required. It is planned to withstand large amount of travelers.</a:t>
            </a:r>
            <a:endParaRPr lang="en-US" sz="2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sz="2800" dirty="0">
                <a:latin typeface="Times New Roman" panose="02020603050405020304" pitchFamily="18" charset="0"/>
                <a:cs typeface="Times New Roman" panose="02020603050405020304" pitchFamily="18" charset="0"/>
              </a:rPr>
              <a:t>The terminal building has been designed keeping the minimum requirement of standards. </a:t>
            </a:r>
          </a:p>
        </p:txBody>
      </p:sp>
    </p:spTree>
    <p:extLst>
      <p:ext uri="{BB962C8B-B14F-4D97-AF65-F5344CB8AC3E}">
        <p14:creationId xmlns:p14="http://schemas.microsoft.com/office/powerpoint/2010/main" val="3410192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IN" dirty="0" smtClean="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a:xfrm>
            <a:off x="1524000" y="1633249"/>
            <a:ext cx="8229600" cy="4525963"/>
          </a:xfrm>
        </p:spPr>
        <p:txBody>
          <a:bodyPr>
            <a:normAutofit/>
          </a:bodyPr>
          <a:lstStyle/>
          <a:p>
            <a:r>
              <a:rPr lang="en-IN" dirty="0"/>
              <a:t>An airport terminal is a building at an airport where passengers transfer between ground transportation and the facilities that allow them to board and disembark from aircraft.</a:t>
            </a:r>
          </a:p>
          <a:p>
            <a:pPr algn="just"/>
            <a:r>
              <a:rPr lang="en-IN" dirty="0"/>
              <a:t> </a:t>
            </a:r>
            <a:r>
              <a:rPr lang="en-IN" dirty="0" smtClean="0"/>
              <a:t>Within </a:t>
            </a:r>
            <a:r>
              <a:rPr lang="en-IN" dirty="0"/>
              <a:t>the terminal, passengers purchase tickets, transfer their luggage, and go through security. The buildings that provide access to the airplanes (via gates) are typically called </a:t>
            </a:r>
            <a:r>
              <a:rPr lang="en-IN" b="1" dirty="0"/>
              <a:t>concourses</a:t>
            </a:r>
            <a:r>
              <a:rPr lang="en-IN" dirty="0"/>
              <a:t>. However, the terms "terminal" and "concourse" are sometimes used interchangeably, depending on the configuration of the </a:t>
            </a:r>
            <a:r>
              <a:rPr lang="en-IN" dirty="0" smtClean="0"/>
              <a:t>airport</a:t>
            </a:r>
            <a:endParaRPr lang="en-IN" dirty="0"/>
          </a:p>
        </p:txBody>
      </p:sp>
      <p:sp>
        <p:nvSpPr>
          <p:cNvPr id="4" name="Footer Placeholder 3"/>
          <p:cNvSpPr>
            <a:spLocks noGrp="1"/>
          </p:cNvSpPr>
          <p:nvPr>
            <p:ph type="ftr" sz="quarter" idx="11"/>
          </p:nvPr>
        </p:nvSpPr>
        <p:spPr/>
        <p:txBody>
          <a:bodyPr/>
          <a:lstStyle/>
          <a:p>
            <a:r>
              <a:rPr lang="en-US"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dirty="0"/>
          </a:p>
        </p:txBody>
      </p:sp>
    </p:spTree>
    <p:extLst>
      <p:ext uri="{BB962C8B-B14F-4D97-AF65-F5344CB8AC3E}">
        <p14:creationId xmlns:p14="http://schemas.microsoft.com/office/powerpoint/2010/main" val="2431269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OBJECTIVE</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To plan an airport terminal building at the Coimbatore international airport.</a:t>
            </a:r>
          </a:p>
          <a:p>
            <a:r>
              <a:rPr lang="en-IN" dirty="0" smtClean="0"/>
              <a:t>To analyse the structural components using </a:t>
            </a:r>
            <a:r>
              <a:rPr lang="en-IN" dirty="0" err="1" smtClean="0"/>
              <a:t>Staad.Pro</a:t>
            </a:r>
            <a:endParaRPr lang="en-IN" dirty="0" smtClean="0"/>
          </a:p>
          <a:p>
            <a:r>
              <a:rPr lang="en-IN" dirty="0" smtClean="0"/>
              <a:t>To design all the structural and non structural components of the terminal building by using of correct standards.</a:t>
            </a:r>
          </a:p>
          <a:p>
            <a:r>
              <a:rPr lang="en-IN" dirty="0" smtClean="0"/>
              <a:t>Plan   -  AUTOCAD</a:t>
            </a:r>
          </a:p>
          <a:p>
            <a:r>
              <a:rPr lang="en-IN" dirty="0" smtClean="0"/>
              <a:t>Analysis   - STAAD.PRO</a:t>
            </a:r>
          </a:p>
          <a:p>
            <a:r>
              <a:rPr lang="en-IN" dirty="0" smtClean="0"/>
              <a:t>Design   -Manual</a:t>
            </a:r>
          </a:p>
          <a:p>
            <a:r>
              <a:rPr lang="en-IN" dirty="0" smtClean="0"/>
              <a:t>Detailing- AUTOCAD</a:t>
            </a:r>
          </a:p>
        </p:txBody>
      </p:sp>
      <p:sp>
        <p:nvSpPr>
          <p:cNvPr id="4" name="Footer Placeholder 3"/>
          <p:cNvSpPr>
            <a:spLocks noGrp="1"/>
          </p:cNvSpPr>
          <p:nvPr>
            <p:ph type="ftr" sz="quarter" idx="11"/>
          </p:nvPr>
        </p:nvSpPr>
        <p:spPr/>
        <p:txBody>
          <a:bodyPr/>
          <a:lstStyle/>
          <a:p>
            <a:r>
              <a:rPr lang="en-US"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dirty="0"/>
          </a:p>
        </p:txBody>
      </p:sp>
    </p:spTree>
    <p:extLst>
      <p:ext uri="{BB962C8B-B14F-4D97-AF65-F5344CB8AC3E}">
        <p14:creationId xmlns:p14="http://schemas.microsoft.com/office/powerpoint/2010/main" val="2555245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229600" cy="1143000"/>
          </a:xfrm>
        </p:spPr>
        <p:txBody>
          <a:bodyPr>
            <a:normAutofit/>
          </a:bodyPr>
          <a:lstStyle/>
          <a:p>
            <a:r>
              <a:rPr lang="en-US" b="1" dirty="0">
                <a:solidFill>
                  <a:srgbClr val="FF0000"/>
                </a:solidFill>
                <a:latin typeface="Times New Roman" pitchFamily="18" charset="0"/>
                <a:cs typeface="Times New Roman" pitchFamily="18" charset="0"/>
              </a:rPr>
              <a:t>Literature Survey (Cont.d)</a:t>
            </a:r>
            <a:endParaRPr lang="en-US"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nvPr>
        </p:nvGraphicFramePr>
        <p:xfrm>
          <a:off x="2071140" y="1155114"/>
          <a:ext cx="8305800" cy="5551736"/>
        </p:xfrm>
        <a:graphic>
          <a:graphicData uri="http://schemas.openxmlformats.org/drawingml/2006/table">
            <a:tbl>
              <a:tblPr firstRow="1" bandRow="1">
                <a:tableStyleId>{5C22544A-7EE6-4342-B048-85BDC9FD1C3A}</a:tableStyleId>
              </a:tblPr>
              <a:tblGrid>
                <a:gridCol w="1538111">
                  <a:extLst>
                    <a:ext uri="{9D8B030D-6E8A-4147-A177-3AD203B41FA5}">
                      <a16:colId xmlns:a16="http://schemas.microsoft.com/office/drawing/2014/main" val="20000"/>
                    </a:ext>
                  </a:extLst>
                </a:gridCol>
                <a:gridCol w="6767689">
                  <a:extLst>
                    <a:ext uri="{9D8B030D-6E8A-4147-A177-3AD203B41FA5}">
                      <a16:colId xmlns:a16="http://schemas.microsoft.com/office/drawing/2014/main" val="20001"/>
                    </a:ext>
                  </a:extLst>
                </a:gridCol>
              </a:tblGrid>
              <a:tr h="1159749">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US" b="1" i="1" dirty="0" smtClean="0"/>
                        <a:t>International Journal of Innovative Research in Science, Engineering and Technology</a:t>
                      </a:r>
                      <a:endParaRPr lang="en-US" b="1"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59749">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b="1" dirty="0" smtClean="0"/>
                        <a:t>Evaluation of an Airport Terminal Building for Developing a Measurement of Passenger Satisfaction Standard </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71918">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err="1" smtClean="0"/>
                        <a:t>Hasan</a:t>
                      </a:r>
                      <a:r>
                        <a:rPr lang="en-US" dirty="0" smtClean="0"/>
                        <a:t> Ş. </a:t>
                      </a:r>
                      <a:r>
                        <a:rPr lang="en-US" dirty="0" err="1" smtClean="0"/>
                        <a:t>Haştemoğlu</a:t>
                      </a:r>
                      <a:r>
                        <a:rPr lang="en-US" dirty="0" smtClean="0"/>
                        <a:t>  , </a:t>
                      </a:r>
                      <a:r>
                        <a:rPr lang="en-US" dirty="0" err="1" smtClean="0"/>
                        <a:t>İlker</a:t>
                      </a:r>
                      <a:r>
                        <a:rPr lang="en-US" dirty="0" smtClean="0"/>
                        <a:t> </a:t>
                      </a:r>
                      <a:r>
                        <a:rPr lang="en-US" dirty="0" err="1" smtClean="0"/>
                        <a:t>Erkan</a:t>
                      </a:r>
                      <a:r>
                        <a:rPr lang="en-US" dirty="0" smtClean="0"/>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342584">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pPr marL="0" indent="0" algn="just">
                        <a:buNone/>
                      </a:pPr>
                      <a:r>
                        <a:rPr lang="en-US" dirty="0" smtClean="0"/>
                        <a:t>: The main idea of the study is to determine the standards which will be used to evaluate Airport Terminal Buildings, and to generate a standard to collect departing passenger satisfaction, to identify root causes of problematic issues raising dissatisfaction level of passengers, and to formulate necessary solutions for decreasing or limiting the dissatisfaction level(s). In this study, it is aimed to construct an evaluation standard which is based on passenger perception for either international or national passenger terminals which have inadequate data, and to obtain initial data from a </a:t>
                      </a:r>
                      <a:r>
                        <a:rPr lang="en-US" dirty="0" err="1" smtClean="0"/>
                        <a:t>generalizable</a:t>
                      </a:r>
                      <a:r>
                        <a:rPr lang="en-US" dirty="0" smtClean="0"/>
                        <a:t> sample group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a:t>Project Review 1 Version -00</a:t>
            </a:r>
          </a:p>
        </p:txBody>
      </p:sp>
    </p:spTree>
    <p:extLst>
      <p:ext uri="{BB962C8B-B14F-4D97-AF65-F5344CB8AC3E}">
        <p14:creationId xmlns:p14="http://schemas.microsoft.com/office/powerpoint/2010/main" val="1148301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Project Review 1 Version -00</a:t>
            </a:r>
          </a:p>
        </p:txBody>
      </p:sp>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dirty="0"/>
          </a:p>
        </p:txBody>
      </p:sp>
      <p:graphicFrame>
        <p:nvGraphicFramePr>
          <p:cNvPr id="8" name="Content Placeholder 6"/>
          <p:cNvGraphicFramePr>
            <a:graphicFrameLocks noGrp="1"/>
          </p:cNvGraphicFramePr>
          <p:nvPr>
            <p:ph idx="1"/>
            <p:extLst/>
          </p:nvPr>
        </p:nvGraphicFramePr>
        <p:xfrm>
          <a:off x="1981200" y="1447800"/>
          <a:ext cx="8305800" cy="4648200"/>
        </p:xfrm>
        <a:graphic>
          <a:graphicData uri="http://schemas.openxmlformats.org/drawingml/2006/table">
            <a:tbl>
              <a:tblPr firstRow="1" bandRow="1">
                <a:tableStyleId>{5C22544A-7EE6-4342-B048-85BDC9FD1C3A}</a:tableStyleId>
              </a:tblPr>
              <a:tblGrid>
                <a:gridCol w="1538111">
                  <a:extLst>
                    <a:ext uri="{9D8B030D-6E8A-4147-A177-3AD203B41FA5}">
                      <a16:colId xmlns:a16="http://schemas.microsoft.com/office/drawing/2014/main" val="20000"/>
                    </a:ext>
                  </a:extLst>
                </a:gridCol>
                <a:gridCol w="6767689">
                  <a:extLst>
                    <a:ext uri="{9D8B030D-6E8A-4147-A177-3AD203B41FA5}">
                      <a16:colId xmlns:a16="http://schemas.microsoft.com/office/drawing/2014/main" val="20001"/>
                    </a:ext>
                  </a:extLst>
                </a:gridCol>
              </a:tblGrid>
              <a:tr h="1159749">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i="1" dirty="0" smtClean="0"/>
                        <a:t>International Journal of Innovative Research in Science, Engineering and Technology</a:t>
                      </a:r>
                      <a:endParaRPr lang="en-US" b="1" i="1"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59749">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A literature review of flexible development of airport terminals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71918">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smtClean="0">
                          <a:latin typeface="Times New Roman" panose="02020603050405020304" pitchFamily="18" charset="0"/>
                          <a:cs typeface="Times New Roman" panose="02020603050405020304" pitchFamily="18" charset="0"/>
                        </a:rPr>
                        <a:t>LILIANA MAGALHAES,VASCO REIS,ROSARIO</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656784">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pPr marL="0" indent="0" algn="just">
                        <a:buNone/>
                      </a:pPr>
                      <a:r>
                        <a:rPr lang="en-US" dirty="0">
                          <a:latin typeface="Times New Roman" panose="02020603050405020304" pitchFamily="18" charset="0"/>
                          <a:cs typeface="Times New Roman" panose="02020603050405020304" pitchFamily="18" charset="0"/>
                        </a:rPr>
                        <a:t> </a:t>
                      </a:r>
                      <a:r>
                        <a:rPr lang="en-US" sz="1800" b="0" i="0" kern="1200" dirty="0" smtClean="0">
                          <a:solidFill>
                            <a:schemeClr val="dk1"/>
                          </a:solidFill>
                          <a:latin typeface="+mn-lt"/>
                          <a:ea typeface="+mn-ea"/>
                          <a:cs typeface="+mn-cs"/>
                        </a:rPr>
                        <a:t> The review reveals that research in airport terminal flexibility is still in its early stages. A consensual definition has yet to be defined and no robust framework for deploying flexibility has been defined. We propose a new definition of flexible development. Furthermore, flexibility has been studied essentially in the context of expansion.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9" name="Title 1"/>
          <p:cNvSpPr>
            <a:spLocks noGrp="1"/>
          </p:cNvSpPr>
          <p:nvPr>
            <p:ph type="title"/>
          </p:nvPr>
        </p:nvSpPr>
        <p:spPr>
          <a:xfrm>
            <a:off x="2133600" y="228600"/>
            <a:ext cx="8229600" cy="1143000"/>
          </a:xfrm>
        </p:spPr>
        <p:txBody>
          <a:bodyPr>
            <a:normAutofit/>
          </a:bodyPr>
          <a:lstStyle/>
          <a:p>
            <a:r>
              <a:rPr lang="en-US" b="1" dirty="0">
                <a:solidFill>
                  <a:srgbClr val="FF0000"/>
                </a:solidFill>
                <a:latin typeface="Times New Roman" pitchFamily="18" charset="0"/>
                <a:cs typeface="Times New Roman" pitchFamily="18" charset="0"/>
              </a:rPr>
              <a:t>Literature Survey (Cont.d)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24077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9CF-6466-4BCF-9366-C5FACD599E76}"/>
              </a:ext>
            </a:extLst>
          </p:cNvPr>
          <p:cNvSpPr>
            <a:spLocks noGrp="1"/>
          </p:cNvSpPr>
          <p:nvPr>
            <p:ph type="title"/>
          </p:nvPr>
        </p:nvSpPr>
        <p:spPr>
          <a:xfrm>
            <a:off x="2298308" y="142251"/>
            <a:ext cx="8229600" cy="1143000"/>
          </a:xfrm>
        </p:spPr>
        <p:txBody>
          <a:bodyPr/>
          <a:lstStyle/>
          <a:p>
            <a:r>
              <a:rPr lang="en-US" dirty="0">
                <a:solidFill>
                  <a:srgbClr val="FF0000"/>
                </a:solidFill>
                <a:latin typeface="Times New Roman" pitchFamily="18" charset="0"/>
                <a:cs typeface="Times New Roman" pitchFamily="18" charset="0"/>
              </a:rPr>
              <a:t>Methodology</a:t>
            </a:r>
          </a:p>
        </p:txBody>
      </p:sp>
      <p:sp>
        <p:nvSpPr>
          <p:cNvPr id="4" name="Footer Placeholder 3">
            <a:extLst>
              <a:ext uri="{FF2B5EF4-FFF2-40B4-BE49-F238E27FC236}">
                <a16:creationId xmlns:a16="http://schemas.microsoft.com/office/drawing/2014/main" id="{41F7ABE2-0868-422E-8798-A99BFFA3C2C6}"/>
              </a:ext>
            </a:extLst>
          </p:cNvPr>
          <p:cNvSpPr>
            <a:spLocks noGrp="1"/>
          </p:cNvSpPr>
          <p:nvPr>
            <p:ph type="ftr" sz="quarter" idx="11"/>
          </p:nvPr>
        </p:nvSpPr>
        <p:spPr/>
        <p:txBody>
          <a:bodyPr/>
          <a:lstStyle/>
          <a:p>
            <a:r>
              <a:rPr lang="en-US"/>
              <a:t>Project Review 1 Version -00</a:t>
            </a:r>
          </a:p>
        </p:txBody>
      </p:sp>
      <p:sp>
        <p:nvSpPr>
          <p:cNvPr id="5" name="Slide Number Placeholder 4">
            <a:extLst>
              <a:ext uri="{FF2B5EF4-FFF2-40B4-BE49-F238E27FC236}">
                <a16:creationId xmlns:a16="http://schemas.microsoft.com/office/drawing/2014/main" id="{1D1E20CD-11A4-430D-8595-FB6606534406}"/>
              </a:ext>
            </a:extLst>
          </p:cNvPr>
          <p:cNvSpPr>
            <a:spLocks noGrp="1"/>
          </p:cNvSpPr>
          <p:nvPr>
            <p:ph type="sldNum" sz="quarter" idx="12"/>
          </p:nvPr>
        </p:nvSpPr>
        <p:spPr/>
        <p:txBody>
          <a:bodyPr/>
          <a:lstStyle/>
          <a:p>
            <a:fld id="{18E5A94B-D643-433C-8B6B-56C25592C768}" type="slidenum">
              <a:rPr lang="en-US" smtClean="0"/>
              <a:pPr/>
              <a:t>9</a:t>
            </a:fld>
            <a:endParaRPr lang="en-US" dirty="0"/>
          </a:p>
        </p:txBody>
      </p:sp>
      <p:sp>
        <p:nvSpPr>
          <p:cNvPr id="6" name="Rectangle: Rounded Corners 5">
            <a:extLst>
              <a:ext uri="{FF2B5EF4-FFF2-40B4-BE49-F238E27FC236}">
                <a16:creationId xmlns:a16="http://schemas.microsoft.com/office/drawing/2014/main" id="{CE95208B-4DBA-46BF-A0E5-0E37ED79FDFD}"/>
              </a:ext>
            </a:extLst>
          </p:cNvPr>
          <p:cNvSpPr/>
          <p:nvPr/>
        </p:nvSpPr>
        <p:spPr>
          <a:xfrm>
            <a:off x="4957226" y="2602313"/>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Drafting plan</a:t>
            </a:r>
          </a:p>
        </p:txBody>
      </p:sp>
      <p:sp>
        <p:nvSpPr>
          <p:cNvPr id="16" name="Rectangle: Rounded Corners 15">
            <a:extLst>
              <a:ext uri="{FF2B5EF4-FFF2-40B4-BE49-F238E27FC236}">
                <a16:creationId xmlns:a16="http://schemas.microsoft.com/office/drawing/2014/main" id="{43E92943-5466-4E8A-8E59-FC8184D07D20}"/>
              </a:ext>
            </a:extLst>
          </p:cNvPr>
          <p:cNvSpPr/>
          <p:nvPr/>
        </p:nvSpPr>
        <p:spPr>
          <a:xfrm>
            <a:off x="4896799" y="1051561"/>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Topic selection</a:t>
            </a:r>
          </a:p>
        </p:txBody>
      </p:sp>
      <p:sp>
        <p:nvSpPr>
          <p:cNvPr id="17" name="Rectangle: Rounded Corners 16">
            <a:extLst>
              <a:ext uri="{FF2B5EF4-FFF2-40B4-BE49-F238E27FC236}">
                <a16:creationId xmlns:a16="http://schemas.microsoft.com/office/drawing/2014/main" id="{434B807C-5DF1-4519-A90C-9F9D43C592ED}"/>
              </a:ext>
            </a:extLst>
          </p:cNvPr>
          <p:cNvSpPr/>
          <p:nvPr/>
        </p:nvSpPr>
        <p:spPr>
          <a:xfrm>
            <a:off x="4991099" y="3400895"/>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Analyzing</a:t>
            </a:r>
          </a:p>
        </p:txBody>
      </p:sp>
      <p:sp>
        <p:nvSpPr>
          <p:cNvPr id="18" name="Rectangle: Rounded Corners 17">
            <a:extLst>
              <a:ext uri="{FF2B5EF4-FFF2-40B4-BE49-F238E27FC236}">
                <a16:creationId xmlns:a16="http://schemas.microsoft.com/office/drawing/2014/main" id="{05443879-AB14-41EB-BF0F-60E09B0B86A3}"/>
              </a:ext>
            </a:extLst>
          </p:cNvPr>
          <p:cNvSpPr/>
          <p:nvPr/>
        </p:nvSpPr>
        <p:spPr>
          <a:xfrm>
            <a:off x="4927208" y="5008182"/>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Results and discussion</a:t>
            </a:r>
          </a:p>
        </p:txBody>
      </p:sp>
      <p:sp>
        <p:nvSpPr>
          <p:cNvPr id="19" name="Rectangle: Rounded Corners 18">
            <a:extLst>
              <a:ext uri="{FF2B5EF4-FFF2-40B4-BE49-F238E27FC236}">
                <a16:creationId xmlns:a16="http://schemas.microsoft.com/office/drawing/2014/main" id="{58C6C368-D5CA-4DB3-8ED1-A8F8C003FB47}"/>
              </a:ext>
            </a:extLst>
          </p:cNvPr>
          <p:cNvSpPr/>
          <p:nvPr/>
        </p:nvSpPr>
        <p:spPr>
          <a:xfrm>
            <a:off x="4957226" y="4208082"/>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dirty="0">
              <a:latin typeface="Times New Roman" pitchFamily="18" charset="0"/>
              <a:cs typeface="Times New Roman" pitchFamily="18" charset="0"/>
            </a:endParaRPr>
          </a:p>
          <a:p>
            <a:pPr algn="ctr"/>
            <a:r>
              <a:rPr lang="en-US" sz="2200" dirty="0">
                <a:latin typeface="Times New Roman" pitchFamily="18" charset="0"/>
                <a:cs typeface="Times New Roman" pitchFamily="18" charset="0"/>
              </a:rPr>
              <a:t>Designing</a:t>
            </a:r>
          </a:p>
          <a:p>
            <a:pPr algn="ctr"/>
            <a:endParaRPr lang="en-US" sz="2200" dirty="0">
              <a:latin typeface="Times New Roman" pitchFamily="18" charset="0"/>
              <a:cs typeface="Times New Roman" pitchFamily="18" charset="0"/>
            </a:endParaRPr>
          </a:p>
        </p:txBody>
      </p:sp>
      <p:sp>
        <p:nvSpPr>
          <p:cNvPr id="21" name="Arrow: Up 20">
            <a:extLst>
              <a:ext uri="{FF2B5EF4-FFF2-40B4-BE49-F238E27FC236}">
                <a16:creationId xmlns:a16="http://schemas.microsoft.com/office/drawing/2014/main" id="{F8F8F9DD-A390-40E5-AA04-041411FF488F}"/>
              </a:ext>
            </a:extLst>
          </p:cNvPr>
          <p:cNvSpPr/>
          <p:nvPr/>
        </p:nvSpPr>
        <p:spPr>
          <a:xfrm rot="10800000">
            <a:off x="6268399" y="1688602"/>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
        <p:nvSpPr>
          <p:cNvPr id="22" name="Arrow: Up 21">
            <a:extLst>
              <a:ext uri="{FF2B5EF4-FFF2-40B4-BE49-F238E27FC236}">
                <a16:creationId xmlns:a16="http://schemas.microsoft.com/office/drawing/2014/main" id="{B8BB4844-415B-43D8-8140-C07135774A36}"/>
              </a:ext>
            </a:extLst>
          </p:cNvPr>
          <p:cNvSpPr/>
          <p:nvPr/>
        </p:nvSpPr>
        <p:spPr>
          <a:xfrm rot="10800000">
            <a:off x="6362699" y="3168723"/>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
        <p:nvSpPr>
          <p:cNvPr id="23" name="Arrow: Up 22">
            <a:extLst>
              <a:ext uri="{FF2B5EF4-FFF2-40B4-BE49-F238E27FC236}">
                <a16:creationId xmlns:a16="http://schemas.microsoft.com/office/drawing/2014/main" id="{6A74DDED-FAE3-440F-9A1D-5440CABBA016}"/>
              </a:ext>
            </a:extLst>
          </p:cNvPr>
          <p:cNvSpPr/>
          <p:nvPr/>
        </p:nvSpPr>
        <p:spPr>
          <a:xfrm rot="10800000">
            <a:off x="6362699" y="3995446"/>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
        <p:nvSpPr>
          <p:cNvPr id="24" name="Arrow: Up 23">
            <a:extLst>
              <a:ext uri="{FF2B5EF4-FFF2-40B4-BE49-F238E27FC236}">
                <a16:creationId xmlns:a16="http://schemas.microsoft.com/office/drawing/2014/main" id="{BF286169-5EAF-4646-B8CB-2C66AFD66313}"/>
              </a:ext>
            </a:extLst>
          </p:cNvPr>
          <p:cNvSpPr/>
          <p:nvPr/>
        </p:nvSpPr>
        <p:spPr>
          <a:xfrm rot="10800000">
            <a:off x="6362698" y="4830195"/>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
        <p:nvSpPr>
          <p:cNvPr id="14" name="Rectangle: Rounded Corners 17">
            <a:extLst>
              <a:ext uri="{FF2B5EF4-FFF2-40B4-BE49-F238E27FC236}">
                <a16:creationId xmlns:a16="http://schemas.microsoft.com/office/drawing/2014/main" id="{05443879-AB14-41EB-BF0F-60E09B0B86A3}"/>
              </a:ext>
            </a:extLst>
          </p:cNvPr>
          <p:cNvSpPr/>
          <p:nvPr/>
        </p:nvSpPr>
        <p:spPr>
          <a:xfrm>
            <a:off x="4927208" y="5822950"/>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Conclusion</a:t>
            </a:r>
          </a:p>
        </p:txBody>
      </p:sp>
      <p:sp>
        <p:nvSpPr>
          <p:cNvPr id="15" name="Arrow: Up 23">
            <a:extLst>
              <a:ext uri="{FF2B5EF4-FFF2-40B4-BE49-F238E27FC236}">
                <a16:creationId xmlns:a16="http://schemas.microsoft.com/office/drawing/2014/main" id="{BF286169-5EAF-4646-B8CB-2C66AFD66313}"/>
              </a:ext>
            </a:extLst>
          </p:cNvPr>
          <p:cNvSpPr/>
          <p:nvPr/>
        </p:nvSpPr>
        <p:spPr>
          <a:xfrm rot="10800000">
            <a:off x="6362697" y="5600222"/>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
        <p:nvSpPr>
          <p:cNvPr id="25" name="Rectangle: Rounded Corners 15">
            <a:extLst>
              <a:ext uri="{FF2B5EF4-FFF2-40B4-BE49-F238E27FC236}">
                <a16:creationId xmlns:a16="http://schemas.microsoft.com/office/drawing/2014/main" id="{43E92943-5466-4E8A-8E59-FC8184D07D20}"/>
              </a:ext>
            </a:extLst>
          </p:cNvPr>
          <p:cNvSpPr/>
          <p:nvPr/>
        </p:nvSpPr>
        <p:spPr>
          <a:xfrm>
            <a:off x="4927208" y="1849368"/>
            <a:ext cx="2971800" cy="533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latin typeface="Times New Roman" pitchFamily="18" charset="0"/>
                <a:cs typeface="Times New Roman" pitchFamily="18" charset="0"/>
              </a:rPr>
              <a:t>Literature review</a:t>
            </a:r>
          </a:p>
        </p:txBody>
      </p:sp>
      <p:sp>
        <p:nvSpPr>
          <p:cNvPr id="26" name="Arrow: Up 20">
            <a:extLst>
              <a:ext uri="{FF2B5EF4-FFF2-40B4-BE49-F238E27FC236}">
                <a16:creationId xmlns:a16="http://schemas.microsoft.com/office/drawing/2014/main" id="{F8F8F9DD-A390-40E5-AA04-041411FF488F}"/>
              </a:ext>
            </a:extLst>
          </p:cNvPr>
          <p:cNvSpPr/>
          <p:nvPr/>
        </p:nvSpPr>
        <p:spPr>
          <a:xfrm rot="10800000">
            <a:off x="6328826" y="2419751"/>
            <a:ext cx="228600" cy="123922"/>
          </a:xfrm>
          <a:prstGeom prs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900862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492</Words>
  <Application>Microsoft Office PowerPoint</Application>
  <PresentationFormat>Widescreen</PresentationFormat>
  <Paragraphs>137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SRI ESHWAR COLLEGE OF ENGINEERING  academic year: 2017-18 department: civil engineering   </vt:lpstr>
      <vt:lpstr> PLANNING , ANALYSIS AND DESIGN OF RUNWAY AND TERMINAL BUILDING AT COIMBATORE</vt:lpstr>
      <vt:lpstr>Presentation Outline</vt:lpstr>
      <vt:lpstr>ABSTRACT OF THE PROJECT</vt:lpstr>
      <vt:lpstr>INTRODUCTION</vt:lpstr>
      <vt:lpstr>OBJECTIVE</vt:lpstr>
      <vt:lpstr>Literature Survey (Cont.d)</vt:lpstr>
      <vt:lpstr>Literature Survey (Cont.d)</vt:lpstr>
      <vt:lpstr>Methodology</vt:lpstr>
      <vt:lpstr>Need for study</vt:lpstr>
      <vt:lpstr>Building features </vt:lpstr>
      <vt:lpstr>Project  schedule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 ESHWAR COLLEGE OF ENGINEERING  academic year: 2017-18 department: civil engineering   </dc:title>
  <dc:creator>hkalpha8.hk@gmail.com</dc:creator>
  <cp:lastModifiedBy>hkalpha8.hk@gmail.com</cp:lastModifiedBy>
  <cp:revision>2</cp:revision>
  <dcterms:created xsi:type="dcterms:W3CDTF">2017-10-14T03:31:15Z</dcterms:created>
  <dcterms:modified xsi:type="dcterms:W3CDTF">2017-10-14T03:36:30Z</dcterms:modified>
</cp:coreProperties>
</file>