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3" r:id="rId2"/>
    <p:sldId id="282" r:id="rId3"/>
    <p:sldId id="271" r:id="rId4"/>
    <p:sldId id="260" r:id="rId5"/>
    <p:sldId id="275" r:id="rId6"/>
    <p:sldId id="284" r:id="rId7"/>
    <p:sldId id="285" r:id="rId8"/>
    <p:sldId id="286" r:id="rId9"/>
    <p:sldId id="287" r:id="rId10"/>
    <p:sldId id="288" r:id="rId11"/>
    <p:sldId id="289" r:id="rId12"/>
    <p:sldId id="290" r:id="rId13"/>
    <p:sldId id="291" r:id="rId14"/>
    <p:sldId id="292" r:id="rId15"/>
    <p:sldId id="293" r:id="rId16"/>
    <p:sldId id="294" r:id="rId17"/>
    <p:sldId id="258" r:id="rId18"/>
    <p:sldId id="295" r:id="rId19"/>
    <p:sldId id="268" r:id="rId20"/>
    <p:sldId id="26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3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9" d="100"/>
          <a:sy n="39" d="100"/>
        </p:scale>
        <p:origin x="-138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984D07-084D-4595-AB91-1A31FAFBEACB}" type="datetimeFigureOut">
              <a:rPr lang="en-US" smtClean="0"/>
              <a:pPr/>
              <a:t>10/14/2017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83C68C-68F1-418A-B6D0-947A84E2B7AB}" type="slidenum">
              <a:rPr lang="en-US" smtClean="0"/>
              <a:pPr/>
              <a:t>‹#›</a:t>
            </a:fld>
            <a:endParaRPr lang="en-US"/>
          </a:p>
        </p:txBody>
      </p:sp>
    </p:spTree>
    <p:extLst>
      <p:ext uri="{BB962C8B-B14F-4D97-AF65-F5344CB8AC3E}">
        <p14:creationId xmlns:p14="http://schemas.microsoft.com/office/powerpoint/2010/main" xmlns="" val="4280186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09935309-11AB-406F-BFBA-F017BF4868FF}" type="slidenum">
              <a:rPr lang="en-US" smtClean="0"/>
              <a:pPr/>
              <a:t>1</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xmlns="" val="2275059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83C68C-68F1-418A-B6D0-947A84E2B7AB}" type="slidenum">
              <a:rPr lang="en-US" smtClean="0"/>
              <a:pPr/>
              <a:t>13</a:t>
            </a:fld>
            <a:endParaRPr lang="en-US"/>
          </a:p>
        </p:txBody>
      </p:sp>
    </p:spTree>
    <p:extLst>
      <p:ext uri="{BB962C8B-B14F-4D97-AF65-F5344CB8AC3E}">
        <p14:creationId xmlns:p14="http://schemas.microsoft.com/office/powerpoint/2010/main" xmlns="" val="1650237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83C68C-68F1-418A-B6D0-947A84E2B7AB}" type="slidenum">
              <a:rPr lang="en-US" smtClean="0"/>
              <a:pPr/>
              <a:t>14</a:t>
            </a:fld>
            <a:endParaRPr lang="en-US"/>
          </a:p>
        </p:txBody>
      </p:sp>
    </p:spTree>
    <p:extLst>
      <p:ext uri="{BB962C8B-B14F-4D97-AF65-F5344CB8AC3E}">
        <p14:creationId xmlns:p14="http://schemas.microsoft.com/office/powerpoint/2010/main" xmlns="" val="384016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83C68C-68F1-418A-B6D0-947A84E2B7AB}" type="slidenum">
              <a:rPr lang="en-US" smtClean="0"/>
              <a:pPr/>
              <a:t>15</a:t>
            </a:fld>
            <a:endParaRPr lang="en-US"/>
          </a:p>
        </p:txBody>
      </p:sp>
    </p:spTree>
    <p:extLst>
      <p:ext uri="{BB962C8B-B14F-4D97-AF65-F5344CB8AC3E}">
        <p14:creationId xmlns:p14="http://schemas.microsoft.com/office/powerpoint/2010/main" xmlns="" val="348874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83C68C-68F1-418A-B6D0-947A84E2B7AB}" type="slidenum">
              <a:rPr lang="en-US" smtClean="0"/>
              <a:pPr/>
              <a:t>16</a:t>
            </a:fld>
            <a:endParaRPr lang="en-US"/>
          </a:p>
        </p:txBody>
      </p:sp>
    </p:spTree>
    <p:extLst>
      <p:ext uri="{BB962C8B-B14F-4D97-AF65-F5344CB8AC3E}">
        <p14:creationId xmlns:p14="http://schemas.microsoft.com/office/powerpoint/2010/main" xmlns="" val="1311674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83C68C-68F1-418A-B6D0-947A84E2B7AB}" type="slidenum">
              <a:rPr lang="en-US" smtClean="0"/>
              <a:pPr/>
              <a:t>5</a:t>
            </a:fld>
            <a:endParaRPr lang="en-US"/>
          </a:p>
        </p:txBody>
      </p:sp>
    </p:spTree>
    <p:extLst>
      <p:ext uri="{BB962C8B-B14F-4D97-AF65-F5344CB8AC3E}">
        <p14:creationId xmlns:p14="http://schemas.microsoft.com/office/powerpoint/2010/main" xmlns="" val="3608371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83C68C-68F1-418A-B6D0-947A84E2B7AB}" type="slidenum">
              <a:rPr lang="en-US" smtClean="0"/>
              <a:pPr/>
              <a:t>6</a:t>
            </a:fld>
            <a:endParaRPr lang="en-US"/>
          </a:p>
        </p:txBody>
      </p:sp>
    </p:spTree>
    <p:extLst>
      <p:ext uri="{BB962C8B-B14F-4D97-AF65-F5344CB8AC3E}">
        <p14:creationId xmlns:p14="http://schemas.microsoft.com/office/powerpoint/2010/main" xmlns="" val="3465590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83C68C-68F1-418A-B6D0-947A84E2B7AB}" type="slidenum">
              <a:rPr lang="en-US" smtClean="0"/>
              <a:pPr/>
              <a:t>7</a:t>
            </a:fld>
            <a:endParaRPr lang="en-US"/>
          </a:p>
        </p:txBody>
      </p:sp>
    </p:spTree>
    <p:extLst>
      <p:ext uri="{BB962C8B-B14F-4D97-AF65-F5344CB8AC3E}">
        <p14:creationId xmlns:p14="http://schemas.microsoft.com/office/powerpoint/2010/main" xmlns="" val="446885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83C68C-68F1-418A-B6D0-947A84E2B7AB}" type="slidenum">
              <a:rPr lang="en-US" smtClean="0"/>
              <a:pPr/>
              <a:t>8</a:t>
            </a:fld>
            <a:endParaRPr lang="en-US"/>
          </a:p>
        </p:txBody>
      </p:sp>
    </p:spTree>
    <p:extLst>
      <p:ext uri="{BB962C8B-B14F-4D97-AF65-F5344CB8AC3E}">
        <p14:creationId xmlns:p14="http://schemas.microsoft.com/office/powerpoint/2010/main" xmlns="" val="721338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83C68C-68F1-418A-B6D0-947A84E2B7AB}" type="slidenum">
              <a:rPr lang="en-US" smtClean="0"/>
              <a:pPr/>
              <a:t>9</a:t>
            </a:fld>
            <a:endParaRPr lang="en-US"/>
          </a:p>
        </p:txBody>
      </p:sp>
    </p:spTree>
    <p:extLst>
      <p:ext uri="{BB962C8B-B14F-4D97-AF65-F5344CB8AC3E}">
        <p14:creationId xmlns:p14="http://schemas.microsoft.com/office/powerpoint/2010/main" xmlns="" val="2480695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83C68C-68F1-418A-B6D0-947A84E2B7AB}" type="slidenum">
              <a:rPr lang="en-US" smtClean="0"/>
              <a:pPr/>
              <a:t>10</a:t>
            </a:fld>
            <a:endParaRPr lang="en-US"/>
          </a:p>
        </p:txBody>
      </p:sp>
    </p:spTree>
    <p:extLst>
      <p:ext uri="{BB962C8B-B14F-4D97-AF65-F5344CB8AC3E}">
        <p14:creationId xmlns:p14="http://schemas.microsoft.com/office/powerpoint/2010/main" xmlns="" val="4238971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83C68C-68F1-418A-B6D0-947A84E2B7AB}" type="slidenum">
              <a:rPr lang="en-US" smtClean="0"/>
              <a:pPr/>
              <a:t>11</a:t>
            </a:fld>
            <a:endParaRPr lang="en-US"/>
          </a:p>
        </p:txBody>
      </p:sp>
    </p:spTree>
    <p:extLst>
      <p:ext uri="{BB962C8B-B14F-4D97-AF65-F5344CB8AC3E}">
        <p14:creationId xmlns:p14="http://schemas.microsoft.com/office/powerpoint/2010/main" xmlns="" val="199790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83C68C-68F1-418A-B6D0-947A84E2B7AB}" type="slidenum">
              <a:rPr lang="en-US" smtClean="0"/>
              <a:pPr/>
              <a:t>12</a:t>
            </a:fld>
            <a:endParaRPr lang="en-US"/>
          </a:p>
        </p:txBody>
      </p:sp>
    </p:spTree>
    <p:extLst>
      <p:ext uri="{BB962C8B-B14F-4D97-AF65-F5344CB8AC3E}">
        <p14:creationId xmlns:p14="http://schemas.microsoft.com/office/powerpoint/2010/main" xmlns="" val="3357553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497659-F683-49C5-A6D5-9B4E76315670}" type="datetime1">
              <a:rPr lang="en-US" smtClean="0"/>
              <a:pPr/>
              <a:t>10/14/2017</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DF8489-F9CC-44CF-B858-00A1F8207091}" type="datetime1">
              <a:rPr lang="en-US" smtClean="0"/>
              <a:pPr/>
              <a:t>10/14/2017</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A9521-5CC3-480D-A9E7-91033DBFB8C0}" type="datetime1">
              <a:rPr lang="en-US" smtClean="0"/>
              <a:pPr/>
              <a:t>10/14/2017</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9868E4-FAAA-4FEB-9B70-9DB4999B99D8}" type="datetime1">
              <a:rPr lang="en-US" smtClean="0"/>
              <a:pPr/>
              <a:t>10/14/2017</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AED955-E58B-4A65-8C97-622CEA7B88C1}" type="datetime1">
              <a:rPr lang="en-US" smtClean="0"/>
              <a:pPr/>
              <a:t>10/14/2017</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
        <p:nvSpPr>
          <p:cNvPr id="6" name="Slide Number Placeholder 5"/>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C75528-863D-4F1A-81C2-A6BE2DE2D660}" type="datetime1">
              <a:rPr lang="en-US" smtClean="0"/>
              <a:pPr/>
              <a:t>10/14/2017</a:t>
            </a:fld>
            <a:endParaRPr lang="en-US"/>
          </a:p>
        </p:txBody>
      </p:sp>
      <p:sp>
        <p:nvSpPr>
          <p:cNvPr id="6" name="Footer Placeholder 5"/>
          <p:cNvSpPr>
            <a:spLocks noGrp="1"/>
          </p:cNvSpPr>
          <p:nvPr>
            <p:ph type="ftr" sz="quarter" idx="11"/>
          </p:nvPr>
        </p:nvSpPr>
        <p:spPr/>
        <p:txBody>
          <a:bodyPr/>
          <a:lstStyle/>
          <a:p>
            <a:r>
              <a:rPr lang="en-US" smtClean="0"/>
              <a:t>Project Review 1 Version -00</a:t>
            </a:r>
            <a:endParaRPr lang="en-US"/>
          </a:p>
        </p:txBody>
      </p:sp>
      <p:sp>
        <p:nvSpPr>
          <p:cNvPr id="7" name="Slide Number Placeholder 6"/>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2820C2-9CE2-4355-AE4E-12FF46D40AFB}" type="datetime1">
              <a:rPr lang="en-US" smtClean="0"/>
              <a:pPr/>
              <a:t>10/14/2017</a:t>
            </a:fld>
            <a:endParaRPr lang="en-US"/>
          </a:p>
        </p:txBody>
      </p:sp>
      <p:sp>
        <p:nvSpPr>
          <p:cNvPr id="8" name="Footer Placeholder 7"/>
          <p:cNvSpPr>
            <a:spLocks noGrp="1"/>
          </p:cNvSpPr>
          <p:nvPr>
            <p:ph type="ftr" sz="quarter" idx="11"/>
          </p:nvPr>
        </p:nvSpPr>
        <p:spPr/>
        <p:txBody>
          <a:bodyPr/>
          <a:lstStyle/>
          <a:p>
            <a:r>
              <a:rPr lang="en-US" smtClean="0"/>
              <a:t>Project Review 1 Version -00</a:t>
            </a:r>
            <a:endParaRPr lang="en-US"/>
          </a:p>
        </p:txBody>
      </p:sp>
      <p:sp>
        <p:nvSpPr>
          <p:cNvPr id="9" name="Slide Number Placeholder 8"/>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5E093A-0233-4713-B494-10E53FE5E279}" type="datetime1">
              <a:rPr lang="en-US" smtClean="0"/>
              <a:pPr/>
              <a:t>10/14/2017</a:t>
            </a:fld>
            <a:endParaRPr lang="en-US"/>
          </a:p>
        </p:txBody>
      </p:sp>
      <p:sp>
        <p:nvSpPr>
          <p:cNvPr id="4" name="Footer Placeholder 3"/>
          <p:cNvSpPr>
            <a:spLocks noGrp="1"/>
          </p:cNvSpPr>
          <p:nvPr>
            <p:ph type="ftr" sz="quarter" idx="11"/>
          </p:nvPr>
        </p:nvSpPr>
        <p:spPr/>
        <p:txBody>
          <a:bodyPr/>
          <a:lstStyle/>
          <a:p>
            <a:r>
              <a:rPr lang="en-US" smtClean="0"/>
              <a:t>Project Review 1 Version -00</a:t>
            </a:r>
            <a:endParaRPr lang="en-US"/>
          </a:p>
        </p:txBody>
      </p:sp>
      <p:sp>
        <p:nvSpPr>
          <p:cNvPr id="5" name="Slide Number Placeholder 4"/>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0ACC66-30EB-4F80-8915-13310C5D43D5}" type="datetime1">
              <a:rPr lang="en-US" smtClean="0"/>
              <a:pPr/>
              <a:t>10/14/2017</a:t>
            </a:fld>
            <a:endParaRPr lang="en-US"/>
          </a:p>
        </p:txBody>
      </p:sp>
      <p:sp>
        <p:nvSpPr>
          <p:cNvPr id="3" name="Footer Placeholder 2"/>
          <p:cNvSpPr>
            <a:spLocks noGrp="1"/>
          </p:cNvSpPr>
          <p:nvPr>
            <p:ph type="ftr" sz="quarter" idx="11"/>
          </p:nvPr>
        </p:nvSpPr>
        <p:spPr/>
        <p:txBody>
          <a:bodyPr/>
          <a:lstStyle/>
          <a:p>
            <a:r>
              <a:rPr lang="en-US" smtClean="0"/>
              <a:t>Project Review 1 Version -00</a:t>
            </a:r>
            <a:endParaRPr lang="en-US"/>
          </a:p>
        </p:txBody>
      </p:sp>
      <p:sp>
        <p:nvSpPr>
          <p:cNvPr id="4" name="Slide Number Placeholder 3"/>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AC56A-1092-4C87-8808-FCCD4795E633}" type="datetime1">
              <a:rPr lang="en-US" smtClean="0"/>
              <a:pPr/>
              <a:t>10/14/2017</a:t>
            </a:fld>
            <a:endParaRPr lang="en-US"/>
          </a:p>
        </p:txBody>
      </p:sp>
      <p:sp>
        <p:nvSpPr>
          <p:cNvPr id="6" name="Footer Placeholder 5"/>
          <p:cNvSpPr>
            <a:spLocks noGrp="1"/>
          </p:cNvSpPr>
          <p:nvPr>
            <p:ph type="ftr" sz="quarter" idx="11"/>
          </p:nvPr>
        </p:nvSpPr>
        <p:spPr/>
        <p:txBody>
          <a:bodyPr/>
          <a:lstStyle/>
          <a:p>
            <a:r>
              <a:rPr lang="en-US" smtClean="0"/>
              <a:t>Project Review 1 Version -00</a:t>
            </a:r>
            <a:endParaRPr lang="en-US"/>
          </a:p>
        </p:txBody>
      </p:sp>
      <p:sp>
        <p:nvSpPr>
          <p:cNvPr id="7" name="Slide Number Placeholder 6"/>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57B352-2B52-4C6A-BD29-A840C399BF6C}" type="datetime1">
              <a:rPr lang="en-US" smtClean="0"/>
              <a:pPr/>
              <a:t>10/14/2017</a:t>
            </a:fld>
            <a:endParaRPr lang="en-US"/>
          </a:p>
        </p:txBody>
      </p:sp>
      <p:sp>
        <p:nvSpPr>
          <p:cNvPr id="6" name="Footer Placeholder 5"/>
          <p:cNvSpPr>
            <a:spLocks noGrp="1"/>
          </p:cNvSpPr>
          <p:nvPr>
            <p:ph type="ftr" sz="quarter" idx="11"/>
          </p:nvPr>
        </p:nvSpPr>
        <p:spPr/>
        <p:txBody>
          <a:bodyPr/>
          <a:lstStyle/>
          <a:p>
            <a:r>
              <a:rPr lang="en-US" smtClean="0"/>
              <a:t>Project Review 1 Version -00</a:t>
            </a:r>
            <a:endParaRPr lang="en-US"/>
          </a:p>
        </p:txBody>
      </p:sp>
      <p:sp>
        <p:nvSpPr>
          <p:cNvPr id="7" name="Slide Number Placeholder 6"/>
          <p:cNvSpPr>
            <a:spLocks noGrp="1"/>
          </p:cNvSpPr>
          <p:nvPr>
            <p:ph type="sldNum" sz="quarter" idx="12"/>
          </p:nvPr>
        </p:nvSpPr>
        <p:spPr/>
        <p:txBody>
          <a:bodyPr/>
          <a:lstStyle/>
          <a:p>
            <a:fld id="{18E5A94B-D643-433C-8B6B-56C25592C7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6D486-99E3-462C-AC20-1353B3B40C3B}" type="datetime1">
              <a:rPr lang="en-US" smtClean="0"/>
              <a:pPr/>
              <a:t>10/14/2017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Project Review 1 Version -00</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5A94B-D643-433C-8B6B-56C25592C7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0" y="3276600"/>
            <a:ext cx="8077200" cy="1524000"/>
          </a:xfrm>
        </p:spPr>
        <p:txBody>
          <a:bodyPr>
            <a:noAutofit/>
          </a:bodyPr>
          <a:lstStyle/>
          <a:p>
            <a:r>
              <a:rPr lang="en-US" sz="3200" b="1" cap="all" dirty="0" smtClean="0">
                <a:solidFill>
                  <a:srgbClr val="0047D6"/>
                </a:solidFill>
              </a:rPr>
              <a:t/>
            </a:r>
            <a:br>
              <a:rPr lang="en-US" sz="3200" b="1" cap="all" dirty="0" smtClean="0">
                <a:solidFill>
                  <a:srgbClr val="0047D6"/>
                </a:solidFill>
              </a:rPr>
            </a:br>
            <a:r>
              <a:rPr lang="en-US" sz="3200" b="1" cap="all" dirty="0" smtClean="0">
                <a:solidFill>
                  <a:srgbClr val="FF0000"/>
                </a:solidFill>
              </a:rPr>
              <a:t>SRI ESHWAR COLLEGE OF ENGINEERING</a:t>
            </a:r>
            <a:br>
              <a:rPr lang="en-US" sz="3200" b="1" cap="all" dirty="0" smtClean="0">
                <a:solidFill>
                  <a:srgbClr val="FF0000"/>
                </a:solidFill>
              </a:rPr>
            </a:br>
            <a:r>
              <a:rPr lang="en-US" sz="3200" b="1" cap="all" dirty="0" smtClean="0">
                <a:solidFill>
                  <a:srgbClr val="FF0000"/>
                </a:solidFill>
              </a:rPr>
              <a:t> academic year: 2017-18</a:t>
            </a:r>
            <a:br>
              <a:rPr lang="en-US" sz="3200" b="1" cap="all" dirty="0" smtClean="0">
                <a:solidFill>
                  <a:srgbClr val="FF0000"/>
                </a:solidFill>
              </a:rPr>
            </a:br>
            <a:r>
              <a:rPr lang="en-US" sz="3200" b="1" cap="all" dirty="0" smtClean="0">
                <a:solidFill>
                  <a:srgbClr val="FF0000"/>
                </a:solidFill>
              </a:rPr>
              <a:t>department: CIVIL</a:t>
            </a:r>
            <a:br>
              <a:rPr lang="en-US" sz="3200" b="1" cap="all" dirty="0" smtClean="0">
                <a:solidFill>
                  <a:srgbClr val="FF0000"/>
                </a:solidFill>
              </a:rPr>
            </a:br>
            <a:r>
              <a:rPr lang="en-US" sz="3200" b="1" cap="all" dirty="0" smtClean="0">
                <a:solidFill>
                  <a:srgbClr val="FF0000"/>
                </a:solidFill>
              </a:rPr>
              <a:t>section: </a:t>
            </a:r>
            <a:r>
              <a:rPr lang="en-US" sz="3600" b="1" cap="all" dirty="0" smtClean="0">
                <a:solidFill>
                  <a:srgbClr val="FF0000"/>
                </a:solidFill>
              </a:rPr>
              <a:t>4</a:t>
            </a:r>
            <a:r>
              <a:rPr lang="en-US" sz="3600" b="1" cap="all" baseline="30000" dirty="0" smtClean="0">
                <a:solidFill>
                  <a:srgbClr val="FF0000"/>
                </a:solidFill>
              </a:rPr>
              <a:t>TH</a:t>
            </a:r>
            <a:r>
              <a:rPr lang="en-US" sz="3600" b="1" cap="all" dirty="0" smtClean="0">
                <a:solidFill>
                  <a:srgbClr val="FF0000"/>
                </a:solidFill>
              </a:rPr>
              <a:t> Year </a:t>
            </a:r>
            <a:br>
              <a:rPr lang="en-US" sz="3600" b="1" cap="all" dirty="0" smtClean="0">
                <a:solidFill>
                  <a:srgbClr val="FF0000"/>
                </a:solidFill>
              </a:rPr>
            </a:br>
            <a:r>
              <a:rPr lang="en-US" sz="3200" b="1" cap="all" dirty="0" smtClean="0">
                <a:solidFill>
                  <a:srgbClr val="0047D6"/>
                </a:solidFill>
              </a:rPr>
              <a:t/>
            </a:r>
            <a:br>
              <a:rPr lang="en-US" sz="3200" b="1" cap="all" dirty="0" smtClean="0">
                <a:solidFill>
                  <a:srgbClr val="0047D6"/>
                </a:solidFill>
              </a:rPr>
            </a:br>
            <a:endParaRPr lang="en-US" sz="3200" b="1" cap="all" dirty="0" smtClean="0">
              <a:solidFill>
                <a:srgbClr val="0047D6"/>
              </a:solidFill>
            </a:endParaRPr>
          </a:p>
        </p:txBody>
      </p:sp>
      <p:sp>
        <p:nvSpPr>
          <p:cNvPr id="3075" name="Rectangle 3"/>
          <p:cNvSpPr>
            <a:spLocks noGrp="1" noChangeArrowheads="1"/>
          </p:cNvSpPr>
          <p:nvPr>
            <p:ph idx="1"/>
          </p:nvPr>
        </p:nvSpPr>
        <p:spPr>
          <a:xfrm>
            <a:off x="838200" y="5029200"/>
            <a:ext cx="7772400" cy="762000"/>
          </a:xfrm>
        </p:spPr>
        <p:txBody>
          <a:bodyPr>
            <a:noAutofit/>
          </a:bodyPr>
          <a:lstStyle/>
          <a:p>
            <a:pPr algn="ctr" eaLnBrk="1" hangingPunct="1">
              <a:lnSpc>
                <a:spcPct val="90000"/>
              </a:lnSpc>
              <a:buFontTx/>
              <a:buNone/>
            </a:pPr>
            <a:r>
              <a:rPr lang="en-US" b="1" cap="all" dirty="0" smtClean="0">
                <a:solidFill>
                  <a:srgbClr val="FF0000"/>
                </a:solidFill>
                <a:latin typeface="+mj-lt"/>
              </a:rPr>
              <a:t>DESIGN PROJECT ZEROTH REVIEW </a:t>
            </a:r>
          </a:p>
          <a:p>
            <a:pPr algn="ctr" eaLnBrk="1" hangingPunct="1">
              <a:lnSpc>
                <a:spcPct val="90000"/>
              </a:lnSpc>
              <a:buFontTx/>
              <a:buNone/>
            </a:pPr>
            <a:r>
              <a:rPr lang="en-US" b="1" cap="all" dirty="0" smtClean="0">
                <a:solidFill>
                  <a:srgbClr val="FF0000"/>
                </a:solidFill>
                <a:latin typeface="+mj-lt"/>
              </a:rPr>
              <a:t>Date of review:07-07-2017</a:t>
            </a:r>
          </a:p>
        </p:txBody>
      </p:sp>
      <p:sp>
        <p:nvSpPr>
          <p:cNvPr id="54274" name="AutoShape 2" descr="data:image/jpeg;base64,/9j/4AAQSkZJRgABAQAAAQABAAD/2wCEAAkGBhQRERQUEhQWFBQVFhQWFhUYFxQVFxcYFhgaFBUVGBcXGyYeGBojGRUZHy8gJCcpLCwsFh4xNTAqNSYrLCkBCQoKDgwOGg8PGi4iHyUqLyotNSkvMCosLC0xNSs2KjU0LCkwNSwsMTQqNSwsNC0sLCw0KSwtLCwtLC8sKSwsLP/AABEIALYAkAMBIgACEQEDEQH/xAAcAAABBQEBAQAAAAAAAAAAAAAAAQQFBgcDAgj/xABHEAACAAMFAwYJDAADCQAAAAABAgADEQQFEiExBkFREyIyYXGyBzNCUnKBkaGxFBYXI1Rjc5KiwdHSU2KCFSQ0Q0Th4vDx/8QAGwEAAgMBAQEAAAAAAAAAAAAABAYAAwUBAgf/xAA2EQABBAEBBAcHBAEFAAAAAAABAAIDEQQxBRIhQRMUM1FScZEiMkJhgaHwU7HB0QYVIzRDYv/aAAwDAQACEQMRAD8A2yCCPFonBFZjooJPYBUxFF7giofSlY/vPyGD6UrH95+Qxf1aXwlD9ah8QVvhYp/0pWP738hg+lKx/efkMTq0vhKnWofEFYbXeolPhYHMVBGfujtIvCW/RYdmh9kU62bbWW1FEl4w9TTEpAz1FfVARCznZ2Rgzlj22NRyP5a08eOLIj3mH5Kw3jfoWqy8zvbcOzjDi43LSqk1JLVJir0h/J2ml2WT9YrkVJJVcQHbSBtn5z8jLHSGuBoK3IibFFwVpgiofSlY/vPyGD6UrH97+Qw39Wl8JWP1qHxBW+CKh9KVj+9/IYPpSsf3v5DE6tL4Sp1qHxBW+CKh9KVj+9/IYPpSsf3v5DE6tL4Sp1qHxBW+CInZ/aeTbQ5k4uYQDiGHpAkfCJaKnNLTR1VzXBwtuiIa3t4ib+G/dMOoa3t4ib+G/dMcGoUd7pXz8gyHYIWkImg7BDiz2GZM8WjN1gZe05Q0ukbG23kAfMpTawuNNF+S4UgMO590TkFWlOB2V9tNIao9CDrTcdI8smZILjcHeRtddG5hp4rzCtWytx0+umDM9AcB538RZ4o3ztn8VH+kQ6sO1U1WUzqGWxINBSlKZ++EDamxdo5UjsiSj3AHl8k1YW0cSBgiZY7yVbzDe02+XL6bqvUTn7NYW02sJLaZWoClq+qojNCxJJOZOZPXGdsTYvXy5z3Fobw+qM2ltLqga1osnipa/J9nc1khg28gAIfVxiJpBBH03GgGPGIwSa7zZSXNKZXl5AF9yKQUgggi1UikFIIIlqLSfBD0LT6UvumNBjPvBF0LT6UvumNChczO2cmTC7FqSGt7eIm/hv3TDqGt6+Im/hv3TAw1CKd7pWN7LXGJ3PmDmLQAecevqEXRUAFAKDcOERey1PksunA17a5xLQm7czZcjLeHng00B3UtHZmNHFA0t1IslEVrai41Kmagoy9IDRhx7RFlhpeswCRNJ0wN7xQe+Bdl5UuPlMdGdSAfmFfmwMmhcH9yzqWhYgAVJIAHEnSJi+rIEl0H/LncnXjWSjH3iHWyF01blmGQyTrO89gj3OTlJc4H7cg/NLeX8QI+l/6g2TMdG3Rg4+Z/oJMGKWYwedXHh5BQ63w/IGScwSKHgN69kMDClaZHUZHtGsIY14YY4gTGKs36oCSR763jpwRBBBFqqRBBBEURBBBEUWk+CLoWn0pfdMaFGe+CLoWn0pfdMaFC7mds5MuF2LUkNb28RN/DfumHLzANTTtyhnek5TIm0YH6t9480wIHNB4lFuB3Ssc2Zv4SOY/i2oQfNO89hi6SZ6uAVIYcQaxnEm7ZrUpKmHIeQ3xpElYtl7QTXxXWWz9imKNs7Mwp3mYzBjjrzv6Dig9nZuTE0RiMuH7fXRXWdPVBVmCjiTSIz5JMt5worCzg1ZqUMw8Fr5PXHiwbKopBmEzXypi0B6h/MaLZ5ARQq6DKMPZ+JB0hMLi4j4qoDyH8n0WxNJK9oEgoHld359yqnybk6Lhw0FANMoqVi/4S1vwtUg+xzX3NGnXtZw0sneuY/cRRVusyrlmselMblfVUBfcAfXGtsnEOPJK0m73fPjaA2i/pWsoVQd/FKqX3Kw2iYP8ANX25/GGJiU2kH15PFVPtERcOGE7ex2E9wSvKKeUQQQQUqkQQQRFEQQQRFFpPgi6Fp9KX3TGhRnvgi6Fp9KX3TGhQu5nbOTLhdi1IYjr2saclMbCMSoxB6wCR8IkYaXsPqJv4b90wE6NsnB4tGFxaCQssu3bINQTlwnLnDMesaiLHLmBgCpBB0IzEZ/dTyHAl2iqCnNnLqnU40ZfeIs93bP2qysDLpabO9M5ZBoPOC6g57qwJtb/Hod0yY/snWjofIqjZ+1JeDZfaHeNR5hTtaRabNaA6hh/8PCKybO3mt7DDqx2CbXm1QcTl7t8LOzJ5ceQgMJtbuQxrxZNUpq1jEMG9teobz/7xiI20lAXfOAFAEFBwApSJiy2XANak6sdTEXtmP9xtHoH9oc8Zp6QOcKJr6LGyK6NwHcVmO0MvmyJm4ywp7QAf3Psj3cez4mjHMqF3AZE8TXcIkZNj5exIu8KMPaun8euH1yuDITdQYSN4IyIPXAmRtOSDEdFEac15afkLNf0slmO18oc7Qi03nbMSWFACp3EE/vrFUt1iaS5RtRoeI3GNBio7WTAZygahaH1kmnsjn+P7QyJMjopHbwo68aUzYWNZvAUVCQQsJD0shEEEERcWk+CLoWn0pfdMaFGe+CLoWn0pfdMaFC5mds5MuF2LUkNb28RN/DfumHUNb28RN/DfumBhqEU7Qr59TQdgiSuq/p9mP1MwqN6nNT/pOUQpteWQ4R6lTix1AhqIDhR4pTbvN4jgtcuDa+ZOkhnVMQJBoCBUb6Vh5MvmYdKDsH8xTdhweSmZkjlNMqdERcbpsmN67lz9e4R8u2i/IGe/HjcavgnrD3HYrZHDjSsQiF20P+42j0D+0PnvRQ4T37geERm3b0sE7rAHtIEMuJKySQBhujRQGS0tjcT3Kn7LvWzjqZh76w5tFldSXkkYj0kbov19TdcReyU76uaPNIPtH/jHfZS2Y5OEmpQ79aHMfvGNnY8keRPM3RrhY7w5Z0MjSxjTzB+yb22/rQopyBQ+dznHqIFIrkxmJJapJ1JrWLFbdraEiWtaGmInX1D+YjX2zmg9GUf9Lf3hh2dHkQMtmO0X/wCqJ9b/AHQc5Y80Xk/RMJdndslRm7FJ+EdplgKeMIT/AC1q35Rp646zdo50wdPCOCjD74YExtxnIf2lN8uJ9UG7cGnFKxG7/vCQQQWFUVpPgi6Fp9KX3TGhRnvgi6Fp9KX3TGhQuZnbOTLhdi1JDW9fETfw37ph1DW9fETfw37pgYahFO90r54+TAjhkI8mx9cd00HYIcWWyGa6ourGnZxMNL3tY0vdoOKVGBziGjVPLr2YtjorSGoHzADspPXSlIfFL2kVQO/XheUR74vFmIkIFl64QteAG4dfExEXrfcuQOcaudFGp7eA64+fDbc8027FE17ie7ly4ptOzooo7fIWgfNVQzbzH+KfUhj1fV4XmZNLSJolMRUsgAJ1GYHGGttv6dMbFjK0rQLkB/MaLtVPRrPIkTWo05KqT5yqvszYQxN6TEAfJEwXrujiO/01WUNzI3gx7uHiOvcsvuudaQzCRWpAqKLoK019IxysdsnSicDYScjp74l9nyZdpCsKNzlI66V/aI60pR3HBmHvMaDd2Sd8ZaKLWm+/XVZhtrAedkeSW2XBPRcbgFTvU4qdZpoOuGaWUb84mbBf0yUMOTr5rbuww1tlpV2qqBOIBJB/iLMd2SHFkzRXIjSvJcfuEW0psBSFhYSDkOiCCCOKLSfBF0LT6UvumNCjPfBF0LT6UvumNChdzO2cmXC7FqSGt7eIm/hv3TDqGt7eIm/hv3TAw1CKd7pXz6unqi57KXRyama+TMOaDlhXj6/2iFuK6lI5afzZK0pXyzwA3j4wt9bSNO5qcyXw3t28OyCNpGbPPU8Y0343cvL5lZGH0eKBkS6/CP5UpfW1YWqSCCd76gejx7YqsyYWJLEknUnMx5gjS2fsyDAZuxDjzPMoPKzJcl288/Tkjk8XNGpy9uUWrwj20PahLGklAvrPOI+EVqyT8ExHIrgZWpxwkMB7oS0T2mOzuasxLMeJJqYNLN54cdAD91SH0wt76UhZbQJjozMFmoRQnITANxO5uB31jjfkjBPmDiaj15/GsMTDu8J/KCW1anBhPUVy+FD64EEBiyGvb7pBFd3MKwyB8ZB11800gggjQQqIIIIiiIIII4otJ8EXQtPpS+6Y0KM98EXQtPpS+6Y0KF3M7ZyZcLsWryIjb2tfMmKoxURi3AChqCeNIcWzlDRU5ta4m4DgOuOdtswSzzQv+HM7ScJzJjNt0j9xvAcz/SNIDW2Vh1vvNpxFaBR0UGSqOoQ1jymg7BHuHGKJkTQxgoJRe9zzvONlTF3bLPNlrNaZKko74JZmNhxtpQAdkR94XZMkTHlzFoya0zFNQa8DFw2dlTfkkoYFtkiZMo0kLz5BqauGrx+OREPbBZ1s1ovES35TBIRlLnlCDzjhJPSplAXWXNc4aosY7XNbytUNruIlcqWSmLBgr9ZXjhppDm5Nn5lr5Qy2lqJQVnLsVADVpnQ+aYmrXajNuku5BdrVVjQCtddOyO3g7UmXbgEEwmVKAlnRz9Zzdf3ix0rujc7na8NiaZGtOhFqs3ldRksq8pKmlgaci/KDhQ0GR6o9XTccy0zhJQBXIJ59VFBrurFpuiXOlWwH5GkgmS/1asAzAavLNTVxkN26JixSWW8bKXcuGkTsONQk1QMOU3ic8vXHh2U5or5X+UvbcZpN/OlmXIsPJbPTI59nGEwngdaaHXh2xef9uMLJYLTNbEy2pwzGlcHPVhluw/ARYv8AZErF8n5uITvlgOWnLEkezLsjpyyzVv4NVG4ofofw6LJVlMTQKxPAKSfhCBDnkctcjl28Iv1z2iZNS1WlC5VrQKS5IVZjDIKWc5qmGlR6USM9xLtd5OgUEWeSwyBGLn5036CIctwNV+cFwYoIBv8AOKy9hTXKEjpabS0x2dzVnOJjQCpO+gyjnBw+aCK0nwRdC0+lL7pjQoz3wRdC0+lL7pjQoXcztnJkwuxakhreviJv4b90w6hveMstKmACpKOAOJKkAQK3UIt2hXz2mg7BHuJhdirbT/hn/R/aF+Zdt+zTP0f2hoE0fiHqlToZPCfRPbvlyuSkqJiS1fCJswTCs0OXIIABzGGmowgZx1k2GyqjAzAGYPiJmBmUlJRAqpAejNM3Z5xGjYq2/Zn/AEf2hfmVbfsz/o/tAxaz9T7okF/6f2Kk22es7cqJcx2VBiA5VCBzZpx5ZNUouWR50MrVd9nl2iSkqewlv4xxMXQHI1Xo1ro2kcl2PtwqBZ5oB1AKgHtAbOPPzKtv2Z/0f2jrS2+Mlrjg46R19Cul9LKlylMpy03lKkmbjdF5JSUBXcHJFRvEStuslmmWmYWmcmooJbJNQFgS1STjYkCgyNNYhfmVbfsz/o/tC/Mu2/Zpn6P7RKj8YU/3L9z7FSjXBZ1WWHmELMU0LTFIr9TVlHkn61/ZHKbd1mwzGFofEFGEcspIybsxCqgYR53XDJtj7eaVs8000qVNOoVbKE+ZVt+zP+j+0eQG85P2Xfa5R/Yp/Mu2ySmIScxXFJFBNSjBppRmbDqoSjUOlY9C6bO5OGc7OR0ROXn82YwQEjIAouZr0ojvmVbfsz/o/tCpsbblNRZ5gPEFQfaGjtN16Tj9FBv/AKfDyKj75saybRNlqSVRioJoTQcaQziaOxduP/TTPan9oX5lW37M/wCj+0ECVgFFw9UOYn37p9Crd4IuhafSl90xoUUnwaXNOs6z+WltLxMhFaZ0BroT1RdRGBlOBmcQmHDBbCAURA3ttXLlIzqrOFzNMsvXE80UG0ScaMvnKR7RGBtDNfjvjA0J4/ZacMQka7vUpbdqmRS3NVRvoWOegHExG2jbIgKcbkMK1VclANCWyyzNIgRbuXkKiK/KKEYnDTNCCQC2VeEeLRYJjygqo+FhN5rOAQzGqu+nXlAzIyf+TIQbPOuHL+15dKf+ptiu6+KmLRtFNM5EV5gAmYWbyTzCSvqyMCbWnCzEzQFAZanpKThxKOFeMM/kM3lBkuDlBMJrnmuFlp2k5w3styOqYSqAjklxYiSyq+JjnkuQ0pHk9W3BbzwA+I95v6/suAz7xput8vKlN2bahy4Ws0E0rXRSRiwt10jhYts5hksTNIdULVZObStAchzgMtIZzbDMNpxquHi4agdcJAVlrm2LfHA3a+BVwnKTKQ0ocy4LjI7gKx6Y6CgGv1o+9da3qo4y2bbpY09FaJO2JL8njQuK1FCMxrC2zbcynRDKDVzJDUoCwXIHU1OkVewEvMFEIwzpswvTIjnKoB36/phpfNqKzix6ctgEUqSuAjN8h53wi6ESDJDA8n2bonny0/AvEkg6HeIr2vsr/bNs0lAF5bnE2EBaMdCch2CHNi2rkzVxAOozFGWhy1yik34avIAmCWcTsHy3LTysvKjha5rCbIQTqlwVdhlkDVWFMgTmI5BkzyQtAI3jZs3oL7l6kDGSO8IocK50tHF+SfO9zfxHmdtLZ06U1VyJzxaClTpuqPbGctbZoRpomVx4gsugOHnYFKjfQaw0t81mTn4iVl2kAsuFiPqqEjdw9UXwy5JPtltXXC7teJHRgeyDa1U35J8/3N/Ecn2glDTEfUf3jN514zqzmUtQcqOiMKlOiVbeTQ1rBMxFxKmTWKlgcVQp56FlFRuqpjhdl83NHkCT810SRcgSr/M2mGirn1kfAQynX3NbfhHUP3MUqRNHygMHHOZCrEHHMQrhoBlzagkxZhGLtKbIiLWmS7F93FHYvRyAnd0Pmrw0VexXKXAJYAe+CCNbPiZJLGHixR/hDwuLWkhScjZ6UBnU+ug90OkumUPIHrz+MEEHR4cDAKYFW6R5NWui2BB5I9gj0bGnmr7BCQRcIYx8I9F43j3ry13Sz5C+wRza55R8geqo+EEEeXY8R1aPRTfd3ptK2YkKuFAygac5jrn5VY5TNmkPlH1gGCCB34cDnWWiyvbZXgVaaW3Y9XpiwuN2JawybZBVFAEHR0xL0DVdNKEwQRm5EDYhTLA8yrmv3jbgL8kxmbLoMZp0615zZVOI4fNzzyji1xy8OE4jzXWpYkkOQWJPHKEgjGmyZmmg8+qMZBGfhC7JcCMzNvYMCMRpzhRiBuJA1h8uyauCCEIYIDUsahK4fZUwsEXwPfIQXOPqq5WNYOACkbPssopUgBchhAyHARJyLllLnTF6WcEEMkWFA3ju2fnx/dBPkdp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7"/>
          <p:cNvPicPr>
            <a:picLocks noChangeAspect="1" noChangeArrowheads="1"/>
          </p:cNvPicPr>
          <p:nvPr/>
        </p:nvPicPr>
        <p:blipFill>
          <a:blip r:embed="rId3" cstate="print"/>
          <a:srcRect/>
          <a:stretch>
            <a:fillRect/>
          </a:stretch>
        </p:blipFill>
        <p:spPr bwMode="auto">
          <a:xfrm>
            <a:off x="1981200" y="152400"/>
            <a:ext cx="4789714" cy="25146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8E5A94B-D643-433C-8B6B-56C25592C768}" type="slidenum">
              <a:rPr lang="en-US" smtClean="0"/>
              <a:pPr/>
              <a:t>1</a:t>
            </a:fld>
            <a:endParaRPr lang="en-US"/>
          </a:p>
        </p:txBody>
      </p:sp>
      <p:sp>
        <p:nvSpPr>
          <p:cNvPr id="8" name="Footer Placeholder 7"/>
          <p:cNvSpPr>
            <a:spLocks noGrp="1"/>
          </p:cNvSpPr>
          <p:nvPr>
            <p:ph type="ftr" sz="quarter" idx="11"/>
          </p:nvPr>
        </p:nvSpPr>
        <p:spPr/>
        <p:txBody>
          <a:bodyPr/>
          <a:lstStyle/>
          <a:p>
            <a:r>
              <a:rPr lang="en-US" smtClean="0"/>
              <a:t>Project Review 1 Version -00</a:t>
            </a:r>
            <a:endParaRPr lang="en-US"/>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Literature Survey (Cont’d..)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4165456462"/>
              </p:ext>
            </p:extLst>
          </p:nvPr>
        </p:nvGraphicFramePr>
        <p:xfrm>
          <a:off x="457200" y="1524000"/>
          <a:ext cx="8305800" cy="4648200"/>
        </p:xfrm>
        <a:graphic>
          <a:graphicData uri="http://schemas.openxmlformats.org/drawingml/2006/table">
            <a:tbl>
              <a:tblPr firstRow="1" bandRow="1">
                <a:tableStyleId>{5C22544A-7EE6-4342-B048-85BDC9FD1C3A}</a:tableStyleId>
              </a:tblPr>
              <a:tblGrid>
                <a:gridCol w="1538111"/>
                <a:gridCol w="6767689"/>
              </a:tblGrid>
              <a:tr h="1159749">
                <a:tc>
                  <a:txBody>
                    <a:bodyPr/>
                    <a:lstStyle/>
                    <a:p>
                      <a:r>
                        <a:rPr lang="en-US" dirty="0" smtClean="0">
                          <a:latin typeface="Times New Roman" panose="02020603050405020304" pitchFamily="18" charset="0"/>
                          <a:cs typeface="Times New Roman" panose="02020603050405020304" pitchFamily="18" charset="0"/>
                        </a:rPr>
                        <a:t>JOURNAL</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Airport Cooperative Research Program, ACRP Report 25</a:t>
                      </a:r>
                    </a:p>
                    <a:p>
                      <a:endParaRPr lang="en-IN" dirty="0">
                        <a:latin typeface="Times New Roman" panose="02020603050405020304" pitchFamily="18" charset="0"/>
                        <a:cs typeface="Times New Roman" panose="02020603050405020304" pitchFamily="18" charset="0"/>
                      </a:endParaRPr>
                    </a:p>
                  </a:txBody>
                  <a:tcPr/>
                </a:tc>
              </a:tr>
              <a:tr h="1159749">
                <a:tc>
                  <a:txBody>
                    <a:bodyPr/>
                    <a:lstStyle/>
                    <a:p>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Airport Passenger Terminal Planning and Design,</a:t>
                      </a:r>
                    </a:p>
                    <a:p>
                      <a:r>
                        <a:rPr lang="en-IN" dirty="0" smtClean="0">
                          <a:latin typeface="Times New Roman" panose="02020603050405020304" pitchFamily="18" charset="0"/>
                          <a:cs typeface="Times New Roman" panose="02020603050405020304" pitchFamily="18" charset="0"/>
                        </a:rPr>
                        <a:t>Volume 1: Guidebook, 2010.</a:t>
                      </a:r>
                    </a:p>
                  </a:txBody>
                  <a:tcPr/>
                </a:tc>
              </a:tr>
              <a:tr h="671918">
                <a:tc>
                  <a:txBody>
                    <a:bodyPr/>
                    <a:lstStyle/>
                    <a:p>
                      <a:r>
                        <a:rPr lang="en-US" dirty="0" smtClean="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Research</a:t>
                      </a:r>
                      <a:r>
                        <a:rPr lang="en-IN" baseline="0" dirty="0" smtClean="0">
                          <a:latin typeface="Times New Roman" panose="02020603050405020304" pitchFamily="18" charset="0"/>
                          <a:cs typeface="Times New Roman" panose="02020603050405020304" pitchFamily="18" charset="0"/>
                        </a:rPr>
                        <a:t> report -</a:t>
                      </a:r>
                      <a:r>
                        <a:rPr lang="en-IN" dirty="0" smtClean="0">
                          <a:latin typeface="Times New Roman" panose="02020603050405020304" pitchFamily="18" charset="0"/>
                          <a:cs typeface="Times New Roman" panose="02020603050405020304" pitchFamily="18" charset="0"/>
                        </a:rPr>
                        <a:t>ACRP Report 25</a:t>
                      </a:r>
                    </a:p>
                    <a:p>
                      <a:endParaRPr lang="en-IN" dirty="0">
                        <a:latin typeface="Times New Roman" panose="02020603050405020304" pitchFamily="18" charset="0"/>
                        <a:cs typeface="Times New Roman" panose="02020603050405020304" pitchFamily="18" charset="0"/>
                      </a:endParaRPr>
                    </a:p>
                  </a:txBody>
                  <a:tcPr/>
                </a:tc>
              </a:tr>
              <a:tr h="1656784">
                <a:tc>
                  <a:txBody>
                    <a:bodyPr/>
                    <a:lstStyle/>
                    <a:p>
                      <a:r>
                        <a:rPr lang="en-US" dirty="0" smtClean="0">
                          <a:latin typeface="Times New Roman" panose="02020603050405020304" pitchFamily="18" charset="0"/>
                          <a:cs typeface="Times New Roman" panose="02020603050405020304" pitchFamily="18" charset="0"/>
                        </a:rPr>
                        <a:t>INFERENCE</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The guidebook is intended to supplement the guidebooks provided by the International Air Transport Association (IATA) and the Federal Aviation Administration (FAA) Advisory Circular documents with</a:t>
                      </a:r>
                    </a:p>
                    <a:p>
                      <a:r>
                        <a:rPr lang="en-IN" dirty="0" smtClean="0">
                          <a:latin typeface="Times New Roman" panose="02020603050405020304" pitchFamily="18" charset="0"/>
                          <a:cs typeface="Times New Roman" panose="02020603050405020304" pitchFamily="18" charset="0"/>
                        </a:rPr>
                        <a:t>updated and new information for terminal planners, designers, and airport owners and operators.</a:t>
                      </a:r>
                      <a:endParaRPr lang="en-IN" dirty="0">
                        <a:latin typeface="Times New Roman" panose="02020603050405020304" pitchFamily="18" charset="0"/>
                        <a:cs typeface="Times New Roman" panose="02020603050405020304"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18E5A94B-D643-433C-8B6B-56C25592C768}" type="slidenum">
              <a:rPr lang="en-US" smtClean="0"/>
              <a:pPr/>
              <a:t>10</a:t>
            </a:fld>
            <a:endParaRPr lang="en-US"/>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Tree>
    <p:extLst>
      <p:ext uri="{BB962C8B-B14F-4D97-AF65-F5344CB8AC3E}">
        <p14:creationId xmlns:p14="http://schemas.microsoft.com/office/powerpoint/2010/main" xmlns="" val="1179010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Literature Survey (Cont’d..)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1801061761"/>
              </p:ext>
            </p:extLst>
          </p:nvPr>
        </p:nvGraphicFramePr>
        <p:xfrm>
          <a:off x="457200" y="1524000"/>
          <a:ext cx="8305800" cy="4728776"/>
        </p:xfrm>
        <a:graphic>
          <a:graphicData uri="http://schemas.openxmlformats.org/drawingml/2006/table">
            <a:tbl>
              <a:tblPr firstRow="1" bandRow="1">
                <a:tableStyleId>{5C22544A-7EE6-4342-B048-85BDC9FD1C3A}</a:tableStyleId>
              </a:tblPr>
              <a:tblGrid>
                <a:gridCol w="1538111"/>
                <a:gridCol w="6767689"/>
              </a:tblGrid>
              <a:tr h="1159749">
                <a:tc>
                  <a:txBody>
                    <a:bodyPr/>
                    <a:lstStyle/>
                    <a:p>
                      <a:r>
                        <a:rPr lang="en-US" dirty="0" smtClean="0">
                          <a:latin typeface="Times New Roman" panose="02020603050405020304" pitchFamily="18" charset="0"/>
                          <a:cs typeface="Times New Roman" panose="02020603050405020304" pitchFamily="18" charset="0"/>
                        </a:rPr>
                        <a:t>JOURNAL</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 Airport Cooperative Research Program, </a:t>
                      </a:r>
                      <a:endParaRPr lang="en-IN" dirty="0">
                        <a:latin typeface="Times New Roman" panose="02020603050405020304" pitchFamily="18" charset="0"/>
                        <a:cs typeface="Times New Roman" panose="02020603050405020304" pitchFamily="18" charset="0"/>
                      </a:endParaRPr>
                    </a:p>
                  </a:txBody>
                  <a:tcPr/>
                </a:tc>
              </a:tr>
              <a:tr h="1159749">
                <a:tc>
                  <a:txBody>
                    <a:bodyPr/>
                    <a:lstStyle/>
                    <a:p>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Elimination or Reduction of Baggage Recheck for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Arriving International Passengers, 2012.</a:t>
                      </a:r>
                    </a:p>
                    <a:p>
                      <a:endParaRPr lang="en-IN" dirty="0" smtClean="0">
                        <a:latin typeface="Times New Roman" panose="02020603050405020304" pitchFamily="18" charset="0"/>
                        <a:cs typeface="Times New Roman" panose="02020603050405020304" pitchFamily="18" charset="0"/>
                      </a:endParaRPr>
                    </a:p>
                  </a:txBody>
                  <a:tcPr/>
                </a:tc>
              </a:tr>
              <a:tr h="671918">
                <a:tc>
                  <a:txBody>
                    <a:bodyPr/>
                    <a:lstStyle/>
                    <a:p>
                      <a:r>
                        <a:rPr lang="en-US" dirty="0" smtClean="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Research</a:t>
                      </a:r>
                      <a:r>
                        <a:rPr lang="en-IN" baseline="0" dirty="0" smtClean="0">
                          <a:latin typeface="Times New Roman" panose="02020603050405020304" pitchFamily="18" charset="0"/>
                          <a:cs typeface="Times New Roman" panose="02020603050405020304" pitchFamily="18" charset="0"/>
                        </a:rPr>
                        <a:t> report -</a:t>
                      </a:r>
                      <a:r>
                        <a:rPr lang="en-IN" dirty="0" smtClean="0">
                          <a:latin typeface="Times New Roman" panose="02020603050405020304" pitchFamily="18" charset="0"/>
                          <a:cs typeface="Times New Roman" panose="02020603050405020304" pitchFamily="18" charset="0"/>
                        </a:rPr>
                        <a:t>ACRP Report 61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tr>
              <a:tr h="1656784">
                <a:tc>
                  <a:txBody>
                    <a:bodyPr/>
                    <a:lstStyle/>
                    <a:p>
                      <a:r>
                        <a:rPr lang="en-US" dirty="0" smtClean="0">
                          <a:latin typeface="Times New Roman" panose="02020603050405020304" pitchFamily="18" charset="0"/>
                          <a:cs typeface="Times New Roman" panose="02020603050405020304" pitchFamily="18" charset="0"/>
                        </a:rPr>
                        <a:t>INFERENCE</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This report identifies potential alternative procedures that could be implemented to reduce or eliminate the need for the recheck of baggage for arriving international passengers at U.S. airports; evaluates the </a:t>
                      </a:r>
                    </a:p>
                    <a:p>
                      <a:r>
                        <a:rPr lang="en-IN" dirty="0" smtClean="0">
                          <a:latin typeface="Times New Roman" panose="02020603050405020304" pitchFamily="18" charset="0"/>
                          <a:cs typeface="Times New Roman" panose="02020603050405020304" pitchFamily="18" charset="0"/>
                        </a:rPr>
                        <a:t>cost and benefits of for each alternative procedures to airports, airlines, and federal agencies; and compares the alternative procedures to current practices.</a:t>
                      </a:r>
                      <a:endParaRPr lang="en-IN" dirty="0">
                        <a:latin typeface="Times New Roman" panose="02020603050405020304" pitchFamily="18" charset="0"/>
                        <a:cs typeface="Times New Roman" panose="02020603050405020304"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18E5A94B-D643-433C-8B6B-56C25592C768}" type="slidenum">
              <a:rPr lang="en-US" smtClean="0"/>
              <a:pPr/>
              <a:t>11</a:t>
            </a:fld>
            <a:endParaRPr lang="en-US"/>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Tree>
    <p:extLst>
      <p:ext uri="{BB962C8B-B14F-4D97-AF65-F5344CB8AC3E}">
        <p14:creationId xmlns:p14="http://schemas.microsoft.com/office/powerpoint/2010/main" xmlns="" val="747817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Literature Survey (Cont’d..)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1158018048"/>
              </p:ext>
            </p:extLst>
          </p:nvPr>
        </p:nvGraphicFramePr>
        <p:xfrm>
          <a:off x="457200" y="1524000"/>
          <a:ext cx="8305800" cy="4648200"/>
        </p:xfrm>
        <a:graphic>
          <a:graphicData uri="http://schemas.openxmlformats.org/drawingml/2006/table">
            <a:tbl>
              <a:tblPr firstRow="1" bandRow="1">
                <a:tableStyleId>{5C22544A-7EE6-4342-B048-85BDC9FD1C3A}</a:tableStyleId>
              </a:tblPr>
              <a:tblGrid>
                <a:gridCol w="1538111"/>
                <a:gridCol w="6767689"/>
              </a:tblGrid>
              <a:tr h="1159749">
                <a:tc>
                  <a:txBody>
                    <a:bodyPr/>
                    <a:lstStyle/>
                    <a:p>
                      <a:r>
                        <a:rPr lang="en-US" dirty="0" smtClean="0">
                          <a:latin typeface="Times New Roman" panose="02020603050405020304" pitchFamily="18" charset="0"/>
                          <a:cs typeface="Times New Roman" panose="02020603050405020304" pitchFamily="18" charset="0"/>
                        </a:rPr>
                        <a:t>JOURNAL</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  Airport Cooperative Research Program</a:t>
                      </a:r>
                      <a:endParaRPr lang="en-IN" dirty="0">
                        <a:latin typeface="Times New Roman" panose="02020603050405020304" pitchFamily="18" charset="0"/>
                        <a:cs typeface="Times New Roman" panose="02020603050405020304" pitchFamily="18" charset="0"/>
                      </a:endParaRPr>
                    </a:p>
                  </a:txBody>
                  <a:tcPr/>
                </a:tc>
              </a:tr>
              <a:tr h="1159749">
                <a:tc>
                  <a:txBody>
                    <a:bodyPr/>
                    <a:lstStyle/>
                    <a:p>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Innovations for Airport Terminal Facilities, 2008.</a:t>
                      </a:r>
                    </a:p>
                    <a:p>
                      <a:endParaRPr lang="en-IN" dirty="0" smtClean="0">
                        <a:latin typeface="Times New Roman" panose="02020603050405020304" pitchFamily="18" charset="0"/>
                        <a:cs typeface="Times New Roman" panose="02020603050405020304" pitchFamily="18" charset="0"/>
                      </a:endParaRPr>
                    </a:p>
                  </a:txBody>
                  <a:tcPr/>
                </a:tc>
              </a:tr>
              <a:tr h="671918">
                <a:tc>
                  <a:txBody>
                    <a:bodyPr/>
                    <a:lstStyle/>
                    <a:p>
                      <a:r>
                        <a:rPr lang="en-US" dirty="0" smtClean="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Research</a:t>
                      </a:r>
                      <a:r>
                        <a:rPr lang="en-IN" baseline="0" dirty="0" smtClean="0">
                          <a:latin typeface="Times New Roman" panose="02020603050405020304" pitchFamily="18" charset="0"/>
                          <a:cs typeface="Times New Roman" panose="02020603050405020304" pitchFamily="18" charset="0"/>
                        </a:rPr>
                        <a:t> report -</a:t>
                      </a:r>
                      <a:r>
                        <a:rPr lang="en-IN" dirty="0" smtClean="0">
                          <a:latin typeface="Times New Roman" panose="02020603050405020304" pitchFamily="18" charset="0"/>
                          <a:cs typeface="Times New Roman" panose="02020603050405020304" pitchFamily="18" charset="0"/>
                        </a:rPr>
                        <a:t> ACRP Report 10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tr>
              <a:tr h="1656784">
                <a:tc>
                  <a:txBody>
                    <a:bodyPr/>
                    <a:lstStyle/>
                    <a:p>
                      <a:r>
                        <a:rPr lang="en-US" dirty="0" smtClean="0">
                          <a:latin typeface="Times New Roman" panose="02020603050405020304" pitchFamily="18" charset="0"/>
                          <a:cs typeface="Times New Roman" panose="02020603050405020304" pitchFamily="18" charset="0"/>
                        </a:rPr>
                        <a:t>INFERENCE</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This report explores worldwide developments in airport landside facilities design, and examines future</a:t>
                      </a:r>
                    </a:p>
                    <a:p>
                      <a:r>
                        <a:rPr lang="en-IN" dirty="0" smtClean="0">
                          <a:latin typeface="Times New Roman" panose="02020603050405020304" pitchFamily="18" charset="0"/>
                          <a:cs typeface="Times New Roman" panose="02020603050405020304" pitchFamily="18" charset="0"/>
                        </a:rPr>
                        <a:t>trends and innovative passenger service/processing concepts.</a:t>
                      </a:r>
                      <a:endParaRPr lang="en-IN" dirty="0">
                        <a:latin typeface="Times New Roman" panose="02020603050405020304" pitchFamily="18" charset="0"/>
                        <a:cs typeface="Times New Roman" panose="02020603050405020304"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18E5A94B-D643-433C-8B6B-56C25592C768}" type="slidenum">
              <a:rPr lang="en-US" smtClean="0"/>
              <a:pPr/>
              <a:t>12</a:t>
            </a:fld>
            <a:endParaRPr lang="en-US"/>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Tree>
    <p:extLst>
      <p:ext uri="{BB962C8B-B14F-4D97-AF65-F5344CB8AC3E}">
        <p14:creationId xmlns:p14="http://schemas.microsoft.com/office/powerpoint/2010/main" xmlns="" val="2476818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Literature Survey (Cont’d..)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1923046432"/>
              </p:ext>
            </p:extLst>
          </p:nvPr>
        </p:nvGraphicFramePr>
        <p:xfrm>
          <a:off x="457200" y="1524000"/>
          <a:ext cx="8305800" cy="4648200"/>
        </p:xfrm>
        <a:graphic>
          <a:graphicData uri="http://schemas.openxmlformats.org/drawingml/2006/table">
            <a:tbl>
              <a:tblPr firstRow="1" bandRow="1">
                <a:tableStyleId>{5C22544A-7EE6-4342-B048-85BDC9FD1C3A}</a:tableStyleId>
              </a:tblPr>
              <a:tblGrid>
                <a:gridCol w="1538111"/>
                <a:gridCol w="6767689"/>
              </a:tblGrid>
              <a:tr h="1159749">
                <a:tc>
                  <a:txBody>
                    <a:bodyPr/>
                    <a:lstStyle/>
                    <a:p>
                      <a:r>
                        <a:rPr lang="en-US" dirty="0" smtClean="0">
                          <a:latin typeface="Times New Roman" panose="02020603050405020304" pitchFamily="18" charset="0"/>
                          <a:cs typeface="Times New Roman" panose="02020603050405020304" pitchFamily="18" charset="0"/>
                        </a:rPr>
                        <a:t>JOURNAL</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  Airport Cooperative Research Program, ACRP Report 41</a:t>
                      </a:r>
                      <a:endParaRPr lang="en-IN" dirty="0">
                        <a:latin typeface="Times New Roman" panose="02020603050405020304" pitchFamily="18" charset="0"/>
                        <a:cs typeface="Times New Roman" panose="02020603050405020304" pitchFamily="18" charset="0"/>
                      </a:endParaRPr>
                    </a:p>
                  </a:txBody>
                  <a:tcPr/>
                </a:tc>
              </a:tr>
              <a:tr h="1159749">
                <a:tc>
                  <a:txBody>
                    <a:bodyPr/>
                    <a:lstStyle/>
                    <a:p>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Guide to the Decision-Making Tool for Evaluating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Passenger Self-Tagging, 2010.</a:t>
                      </a:r>
                    </a:p>
                    <a:p>
                      <a:endParaRPr lang="en-IN" dirty="0" smtClean="0">
                        <a:latin typeface="Times New Roman" panose="02020603050405020304" pitchFamily="18" charset="0"/>
                        <a:cs typeface="Times New Roman" panose="02020603050405020304" pitchFamily="18" charset="0"/>
                      </a:endParaRPr>
                    </a:p>
                  </a:txBody>
                  <a:tcPr/>
                </a:tc>
              </a:tr>
              <a:tr h="671918">
                <a:tc>
                  <a:txBody>
                    <a:bodyPr/>
                    <a:lstStyle/>
                    <a:p>
                      <a:r>
                        <a:rPr lang="en-US" dirty="0" smtClean="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Research</a:t>
                      </a:r>
                      <a:r>
                        <a:rPr lang="en-IN" baseline="0" dirty="0" smtClean="0">
                          <a:latin typeface="Times New Roman" panose="02020603050405020304" pitchFamily="18" charset="0"/>
                          <a:cs typeface="Times New Roman" panose="02020603050405020304" pitchFamily="18" charset="0"/>
                        </a:rPr>
                        <a:t> report -</a:t>
                      </a:r>
                      <a:r>
                        <a:rPr lang="en-IN" dirty="0" smtClean="0">
                          <a:latin typeface="Times New Roman" panose="02020603050405020304" pitchFamily="18" charset="0"/>
                          <a:cs typeface="Times New Roman" panose="02020603050405020304" pitchFamily="18" charset="0"/>
                        </a:rPr>
                        <a:t> ACRP Report 41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tr>
              <a:tr h="1656784">
                <a:tc>
                  <a:txBody>
                    <a:bodyPr/>
                    <a:lstStyle/>
                    <a:p>
                      <a:r>
                        <a:rPr lang="en-US" dirty="0" smtClean="0">
                          <a:latin typeface="Times New Roman" panose="02020603050405020304" pitchFamily="18" charset="0"/>
                          <a:cs typeface="Times New Roman" panose="02020603050405020304" pitchFamily="18" charset="0"/>
                        </a:rPr>
                        <a:t>INFERENCE</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This report provides the information and tools necessary for an airport or airline to determine the</a:t>
                      </a:r>
                      <a:r>
                        <a:rPr lang="en-IN" baseline="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appropriateness of pursuing passenger self-tagging.</a:t>
                      </a:r>
                      <a:endParaRPr lang="en-IN" dirty="0">
                        <a:latin typeface="Times New Roman" panose="02020603050405020304" pitchFamily="18" charset="0"/>
                        <a:cs typeface="Times New Roman" panose="02020603050405020304"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18E5A94B-D643-433C-8B6B-56C25592C768}" type="slidenum">
              <a:rPr lang="en-US" smtClean="0"/>
              <a:pPr/>
              <a:t>13</a:t>
            </a:fld>
            <a:endParaRPr lang="en-US"/>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Tree>
    <p:extLst>
      <p:ext uri="{BB962C8B-B14F-4D97-AF65-F5344CB8AC3E}">
        <p14:creationId xmlns:p14="http://schemas.microsoft.com/office/powerpoint/2010/main" xmlns="" val="3811326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Literature Survey (Cont’d..)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40927118"/>
              </p:ext>
            </p:extLst>
          </p:nvPr>
        </p:nvGraphicFramePr>
        <p:xfrm>
          <a:off x="457200" y="1524000"/>
          <a:ext cx="8305800" cy="4648200"/>
        </p:xfrm>
        <a:graphic>
          <a:graphicData uri="http://schemas.openxmlformats.org/drawingml/2006/table">
            <a:tbl>
              <a:tblPr firstRow="1" bandRow="1">
                <a:tableStyleId>{5C22544A-7EE6-4342-B048-85BDC9FD1C3A}</a:tableStyleId>
              </a:tblPr>
              <a:tblGrid>
                <a:gridCol w="1538111"/>
                <a:gridCol w="6767689"/>
              </a:tblGrid>
              <a:tr h="1159749">
                <a:tc>
                  <a:txBody>
                    <a:bodyPr/>
                    <a:lstStyle/>
                    <a:p>
                      <a:r>
                        <a:rPr lang="en-US" dirty="0" smtClean="0">
                          <a:latin typeface="Times New Roman" panose="02020603050405020304" pitchFamily="18" charset="0"/>
                          <a:cs typeface="Times New Roman" panose="02020603050405020304" pitchFamily="18" charset="0"/>
                        </a:rPr>
                        <a:t>JOURNAL</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 Transportation Security Administration, Recommended Security</a:t>
                      </a:r>
                      <a:endParaRPr lang="en-IN" dirty="0">
                        <a:latin typeface="Times New Roman" panose="02020603050405020304" pitchFamily="18" charset="0"/>
                        <a:cs typeface="Times New Roman" panose="02020603050405020304" pitchFamily="18" charset="0"/>
                      </a:endParaRPr>
                    </a:p>
                  </a:txBody>
                  <a:tcPr/>
                </a:tc>
              </a:tr>
              <a:tr h="1159749">
                <a:tc>
                  <a:txBody>
                    <a:bodyPr/>
                    <a:lstStyle/>
                    <a:p>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Guidelines for Airport Planning, Design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Construction, May 2011.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latin typeface="Times New Roman" panose="02020603050405020304" pitchFamily="18" charset="0"/>
                        <a:cs typeface="Times New Roman" panose="02020603050405020304" pitchFamily="18" charset="0"/>
                      </a:endParaRPr>
                    </a:p>
                  </a:txBody>
                  <a:tcPr/>
                </a:tc>
              </a:tr>
              <a:tr h="671918">
                <a:tc>
                  <a:txBody>
                    <a:bodyPr/>
                    <a:lstStyle/>
                    <a:p>
                      <a:r>
                        <a:rPr lang="en-US" dirty="0" smtClean="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Research</a:t>
                      </a:r>
                      <a:r>
                        <a:rPr lang="en-IN" baseline="0" dirty="0" smtClean="0">
                          <a:latin typeface="Times New Roman" panose="02020603050405020304" pitchFamily="18" charset="0"/>
                          <a:cs typeface="Times New Roman" panose="02020603050405020304" pitchFamily="18" charset="0"/>
                        </a:rPr>
                        <a:t> report</a:t>
                      </a:r>
                      <a:endParaRPr lang="en-IN" dirty="0">
                        <a:latin typeface="Times New Roman" panose="02020603050405020304" pitchFamily="18" charset="0"/>
                        <a:cs typeface="Times New Roman" panose="02020603050405020304" pitchFamily="18" charset="0"/>
                      </a:endParaRPr>
                    </a:p>
                  </a:txBody>
                  <a:tcPr/>
                </a:tc>
              </a:tr>
              <a:tr h="1656784">
                <a:tc>
                  <a:txBody>
                    <a:bodyPr/>
                    <a:lstStyle/>
                    <a:p>
                      <a:r>
                        <a:rPr lang="en-US" dirty="0" smtClean="0">
                          <a:latin typeface="Times New Roman" panose="02020603050405020304" pitchFamily="18" charset="0"/>
                          <a:cs typeface="Times New Roman" panose="02020603050405020304" pitchFamily="18" charset="0"/>
                        </a:rPr>
                        <a:t>INFERENCE</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This document provides a guideline for planning, and design and construction of passenger security checkpoints facilities at airports.</a:t>
                      </a:r>
                      <a:endParaRPr lang="en-IN" dirty="0">
                        <a:latin typeface="Times New Roman" panose="02020603050405020304" pitchFamily="18" charset="0"/>
                        <a:cs typeface="Times New Roman" panose="02020603050405020304"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18E5A94B-D643-433C-8B6B-56C25592C768}" type="slidenum">
              <a:rPr lang="en-US" smtClean="0"/>
              <a:pPr/>
              <a:t>14</a:t>
            </a:fld>
            <a:endParaRPr lang="en-US"/>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Tree>
    <p:extLst>
      <p:ext uri="{BB962C8B-B14F-4D97-AF65-F5344CB8AC3E}">
        <p14:creationId xmlns:p14="http://schemas.microsoft.com/office/powerpoint/2010/main" xmlns="" val="552709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Literature Survey (Cont’d..)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2770958209"/>
              </p:ext>
            </p:extLst>
          </p:nvPr>
        </p:nvGraphicFramePr>
        <p:xfrm>
          <a:off x="457200" y="1524000"/>
          <a:ext cx="8305800" cy="4648200"/>
        </p:xfrm>
        <a:graphic>
          <a:graphicData uri="http://schemas.openxmlformats.org/drawingml/2006/table">
            <a:tbl>
              <a:tblPr firstRow="1" bandRow="1">
                <a:tableStyleId>{5C22544A-7EE6-4342-B048-85BDC9FD1C3A}</a:tableStyleId>
              </a:tblPr>
              <a:tblGrid>
                <a:gridCol w="1538111"/>
                <a:gridCol w="6767689"/>
              </a:tblGrid>
              <a:tr h="1159749">
                <a:tc>
                  <a:txBody>
                    <a:bodyPr/>
                    <a:lstStyle/>
                    <a:p>
                      <a:r>
                        <a:rPr lang="en-US" dirty="0" smtClean="0">
                          <a:latin typeface="Times New Roman" panose="02020603050405020304" pitchFamily="18" charset="0"/>
                          <a:cs typeface="Times New Roman" panose="02020603050405020304" pitchFamily="18" charset="0"/>
                        </a:rPr>
                        <a:t>JOURNAL</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Transportation Security Administration, Burns, Bob, Future Attribute Screening Technology Mobile Module,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May 24, 2007.</a:t>
                      </a:r>
                      <a:endParaRPr lang="en-IN" dirty="0">
                        <a:latin typeface="Times New Roman" panose="02020603050405020304" pitchFamily="18" charset="0"/>
                        <a:cs typeface="Times New Roman" panose="02020603050405020304" pitchFamily="18" charset="0"/>
                      </a:endParaRPr>
                    </a:p>
                  </a:txBody>
                  <a:tcPr/>
                </a:tc>
              </a:tr>
              <a:tr h="1159749">
                <a:tc>
                  <a:txBody>
                    <a:bodyPr/>
                    <a:lstStyle/>
                    <a:p>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Transportation Security Administration, Burns, Bob, Future Attribute Screening Technology Mobile Module.</a:t>
                      </a:r>
                    </a:p>
                  </a:txBody>
                  <a:tcPr/>
                </a:tc>
              </a:tr>
              <a:tr h="671918">
                <a:tc>
                  <a:txBody>
                    <a:bodyPr/>
                    <a:lstStyle/>
                    <a:p>
                      <a:r>
                        <a:rPr lang="en-US" dirty="0" smtClean="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Research</a:t>
                      </a:r>
                      <a:r>
                        <a:rPr lang="en-IN" baseline="0" dirty="0" smtClean="0">
                          <a:latin typeface="Times New Roman" panose="02020603050405020304" pitchFamily="18" charset="0"/>
                          <a:cs typeface="Times New Roman" panose="02020603050405020304" pitchFamily="18" charset="0"/>
                        </a:rPr>
                        <a:t> report</a:t>
                      </a:r>
                      <a:endParaRPr lang="en-IN" dirty="0">
                        <a:latin typeface="Times New Roman" panose="02020603050405020304" pitchFamily="18" charset="0"/>
                        <a:cs typeface="Times New Roman" panose="02020603050405020304" pitchFamily="18" charset="0"/>
                      </a:endParaRPr>
                    </a:p>
                  </a:txBody>
                  <a:tcPr/>
                </a:tc>
              </a:tr>
              <a:tr h="1656784">
                <a:tc>
                  <a:txBody>
                    <a:bodyPr/>
                    <a:lstStyle/>
                    <a:p>
                      <a:r>
                        <a:rPr lang="en-US" dirty="0" smtClean="0">
                          <a:latin typeface="Times New Roman" panose="02020603050405020304" pitchFamily="18" charset="0"/>
                          <a:cs typeface="Times New Roman" panose="02020603050405020304" pitchFamily="18" charset="0"/>
                        </a:rPr>
                        <a:t>INFERENCE</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This presentation provides an overview of the Transportation Security Administration’s program for an innovative passenger screening technology. The program identifies prototype solution concepts for field testing using mobile research and development tools.</a:t>
                      </a:r>
                      <a:endParaRPr lang="en-IN" dirty="0">
                        <a:latin typeface="Times New Roman" panose="02020603050405020304" pitchFamily="18" charset="0"/>
                        <a:cs typeface="Times New Roman" panose="02020603050405020304"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18E5A94B-D643-433C-8B6B-56C25592C768}" type="slidenum">
              <a:rPr lang="en-US" smtClean="0"/>
              <a:pPr/>
              <a:t>15</a:t>
            </a:fld>
            <a:endParaRPr lang="en-US"/>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Tree>
    <p:extLst>
      <p:ext uri="{BB962C8B-B14F-4D97-AF65-F5344CB8AC3E}">
        <p14:creationId xmlns:p14="http://schemas.microsoft.com/office/powerpoint/2010/main" xmlns="" val="506519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Literature Survey (Cont’d..)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4102616196"/>
              </p:ext>
            </p:extLst>
          </p:nvPr>
        </p:nvGraphicFramePr>
        <p:xfrm>
          <a:off x="457200" y="1524000"/>
          <a:ext cx="8305800" cy="5003096"/>
        </p:xfrm>
        <a:graphic>
          <a:graphicData uri="http://schemas.openxmlformats.org/drawingml/2006/table">
            <a:tbl>
              <a:tblPr firstRow="1" bandRow="1">
                <a:tableStyleId>{5C22544A-7EE6-4342-B048-85BDC9FD1C3A}</a:tableStyleId>
              </a:tblPr>
              <a:tblGrid>
                <a:gridCol w="1538111"/>
                <a:gridCol w="6767689"/>
              </a:tblGrid>
              <a:tr h="1159749">
                <a:tc>
                  <a:txBody>
                    <a:bodyPr/>
                    <a:lstStyle/>
                    <a:p>
                      <a:r>
                        <a:rPr lang="en-US" dirty="0" smtClean="0">
                          <a:latin typeface="Times New Roman" panose="02020603050405020304" pitchFamily="18" charset="0"/>
                          <a:cs typeface="Times New Roman" panose="02020603050405020304" pitchFamily="18" charset="0"/>
                        </a:rPr>
                        <a:t>JOURNAL</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Terminal Building, ATS, CNS Installation Building, Cargo &amp; Aircraft Hanger</a:t>
                      </a:r>
                      <a:endParaRPr lang="en-IN" dirty="0">
                        <a:latin typeface="Times New Roman" panose="02020603050405020304" pitchFamily="18" charset="0"/>
                        <a:cs typeface="Times New Roman" panose="02020603050405020304" pitchFamily="18" charset="0"/>
                      </a:endParaRPr>
                    </a:p>
                  </a:txBody>
                  <a:tcPr/>
                </a:tc>
              </a:tr>
              <a:tr h="1159749">
                <a:tc>
                  <a:txBody>
                    <a:bodyPr/>
                    <a:lstStyle/>
                    <a:p>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Fire Prevention &amp; Protection </a:t>
                      </a:r>
                      <a:endParaRPr lang="en-IN"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latin typeface="Times New Roman" panose="02020603050405020304" pitchFamily="18" charset="0"/>
                        <a:cs typeface="Times New Roman" panose="02020603050405020304" pitchFamily="18" charset="0"/>
                      </a:endParaRPr>
                    </a:p>
                  </a:txBody>
                  <a:tcPr/>
                </a:tc>
              </a:tr>
              <a:tr h="671918">
                <a:tc>
                  <a:txBody>
                    <a:bodyPr/>
                    <a:lstStyle/>
                    <a:p>
                      <a:r>
                        <a:rPr lang="en-US" dirty="0" smtClean="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Airport</a:t>
                      </a:r>
                      <a:r>
                        <a:rPr lang="en-IN" baseline="0" dirty="0" smtClean="0">
                          <a:latin typeface="Times New Roman" panose="02020603050405020304" pitchFamily="18" charset="0"/>
                          <a:cs typeface="Times New Roman" panose="02020603050405020304" pitchFamily="18" charset="0"/>
                        </a:rPr>
                        <a:t> authority of India – FIRE ORDER -05</a:t>
                      </a:r>
                      <a:endParaRPr lang="en-IN" dirty="0">
                        <a:latin typeface="Times New Roman" panose="02020603050405020304" pitchFamily="18" charset="0"/>
                        <a:cs typeface="Times New Roman" panose="02020603050405020304" pitchFamily="18" charset="0"/>
                      </a:endParaRPr>
                    </a:p>
                  </a:txBody>
                  <a:tcPr/>
                </a:tc>
              </a:tr>
              <a:tr h="1656784">
                <a:tc>
                  <a:txBody>
                    <a:bodyPr/>
                    <a:lstStyle/>
                    <a:p>
                      <a:r>
                        <a:rPr lang="en-US" dirty="0" smtClean="0">
                          <a:latin typeface="Times New Roman" panose="02020603050405020304" pitchFamily="18" charset="0"/>
                          <a:cs typeface="Times New Roman" panose="02020603050405020304" pitchFamily="18" charset="0"/>
                        </a:rPr>
                        <a:t>INFERENCE</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Airport terminal building, ATS/CNS installation building and Airport Hanger are classified under Business-cum-Assembly and storage &amp; hazardous based on the classification of building and hence are required to comply with proper fire prevention and fire protection, confirming to high hazard occupancy as per National Building Code (NBC) and also as per National Fire Protection Association (NFPA)/Bureau of Indian Standard (BIS). </a:t>
                      </a:r>
                      <a:endParaRPr lang="en-IN" dirty="0">
                        <a:latin typeface="Times New Roman" panose="02020603050405020304" pitchFamily="18" charset="0"/>
                        <a:cs typeface="Times New Roman" panose="02020603050405020304"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18E5A94B-D643-433C-8B6B-56C25592C768}" type="slidenum">
              <a:rPr lang="en-US" smtClean="0"/>
              <a:pPr/>
              <a:t>16</a:t>
            </a:fld>
            <a:endParaRPr lang="en-US"/>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Tree>
    <p:extLst>
      <p:ext uri="{BB962C8B-B14F-4D97-AF65-F5344CB8AC3E}">
        <p14:creationId xmlns:p14="http://schemas.microsoft.com/office/powerpoint/2010/main" xmlns="" val="4167767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Need for the study</a:t>
            </a:r>
            <a:endParaRPr lang="en-US" b="1"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lgn="just"/>
            <a:r>
              <a:rPr lang="en-IN" dirty="0"/>
              <a:t>To put the emerging issues into proper context, many began their discussions with a review of the fundamental trends that are now being faced in the airport and aviation industry. </a:t>
            </a:r>
          </a:p>
          <a:p>
            <a:pPr algn="just"/>
            <a:r>
              <a:rPr lang="en-IN" dirty="0"/>
              <a:t>Government downsizing and increased focus on public-private partnerships </a:t>
            </a:r>
          </a:p>
          <a:p>
            <a:pPr algn="just"/>
            <a:r>
              <a:rPr lang="en-IN" dirty="0"/>
              <a:t>Changes in the airline industry, including route structures and airline </a:t>
            </a:r>
            <a:r>
              <a:rPr lang="en-IN" dirty="0" err="1"/>
              <a:t>hubbing</a:t>
            </a:r>
            <a:r>
              <a:rPr lang="en-IN" dirty="0"/>
              <a:t>.</a:t>
            </a:r>
          </a:p>
          <a:p>
            <a:pPr algn="just"/>
            <a:r>
              <a:rPr lang="en-IN" dirty="0"/>
              <a:t>Continuing growth in the airline passenger and air cargo markets.</a:t>
            </a:r>
          </a:p>
          <a:p>
            <a:endParaRPr lang="en-US" dirty="0"/>
          </a:p>
        </p:txBody>
      </p:sp>
      <p:sp>
        <p:nvSpPr>
          <p:cNvPr id="4" name="Slide Number Placeholder 3"/>
          <p:cNvSpPr>
            <a:spLocks noGrp="1"/>
          </p:cNvSpPr>
          <p:nvPr>
            <p:ph type="sldNum" sz="quarter" idx="12"/>
          </p:nvPr>
        </p:nvSpPr>
        <p:spPr/>
        <p:txBody>
          <a:bodyPr/>
          <a:lstStyle/>
          <a:p>
            <a:fld id="{18E5A94B-D643-433C-8B6B-56C25592C768}"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Need for the study</a:t>
            </a:r>
            <a:endParaRPr lang="en-US" b="1" dirty="0">
              <a:solidFill>
                <a:srgbClr val="FF0000"/>
              </a:solidFill>
            </a:endParaRPr>
          </a:p>
        </p:txBody>
      </p:sp>
      <p:sp>
        <p:nvSpPr>
          <p:cNvPr id="3" name="Content Placeholder 2"/>
          <p:cNvSpPr>
            <a:spLocks noGrp="1"/>
          </p:cNvSpPr>
          <p:nvPr>
            <p:ph idx="1"/>
          </p:nvPr>
        </p:nvSpPr>
        <p:spPr/>
        <p:txBody>
          <a:bodyPr>
            <a:normAutofit/>
          </a:bodyPr>
          <a:lstStyle/>
          <a:p>
            <a:r>
              <a:rPr lang="en-IN" dirty="0"/>
              <a:t>In considering these trends, it is clear that airports must be able to maintain a flexible response to the dynamics of an industry in which rapidly changing technology and political and economic events often affect and reshape all aspects of airport operations.</a:t>
            </a:r>
          </a:p>
          <a:p>
            <a:endParaRPr lang="en-US" dirty="0"/>
          </a:p>
        </p:txBody>
      </p:sp>
      <p:sp>
        <p:nvSpPr>
          <p:cNvPr id="4" name="Slide Number Placeholder 3"/>
          <p:cNvSpPr>
            <a:spLocks noGrp="1"/>
          </p:cNvSpPr>
          <p:nvPr>
            <p:ph type="sldNum" sz="quarter" idx="12"/>
          </p:nvPr>
        </p:nvSpPr>
        <p:spPr/>
        <p:txBody>
          <a:bodyPr/>
          <a:lstStyle/>
          <a:p>
            <a:fld id="{18E5A94B-D643-433C-8B6B-56C25592C768}"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extLst>
      <p:ext uri="{BB962C8B-B14F-4D97-AF65-F5344CB8AC3E}">
        <p14:creationId xmlns:p14="http://schemas.microsoft.com/office/powerpoint/2010/main" xmlns="" val="1306647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Work Schedule</a:t>
            </a:r>
            <a:endParaRPr lang="en-US" dirty="0">
              <a:solidFill>
                <a:srgbClr val="FF0000"/>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1150694842"/>
              </p:ext>
            </p:extLst>
          </p:nvPr>
        </p:nvGraphicFramePr>
        <p:xfrm>
          <a:off x="457200" y="1676400"/>
          <a:ext cx="8305799" cy="4307205"/>
        </p:xfrm>
        <a:graphic>
          <a:graphicData uri="http://schemas.openxmlformats.org/drawingml/2006/table">
            <a:tbl>
              <a:tblPr firstRow="1" bandRow="1">
                <a:tableStyleId>{5C22544A-7EE6-4342-B048-85BDC9FD1C3A}</a:tableStyleId>
              </a:tblPr>
              <a:tblGrid>
                <a:gridCol w="685800"/>
                <a:gridCol w="1467555"/>
                <a:gridCol w="2952045"/>
                <a:gridCol w="3200399"/>
              </a:tblGrid>
              <a:tr h="523875">
                <a:tc>
                  <a:txBody>
                    <a:bodyPr/>
                    <a:lstStyle/>
                    <a:p>
                      <a:pPr algn="ctr"/>
                      <a:r>
                        <a:rPr lang="en-US" dirty="0" smtClean="0"/>
                        <a:t>S.NO</a:t>
                      </a:r>
                      <a:endParaRPr lang="en-US" dirty="0"/>
                    </a:p>
                  </a:txBody>
                  <a:tcPr/>
                </a:tc>
                <a:tc>
                  <a:txBody>
                    <a:bodyPr/>
                    <a:lstStyle/>
                    <a:p>
                      <a:pPr algn="ctr"/>
                      <a:r>
                        <a:rPr lang="en-US" dirty="0" smtClean="0"/>
                        <a:t>DATE</a:t>
                      </a:r>
                      <a:endParaRPr lang="en-US" dirty="0"/>
                    </a:p>
                  </a:txBody>
                  <a:tcPr/>
                </a:tc>
                <a:tc>
                  <a:txBody>
                    <a:bodyPr/>
                    <a:lstStyle/>
                    <a:p>
                      <a:pPr algn="ctr"/>
                      <a:r>
                        <a:rPr lang="en-US" dirty="0" smtClean="0"/>
                        <a:t>WORK TO BE DONE</a:t>
                      </a:r>
                      <a:endParaRPr lang="en-US" dirty="0"/>
                    </a:p>
                  </a:txBody>
                  <a:tcPr/>
                </a:tc>
                <a:tc>
                  <a:txBody>
                    <a:bodyPr/>
                    <a:lstStyle/>
                    <a:p>
                      <a:pPr algn="ctr"/>
                      <a:r>
                        <a:rPr lang="en-US" dirty="0" smtClean="0"/>
                        <a:t>REMARKS</a:t>
                      </a:r>
                      <a:endParaRPr lang="en-US" dirty="0"/>
                    </a:p>
                  </a:txBody>
                  <a:tcPr/>
                </a:tc>
              </a:tr>
              <a:tr h="523875">
                <a:tc>
                  <a:txBody>
                    <a:bodyPr/>
                    <a:lstStyle/>
                    <a:p>
                      <a:pPr algn="ctr"/>
                      <a:r>
                        <a:rPr lang="en-US" dirty="0" smtClean="0"/>
                        <a:t>1</a:t>
                      </a:r>
                      <a:endParaRPr lang="en-US" dirty="0"/>
                    </a:p>
                  </a:txBody>
                  <a:tcPr/>
                </a:tc>
                <a:tc>
                  <a:txBody>
                    <a:bodyPr/>
                    <a:lstStyle/>
                    <a:p>
                      <a:r>
                        <a:rPr lang="en-US" dirty="0" smtClean="0"/>
                        <a:t>24-04-2017</a:t>
                      </a:r>
                    </a:p>
                  </a:txBody>
                  <a:tcPr/>
                </a:tc>
                <a:tc>
                  <a:txBody>
                    <a:bodyPr/>
                    <a:lstStyle/>
                    <a:p>
                      <a:r>
                        <a:rPr lang="en-US" dirty="0" smtClean="0"/>
                        <a:t>Selection of</a:t>
                      </a:r>
                      <a:r>
                        <a:rPr lang="en-US" baseline="0" dirty="0" smtClean="0"/>
                        <a:t> Topic</a:t>
                      </a:r>
                      <a:endParaRPr lang="en-US" dirty="0"/>
                    </a:p>
                  </a:txBody>
                  <a:tcPr/>
                </a:tc>
                <a:tc>
                  <a:txBody>
                    <a:bodyPr/>
                    <a:lstStyle/>
                    <a:p>
                      <a:endParaRPr lang="en-US"/>
                    </a:p>
                  </a:txBody>
                  <a:tcPr/>
                </a:tc>
              </a:tr>
              <a:tr h="523875">
                <a:tc>
                  <a:txBody>
                    <a:bodyPr/>
                    <a:lstStyle/>
                    <a:p>
                      <a:pPr algn="ctr"/>
                      <a:r>
                        <a:rPr lang="en-US" dirty="0" smtClean="0"/>
                        <a:t>2</a:t>
                      </a:r>
                      <a:endParaRPr lang="en-US" dirty="0"/>
                    </a:p>
                  </a:txBody>
                  <a:tcPr/>
                </a:tc>
                <a:tc>
                  <a:txBody>
                    <a:bodyPr/>
                    <a:lstStyle/>
                    <a:p>
                      <a:r>
                        <a:rPr lang="en-US" dirty="0" smtClean="0"/>
                        <a:t>02-05-2017</a:t>
                      </a:r>
                      <a:endParaRPr lang="en-US" dirty="0"/>
                    </a:p>
                  </a:txBody>
                  <a:tcPr/>
                </a:tc>
                <a:tc>
                  <a:txBody>
                    <a:bodyPr/>
                    <a:lstStyle/>
                    <a:p>
                      <a:r>
                        <a:rPr lang="en-US" dirty="0" smtClean="0"/>
                        <a:t>Literature study </a:t>
                      </a:r>
                      <a:endParaRPr lang="en-US" dirty="0"/>
                    </a:p>
                  </a:txBody>
                  <a:tcPr/>
                </a:tc>
                <a:tc>
                  <a:txBody>
                    <a:bodyPr/>
                    <a:lstStyle/>
                    <a:p>
                      <a:endParaRPr lang="en-US"/>
                    </a:p>
                  </a:txBody>
                  <a:tcPr/>
                </a:tc>
              </a:tr>
              <a:tr h="523875">
                <a:tc>
                  <a:txBody>
                    <a:bodyPr/>
                    <a:lstStyle/>
                    <a:p>
                      <a:pPr algn="ctr"/>
                      <a:r>
                        <a:rPr lang="en-US" dirty="0" smtClean="0"/>
                        <a:t>3</a:t>
                      </a:r>
                      <a:endParaRPr lang="en-US" dirty="0"/>
                    </a:p>
                  </a:txBody>
                  <a:tcPr/>
                </a:tc>
                <a:tc>
                  <a:txBody>
                    <a:bodyPr/>
                    <a:lstStyle/>
                    <a:p>
                      <a:r>
                        <a:rPr lang="en-US" dirty="0" smtClean="0"/>
                        <a:t>15-07-2017</a:t>
                      </a:r>
                      <a:endParaRPr lang="en-US" dirty="0"/>
                    </a:p>
                  </a:txBody>
                  <a:tcPr/>
                </a:tc>
                <a:tc>
                  <a:txBody>
                    <a:bodyPr/>
                    <a:lstStyle/>
                    <a:p>
                      <a:r>
                        <a:rPr lang="en-US" dirty="0" smtClean="0"/>
                        <a:t>Planning</a:t>
                      </a:r>
                      <a:r>
                        <a:rPr lang="en-US" baseline="0" dirty="0" smtClean="0"/>
                        <a:t> </a:t>
                      </a:r>
                      <a:endParaRPr lang="en-US" dirty="0"/>
                    </a:p>
                  </a:txBody>
                  <a:tcPr/>
                </a:tc>
                <a:tc>
                  <a:txBody>
                    <a:bodyPr/>
                    <a:lstStyle/>
                    <a:p>
                      <a:endParaRPr lang="en-US"/>
                    </a:p>
                  </a:txBody>
                  <a:tcPr/>
                </a:tc>
              </a:tr>
              <a:tr h="523875">
                <a:tc>
                  <a:txBody>
                    <a:bodyPr/>
                    <a:lstStyle/>
                    <a:p>
                      <a:pPr algn="ctr"/>
                      <a:r>
                        <a:rPr lang="en-US" dirty="0" smtClean="0"/>
                        <a:t>4</a:t>
                      </a:r>
                      <a:endParaRPr lang="en-US" dirty="0"/>
                    </a:p>
                  </a:txBody>
                  <a:tcPr/>
                </a:tc>
                <a:tc>
                  <a:txBody>
                    <a:bodyPr/>
                    <a:lstStyle/>
                    <a:p>
                      <a:r>
                        <a:rPr lang="en-US" dirty="0" smtClean="0"/>
                        <a:t>26-08-2017</a:t>
                      </a:r>
                      <a:endParaRPr lang="en-US" dirty="0"/>
                    </a:p>
                  </a:txBody>
                  <a:tcPr/>
                </a:tc>
                <a:tc>
                  <a:txBody>
                    <a:bodyPr/>
                    <a:lstStyle/>
                    <a:p>
                      <a:r>
                        <a:rPr lang="en-US" dirty="0" smtClean="0"/>
                        <a:t>Design</a:t>
                      </a:r>
                      <a:r>
                        <a:rPr lang="en-US" baseline="0" dirty="0" smtClean="0"/>
                        <a:t> and generation of project</a:t>
                      </a:r>
                      <a:endParaRPr lang="en-US" dirty="0"/>
                    </a:p>
                  </a:txBody>
                  <a:tcPr/>
                </a:tc>
                <a:tc>
                  <a:txBody>
                    <a:bodyPr/>
                    <a:lstStyle/>
                    <a:p>
                      <a:endParaRPr lang="en-US"/>
                    </a:p>
                  </a:txBody>
                  <a:tcPr/>
                </a:tc>
              </a:tr>
              <a:tr h="523875">
                <a:tc>
                  <a:txBody>
                    <a:bodyPr/>
                    <a:lstStyle/>
                    <a:p>
                      <a:pPr algn="ctr"/>
                      <a:r>
                        <a:rPr lang="en-US" dirty="0" smtClean="0"/>
                        <a:t>5</a:t>
                      </a:r>
                      <a:endParaRPr lang="en-US" dirty="0"/>
                    </a:p>
                  </a:txBody>
                  <a:tcPr/>
                </a:tc>
                <a:tc>
                  <a:txBody>
                    <a:bodyPr/>
                    <a:lstStyle/>
                    <a:p>
                      <a:r>
                        <a:rPr lang="en-US" smtClean="0"/>
                        <a:t>05-09-2017</a:t>
                      </a:r>
                      <a:endParaRPr lang="en-US" dirty="0"/>
                    </a:p>
                  </a:txBody>
                  <a:tcPr/>
                </a:tc>
                <a:tc>
                  <a:txBody>
                    <a:bodyPr/>
                    <a:lstStyle/>
                    <a:p>
                      <a:r>
                        <a:rPr lang="en-US" dirty="0" smtClean="0"/>
                        <a:t>Book formation </a:t>
                      </a:r>
                      <a:endParaRPr lang="en-US" dirty="0"/>
                    </a:p>
                  </a:txBody>
                  <a:tcPr/>
                </a:tc>
                <a:tc>
                  <a:txBody>
                    <a:bodyPr/>
                    <a:lstStyle/>
                    <a:p>
                      <a:endParaRPr lang="en-US"/>
                    </a:p>
                  </a:txBody>
                  <a:tcPr/>
                </a:tc>
              </a:tr>
              <a:tr h="523875">
                <a:tc>
                  <a:txBody>
                    <a:bodyPr/>
                    <a:lstStyle/>
                    <a:p>
                      <a:pPr algn="ctr"/>
                      <a:r>
                        <a:rPr lang="en-US" dirty="0" smtClean="0"/>
                        <a:t>6</a:t>
                      </a:r>
                      <a:endParaRPr lang="en-US" dirty="0"/>
                    </a:p>
                  </a:txBody>
                  <a:tcPr/>
                </a:tc>
                <a:tc>
                  <a:txBody>
                    <a:bodyPr/>
                    <a:lstStyle/>
                    <a:p>
                      <a:r>
                        <a:rPr lang="en-US" dirty="0" smtClean="0"/>
                        <a:t>25-09-2017</a:t>
                      </a:r>
                      <a:endParaRPr lang="en-US" dirty="0"/>
                    </a:p>
                  </a:txBody>
                  <a:tcPr/>
                </a:tc>
                <a:tc>
                  <a:txBody>
                    <a:bodyPr/>
                    <a:lstStyle/>
                    <a:p>
                      <a:r>
                        <a:rPr lang="en-US" dirty="0" smtClean="0"/>
                        <a:t>Submission</a:t>
                      </a:r>
                      <a:r>
                        <a:rPr lang="en-US" baseline="0" dirty="0" smtClean="0"/>
                        <a:t> of project</a:t>
                      </a:r>
                      <a:endParaRPr lang="en-US" dirty="0"/>
                    </a:p>
                  </a:txBody>
                  <a:tcPr/>
                </a:tc>
                <a:tc>
                  <a:txBody>
                    <a:bodyPr/>
                    <a:lstStyle/>
                    <a:p>
                      <a:endParaRPr lang="en-US"/>
                    </a:p>
                  </a:txBody>
                  <a:tcPr/>
                </a:tc>
              </a:tr>
              <a:tr h="523875">
                <a:tc>
                  <a:txBody>
                    <a:bodyPr/>
                    <a:lstStyle/>
                    <a:p>
                      <a:pPr algn="ct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4" name="Slide Number Placeholder 3"/>
          <p:cNvSpPr>
            <a:spLocks noGrp="1"/>
          </p:cNvSpPr>
          <p:nvPr>
            <p:ph type="sldNum" sz="quarter" idx="12"/>
          </p:nvPr>
        </p:nvSpPr>
        <p:spPr/>
        <p:txBody>
          <a:bodyPr/>
          <a:lstStyle/>
          <a:p>
            <a:fld id="{18E5A94B-D643-433C-8B6B-56C25592C768}"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
            <a:ext cx="7772400" cy="1143000"/>
          </a:xfrm>
        </p:spPr>
        <p:txBody>
          <a:bodyPr/>
          <a:lstStyle/>
          <a:p>
            <a:r>
              <a:rPr lang="en-US" b="1" dirty="0" smtClean="0">
                <a:solidFill>
                  <a:srgbClr val="FF0000"/>
                </a:solidFill>
              </a:rPr>
              <a:t>Title of the project	</a:t>
            </a:r>
            <a:endParaRPr lang="en-US" b="1" dirty="0">
              <a:solidFill>
                <a:srgbClr val="FF0000"/>
              </a:solidFill>
            </a:endParaRPr>
          </a:p>
        </p:txBody>
      </p:sp>
      <p:sp>
        <p:nvSpPr>
          <p:cNvPr id="3" name="Subtitle 2"/>
          <p:cNvSpPr>
            <a:spLocks noGrp="1"/>
          </p:cNvSpPr>
          <p:nvPr>
            <p:ph type="subTitle" idx="1"/>
          </p:nvPr>
        </p:nvSpPr>
        <p:spPr>
          <a:xfrm>
            <a:off x="914400" y="3886200"/>
            <a:ext cx="4953000" cy="1219200"/>
          </a:xfrm>
        </p:spPr>
        <p:txBody>
          <a:bodyPr>
            <a:normAutofit fontScale="77500" lnSpcReduction="20000"/>
          </a:bodyPr>
          <a:lstStyle/>
          <a:p>
            <a:pPr algn="l"/>
            <a:r>
              <a:rPr lang="en-US" dirty="0" smtClean="0"/>
              <a:t>Guide Name</a:t>
            </a:r>
          </a:p>
          <a:p>
            <a:pPr algn="l"/>
            <a:r>
              <a:rPr lang="en-US" dirty="0" smtClean="0"/>
              <a:t>Mr. Pradeep Kumar .D</a:t>
            </a:r>
          </a:p>
          <a:p>
            <a:pPr algn="l"/>
            <a:r>
              <a:rPr lang="en-US" dirty="0" err="1" smtClean="0"/>
              <a:t>Asst.Prof</a:t>
            </a:r>
            <a:r>
              <a:rPr lang="en-US" dirty="0" smtClean="0"/>
              <a:t>/Civil Dept.</a:t>
            </a:r>
          </a:p>
          <a:p>
            <a:pPr algn="l"/>
            <a:endParaRPr lang="en-US" dirty="0"/>
          </a:p>
        </p:txBody>
      </p:sp>
      <p:sp>
        <p:nvSpPr>
          <p:cNvPr id="6" name="Subtitle 2"/>
          <p:cNvSpPr txBox="1">
            <a:spLocks/>
          </p:cNvSpPr>
          <p:nvPr/>
        </p:nvSpPr>
        <p:spPr>
          <a:xfrm>
            <a:off x="914400" y="1676400"/>
            <a:ext cx="5486400" cy="1676400"/>
          </a:xfrm>
          <a:prstGeom prst="rect">
            <a:avLst/>
          </a:prstGeom>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Batch Members </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chemeClr val="tx1">
                    <a:tint val="75000"/>
                  </a:schemeClr>
                </a:solidFill>
              </a:rPr>
              <a:t>1. Aswath Kumar .N</a:t>
            </a:r>
            <a:endParaRPr lang="en-US" sz="3200"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2.Santhosh</a:t>
            </a:r>
            <a:r>
              <a:rPr kumimoji="0" lang="en-US" sz="3200" b="0" i="0" u="none" strike="noStrike" kern="1200" cap="none" spc="0" normalizeH="0" noProof="0" dirty="0" smtClean="0">
                <a:ln>
                  <a:noFill/>
                </a:ln>
                <a:solidFill>
                  <a:schemeClr val="tx1">
                    <a:tint val="75000"/>
                  </a:schemeClr>
                </a:solidFill>
                <a:effectLst/>
                <a:uLnTx/>
                <a:uFillTx/>
                <a:latin typeface="+mn-lt"/>
                <a:ea typeface="+mn-ea"/>
                <a:cs typeface="+mn-cs"/>
              </a:rPr>
              <a:t> Raja .U.R </a:t>
            </a: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chemeClr val="tx1">
                    <a:tint val="75000"/>
                  </a:schemeClr>
                </a:solidFill>
              </a:rPr>
              <a:t>3. Pavithiran .T.S</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18E5A94B-D643-433C-8B6B-56C25592C768}"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819400"/>
            <a:ext cx="6934200" cy="685799"/>
          </a:xfrm>
        </p:spPr>
        <p:txBody>
          <a:bodyPr>
            <a:noAutofit/>
          </a:bodyPr>
          <a:lstStyle/>
          <a:p>
            <a:pPr algn="ctr">
              <a:buNone/>
            </a:pPr>
            <a:r>
              <a:rPr lang="en-US" sz="4400" b="1" dirty="0" smtClean="0">
                <a:solidFill>
                  <a:srgbClr val="3366FF"/>
                </a:solidFill>
              </a:rPr>
              <a:t>Queries? </a:t>
            </a:r>
            <a:endParaRPr lang="en-US" sz="4400" b="1" dirty="0">
              <a:solidFill>
                <a:srgbClr val="3366FF"/>
              </a:solidFill>
            </a:endParaRPr>
          </a:p>
        </p:txBody>
      </p:sp>
      <p:sp>
        <p:nvSpPr>
          <p:cNvPr id="4" name="Slide Number Placeholder 3"/>
          <p:cNvSpPr>
            <a:spLocks noGrp="1"/>
          </p:cNvSpPr>
          <p:nvPr>
            <p:ph type="sldNum" sz="quarter" idx="12"/>
          </p:nvPr>
        </p:nvSpPr>
        <p:spPr/>
        <p:txBody>
          <a:bodyPr/>
          <a:lstStyle/>
          <a:p>
            <a:fld id="{18E5A94B-D643-433C-8B6B-56C25592C768}" type="slidenum">
              <a:rPr lang="en-US" smtClean="0"/>
              <a:pPr/>
              <a:t>20</a:t>
            </a:fld>
            <a:endParaRPr lang="en-US"/>
          </a:p>
        </p:txBody>
      </p:sp>
      <p:sp>
        <p:nvSpPr>
          <p:cNvPr id="5" name="Footer Placeholder 4"/>
          <p:cNvSpPr>
            <a:spLocks noGrp="1"/>
          </p:cNvSpPr>
          <p:nvPr>
            <p:ph type="ftr" sz="quarter" idx="11"/>
          </p:nvPr>
        </p:nvSpPr>
        <p:spPr/>
        <p:txBody>
          <a:bodyPr/>
          <a:lstStyle/>
          <a:p>
            <a:r>
              <a:rPr lang="en-US" dirty="0" smtClean="0"/>
              <a:t>Project Review 1 Version -00</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Presentation Outline</a:t>
            </a:r>
            <a:endParaRPr lang="en-US" b="1" dirty="0">
              <a:solidFill>
                <a:srgbClr val="FF0000"/>
              </a:solidFill>
            </a:endParaRPr>
          </a:p>
        </p:txBody>
      </p:sp>
      <p:sp>
        <p:nvSpPr>
          <p:cNvPr id="3" name="Content Placeholder 2"/>
          <p:cNvSpPr>
            <a:spLocks noGrp="1"/>
          </p:cNvSpPr>
          <p:nvPr>
            <p:ph idx="1"/>
          </p:nvPr>
        </p:nvSpPr>
        <p:spPr/>
        <p:txBody>
          <a:bodyPr>
            <a:normAutofit/>
          </a:bodyPr>
          <a:lstStyle/>
          <a:p>
            <a:pPr>
              <a:lnSpc>
                <a:spcPct val="150000"/>
              </a:lnSpc>
            </a:pPr>
            <a:r>
              <a:rPr lang="en-US" sz="2600" dirty="0" smtClean="0">
                <a:latin typeface="Times New Roman" pitchFamily="18" charset="0"/>
                <a:cs typeface="Times New Roman" pitchFamily="18" charset="0"/>
              </a:rPr>
              <a:t>Abstract</a:t>
            </a:r>
          </a:p>
          <a:p>
            <a:pPr>
              <a:lnSpc>
                <a:spcPct val="150000"/>
              </a:lnSpc>
            </a:pPr>
            <a:r>
              <a:rPr lang="en-US" sz="2600" dirty="0" smtClean="0">
                <a:latin typeface="Times New Roman" pitchFamily="18" charset="0"/>
                <a:cs typeface="Times New Roman" pitchFamily="18" charset="0"/>
              </a:rPr>
              <a:t>Literature Survey</a:t>
            </a:r>
          </a:p>
          <a:p>
            <a:pPr>
              <a:lnSpc>
                <a:spcPct val="150000"/>
              </a:lnSpc>
            </a:pPr>
            <a:r>
              <a:rPr lang="en-US" sz="2600" dirty="0" smtClean="0">
                <a:latin typeface="Times New Roman" pitchFamily="18" charset="0"/>
                <a:cs typeface="Times New Roman" pitchFamily="18" charset="0"/>
              </a:rPr>
              <a:t>Need for the study</a:t>
            </a:r>
          </a:p>
        </p:txBody>
      </p:sp>
      <p:sp>
        <p:nvSpPr>
          <p:cNvPr id="4" name="Slide Number Placeholder 3"/>
          <p:cNvSpPr>
            <a:spLocks noGrp="1"/>
          </p:cNvSpPr>
          <p:nvPr>
            <p:ph type="sldNum" sz="quarter" idx="12"/>
          </p:nvPr>
        </p:nvSpPr>
        <p:spPr/>
        <p:txBody>
          <a:bodyPr/>
          <a:lstStyle/>
          <a:p>
            <a:fld id="{18E5A94B-D643-433C-8B6B-56C25592C768}"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Abstract of the project</a:t>
            </a:r>
            <a:endParaRPr lang="en-US" b="1" dirty="0">
              <a:solidFill>
                <a:srgbClr val="FF0000"/>
              </a:solidFill>
            </a:endParaRPr>
          </a:p>
        </p:txBody>
      </p:sp>
      <p:sp>
        <p:nvSpPr>
          <p:cNvPr id="3" name="Content Placeholder 2"/>
          <p:cNvSpPr>
            <a:spLocks noGrp="1"/>
          </p:cNvSpPr>
          <p:nvPr>
            <p:ph idx="1"/>
          </p:nvPr>
        </p:nvSpPr>
        <p:spPr>
          <a:xfrm>
            <a:off x="457200" y="1295401"/>
            <a:ext cx="8382000" cy="4800600"/>
          </a:xfrm>
        </p:spPr>
        <p:txBody>
          <a:bodyPr>
            <a:normAutofit fontScale="77500" lnSpcReduction="20000"/>
          </a:bodyPr>
          <a:lstStyle/>
          <a:p>
            <a:pPr algn="just"/>
            <a:r>
              <a:rPr lang="en-US" dirty="0"/>
              <a:t>Steel is the emerging solution and effective means for conventional construction of modern architectural steel structures. </a:t>
            </a:r>
          </a:p>
          <a:p>
            <a:pPr algn="just"/>
            <a:r>
              <a:rPr lang="en-US" dirty="0"/>
              <a:t>The steel enables the platform for </a:t>
            </a:r>
            <a:r>
              <a:rPr lang="en-US" dirty="0" err="1"/>
              <a:t>rapid,quicker,durable</a:t>
            </a:r>
            <a:r>
              <a:rPr lang="en-US" dirty="0"/>
              <a:t>, replaceable and effective means of construction than the usage of conventional and primitive concrete structures.</a:t>
            </a:r>
          </a:p>
          <a:p>
            <a:pPr algn="just"/>
            <a:r>
              <a:rPr lang="en-US" dirty="0"/>
              <a:t>This project summarizes the planning , analysis and designing of airport in Erode , which is completely a steel structure which satisfies all the needs of the society and the norms by overcoming the flaws and the typical structural contingencies. </a:t>
            </a:r>
          </a:p>
          <a:p>
            <a:pPr algn="just"/>
            <a:r>
              <a:rPr lang="en-US" dirty="0">
                <a:solidFill>
                  <a:srgbClr val="FF0000"/>
                </a:solidFill>
              </a:rPr>
              <a:t>Keywords : Steel , Steel structures, </a:t>
            </a:r>
            <a:r>
              <a:rPr lang="en-US" dirty="0" smtClean="0">
                <a:solidFill>
                  <a:srgbClr val="FF0000"/>
                </a:solidFill>
              </a:rPr>
              <a:t>Effective , Emerging </a:t>
            </a:r>
            <a:r>
              <a:rPr lang="en-US" dirty="0">
                <a:solidFill>
                  <a:srgbClr val="FF0000"/>
                </a:solidFill>
              </a:rPr>
              <a:t>,Modern . </a:t>
            </a:r>
          </a:p>
          <a:p>
            <a:endParaRPr lang="en-US" dirty="0"/>
          </a:p>
        </p:txBody>
      </p:sp>
      <p:sp>
        <p:nvSpPr>
          <p:cNvPr id="4" name="Slide Number Placeholder 3"/>
          <p:cNvSpPr>
            <a:spLocks noGrp="1"/>
          </p:cNvSpPr>
          <p:nvPr>
            <p:ph type="sldNum" sz="quarter" idx="12"/>
          </p:nvPr>
        </p:nvSpPr>
        <p:spPr/>
        <p:txBody>
          <a:bodyPr/>
          <a:lstStyle/>
          <a:p>
            <a:fld id="{18E5A94B-D643-433C-8B6B-56C25592C768}"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Project Review 1 Version -00</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Literature Survey (Cont’d..)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4212436498"/>
              </p:ext>
            </p:extLst>
          </p:nvPr>
        </p:nvGraphicFramePr>
        <p:xfrm>
          <a:off x="457200" y="1524000"/>
          <a:ext cx="8305800" cy="4648200"/>
        </p:xfrm>
        <a:graphic>
          <a:graphicData uri="http://schemas.openxmlformats.org/drawingml/2006/table">
            <a:tbl>
              <a:tblPr firstRow="1" bandRow="1">
                <a:tableStyleId>{5C22544A-7EE6-4342-B048-85BDC9FD1C3A}</a:tableStyleId>
              </a:tblPr>
              <a:tblGrid>
                <a:gridCol w="1538111"/>
                <a:gridCol w="6767689"/>
              </a:tblGrid>
              <a:tr h="1159749">
                <a:tc>
                  <a:txBody>
                    <a:bodyPr/>
                    <a:lstStyle/>
                    <a:p>
                      <a:r>
                        <a:rPr lang="en-US" dirty="0" smtClean="0">
                          <a:latin typeface="Times New Roman" panose="02020603050405020304" pitchFamily="18" charset="0"/>
                          <a:cs typeface="Times New Roman" panose="02020603050405020304" pitchFamily="18" charset="0"/>
                        </a:rPr>
                        <a:t>JOURNAL</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IN" dirty="0" smtClean="0">
                          <a:latin typeface="Times New Roman" panose="02020603050405020304" pitchFamily="18" charset="0"/>
                          <a:cs typeface="Times New Roman" panose="02020603050405020304" pitchFamily="18" charset="0"/>
                        </a:rPr>
                        <a:t> Journal of Air Transport Management, 13(2), 97-103. </a:t>
                      </a:r>
                      <a:r>
                        <a:rPr lang="en-IN" dirty="0" err="1" smtClean="0">
                          <a:latin typeface="Times New Roman" panose="02020603050405020304" pitchFamily="18" charset="0"/>
                          <a:cs typeface="Times New Roman" panose="02020603050405020304" pitchFamily="18" charset="0"/>
                        </a:rPr>
                        <a:t>doi</a:t>
                      </a:r>
                      <a:r>
                        <a:rPr lang="en-IN" dirty="0" smtClean="0">
                          <a:latin typeface="Times New Roman" panose="02020603050405020304" pitchFamily="18" charset="0"/>
                          <a:cs typeface="Times New Roman" panose="02020603050405020304" pitchFamily="18" charset="0"/>
                        </a:rPr>
                        <a:t>: DOI:</a:t>
                      </a:r>
                    </a:p>
                    <a:p>
                      <a:pPr algn="just"/>
                      <a:r>
                        <a:rPr lang="en-IN" dirty="0" smtClean="0">
                          <a:latin typeface="Times New Roman" panose="02020603050405020304" pitchFamily="18" charset="0"/>
                          <a:cs typeface="Times New Roman" panose="02020603050405020304" pitchFamily="18" charset="0"/>
                        </a:rPr>
                        <a:t>10.1016/j.jairtraman.2006.10.002</a:t>
                      </a:r>
                    </a:p>
                    <a:p>
                      <a:pPr algn="just"/>
                      <a:endParaRPr lang="en-US" dirty="0">
                        <a:latin typeface="Times New Roman" panose="02020603050405020304" pitchFamily="18" charset="0"/>
                        <a:cs typeface="Times New Roman" panose="02020603050405020304" pitchFamily="18" charset="0"/>
                      </a:endParaRPr>
                    </a:p>
                  </a:txBody>
                  <a:tcPr/>
                </a:tc>
              </a:tr>
              <a:tr h="1159749">
                <a:tc>
                  <a:txBody>
                    <a:bodyPr/>
                    <a:lstStyle/>
                    <a:p>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IN" dirty="0" smtClean="0">
                          <a:latin typeface="Times New Roman" panose="02020603050405020304" pitchFamily="18" charset="0"/>
                          <a:cs typeface="Times New Roman" panose="02020603050405020304" pitchFamily="18" charset="0"/>
                        </a:rPr>
                        <a:t>Development of level of service</a:t>
                      </a:r>
                      <a:r>
                        <a:rPr lang="en-IN" baseline="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standards for airport facilities</a:t>
                      </a:r>
                      <a:endParaRPr lang="en-US" dirty="0">
                        <a:latin typeface="Times New Roman" panose="02020603050405020304" pitchFamily="18" charset="0"/>
                        <a:cs typeface="Times New Roman" panose="02020603050405020304" pitchFamily="18" charset="0"/>
                      </a:endParaRPr>
                    </a:p>
                  </a:txBody>
                  <a:tcPr/>
                </a:tc>
              </a:tr>
              <a:tr h="671918">
                <a:tc>
                  <a:txBody>
                    <a:bodyPr/>
                    <a:lstStyle/>
                    <a:p>
                      <a:r>
                        <a:rPr lang="en-US" dirty="0" smtClean="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err="1" smtClean="0">
                          <a:latin typeface="Times New Roman" panose="02020603050405020304" pitchFamily="18" charset="0"/>
                          <a:cs typeface="Times New Roman" panose="02020603050405020304" pitchFamily="18" charset="0"/>
                        </a:rPr>
                        <a:t>Correia</a:t>
                      </a:r>
                      <a:r>
                        <a:rPr lang="en-IN" dirty="0" smtClean="0">
                          <a:latin typeface="Times New Roman" panose="02020603050405020304" pitchFamily="18" charset="0"/>
                          <a:cs typeface="Times New Roman" panose="02020603050405020304" pitchFamily="18" charset="0"/>
                        </a:rPr>
                        <a:t>, A. R. &amp; </a:t>
                      </a:r>
                      <a:r>
                        <a:rPr lang="en-IN" dirty="0" err="1" smtClean="0">
                          <a:latin typeface="Times New Roman" panose="02020603050405020304" pitchFamily="18" charset="0"/>
                          <a:cs typeface="Times New Roman" panose="02020603050405020304" pitchFamily="18" charset="0"/>
                        </a:rPr>
                        <a:t>Wirasinghe</a:t>
                      </a:r>
                      <a:r>
                        <a:rPr lang="en-IN" dirty="0" smtClean="0">
                          <a:latin typeface="Times New Roman" panose="02020603050405020304" pitchFamily="18" charset="0"/>
                          <a:cs typeface="Times New Roman" panose="02020603050405020304" pitchFamily="18" charset="0"/>
                        </a:rPr>
                        <a:t>, S. C. (2007).</a:t>
                      </a:r>
                      <a:endParaRPr lang="en-US" dirty="0">
                        <a:latin typeface="Times New Roman" panose="02020603050405020304" pitchFamily="18" charset="0"/>
                        <a:cs typeface="Times New Roman" panose="02020603050405020304" pitchFamily="18" charset="0"/>
                      </a:endParaRPr>
                    </a:p>
                  </a:txBody>
                  <a:tcPr/>
                </a:tc>
              </a:tr>
              <a:tr h="1656784">
                <a:tc>
                  <a:txBody>
                    <a:bodyPr/>
                    <a:lstStyle/>
                    <a:p>
                      <a:r>
                        <a:rPr lang="en-US" dirty="0" smtClean="0">
                          <a:latin typeface="Times New Roman" panose="02020603050405020304" pitchFamily="18" charset="0"/>
                          <a:cs typeface="Times New Roman" panose="02020603050405020304" pitchFamily="18" charset="0"/>
                        </a:rPr>
                        <a:t>INFERENCE</a:t>
                      </a:r>
                      <a:endParaRPr lang="en-US" dirty="0">
                        <a:latin typeface="Times New Roman" panose="02020603050405020304" pitchFamily="18" charset="0"/>
                        <a:cs typeface="Times New Roman" panose="02020603050405020304" pitchFamily="18" charset="0"/>
                      </a:endParaRPr>
                    </a:p>
                  </a:txBody>
                  <a:tcPr/>
                </a:tc>
                <a:tc>
                  <a:txBody>
                    <a:bodyPr/>
                    <a:lstStyle/>
                    <a:p>
                      <a:pPr marL="0" indent="0" algn="just">
                        <a:buNone/>
                      </a:pPr>
                      <a:r>
                        <a:rPr lang="en-US" dirty="0" smtClean="0">
                          <a:latin typeface="Times New Roman" panose="02020603050405020304" pitchFamily="18" charset="0"/>
                          <a:cs typeface="Times New Roman" panose="02020603050405020304" pitchFamily="18" charset="0"/>
                        </a:rPr>
                        <a:t>The</a:t>
                      </a:r>
                      <a:r>
                        <a:rPr lang="en-US" baseline="0" dirty="0" smtClean="0">
                          <a:latin typeface="Times New Roman" panose="02020603050405020304" pitchFamily="18" charset="0"/>
                          <a:cs typeface="Times New Roman" panose="02020603050405020304" pitchFamily="18" charset="0"/>
                        </a:rPr>
                        <a:t> main challenges faced during the construction of the airport by considering all the information studied and recorded for the effective construction of  steel structured airport</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18E5A94B-D643-433C-8B6B-56C25592C768}" type="slidenum">
              <a:rPr lang="en-US" smtClean="0"/>
              <a:pPr/>
              <a:t>5</a:t>
            </a:fld>
            <a:endParaRPr lang="en-US"/>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Literature Survey (Cont’d..)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2657146954"/>
              </p:ext>
            </p:extLst>
          </p:nvPr>
        </p:nvGraphicFramePr>
        <p:xfrm>
          <a:off x="457200" y="1524000"/>
          <a:ext cx="8305800" cy="4677171"/>
        </p:xfrm>
        <a:graphic>
          <a:graphicData uri="http://schemas.openxmlformats.org/drawingml/2006/table">
            <a:tbl>
              <a:tblPr firstRow="1" bandRow="1">
                <a:tableStyleId>{5C22544A-7EE6-4342-B048-85BDC9FD1C3A}</a:tableStyleId>
              </a:tblPr>
              <a:tblGrid>
                <a:gridCol w="1538111"/>
                <a:gridCol w="6767689"/>
              </a:tblGrid>
              <a:tr h="1159749">
                <a:tc>
                  <a:txBody>
                    <a:bodyPr/>
                    <a:lstStyle/>
                    <a:p>
                      <a:r>
                        <a:rPr lang="en-US" dirty="0" smtClean="0">
                          <a:latin typeface="Times New Roman" panose="02020603050405020304" pitchFamily="18" charset="0"/>
                          <a:cs typeface="Times New Roman" panose="02020603050405020304" pitchFamily="18" charset="0"/>
                        </a:rPr>
                        <a:t>JOURNAL</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IN" dirty="0" smtClean="0">
                          <a:latin typeface="Times New Roman" panose="02020603050405020304" pitchFamily="18" charset="0"/>
                          <a:cs typeface="Times New Roman" panose="02020603050405020304" pitchFamily="18" charset="0"/>
                        </a:rPr>
                        <a:t>Transportation Research Part A: Policy and</a:t>
                      </a:r>
                    </a:p>
                    <a:p>
                      <a:pPr algn="just"/>
                      <a:r>
                        <a:rPr lang="en-IN" dirty="0" smtClean="0">
                          <a:latin typeface="Times New Roman" panose="02020603050405020304" pitchFamily="18" charset="0"/>
                          <a:cs typeface="Times New Roman" panose="02020603050405020304" pitchFamily="18" charset="0"/>
                        </a:rPr>
                        <a:t>Practice, 37(4), 315-331. </a:t>
                      </a:r>
                      <a:r>
                        <a:rPr lang="en-IN" dirty="0" err="1" smtClean="0">
                          <a:latin typeface="Times New Roman" panose="02020603050405020304" pitchFamily="18" charset="0"/>
                          <a:cs typeface="Times New Roman" panose="02020603050405020304" pitchFamily="18" charset="0"/>
                        </a:rPr>
                        <a:t>doi</a:t>
                      </a:r>
                      <a:r>
                        <a:rPr lang="en-IN" dirty="0" smtClean="0">
                          <a:latin typeface="Times New Roman" panose="02020603050405020304" pitchFamily="18" charset="0"/>
                          <a:cs typeface="Times New Roman" panose="02020603050405020304" pitchFamily="18" charset="0"/>
                        </a:rPr>
                        <a:t>: http://dx.doi.org/10.1016/S0965-</a:t>
                      </a:r>
                    </a:p>
                    <a:p>
                      <a:pPr algn="just"/>
                      <a:r>
                        <a:rPr lang="en-IN" dirty="0" smtClean="0">
                          <a:latin typeface="Times New Roman" panose="02020603050405020304" pitchFamily="18" charset="0"/>
                          <a:cs typeface="Times New Roman" panose="02020603050405020304" pitchFamily="18" charset="0"/>
                        </a:rPr>
                        <a:t>8564(02)00018-6</a:t>
                      </a:r>
                    </a:p>
                    <a:p>
                      <a:pPr algn="just"/>
                      <a:endParaRPr lang="en-US" dirty="0">
                        <a:latin typeface="Times New Roman" panose="02020603050405020304" pitchFamily="18" charset="0"/>
                        <a:cs typeface="Times New Roman" panose="02020603050405020304" pitchFamily="18" charset="0"/>
                      </a:endParaRPr>
                    </a:p>
                  </a:txBody>
                  <a:tcPr/>
                </a:tc>
              </a:tr>
              <a:tr h="1159749">
                <a:tc>
                  <a:txBody>
                    <a:bodyPr/>
                    <a:lstStyle/>
                    <a:p>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IN" dirty="0" smtClean="0">
                          <a:latin typeface="Times New Roman" panose="02020603050405020304" pitchFamily="18" charset="0"/>
                          <a:cs typeface="Times New Roman" panose="02020603050405020304" pitchFamily="18" charset="0"/>
                        </a:rPr>
                        <a:t>Optimal terminal configurations for</a:t>
                      </a:r>
                    </a:p>
                    <a:p>
                      <a:pPr algn="just"/>
                      <a:r>
                        <a:rPr lang="en-IN" dirty="0" smtClean="0">
                          <a:latin typeface="Times New Roman" panose="02020603050405020304" pitchFamily="18" charset="0"/>
                          <a:cs typeface="Times New Roman" panose="02020603050405020304" pitchFamily="18" charset="0"/>
                        </a:rPr>
                        <a:t>new large aircraft operations.</a:t>
                      </a:r>
                      <a:endParaRPr lang="en-US" dirty="0">
                        <a:latin typeface="Times New Roman" panose="02020603050405020304" pitchFamily="18" charset="0"/>
                        <a:cs typeface="Times New Roman" panose="02020603050405020304" pitchFamily="18" charset="0"/>
                      </a:endParaRPr>
                    </a:p>
                  </a:txBody>
                  <a:tcPr/>
                </a:tc>
              </a:tr>
              <a:tr h="671918">
                <a:tc>
                  <a:txBody>
                    <a:bodyPr/>
                    <a:lstStyle/>
                    <a:p>
                      <a:r>
                        <a:rPr lang="en-US" dirty="0" smtClean="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de Barros, A. G., &amp; </a:t>
                      </a:r>
                      <a:r>
                        <a:rPr lang="en-IN" dirty="0" err="1" smtClean="0">
                          <a:latin typeface="Times New Roman" panose="02020603050405020304" pitchFamily="18" charset="0"/>
                          <a:cs typeface="Times New Roman" panose="02020603050405020304" pitchFamily="18" charset="0"/>
                        </a:rPr>
                        <a:t>Wirasinghe</a:t>
                      </a:r>
                      <a:r>
                        <a:rPr lang="en-IN" dirty="0" smtClean="0">
                          <a:latin typeface="Times New Roman" panose="02020603050405020304" pitchFamily="18" charset="0"/>
                          <a:cs typeface="Times New Roman" panose="02020603050405020304" pitchFamily="18" charset="0"/>
                        </a:rPr>
                        <a:t>, S. C. (2003).</a:t>
                      </a:r>
                      <a:endParaRPr lang="en-US" dirty="0">
                        <a:latin typeface="Times New Roman" panose="02020603050405020304" pitchFamily="18" charset="0"/>
                        <a:cs typeface="Times New Roman" panose="02020603050405020304" pitchFamily="18" charset="0"/>
                      </a:endParaRPr>
                    </a:p>
                  </a:txBody>
                  <a:tcPr/>
                </a:tc>
              </a:tr>
              <a:tr h="1656784">
                <a:tc>
                  <a:txBody>
                    <a:bodyPr/>
                    <a:lstStyle/>
                    <a:p>
                      <a:r>
                        <a:rPr lang="en-US" dirty="0" smtClean="0">
                          <a:latin typeface="Times New Roman" panose="02020603050405020304" pitchFamily="18" charset="0"/>
                          <a:cs typeface="Times New Roman" panose="02020603050405020304" pitchFamily="18" charset="0"/>
                        </a:rPr>
                        <a:t>INFERENCE</a:t>
                      </a:r>
                      <a:endParaRPr lang="en-US" dirty="0">
                        <a:latin typeface="Times New Roman" panose="02020603050405020304" pitchFamily="18" charset="0"/>
                        <a:cs typeface="Times New Roman" panose="02020603050405020304" pitchFamily="18" charset="0"/>
                      </a:endParaRPr>
                    </a:p>
                  </a:txBody>
                  <a:tcPr/>
                </a:tc>
                <a:tc>
                  <a:txBody>
                    <a:bodyPr/>
                    <a:lstStyle/>
                    <a:p>
                      <a:pPr marL="0" indent="0" algn="just">
                        <a:buNone/>
                      </a:pPr>
                      <a:r>
                        <a:rPr lang="en-US" dirty="0" smtClean="0">
                          <a:latin typeface="Times New Roman" panose="02020603050405020304" pitchFamily="18" charset="0"/>
                          <a:cs typeface="Times New Roman" panose="02020603050405020304" pitchFamily="18" charset="0"/>
                        </a:rPr>
                        <a:t>The</a:t>
                      </a:r>
                      <a:r>
                        <a:rPr lang="en-US" baseline="0" dirty="0" smtClean="0">
                          <a:latin typeface="Times New Roman" panose="02020603050405020304" pitchFamily="18" charset="0"/>
                          <a:cs typeface="Times New Roman" panose="02020603050405020304" pitchFamily="18" charset="0"/>
                        </a:rPr>
                        <a:t> basic amenities to be imparted in the terminal for the betterment of the passengers and to make it accessible for people from all walks </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18E5A94B-D643-433C-8B6B-56C25592C768}" type="slidenum">
              <a:rPr lang="en-US" smtClean="0"/>
              <a:pPr/>
              <a:t>6</a:t>
            </a:fld>
            <a:endParaRPr lang="en-US"/>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Tree>
    <p:extLst>
      <p:ext uri="{BB962C8B-B14F-4D97-AF65-F5344CB8AC3E}">
        <p14:creationId xmlns:p14="http://schemas.microsoft.com/office/powerpoint/2010/main" xmlns="" val="4230909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Literature Survey (Cont’d..)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2590619790"/>
              </p:ext>
            </p:extLst>
          </p:nvPr>
        </p:nvGraphicFramePr>
        <p:xfrm>
          <a:off x="457200" y="1524000"/>
          <a:ext cx="8305800" cy="4677171"/>
        </p:xfrm>
        <a:graphic>
          <a:graphicData uri="http://schemas.openxmlformats.org/drawingml/2006/table">
            <a:tbl>
              <a:tblPr firstRow="1" bandRow="1">
                <a:tableStyleId>{5C22544A-7EE6-4342-B048-85BDC9FD1C3A}</a:tableStyleId>
              </a:tblPr>
              <a:tblGrid>
                <a:gridCol w="1538111"/>
                <a:gridCol w="6767689"/>
              </a:tblGrid>
              <a:tr h="1159749">
                <a:tc>
                  <a:txBody>
                    <a:bodyPr/>
                    <a:lstStyle/>
                    <a:p>
                      <a:r>
                        <a:rPr lang="en-US" dirty="0" smtClean="0">
                          <a:latin typeface="Times New Roman" panose="02020603050405020304" pitchFamily="18" charset="0"/>
                          <a:cs typeface="Times New Roman" panose="02020603050405020304" pitchFamily="18" charset="0"/>
                        </a:rPr>
                        <a:t>JOURNAL</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IN" dirty="0" smtClean="0">
                          <a:latin typeface="Times New Roman" panose="02020603050405020304" pitchFamily="18" charset="0"/>
                          <a:cs typeface="Times New Roman" panose="02020603050405020304" pitchFamily="18" charset="0"/>
                        </a:rPr>
                        <a:t>Airport Development Reference Manual. 9th 2013, from</a:t>
                      </a:r>
                    </a:p>
                    <a:p>
                      <a:pPr algn="just"/>
                      <a:r>
                        <a:rPr lang="en-IN" dirty="0" smtClean="0">
                          <a:latin typeface="Times New Roman" panose="02020603050405020304" pitchFamily="18" charset="0"/>
                          <a:cs typeface="Times New Roman" panose="02020603050405020304" pitchFamily="18" charset="0"/>
                        </a:rPr>
                        <a:t>https://www.iata.org/publications/Documents/toc-adrm-9-ed-2004.pdf</a:t>
                      </a:r>
                    </a:p>
                    <a:p>
                      <a:pPr algn="just"/>
                      <a:endParaRPr lang="en-US" dirty="0">
                        <a:latin typeface="Times New Roman" panose="02020603050405020304" pitchFamily="18" charset="0"/>
                        <a:cs typeface="Times New Roman" panose="02020603050405020304" pitchFamily="18" charset="0"/>
                      </a:endParaRPr>
                    </a:p>
                  </a:txBody>
                  <a:tcPr/>
                </a:tc>
              </a:tr>
              <a:tr h="1159749">
                <a:tc>
                  <a:txBody>
                    <a:bodyPr/>
                    <a:lstStyle/>
                    <a:p>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IN" dirty="0" smtClean="0">
                          <a:latin typeface="Times New Roman" panose="02020603050405020304" pitchFamily="18" charset="0"/>
                          <a:cs typeface="Times New Roman" panose="02020603050405020304" pitchFamily="18" charset="0"/>
                        </a:rPr>
                        <a:t> Planning &amp;</a:t>
                      </a:r>
                      <a:r>
                        <a:rPr lang="en-IN" baseline="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Design of Airports: McGraw Hill.</a:t>
                      </a:r>
                    </a:p>
                    <a:p>
                      <a:pPr algn="just"/>
                      <a:r>
                        <a:rPr lang="en-IN" dirty="0" smtClean="0">
                          <a:latin typeface="Times New Roman" panose="02020603050405020304" pitchFamily="18" charset="0"/>
                          <a:cs typeface="Times New Roman" panose="02020603050405020304" pitchFamily="18" charset="0"/>
                        </a:rPr>
                        <a:t>IATA. (2004).</a:t>
                      </a:r>
                      <a:endParaRPr lang="en-US" dirty="0">
                        <a:latin typeface="Times New Roman" panose="02020603050405020304" pitchFamily="18" charset="0"/>
                        <a:cs typeface="Times New Roman" panose="02020603050405020304" pitchFamily="18" charset="0"/>
                      </a:endParaRPr>
                    </a:p>
                  </a:txBody>
                  <a:tcPr/>
                </a:tc>
              </a:tr>
              <a:tr h="671918">
                <a:tc>
                  <a:txBody>
                    <a:bodyPr/>
                    <a:lstStyle/>
                    <a:p>
                      <a:r>
                        <a:rPr lang="en-US" dirty="0" smtClean="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err="1" smtClean="0">
                          <a:latin typeface="Times New Roman" panose="02020603050405020304" pitchFamily="18" charset="0"/>
                          <a:cs typeface="Times New Roman" panose="02020603050405020304" pitchFamily="18" charset="0"/>
                        </a:rPr>
                        <a:t>Horonjeff</a:t>
                      </a:r>
                      <a:r>
                        <a:rPr lang="en-IN" dirty="0" smtClean="0">
                          <a:latin typeface="Times New Roman" panose="02020603050405020304" pitchFamily="18" charset="0"/>
                          <a:cs typeface="Times New Roman" panose="02020603050405020304" pitchFamily="18" charset="0"/>
                        </a:rPr>
                        <a:t>, R., </a:t>
                      </a:r>
                      <a:r>
                        <a:rPr lang="en-IN" dirty="0" err="1" smtClean="0">
                          <a:latin typeface="Times New Roman" panose="02020603050405020304" pitchFamily="18" charset="0"/>
                          <a:cs typeface="Times New Roman" panose="02020603050405020304" pitchFamily="18" charset="0"/>
                        </a:rPr>
                        <a:t>McKelvey</a:t>
                      </a:r>
                      <a:r>
                        <a:rPr lang="en-IN" dirty="0" smtClean="0">
                          <a:latin typeface="Times New Roman" panose="02020603050405020304" pitchFamily="18" charset="0"/>
                          <a:cs typeface="Times New Roman" panose="02020603050405020304" pitchFamily="18" charset="0"/>
                        </a:rPr>
                        <a:t>, F. X., </a:t>
                      </a:r>
                      <a:r>
                        <a:rPr lang="en-IN" dirty="0" err="1" smtClean="0">
                          <a:latin typeface="Times New Roman" panose="02020603050405020304" pitchFamily="18" charset="0"/>
                          <a:cs typeface="Times New Roman" panose="02020603050405020304" pitchFamily="18" charset="0"/>
                        </a:rPr>
                        <a:t>Wiiliam</a:t>
                      </a:r>
                      <a:r>
                        <a:rPr lang="en-IN" dirty="0" smtClean="0">
                          <a:latin typeface="Times New Roman" panose="02020603050405020304" pitchFamily="18" charset="0"/>
                          <a:cs typeface="Times New Roman" panose="02020603050405020304" pitchFamily="18" charset="0"/>
                        </a:rPr>
                        <a:t>, J. S., &amp; Young, S. B. (2010).</a:t>
                      </a:r>
                      <a:endParaRPr lang="en-US" dirty="0">
                        <a:latin typeface="Times New Roman" panose="02020603050405020304" pitchFamily="18" charset="0"/>
                        <a:cs typeface="Times New Roman" panose="02020603050405020304" pitchFamily="18" charset="0"/>
                      </a:endParaRPr>
                    </a:p>
                  </a:txBody>
                  <a:tcPr/>
                </a:tc>
              </a:tr>
              <a:tr h="1656784">
                <a:tc>
                  <a:txBody>
                    <a:bodyPr/>
                    <a:lstStyle/>
                    <a:p>
                      <a:r>
                        <a:rPr lang="en-US" dirty="0" smtClean="0">
                          <a:latin typeface="Times New Roman" panose="02020603050405020304" pitchFamily="18" charset="0"/>
                          <a:cs typeface="Times New Roman" panose="02020603050405020304" pitchFamily="18" charset="0"/>
                        </a:rPr>
                        <a:t>INFERENCE</a:t>
                      </a:r>
                      <a:endParaRPr lang="en-US" dirty="0">
                        <a:latin typeface="Times New Roman" panose="02020603050405020304" pitchFamily="18" charset="0"/>
                        <a:cs typeface="Times New Roman" panose="02020603050405020304" pitchFamily="18" charset="0"/>
                      </a:endParaRPr>
                    </a:p>
                  </a:txBody>
                  <a:tcPr/>
                </a:tc>
                <a:tc>
                  <a:txBody>
                    <a:bodyPr/>
                    <a:lstStyle/>
                    <a:p>
                      <a:pPr marL="0" indent="0" algn="just">
                        <a:buNone/>
                      </a:pPr>
                      <a:r>
                        <a:rPr lang="en-US" dirty="0" smtClean="0">
                          <a:latin typeface="Times New Roman" panose="02020603050405020304" pitchFamily="18" charset="0"/>
                          <a:cs typeface="Times New Roman" panose="02020603050405020304" pitchFamily="18" charset="0"/>
                        </a:rPr>
                        <a:t>The</a:t>
                      </a:r>
                      <a:r>
                        <a:rPr lang="en-US" baseline="0" dirty="0" smtClean="0">
                          <a:latin typeface="Times New Roman" panose="02020603050405020304" pitchFamily="18" charset="0"/>
                          <a:cs typeface="Times New Roman" panose="02020603050405020304" pitchFamily="18" charset="0"/>
                        </a:rPr>
                        <a:t> detailed steps and procedures involved in the process of planning and design of airport along with the various techniques applies are studied</a:t>
                      </a:r>
                      <a:endParaRPr lang="en-US" dirty="0">
                        <a:latin typeface="Times New Roman" panose="02020603050405020304" pitchFamily="18" charset="0"/>
                        <a:cs typeface="Times New Roman" panose="02020603050405020304"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18E5A94B-D643-433C-8B6B-56C25592C768}" type="slidenum">
              <a:rPr lang="en-US" smtClean="0"/>
              <a:pPr/>
              <a:t>7</a:t>
            </a:fld>
            <a:endParaRPr lang="en-US"/>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Tree>
    <p:extLst>
      <p:ext uri="{BB962C8B-B14F-4D97-AF65-F5344CB8AC3E}">
        <p14:creationId xmlns:p14="http://schemas.microsoft.com/office/powerpoint/2010/main" xmlns="" val="1427261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Literature Survey (Cont’d..)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2232390715"/>
              </p:ext>
            </p:extLst>
          </p:nvPr>
        </p:nvGraphicFramePr>
        <p:xfrm>
          <a:off x="457200" y="1524000"/>
          <a:ext cx="8305800" cy="4648200"/>
        </p:xfrm>
        <a:graphic>
          <a:graphicData uri="http://schemas.openxmlformats.org/drawingml/2006/table">
            <a:tbl>
              <a:tblPr firstRow="1" bandRow="1">
                <a:tableStyleId>{5C22544A-7EE6-4342-B048-85BDC9FD1C3A}</a:tableStyleId>
              </a:tblPr>
              <a:tblGrid>
                <a:gridCol w="1538111"/>
                <a:gridCol w="6767689"/>
              </a:tblGrid>
              <a:tr h="1159749">
                <a:tc>
                  <a:txBody>
                    <a:bodyPr/>
                    <a:lstStyle/>
                    <a:p>
                      <a:r>
                        <a:rPr lang="en-US" dirty="0" smtClean="0">
                          <a:latin typeface="Times New Roman" panose="02020603050405020304" pitchFamily="18" charset="0"/>
                          <a:cs typeface="Times New Roman" panose="02020603050405020304" pitchFamily="18" charset="0"/>
                        </a:rPr>
                        <a:t>JOURNAL</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IN" dirty="0" smtClean="0">
                          <a:latin typeface="Times New Roman" panose="02020603050405020304" pitchFamily="18" charset="0"/>
                          <a:cs typeface="Times New Roman" panose="02020603050405020304" pitchFamily="18" charset="0"/>
                        </a:rPr>
                        <a:t> Paper presented at the 2nd International</a:t>
                      </a:r>
                    </a:p>
                    <a:p>
                      <a:pPr algn="just"/>
                      <a:r>
                        <a:rPr lang="en-IN" dirty="0" smtClean="0">
                          <a:latin typeface="Times New Roman" panose="02020603050405020304" pitchFamily="18" charset="0"/>
                          <a:cs typeface="Times New Roman" panose="02020603050405020304" pitchFamily="18" charset="0"/>
                        </a:rPr>
                        <a:t>Conference on Construction and Project Management, Singapore.</a:t>
                      </a:r>
                      <a:endParaRPr lang="en-US" dirty="0">
                        <a:latin typeface="Times New Roman" panose="02020603050405020304" pitchFamily="18" charset="0"/>
                        <a:cs typeface="Times New Roman" panose="02020603050405020304" pitchFamily="18" charset="0"/>
                      </a:endParaRPr>
                    </a:p>
                  </a:txBody>
                  <a:tcPr/>
                </a:tc>
              </a:tr>
              <a:tr h="1159749">
                <a:tc>
                  <a:txBody>
                    <a:bodyPr/>
                    <a:lstStyle/>
                    <a:p>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IN" dirty="0" smtClean="0">
                          <a:latin typeface="Times New Roman" panose="02020603050405020304" pitchFamily="18" charset="0"/>
                          <a:cs typeface="Times New Roman" panose="02020603050405020304" pitchFamily="18" charset="0"/>
                        </a:rPr>
                        <a:t> The Function of Creativity and Innovation In Architectural Design</a:t>
                      </a:r>
                      <a:endParaRPr lang="en-US" dirty="0">
                        <a:latin typeface="Times New Roman" panose="02020603050405020304" pitchFamily="18" charset="0"/>
                        <a:cs typeface="Times New Roman" panose="02020603050405020304" pitchFamily="18" charset="0"/>
                      </a:endParaRPr>
                    </a:p>
                  </a:txBody>
                  <a:tcPr/>
                </a:tc>
              </a:tr>
              <a:tr h="671918">
                <a:tc>
                  <a:txBody>
                    <a:bodyPr/>
                    <a:lstStyle/>
                    <a:p>
                      <a:r>
                        <a:rPr lang="en-US" dirty="0" smtClean="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Idi, D. B., </a:t>
                      </a:r>
                      <a:r>
                        <a:rPr lang="en-IN" dirty="0" err="1" smtClean="0">
                          <a:latin typeface="Times New Roman" panose="02020603050405020304" pitchFamily="18" charset="0"/>
                          <a:cs typeface="Times New Roman" panose="02020603050405020304" pitchFamily="18" charset="0"/>
                        </a:rPr>
                        <a:t>Khaidzir</a:t>
                      </a:r>
                      <a:r>
                        <a:rPr lang="en-IN" dirty="0" smtClean="0">
                          <a:latin typeface="Times New Roman" panose="02020603050405020304" pitchFamily="18" charset="0"/>
                          <a:cs typeface="Times New Roman" panose="02020603050405020304" pitchFamily="18" charset="0"/>
                        </a:rPr>
                        <a:t>, K. A. B. M., &amp; </a:t>
                      </a:r>
                      <a:r>
                        <a:rPr lang="en-IN" dirty="0" err="1" smtClean="0">
                          <a:latin typeface="Times New Roman" panose="02020603050405020304" pitchFamily="18" charset="0"/>
                          <a:cs typeface="Times New Roman" panose="02020603050405020304" pitchFamily="18" charset="0"/>
                        </a:rPr>
                        <a:t>Zeari</a:t>
                      </a:r>
                      <a:r>
                        <a:rPr lang="en-IN" dirty="0" smtClean="0">
                          <a:latin typeface="Times New Roman" panose="02020603050405020304" pitchFamily="18" charset="0"/>
                          <a:cs typeface="Times New Roman" panose="02020603050405020304" pitchFamily="18" charset="0"/>
                        </a:rPr>
                        <a:t>, F. (2011). </a:t>
                      </a:r>
                      <a:endParaRPr lang="en-IN" dirty="0"/>
                    </a:p>
                  </a:txBody>
                  <a:tcPr/>
                </a:tc>
              </a:tr>
              <a:tr h="1656784">
                <a:tc>
                  <a:txBody>
                    <a:bodyPr/>
                    <a:lstStyle/>
                    <a:p>
                      <a:r>
                        <a:rPr lang="en-US" dirty="0" smtClean="0">
                          <a:latin typeface="Times New Roman" panose="02020603050405020304" pitchFamily="18" charset="0"/>
                          <a:cs typeface="Times New Roman" panose="02020603050405020304" pitchFamily="18" charset="0"/>
                        </a:rPr>
                        <a:t>INFERENCE</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The modern architectural</a:t>
                      </a:r>
                      <a:r>
                        <a:rPr lang="en-IN" baseline="0" dirty="0" smtClean="0">
                          <a:latin typeface="Times New Roman" panose="02020603050405020304" pitchFamily="18" charset="0"/>
                          <a:cs typeface="Times New Roman" panose="02020603050405020304" pitchFamily="18" charset="0"/>
                        </a:rPr>
                        <a:t> concepts and design of the airport terminal are analysed and the design and construction techniques to be adopted are explained. </a:t>
                      </a:r>
                      <a:endParaRPr lang="en-IN" dirty="0">
                        <a:latin typeface="Times New Roman" panose="02020603050405020304" pitchFamily="18" charset="0"/>
                        <a:cs typeface="Times New Roman" panose="02020603050405020304"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18E5A94B-D643-433C-8B6B-56C25592C768}" type="slidenum">
              <a:rPr lang="en-US" smtClean="0"/>
              <a:pPr/>
              <a:t>8</a:t>
            </a:fld>
            <a:endParaRPr lang="en-US"/>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Tree>
    <p:extLst>
      <p:ext uri="{BB962C8B-B14F-4D97-AF65-F5344CB8AC3E}">
        <p14:creationId xmlns:p14="http://schemas.microsoft.com/office/powerpoint/2010/main" xmlns="" val="320789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Literature Survey (Cont’d..)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405745363"/>
              </p:ext>
            </p:extLst>
          </p:nvPr>
        </p:nvGraphicFramePr>
        <p:xfrm>
          <a:off x="457200" y="1524000"/>
          <a:ext cx="8305800" cy="5003096"/>
        </p:xfrm>
        <a:graphic>
          <a:graphicData uri="http://schemas.openxmlformats.org/drawingml/2006/table">
            <a:tbl>
              <a:tblPr firstRow="1" bandRow="1">
                <a:tableStyleId>{5C22544A-7EE6-4342-B048-85BDC9FD1C3A}</a:tableStyleId>
              </a:tblPr>
              <a:tblGrid>
                <a:gridCol w="1538111"/>
                <a:gridCol w="6767689"/>
              </a:tblGrid>
              <a:tr h="1159749">
                <a:tc>
                  <a:txBody>
                    <a:bodyPr/>
                    <a:lstStyle/>
                    <a:p>
                      <a:r>
                        <a:rPr lang="en-US" dirty="0" smtClean="0">
                          <a:latin typeface="Times New Roman" panose="02020603050405020304" pitchFamily="18" charset="0"/>
                          <a:cs typeface="Times New Roman" panose="02020603050405020304" pitchFamily="18" charset="0"/>
                        </a:rPr>
                        <a:t>JOURNAL</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Airport Cooperative Research Program, ACRP Report 40</a:t>
                      </a:r>
                      <a:endParaRPr lang="en-IN" dirty="0"/>
                    </a:p>
                  </a:txBody>
                  <a:tcPr/>
                </a:tc>
              </a:tr>
              <a:tr h="1159749">
                <a:tc>
                  <a:txBody>
                    <a:bodyPr/>
                    <a:lstStyle/>
                    <a:p>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Airport Kerbside and Terminal Area Roadway,</a:t>
                      </a:r>
                    </a:p>
                    <a:p>
                      <a:r>
                        <a:rPr lang="en-IN" dirty="0" smtClean="0">
                          <a:latin typeface="Times New Roman" panose="02020603050405020304" pitchFamily="18" charset="0"/>
                          <a:cs typeface="Times New Roman" panose="02020603050405020304" pitchFamily="18" charset="0"/>
                        </a:rPr>
                        <a:t>2010.</a:t>
                      </a:r>
                    </a:p>
                  </a:txBody>
                  <a:tcPr/>
                </a:tc>
              </a:tr>
              <a:tr h="671918">
                <a:tc>
                  <a:txBody>
                    <a:bodyPr/>
                    <a:lstStyle/>
                    <a:p>
                      <a:r>
                        <a:rPr lang="en-US" dirty="0" smtClean="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Research</a:t>
                      </a:r>
                      <a:r>
                        <a:rPr lang="en-IN" baseline="0" dirty="0" smtClean="0">
                          <a:latin typeface="Times New Roman" panose="02020603050405020304" pitchFamily="18" charset="0"/>
                          <a:cs typeface="Times New Roman" panose="02020603050405020304" pitchFamily="18" charset="0"/>
                        </a:rPr>
                        <a:t> report –ARCP -40</a:t>
                      </a:r>
                      <a:endParaRPr lang="en-IN" dirty="0">
                        <a:latin typeface="Times New Roman" panose="02020603050405020304" pitchFamily="18" charset="0"/>
                        <a:cs typeface="Times New Roman" panose="02020603050405020304" pitchFamily="18" charset="0"/>
                      </a:endParaRPr>
                    </a:p>
                  </a:txBody>
                  <a:tcPr/>
                </a:tc>
              </a:tr>
              <a:tr h="1656784">
                <a:tc>
                  <a:txBody>
                    <a:bodyPr/>
                    <a:lstStyle/>
                    <a:p>
                      <a:r>
                        <a:rPr lang="en-US" dirty="0" smtClean="0">
                          <a:latin typeface="Times New Roman" panose="02020603050405020304" pitchFamily="18" charset="0"/>
                          <a:cs typeface="Times New Roman" panose="02020603050405020304" pitchFamily="18" charset="0"/>
                        </a:rPr>
                        <a:t>INFERENCE</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The guide describes the unique operating characteristics of airport terminal area roadways and kerbside areas, and how their operations differ from those of urban streets and regional highways. The guide</a:t>
                      </a:r>
                    </a:p>
                    <a:p>
                      <a:r>
                        <a:rPr lang="en-IN" dirty="0" smtClean="0">
                          <a:latin typeface="Times New Roman" panose="02020603050405020304" pitchFamily="18" charset="0"/>
                          <a:cs typeface="Times New Roman" panose="02020603050405020304" pitchFamily="18" charset="0"/>
                        </a:rPr>
                        <a:t>presents methods for estimating existing and future airport roadway requirements and alternative methods for analysing operations on airport roadways.</a:t>
                      </a:r>
                    </a:p>
                    <a:p>
                      <a:endParaRPr lang="en-IN" dirty="0">
                        <a:latin typeface="Times New Roman" panose="02020603050405020304" pitchFamily="18" charset="0"/>
                        <a:cs typeface="Times New Roman" panose="02020603050405020304"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18E5A94B-D643-433C-8B6B-56C25592C768}" type="slidenum">
              <a:rPr lang="en-US" smtClean="0"/>
              <a:pPr/>
              <a:t>9</a:t>
            </a:fld>
            <a:endParaRPr lang="en-US"/>
          </a:p>
        </p:txBody>
      </p:sp>
      <p:sp>
        <p:nvSpPr>
          <p:cNvPr id="6" name="Footer Placeholder 5"/>
          <p:cNvSpPr>
            <a:spLocks noGrp="1"/>
          </p:cNvSpPr>
          <p:nvPr>
            <p:ph type="ftr" sz="quarter" idx="11"/>
          </p:nvPr>
        </p:nvSpPr>
        <p:spPr/>
        <p:txBody>
          <a:bodyPr/>
          <a:lstStyle/>
          <a:p>
            <a:r>
              <a:rPr lang="en-US" dirty="0" smtClean="0"/>
              <a:t>Project Review 1 Version -00</a:t>
            </a:r>
            <a:endParaRPr lang="en-US" dirty="0"/>
          </a:p>
        </p:txBody>
      </p:sp>
    </p:spTree>
    <p:extLst>
      <p:ext uri="{BB962C8B-B14F-4D97-AF65-F5344CB8AC3E}">
        <p14:creationId xmlns:p14="http://schemas.microsoft.com/office/powerpoint/2010/main" xmlns="" val="1701529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1390</Words>
  <Application>Microsoft Office PowerPoint</Application>
  <PresentationFormat>On-screen Show (4:3)</PresentationFormat>
  <Paragraphs>229</Paragraphs>
  <Slides>20</Slides>
  <Notes>13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SRI ESHWAR COLLEGE OF ENGINEERING  academic year: 2017-18 department: CIVIL section: 4TH Year   </vt:lpstr>
      <vt:lpstr>Title of the project </vt:lpstr>
      <vt:lpstr>Presentation Outline</vt:lpstr>
      <vt:lpstr>Abstract of the project</vt:lpstr>
      <vt:lpstr>Literature Survey (Cont’d..)</vt:lpstr>
      <vt:lpstr>Literature Survey (Cont’d..)</vt:lpstr>
      <vt:lpstr>Literature Survey (Cont’d..)</vt:lpstr>
      <vt:lpstr>Literature Survey (Cont’d..)</vt:lpstr>
      <vt:lpstr>Literature Survey (Cont’d..)</vt:lpstr>
      <vt:lpstr>Literature Survey (Cont’d..)</vt:lpstr>
      <vt:lpstr>Literature Survey (Cont’d..)</vt:lpstr>
      <vt:lpstr>Literature Survey (Cont’d..)</vt:lpstr>
      <vt:lpstr>Literature Survey (Cont’d..)</vt:lpstr>
      <vt:lpstr>Literature Survey (Cont’d..)</vt:lpstr>
      <vt:lpstr>Literature Survey (Cont’d..)</vt:lpstr>
      <vt:lpstr>Literature Survey (Cont’d..)</vt:lpstr>
      <vt:lpstr>Need for the study</vt:lpstr>
      <vt:lpstr>Need for the study</vt:lpstr>
      <vt:lpstr>Work Schedule</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USER</dc:creator>
  <cp:lastModifiedBy>USER</cp:lastModifiedBy>
  <cp:revision>24</cp:revision>
  <dcterms:created xsi:type="dcterms:W3CDTF">2016-02-17T03:44:51Z</dcterms:created>
  <dcterms:modified xsi:type="dcterms:W3CDTF">2017-10-14T03:22:05Z</dcterms:modified>
</cp:coreProperties>
</file>