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77" r:id="rId8"/>
    <p:sldId id="278" r:id="rId9"/>
    <p:sldId id="279" r:id="rId10"/>
    <p:sldId id="280" r:id="rId11"/>
    <p:sldId id="262" r:id="rId12"/>
    <p:sldId id="264" r:id="rId13"/>
    <p:sldId id="266" r:id="rId14"/>
    <p:sldId id="271" r:id="rId15"/>
    <p:sldId id="272" r:id="rId16"/>
    <p:sldId id="275" r:id="rId17"/>
    <p:sldId id="274" r:id="rId18"/>
    <p:sldId id="276" r:id="rId19"/>
    <p:sldId id="281" r:id="rId20"/>
    <p:sldId id="282" r:id="rId21"/>
    <p:sldId id="283" r:id="rId22"/>
    <p:sldId id="267"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52B869-51D7-4409-8BC5-3DC8FC2D2D2A}">
          <p14:sldIdLst>
            <p14:sldId id="256"/>
            <p14:sldId id="257"/>
            <p14:sldId id="258"/>
            <p14:sldId id="259"/>
            <p14:sldId id="260"/>
            <p14:sldId id="263"/>
            <p14:sldId id="277"/>
          </p14:sldIdLst>
        </p14:section>
        <p14:section name="Untitled Section" id="{86246209-6073-4F6D-BDC8-DB465E174D62}">
          <p14:sldIdLst>
            <p14:sldId id="278"/>
            <p14:sldId id="279"/>
            <p14:sldId id="280"/>
            <p14:sldId id="262"/>
            <p14:sldId id="264"/>
            <p14:sldId id="266"/>
            <p14:sldId id="271"/>
            <p14:sldId id="272"/>
            <p14:sldId id="275"/>
            <p14:sldId id="274"/>
            <p14:sldId id="276"/>
            <p14:sldId id="281"/>
            <p14:sldId id="282"/>
            <p14:sldId id="283"/>
            <p14:sldId id="267"/>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1829471-EE62-4640-B00B-787A7E75DCFB}" type="datetimeFigureOut">
              <a:rPr lang="en-IN" smtClean="0"/>
              <a:t>14-10-2017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9B710F9-35E5-476F-B19A-A339EEE732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829471-EE62-4640-B00B-787A7E75DCFB}" type="datetimeFigureOut">
              <a:rPr lang="en-IN" smtClean="0"/>
              <a:t>14-10-2017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710F9-35E5-476F-B19A-A339EEE732C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829471-EE62-4640-B00B-787A7E75DCFB}" type="datetimeFigureOut">
              <a:rPr lang="en-IN" smtClean="0"/>
              <a:t>14-10-2017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710F9-35E5-476F-B19A-A339EEE732C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1829471-EE62-4640-B00B-787A7E75DCFB}" type="datetimeFigureOut">
              <a:rPr lang="en-IN" smtClean="0"/>
              <a:t>14-10-2017</a:t>
            </a:fld>
            <a:endParaRPr lang="en-IN"/>
          </a:p>
        </p:txBody>
      </p:sp>
      <p:sp>
        <p:nvSpPr>
          <p:cNvPr id="9" name="Slide Number Placeholder 8"/>
          <p:cNvSpPr>
            <a:spLocks noGrp="1"/>
          </p:cNvSpPr>
          <p:nvPr>
            <p:ph type="sldNum" sz="quarter" idx="15"/>
          </p:nvPr>
        </p:nvSpPr>
        <p:spPr/>
        <p:txBody>
          <a:bodyPr rtlCol="0"/>
          <a:lstStyle/>
          <a:p>
            <a:fld id="{B9B710F9-35E5-476F-B19A-A339EEE732CE}"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1829471-EE62-4640-B00B-787A7E75DCFB}" type="datetimeFigureOut">
              <a:rPr lang="en-IN" smtClean="0"/>
              <a:t>14-10-2017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9B710F9-35E5-476F-B19A-A339EEE732C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1829471-EE62-4640-B00B-787A7E75DCFB}" type="datetimeFigureOut">
              <a:rPr lang="en-IN" smtClean="0"/>
              <a:t>14-10-2017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710F9-35E5-476F-B19A-A339EEE732CE}"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1829471-EE62-4640-B00B-787A7E75DCFB}" type="datetimeFigureOut">
              <a:rPr lang="en-IN" smtClean="0"/>
              <a:t>14-10-2017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B710F9-35E5-476F-B19A-A339EEE732CE}"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1829471-EE62-4640-B00B-787A7E75DCFB}" type="datetimeFigureOut">
              <a:rPr lang="en-IN" smtClean="0"/>
              <a:t>14-10-2017</a:t>
            </a:fld>
            <a:endParaRPr lang="en-IN"/>
          </a:p>
        </p:txBody>
      </p:sp>
      <p:sp>
        <p:nvSpPr>
          <p:cNvPr id="7" name="Slide Number Placeholder 6"/>
          <p:cNvSpPr>
            <a:spLocks noGrp="1"/>
          </p:cNvSpPr>
          <p:nvPr>
            <p:ph type="sldNum" sz="quarter" idx="11"/>
          </p:nvPr>
        </p:nvSpPr>
        <p:spPr/>
        <p:txBody>
          <a:bodyPr rtlCol="0"/>
          <a:lstStyle/>
          <a:p>
            <a:fld id="{B9B710F9-35E5-476F-B19A-A339EEE732CE}"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29471-EE62-4640-B00B-787A7E75DCFB}" type="datetimeFigureOut">
              <a:rPr lang="en-IN" smtClean="0"/>
              <a:t>14-10-2017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B710F9-35E5-476F-B19A-A339EEE732C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1829471-EE62-4640-B00B-787A7E75DCFB}" type="datetimeFigureOut">
              <a:rPr lang="en-IN" smtClean="0"/>
              <a:t>14-10-2017</a:t>
            </a:fld>
            <a:endParaRPr lang="en-IN"/>
          </a:p>
        </p:txBody>
      </p:sp>
      <p:sp>
        <p:nvSpPr>
          <p:cNvPr id="22" name="Slide Number Placeholder 21"/>
          <p:cNvSpPr>
            <a:spLocks noGrp="1"/>
          </p:cNvSpPr>
          <p:nvPr>
            <p:ph type="sldNum" sz="quarter" idx="15"/>
          </p:nvPr>
        </p:nvSpPr>
        <p:spPr/>
        <p:txBody>
          <a:bodyPr rtlCol="0"/>
          <a:lstStyle/>
          <a:p>
            <a:fld id="{B9B710F9-35E5-476F-B19A-A339EEE732CE}"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1829471-EE62-4640-B00B-787A7E75DCFB}" type="datetimeFigureOut">
              <a:rPr lang="en-IN" smtClean="0"/>
              <a:t>14-10-2017</a:t>
            </a:fld>
            <a:endParaRPr lang="en-IN"/>
          </a:p>
        </p:txBody>
      </p:sp>
      <p:sp>
        <p:nvSpPr>
          <p:cNvPr id="18" name="Slide Number Placeholder 17"/>
          <p:cNvSpPr>
            <a:spLocks noGrp="1"/>
          </p:cNvSpPr>
          <p:nvPr>
            <p:ph type="sldNum" sz="quarter" idx="11"/>
          </p:nvPr>
        </p:nvSpPr>
        <p:spPr/>
        <p:txBody>
          <a:bodyPr rtlCol="0"/>
          <a:lstStyle/>
          <a:p>
            <a:fld id="{B9B710F9-35E5-476F-B19A-A339EEE732CE}"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1829471-EE62-4640-B00B-787A7E75DCFB}" type="datetimeFigureOut">
              <a:rPr lang="en-IN" smtClean="0"/>
              <a:t>14-10-2017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9B710F9-35E5-476F-B19A-A339EEE732C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jpg"/><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2852936"/>
            <a:ext cx="6480720" cy="576064"/>
          </a:xfrm>
        </p:spPr>
        <p:txBody>
          <a:bodyPr>
            <a:noAutofit/>
          </a:bodyPr>
          <a:lstStyle/>
          <a:p>
            <a:r>
              <a:rPr lang="en-IN" sz="2400" dirty="0" smtClean="0">
                <a:latin typeface="Times New Roman" pitchFamily="18" charset="0"/>
                <a:cs typeface="Times New Roman" pitchFamily="18" charset="0"/>
              </a:rPr>
              <a:t>SRI ESHWAR COLLEGE OF ENGINEERING</a:t>
            </a:r>
            <a:endParaRPr lang="en-IN" sz="2400" dirty="0">
              <a:latin typeface="Times New Roman" pitchFamily="18" charset="0"/>
              <a:cs typeface="Times New Roman" pitchFamily="18" charset="0"/>
            </a:endParaRPr>
          </a:p>
        </p:txBody>
      </p:sp>
      <p:sp>
        <p:nvSpPr>
          <p:cNvPr id="3" name="Subtitle 2"/>
          <p:cNvSpPr>
            <a:spLocks noGrp="1"/>
          </p:cNvSpPr>
          <p:nvPr>
            <p:ph type="subTitle" idx="1"/>
          </p:nvPr>
        </p:nvSpPr>
        <p:spPr>
          <a:xfrm>
            <a:off x="2123728" y="3140968"/>
            <a:ext cx="5956176" cy="2952328"/>
          </a:xfrm>
        </p:spPr>
        <p:txBody>
          <a:bodyPr>
            <a:normAutofit lnSpcReduction="10000"/>
          </a:bodyPr>
          <a:lstStyle/>
          <a:p>
            <a:r>
              <a:rPr lang="en-US" sz="2000" cap="all" dirty="0">
                <a:solidFill>
                  <a:srgbClr val="FF0000"/>
                </a:solidFill>
                <a:latin typeface="Times New Roman" pitchFamily="18" charset="0"/>
                <a:cs typeface="Times New Roman" pitchFamily="18" charset="0"/>
              </a:rPr>
              <a:t/>
            </a:r>
            <a:br>
              <a:rPr lang="en-US" sz="2000" cap="all" dirty="0">
                <a:solidFill>
                  <a:srgbClr val="FF0000"/>
                </a:solidFill>
                <a:latin typeface="Times New Roman" pitchFamily="18" charset="0"/>
                <a:cs typeface="Times New Roman" pitchFamily="18" charset="0"/>
              </a:rPr>
            </a:br>
            <a:r>
              <a:rPr lang="en-US" sz="2400" cap="all" dirty="0" smtClean="0">
                <a:latin typeface="Times New Roman" pitchFamily="18" charset="0"/>
                <a:cs typeface="Times New Roman" pitchFamily="18" charset="0"/>
              </a:rPr>
              <a:t>ACADEMIC YEAR  :2017-18</a:t>
            </a:r>
          </a:p>
          <a:p>
            <a:r>
              <a:rPr lang="en-US" sz="2400" cap="all" dirty="0" smtClean="0">
                <a:latin typeface="Times New Roman" pitchFamily="18" charset="0"/>
                <a:cs typeface="Times New Roman" pitchFamily="18" charset="0"/>
              </a:rPr>
              <a:t>DEPARTMENT         :CIVIL</a:t>
            </a:r>
          </a:p>
          <a:p>
            <a:r>
              <a:rPr lang="en-US" sz="2400" cap="all" dirty="0" smtClean="0">
                <a:latin typeface="Times New Roman" pitchFamily="18" charset="0"/>
                <a:cs typeface="Times New Roman" pitchFamily="18" charset="0"/>
              </a:rPr>
              <a:t>SECTION                   :3</a:t>
            </a:r>
            <a:r>
              <a:rPr lang="en-US" sz="2400" cap="all" baseline="30000" dirty="0" smtClean="0">
                <a:latin typeface="Times New Roman" pitchFamily="18" charset="0"/>
                <a:cs typeface="Times New Roman" pitchFamily="18" charset="0"/>
              </a:rPr>
              <a:t>rd</a:t>
            </a:r>
            <a:r>
              <a:rPr lang="en-US" sz="2400" cap="all" dirty="0" smtClean="0">
                <a:latin typeface="Times New Roman" pitchFamily="18" charset="0"/>
                <a:cs typeface="Times New Roman" pitchFamily="18" charset="0"/>
              </a:rPr>
              <a:t> year</a:t>
            </a:r>
          </a:p>
          <a:p>
            <a:r>
              <a:rPr lang="en-US" sz="2400" cap="all" dirty="0" smtClean="0">
                <a:latin typeface="Times New Roman" pitchFamily="18" charset="0"/>
                <a:cs typeface="Times New Roman" pitchFamily="18" charset="0"/>
              </a:rPr>
              <a:t>DESIGN PROJECT </a:t>
            </a:r>
          </a:p>
          <a:p>
            <a:r>
              <a:rPr lang="en-US" sz="2400" cap="all" dirty="0" smtClean="0">
                <a:latin typeface="Times New Roman" pitchFamily="18" charset="0"/>
                <a:cs typeface="Times New Roman" pitchFamily="18" charset="0"/>
              </a:rPr>
              <a:t>REVIEW                     </a:t>
            </a:r>
            <a:r>
              <a:rPr lang="en-US" sz="2400" cap="all" dirty="0" smtClean="0">
                <a:latin typeface="Times New Roman" pitchFamily="18" charset="0"/>
                <a:cs typeface="Times New Roman" pitchFamily="18" charset="0"/>
              </a:rPr>
              <a:t>:</a:t>
            </a:r>
            <a:r>
              <a:rPr lang="en-US" sz="2400" cap="all" dirty="0" smtClean="0">
                <a:latin typeface="Times New Roman" pitchFamily="18" charset="0"/>
                <a:cs typeface="Times New Roman" pitchFamily="18" charset="0"/>
              </a:rPr>
              <a:t>first review</a:t>
            </a:r>
            <a:endParaRPr lang="en-US" sz="2400" cap="all" dirty="0" smtClean="0">
              <a:latin typeface="Times New Roman" pitchFamily="18" charset="0"/>
              <a:cs typeface="Times New Roman" pitchFamily="18" charset="0"/>
            </a:endParaRPr>
          </a:p>
          <a:p>
            <a:r>
              <a:rPr lang="en-US" sz="2400" cap="all" dirty="0" smtClean="0">
                <a:latin typeface="Times New Roman" pitchFamily="18" charset="0"/>
                <a:cs typeface="Times New Roman" pitchFamily="18" charset="0"/>
              </a:rPr>
              <a:t>DATE OF REVIEW   </a:t>
            </a:r>
            <a:r>
              <a:rPr lang="en-US" sz="2400" cap="all" smtClean="0">
                <a:latin typeface="Times New Roman" pitchFamily="18" charset="0"/>
                <a:cs typeface="Times New Roman" pitchFamily="18" charset="0"/>
              </a:rPr>
              <a:t>:</a:t>
            </a:r>
            <a:r>
              <a:rPr lang="en-US" sz="2400" cap="all" smtClean="0">
                <a:latin typeface="Times New Roman" pitchFamily="18" charset="0"/>
                <a:cs typeface="Times New Roman" pitchFamily="18" charset="0"/>
              </a:rPr>
              <a:t>02.08.2017</a:t>
            </a:r>
            <a:endParaRPr lang="en-IN" sz="2400" dirty="0">
              <a:latin typeface="Times New Roman" pitchFamily="18" charset="0"/>
              <a:cs typeface="Times New Roman" pitchFamily="18" charset="0"/>
            </a:endParaRPr>
          </a:p>
        </p:txBody>
      </p:sp>
      <p:pic>
        <p:nvPicPr>
          <p:cNvPr id="4" name="Picture 7"/>
          <p:cNvPicPr>
            <a:picLocks noChangeAspect="1" noChangeArrowheads="1"/>
          </p:cNvPicPr>
          <p:nvPr/>
        </p:nvPicPr>
        <p:blipFill>
          <a:blip r:embed="rId2" cstate="print"/>
          <a:srcRect/>
          <a:stretch>
            <a:fillRect/>
          </a:stretch>
        </p:blipFill>
        <p:spPr bwMode="auto">
          <a:xfrm>
            <a:off x="2123728" y="259424"/>
            <a:ext cx="5760640" cy="2449496"/>
          </a:xfrm>
          <a:prstGeom prst="rect">
            <a:avLst/>
          </a:prstGeom>
          <a:noFill/>
          <a:ln w="9525">
            <a:noFill/>
            <a:miter lim="800000"/>
            <a:headEnd/>
            <a:tailEnd/>
          </a:ln>
        </p:spPr>
      </p:pic>
    </p:spTree>
    <p:extLst>
      <p:ext uri="{BB962C8B-B14F-4D97-AF65-F5344CB8AC3E}">
        <p14:creationId xmlns:p14="http://schemas.microsoft.com/office/powerpoint/2010/main" val="409399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Alignment of Shell Plate for Welding</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7624" y="1700808"/>
            <a:ext cx="5904656" cy="4896544"/>
          </a:xfrm>
        </p:spPr>
      </p:pic>
    </p:spTree>
    <p:extLst>
      <p:ext uri="{BB962C8B-B14F-4D97-AF65-F5344CB8AC3E}">
        <p14:creationId xmlns:p14="http://schemas.microsoft.com/office/powerpoint/2010/main" val="320552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467600" cy="922114"/>
          </a:xfrm>
        </p:spPr>
        <p:txBody>
          <a:bodyPr/>
          <a:lstStyle/>
          <a:p>
            <a:pPr algn="ctr"/>
            <a:r>
              <a:rPr lang="en-IN" u="sng" dirty="0" smtClean="0"/>
              <a:t>CODE BOOKS REFERENCE</a:t>
            </a:r>
            <a:endParaRPr lang="en-IN" u="sng" dirty="0"/>
          </a:p>
        </p:txBody>
      </p:sp>
      <p:sp>
        <p:nvSpPr>
          <p:cNvPr id="3" name="Content Placeholder 2"/>
          <p:cNvSpPr>
            <a:spLocks noGrp="1"/>
          </p:cNvSpPr>
          <p:nvPr>
            <p:ph sz="quarter" idx="1"/>
          </p:nvPr>
        </p:nvSpPr>
        <p:spPr>
          <a:xfrm>
            <a:off x="457200" y="1196752"/>
            <a:ext cx="7467600" cy="5277200"/>
          </a:xfrm>
        </p:spPr>
        <p:txBody>
          <a:bodyPr/>
          <a:lstStyle/>
          <a:p>
            <a:pPr algn="just"/>
            <a:r>
              <a:rPr lang="en-IN" dirty="0"/>
              <a:t>American Standards API 650 (Welded Steel Tanks for Oil Storage</a:t>
            </a:r>
            <a:r>
              <a:rPr lang="en-IN" dirty="0" smtClean="0"/>
              <a:t>)</a:t>
            </a:r>
          </a:p>
          <a:p>
            <a:pPr algn="just"/>
            <a:r>
              <a:rPr lang="en-IN" dirty="0" smtClean="0"/>
              <a:t> </a:t>
            </a:r>
            <a:r>
              <a:rPr lang="en-IN" dirty="0"/>
              <a:t>British Standards BS 2654 (Manufacture of Vertical Storage Tanks with </a:t>
            </a:r>
            <a:r>
              <a:rPr lang="en-IN" dirty="0" smtClean="0"/>
              <a:t>Butt welded Shells </a:t>
            </a:r>
            <a:r>
              <a:rPr lang="en-IN" dirty="0"/>
              <a:t>for the Petroleum </a:t>
            </a:r>
            <a:r>
              <a:rPr lang="en-IN" dirty="0" smtClean="0"/>
              <a:t>Industry)</a:t>
            </a:r>
          </a:p>
          <a:p>
            <a:pPr algn="just"/>
            <a:r>
              <a:rPr lang="en-IN" dirty="0"/>
              <a:t>The European Standards</a:t>
            </a:r>
          </a:p>
          <a:p>
            <a:pPr marL="231775" indent="-231775" algn="just">
              <a:buNone/>
            </a:pPr>
            <a:r>
              <a:rPr lang="en-IN" dirty="0" smtClean="0"/>
              <a:t>               - </a:t>
            </a:r>
            <a:r>
              <a:rPr lang="en-IN" dirty="0"/>
              <a:t>German Code Din 4119 – Part 1 and 2 (Above Ground Cylindrical </a:t>
            </a:r>
            <a:r>
              <a:rPr lang="en-IN" dirty="0" smtClean="0"/>
              <a:t>Flat Bottomed </a:t>
            </a:r>
            <a:r>
              <a:rPr lang="en-IN" dirty="0"/>
              <a:t>Storage Tanks of Metallic </a:t>
            </a:r>
            <a:r>
              <a:rPr lang="en-IN" dirty="0" smtClean="0"/>
              <a:t>Materials)</a:t>
            </a:r>
          </a:p>
          <a:p>
            <a:pPr algn="just"/>
            <a:r>
              <a:rPr lang="en-IN" dirty="0"/>
              <a:t>The EEMUA Standards (The Engineering </a:t>
            </a:r>
            <a:r>
              <a:rPr lang="en-IN" dirty="0" err="1"/>
              <a:t>Equipments</a:t>
            </a:r>
            <a:r>
              <a:rPr lang="en-IN" dirty="0"/>
              <a:t> and Materials </a:t>
            </a:r>
            <a:r>
              <a:rPr lang="en-IN" dirty="0" smtClean="0"/>
              <a:t>Users Association)</a:t>
            </a:r>
          </a:p>
          <a:p>
            <a:pPr algn="just"/>
            <a:r>
              <a:rPr lang="en-IN" dirty="0"/>
              <a:t>Company standards such as shell (DEP) and </a:t>
            </a:r>
            <a:r>
              <a:rPr lang="en-IN" dirty="0" err="1"/>
              <a:t>Petronas</a:t>
            </a:r>
            <a:r>
              <a:rPr lang="en-IN" dirty="0"/>
              <a:t> (PTS)</a:t>
            </a:r>
          </a:p>
        </p:txBody>
      </p:sp>
    </p:spTree>
    <p:extLst>
      <p:ext uri="{BB962C8B-B14F-4D97-AF65-F5344CB8AC3E}">
        <p14:creationId xmlns:p14="http://schemas.microsoft.com/office/powerpoint/2010/main" val="306264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87208" cy="706090"/>
          </a:xfrm>
        </p:spPr>
        <p:txBody>
          <a:bodyPr/>
          <a:lstStyle/>
          <a:p>
            <a:pPr algn="ctr"/>
            <a:r>
              <a:rPr lang="en-IN" u="sng" dirty="0" smtClean="0"/>
              <a:t>LITERATURE REVIEW</a:t>
            </a:r>
            <a:endParaRPr lang="en-IN" u="sng" dirty="0"/>
          </a:p>
        </p:txBody>
      </p:sp>
      <p:sp>
        <p:nvSpPr>
          <p:cNvPr id="5" name="Content Placeholder 4"/>
          <p:cNvSpPr>
            <a:spLocks noGrp="1"/>
          </p:cNvSpPr>
          <p:nvPr>
            <p:ph sz="quarter" idx="1"/>
          </p:nvPr>
        </p:nvSpPr>
        <p:spPr/>
        <p:txBody>
          <a:bodyPr/>
          <a:lstStyle/>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69009345"/>
              </p:ext>
            </p:extLst>
          </p:nvPr>
        </p:nvGraphicFramePr>
        <p:xfrm>
          <a:off x="467544" y="1052736"/>
          <a:ext cx="8136904" cy="5239463"/>
        </p:xfrm>
        <a:graphic>
          <a:graphicData uri="http://schemas.openxmlformats.org/drawingml/2006/table">
            <a:tbl>
              <a:tblPr firstRow="1" bandRow="1">
                <a:tableStyleId>{5C22544A-7EE6-4342-B048-85BDC9FD1C3A}</a:tableStyleId>
              </a:tblPr>
              <a:tblGrid>
                <a:gridCol w="2345774">
                  <a:extLst>
                    <a:ext uri="{9D8B030D-6E8A-4147-A177-3AD203B41FA5}">
                      <a16:colId xmlns:a16="http://schemas.microsoft.com/office/drawing/2014/main" val="20000"/>
                    </a:ext>
                  </a:extLst>
                </a:gridCol>
                <a:gridCol w="5791130">
                  <a:extLst>
                    <a:ext uri="{9D8B030D-6E8A-4147-A177-3AD203B41FA5}">
                      <a16:colId xmlns:a16="http://schemas.microsoft.com/office/drawing/2014/main" val="20001"/>
                    </a:ext>
                  </a:extLst>
                </a:gridCol>
              </a:tblGrid>
              <a:tr h="757568">
                <a:tc>
                  <a:txBody>
                    <a:bodyPr/>
                    <a:lstStyle/>
                    <a:p>
                      <a:pPr algn="just"/>
                      <a:r>
                        <a:rPr lang="en-IN" dirty="0" smtClean="0">
                          <a:solidFill>
                            <a:schemeClr val="tx1"/>
                          </a:solidFill>
                        </a:rPr>
                        <a:t>     </a:t>
                      </a:r>
                      <a:r>
                        <a:rPr lang="en-IN" b="0" dirty="0" smtClean="0">
                          <a:solidFill>
                            <a:schemeClr val="tx1"/>
                          </a:solidFill>
                        </a:rPr>
                        <a:t>JOURNAL </a:t>
                      </a:r>
                      <a:endParaRPr lang="en-IN" b="0" dirty="0">
                        <a:solidFill>
                          <a:schemeClr val="tx1"/>
                        </a:solidFill>
                      </a:endParaRPr>
                    </a:p>
                  </a:txBody>
                  <a:tcPr/>
                </a:tc>
                <a:tc>
                  <a:txBody>
                    <a:bodyPr/>
                    <a:lstStyle/>
                    <a:p>
                      <a:pPr algn="just"/>
                      <a:r>
                        <a:rPr kumimoji="0" lang="en-IN" sz="1800" b="0" i="0" u="none" strike="noStrike" kern="1200" baseline="0" dirty="0" smtClean="0">
                          <a:solidFill>
                            <a:schemeClr val="tx1"/>
                          </a:solidFill>
                          <a:latin typeface="+mn-lt"/>
                          <a:ea typeface="+mn-ea"/>
                          <a:cs typeface="+mn-cs"/>
                        </a:rPr>
                        <a:t>Applied Energy 108 (2013) </a:t>
                      </a:r>
                      <a:endParaRPr lang="en-IN" dirty="0">
                        <a:solidFill>
                          <a:schemeClr val="tx1"/>
                        </a:solidFill>
                      </a:endParaRPr>
                    </a:p>
                  </a:txBody>
                  <a:tcPr/>
                </a:tc>
                <a:extLst>
                  <a:ext uri="{0D108BD9-81ED-4DB2-BD59-A6C34878D82A}">
                    <a16:rowId xmlns:a16="http://schemas.microsoft.com/office/drawing/2014/main" val="10000"/>
                  </a:ext>
                </a:extLst>
              </a:tr>
              <a:tr h="1152128">
                <a:tc>
                  <a:txBody>
                    <a:bodyPr/>
                    <a:lstStyle/>
                    <a:p>
                      <a:pPr algn="just"/>
                      <a:r>
                        <a:rPr lang="en-IN" dirty="0" smtClean="0"/>
                        <a:t>        </a:t>
                      </a:r>
                    </a:p>
                    <a:p>
                      <a:pPr algn="just"/>
                      <a:r>
                        <a:rPr lang="en-IN" dirty="0" smtClean="0"/>
                        <a:t>        TITLE</a:t>
                      </a:r>
                      <a:endParaRPr lang="en-IN" dirty="0"/>
                    </a:p>
                  </a:txBody>
                  <a:tcPr/>
                </a:tc>
                <a:tc>
                  <a:txBody>
                    <a:bodyPr/>
                    <a:lstStyle/>
                    <a:p>
                      <a:pPr algn="just"/>
                      <a:r>
                        <a:rPr kumimoji="0" lang="en-IN" sz="1800" b="0" i="0" u="none" strike="noStrike" kern="1200" baseline="0" dirty="0" smtClean="0">
                          <a:solidFill>
                            <a:schemeClr val="dk1"/>
                          </a:solidFill>
                          <a:latin typeface="+mn-lt"/>
                          <a:ea typeface="+mn-ea"/>
                          <a:cs typeface="+mn-cs"/>
                        </a:rPr>
                        <a:t>Experimental and simulated thermal stratification evaluation of an oil storage tank subjected to heat losses during charging</a:t>
                      </a:r>
                      <a:endParaRPr lang="en-IN" dirty="0" smtClean="0"/>
                    </a:p>
                    <a:p>
                      <a:pPr algn="just"/>
                      <a:endParaRPr lang="en-IN" dirty="0"/>
                    </a:p>
                  </a:txBody>
                  <a:tcPr/>
                </a:tc>
                <a:extLst>
                  <a:ext uri="{0D108BD9-81ED-4DB2-BD59-A6C34878D82A}">
                    <a16:rowId xmlns:a16="http://schemas.microsoft.com/office/drawing/2014/main" val="10001"/>
                  </a:ext>
                </a:extLst>
              </a:tr>
              <a:tr h="1281495">
                <a:tc>
                  <a:txBody>
                    <a:bodyPr/>
                    <a:lstStyle/>
                    <a:p>
                      <a:pPr algn="just"/>
                      <a:r>
                        <a:rPr kumimoji="0" lang="en-IN" sz="1800" b="0" i="0" u="none" strike="noStrike" kern="1200" baseline="0" dirty="0" smtClean="0">
                          <a:solidFill>
                            <a:schemeClr val="dk1"/>
                          </a:solidFill>
                          <a:latin typeface="+mn-lt"/>
                          <a:ea typeface="+mn-ea"/>
                          <a:cs typeface="+mn-cs"/>
                        </a:rPr>
                        <a:t>       </a:t>
                      </a:r>
                    </a:p>
                    <a:p>
                      <a:pPr algn="just"/>
                      <a:r>
                        <a:rPr kumimoji="0" lang="en-IN" sz="1800" b="0" i="0" u="none" strike="noStrike" kern="1200" baseline="0" dirty="0" smtClean="0">
                          <a:solidFill>
                            <a:schemeClr val="dk1"/>
                          </a:solidFill>
                          <a:latin typeface="+mn-lt"/>
                          <a:ea typeface="+mn-ea"/>
                          <a:cs typeface="+mn-cs"/>
                        </a:rPr>
                        <a:t>        AUTHOR</a:t>
                      </a:r>
                    </a:p>
                  </a:txBody>
                  <a:tcPr/>
                </a:tc>
                <a:tc>
                  <a:txBody>
                    <a:bodyPr/>
                    <a:lstStyle/>
                    <a:p>
                      <a:pPr algn="just"/>
                      <a:r>
                        <a:rPr kumimoji="0" lang="en-IN" sz="1800" b="1" i="0" u="none" strike="noStrike" kern="1200" baseline="0" dirty="0" smtClean="0">
                          <a:solidFill>
                            <a:schemeClr val="dk1"/>
                          </a:solidFill>
                          <a:latin typeface="+mn-lt"/>
                          <a:ea typeface="+mn-ea"/>
                          <a:cs typeface="+mn-cs"/>
                        </a:rPr>
                        <a:t>Ashmore Mawire </a:t>
                      </a:r>
                    </a:p>
                    <a:p>
                      <a:pPr algn="just"/>
                      <a:r>
                        <a:rPr kumimoji="0" lang="en-IN" sz="1800" b="0" i="0" u="none" strike="noStrike" kern="1200" baseline="0" dirty="0" smtClean="0">
                          <a:solidFill>
                            <a:schemeClr val="dk1"/>
                          </a:solidFill>
                          <a:latin typeface="+mn-lt"/>
                          <a:ea typeface="+mn-ea"/>
                          <a:cs typeface="+mn-cs"/>
                        </a:rPr>
                        <a:t>Department of Physics and Electronics, North West University (Mafikeng Campus), Private Bag X2046, Mmabatho 2735, South Africa</a:t>
                      </a:r>
                      <a:endParaRPr lang="en-IN" dirty="0"/>
                    </a:p>
                  </a:txBody>
                  <a:tcPr/>
                </a:tc>
                <a:extLst>
                  <a:ext uri="{0D108BD9-81ED-4DB2-BD59-A6C34878D82A}">
                    <a16:rowId xmlns:a16="http://schemas.microsoft.com/office/drawing/2014/main" val="10002"/>
                  </a:ext>
                </a:extLst>
              </a:tr>
              <a:tr h="1281495">
                <a:tc>
                  <a:txBody>
                    <a:bodyPr/>
                    <a:lstStyle/>
                    <a:p>
                      <a:pPr algn="just"/>
                      <a:r>
                        <a:rPr lang="en-IN" dirty="0" smtClean="0"/>
                        <a:t>     </a:t>
                      </a:r>
                    </a:p>
                    <a:p>
                      <a:pPr algn="just"/>
                      <a:r>
                        <a:rPr lang="en-IN" dirty="0" smtClean="0"/>
                        <a:t>      </a:t>
                      </a:r>
                    </a:p>
                    <a:p>
                      <a:pPr algn="just"/>
                      <a:r>
                        <a:rPr lang="en-IN" dirty="0" smtClean="0"/>
                        <a:t>         INFERENCE</a:t>
                      </a:r>
                      <a:endParaRPr lang="en-IN" dirty="0"/>
                    </a:p>
                  </a:txBody>
                  <a:tcPr/>
                </a:tc>
                <a:tc>
                  <a:txBody>
                    <a:bodyPr/>
                    <a:lstStyle/>
                    <a:p>
                      <a:pPr algn="just"/>
                      <a:r>
                        <a:rPr kumimoji="0" lang="en-IN" sz="1800" b="0" i="0" u="none" strike="noStrike" kern="1200" baseline="0" dirty="0" smtClean="0">
                          <a:solidFill>
                            <a:schemeClr val="dk1"/>
                          </a:solidFill>
                          <a:latin typeface="+mn-lt"/>
                          <a:ea typeface="+mn-ea"/>
                          <a:cs typeface="+mn-cs"/>
                        </a:rPr>
                        <a:t>The effect of the temperature and the heat loss factor on the thermal gradient of the storage tank is investigated. Lower  temperature s and lower heat loss factors are found to increase the thermal gradient of the storage tank during the period when thermal stratification</a:t>
                      </a:r>
                    </a:p>
                    <a:p>
                      <a:pPr algn="just"/>
                      <a:r>
                        <a:rPr kumimoji="0" lang="en-IN" sz="1800" b="0" i="0" u="none" strike="noStrike" kern="1200" baseline="0" dirty="0" smtClean="0">
                          <a:solidFill>
                            <a:schemeClr val="dk1"/>
                          </a:solidFill>
                          <a:latin typeface="+mn-lt"/>
                          <a:ea typeface="+mn-ea"/>
                          <a:cs typeface="+mn-cs"/>
                        </a:rPr>
                        <a:t>is increasing.</a:t>
                      </a:r>
                    </a:p>
                    <a:p>
                      <a:pPr algn="just"/>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560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85895650"/>
              </p:ext>
            </p:extLst>
          </p:nvPr>
        </p:nvGraphicFramePr>
        <p:xfrm>
          <a:off x="323528" y="404664"/>
          <a:ext cx="8280920" cy="5618363"/>
        </p:xfrm>
        <a:graphic>
          <a:graphicData uri="http://schemas.openxmlformats.org/drawingml/2006/table">
            <a:tbl>
              <a:tblPr firstRow="1" bandRow="1">
                <a:tableStyleId>{5C22544A-7EE6-4342-B048-85BDC9FD1C3A}</a:tableStyleId>
              </a:tblPr>
              <a:tblGrid>
                <a:gridCol w="2085736">
                  <a:extLst>
                    <a:ext uri="{9D8B030D-6E8A-4147-A177-3AD203B41FA5}">
                      <a16:colId xmlns:a16="http://schemas.microsoft.com/office/drawing/2014/main" val="20000"/>
                    </a:ext>
                  </a:extLst>
                </a:gridCol>
                <a:gridCol w="6195184">
                  <a:extLst>
                    <a:ext uri="{9D8B030D-6E8A-4147-A177-3AD203B41FA5}">
                      <a16:colId xmlns:a16="http://schemas.microsoft.com/office/drawing/2014/main" val="20001"/>
                    </a:ext>
                  </a:extLst>
                </a:gridCol>
              </a:tblGrid>
              <a:tr h="1008141">
                <a:tc>
                  <a:txBody>
                    <a:bodyPr/>
                    <a:lstStyle/>
                    <a:p>
                      <a:r>
                        <a:rPr lang="en-IN" dirty="0" smtClean="0">
                          <a:solidFill>
                            <a:schemeClr val="tx1"/>
                          </a:solidFill>
                        </a:rPr>
                        <a:t>     </a:t>
                      </a:r>
                    </a:p>
                    <a:p>
                      <a:r>
                        <a:rPr lang="en-IN" b="0" dirty="0" smtClean="0">
                          <a:solidFill>
                            <a:schemeClr val="tx1"/>
                          </a:solidFill>
                        </a:rPr>
                        <a:t>     JOURNAL</a:t>
                      </a:r>
                      <a:endParaRPr lang="en-IN" b="0" dirty="0">
                        <a:solidFill>
                          <a:schemeClr val="tx1"/>
                        </a:solidFill>
                      </a:endParaRPr>
                    </a:p>
                  </a:txBody>
                  <a:tcPr/>
                </a:tc>
                <a:tc>
                  <a:txBody>
                    <a:bodyPr/>
                    <a:lstStyle/>
                    <a:p>
                      <a:endParaRPr kumimoji="0" lang="en-IN" sz="1800" b="0" i="0" u="none" strike="noStrike" kern="1200" baseline="0" dirty="0" smtClean="0">
                        <a:solidFill>
                          <a:schemeClr val="lt1"/>
                        </a:solidFill>
                        <a:latin typeface="+mn-lt"/>
                        <a:ea typeface="+mn-ea"/>
                        <a:cs typeface="+mn-cs"/>
                      </a:endParaRPr>
                    </a:p>
                    <a:p>
                      <a:pPr algn="just"/>
                      <a:r>
                        <a:rPr kumimoji="0" lang="en-IN" sz="1800" b="0" i="0" u="none" strike="noStrike" kern="1200" baseline="0" dirty="0" smtClean="0">
                          <a:solidFill>
                            <a:schemeClr val="lt1"/>
                          </a:solidFill>
                          <a:latin typeface="+mn-lt"/>
                          <a:ea typeface="+mn-ea"/>
                          <a:cs typeface="+mn-cs"/>
                        </a:rPr>
                        <a:t> </a:t>
                      </a:r>
                      <a:r>
                        <a:rPr kumimoji="0" lang="en-IN" sz="1800" b="0" i="1" u="none" strike="noStrike" kern="1200" baseline="0" dirty="0" smtClean="0">
                          <a:solidFill>
                            <a:schemeClr val="tx1"/>
                          </a:solidFill>
                          <a:latin typeface="Times New Roman" pitchFamily="18" charset="0"/>
                          <a:ea typeface="+mn-ea"/>
                          <a:cs typeface="Times New Roman" pitchFamily="18" charset="0"/>
                        </a:rPr>
                        <a:t>American Journal of Civil Engineering and Architecture, 2013, Vol. 1, No. 6, 181-199 </a:t>
                      </a:r>
                      <a:endParaRPr lang="en-IN"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136707">
                <a:tc>
                  <a:txBody>
                    <a:bodyPr/>
                    <a:lstStyle/>
                    <a:p>
                      <a:r>
                        <a:rPr lang="en-IN" dirty="0" smtClean="0"/>
                        <a:t>      </a:t>
                      </a:r>
                    </a:p>
                    <a:p>
                      <a:r>
                        <a:rPr lang="en-IN" dirty="0" smtClean="0"/>
                        <a:t>       TITLE</a:t>
                      </a:r>
                      <a:endParaRPr lang="en-IN" dirty="0"/>
                    </a:p>
                  </a:txBody>
                  <a:tcPr/>
                </a:tc>
                <a:tc>
                  <a:txBody>
                    <a:bodyPr/>
                    <a:lstStyle/>
                    <a:p>
                      <a:endParaRPr kumimoji="0" lang="en-IN" sz="1800" b="0" i="0" u="none" strike="noStrike" kern="1200" baseline="0" dirty="0" smtClean="0">
                        <a:solidFill>
                          <a:schemeClr val="dk1"/>
                        </a:solidFill>
                        <a:latin typeface="+mn-lt"/>
                        <a:ea typeface="+mn-ea"/>
                        <a:cs typeface="+mn-cs"/>
                      </a:endParaRPr>
                    </a:p>
                    <a:p>
                      <a:pPr algn="just"/>
                      <a:r>
                        <a:rPr kumimoji="0" lang="en-IN" sz="1800" b="0" i="0" u="none" strike="noStrike" kern="1200" baseline="0" dirty="0" smtClean="0">
                          <a:solidFill>
                            <a:schemeClr val="dk1"/>
                          </a:solidFill>
                          <a:latin typeface="+mn-lt"/>
                          <a:ea typeface="+mn-ea"/>
                          <a:cs typeface="+mn-cs"/>
                        </a:rPr>
                        <a:t> Investigation of Oil Reservoir Vibration under the Impact of Earthquake in Proper and Corrosion-Occurred Tanks </a:t>
                      </a:r>
                      <a:endParaRPr lang="en-IN" b="0" dirty="0"/>
                    </a:p>
                  </a:txBody>
                  <a:tcPr/>
                </a:tc>
                <a:extLst>
                  <a:ext uri="{0D108BD9-81ED-4DB2-BD59-A6C34878D82A}">
                    <a16:rowId xmlns:a16="http://schemas.microsoft.com/office/drawing/2014/main" val="10001"/>
                  </a:ext>
                </a:extLst>
              </a:tr>
              <a:tr h="1187515">
                <a:tc>
                  <a:txBody>
                    <a:bodyPr/>
                    <a:lstStyle/>
                    <a:p>
                      <a:r>
                        <a:rPr lang="en-IN" dirty="0" smtClean="0"/>
                        <a:t>      </a:t>
                      </a:r>
                    </a:p>
                    <a:p>
                      <a:r>
                        <a:rPr lang="en-IN" dirty="0" smtClean="0"/>
                        <a:t>       AUTHOR</a:t>
                      </a:r>
                      <a:endParaRPr lang="en-IN" dirty="0"/>
                    </a:p>
                  </a:txBody>
                  <a:tcPr/>
                </a:tc>
                <a:tc>
                  <a:txBody>
                    <a:bodyPr/>
                    <a:lstStyle/>
                    <a:p>
                      <a:r>
                        <a:rPr kumimoji="0" lang="en-IN" sz="1800" b="1" i="0" u="none" strike="noStrike" kern="1200" baseline="0" dirty="0" smtClean="0">
                          <a:solidFill>
                            <a:schemeClr val="dk1"/>
                          </a:solidFill>
                          <a:latin typeface="+mn-lt"/>
                          <a:ea typeface="+mn-ea"/>
                          <a:cs typeface="+mn-cs"/>
                        </a:rPr>
                        <a:t>Afshin Mansouri1,</a:t>
                      </a:r>
                    </a:p>
                    <a:p>
                      <a:pPr algn="just"/>
                      <a:r>
                        <a:rPr kumimoji="0" lang="en-IN" sz="1800" b="0" i="0" u="none" strike="noStrike" kern="1200" baseline="0" dirty="0" smtClean="0">
                          <a:solidFill>
                            <a:schemeClr val="dk1"/>
                          </a:solidFill>
                          <a:latin typeface="+mn-lt"/>
                          <a:ea typeface="+mn-ea"/>
                          <a:cs typeface="+mn-cs"/>
                        </a:rPr>
                        <a:t>1Department of Civil Engineering, Master of civil Engineering, The University of Roudehen Branch, Tehran, Iran </a:t>
                      </a:r>
                      <a:endParaRPr lang="en-IN" dirty="0"/>
                    </a:p>
                  </a:txBody>
                  <a:tcPr/>
                </a:tc>
                <a:extLst>
                  <a:ext uri="{0D108BD9-81ED-4DB2-BD59-A6C34878D82A}">
                    <a16:rowId xmlns:a16="http://schemas.microsoft.com/office/drawing/2014/main" val="10002"/>
                  </a:ext>
                </a:extLst>
              </a:tr>
              <a:tr h="2185975">
                <a:tc>
                  <a:txBody>
                    <a:bodyPr/>
                    <a:lstStyle/>
                    <a:p>
                      <a:r>
                        <a:rPr lang="en-IN" dirty="0" smtClean="0"/>
                        <a:t>      </a:t>
                      </a:r>
                    </a:p>
                    <a:p>
                      <a:endParaRPr lang="en-IN" dirty="0" smtClean="0"/>
                    </a:p>
                    <a:p>
                      <a:endParaRPr lang="en-IN" dirty="0" smtClean="0"/>
                    </a:p>
                    <a:p>
                      <a:r>
                        <a:rPr lang="en-IN" dirty="0" smtClean="0"/>
                        <a:t>       INFERENCE</a:t>
                      </a:r>
                      <a:endParaRPr lang="en-IN" dirty="0"/>
                    </a:p>
                  </a:txBody>
                  <a:tcPr/>
                </a:tc>
                <a:tc>
                  <a:txBody>
                    <a:bodyPr/>
                    <a:lstStyle/>
                    <a:p>
                      <a:endParaRPr kumimoji="0" lang="en-IN" sz="1800" b="0" i="0" u="none" strike="noStrike" kern="1200" baseline="0" dirty="0" smtClean="0">
                        <a:solidFill>
                          <a:schemeClr val="dk1"/>
                        </a:solidFill>
                        <a:latin typeface="+mn-lt"/>
                        <a:ea typeface="+mn-ea"/>
                        <a:cs typeface="+mn-cs"/>
                      </a:endParaRPr>
                    </a:p>
                    <a:p>
                      <a:pPr algn="just"/>
                      <a:r>
                        <a:rPr kumimoji="0" lang="en-IN" sz="1800" b="0" i="0" u="none" strike="noStrike" kern="1200" baseline="0" dirty="0" smtClean="0">
                          <a:solidFill>
                            <a:schemeClr val="dk1"/>
                          </a:solidFill>
                          <a:latin typeface="+mn-lt"/>
                          <a:ea typeface="+mn-ea"/>
                          <a:cs typeface="+mn-cs"/>
                        </a:rPr>
                        <a:t> First Modal and Harmonic analyses are used to evaluate the natural frequency .These models are compared with the current experimental formulas. Next by applying corrosion on one of the tanks, dynamic features are evaluated using the software. Based on the results we found that corrosion or long term erosion have remarkable influences on natural frequency, mode-shapes of structures and its vibration. </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603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2510887"/>
              </p:ext>
            </p:extLst>
          </p:nvPr>
        </p:nvGraphicFramePr>
        <p:xfrm>
          <a:off x="539552" y="764704"/>
          <a:ext cx="8064896" cy="5729514"/>
        </p:xfrm>
        <a:graphic>
          <a:graphicData uri="http://schemas.openxmlformats.org/drawingml/2006/table">
            <a:tbl>
              <a:tblPr firstRow="1" bandRow="1">
                <a:tableStyleId>{5C22544A-7EE6-4342-B048-85BDC9FD1C3A}</a:tableStyleId>
              </a:tblPr>
              <a:tblGrid>
                <a:gridCol w="2261186">
                  <a:extLst>
                    <a:ext uri="{9D8B030D-6E8A-4147-A177-3AD203B41FA5}">
                      <a16:colId xmlns:a16="http://schemas.microsoft.com/office/drawing/2014/main" val="20000"/>
                    </a:ext>
                  </a:extLst>
                </a:gridCol>
                <a:gridCol w="5803710">
                  <a:extLst>
                    <a:ext uri="{9D8B030D-6E8A-4147-A177-3AD203B41FA5}">
                      <a16:colId xmlns:a16="http://schemas.microsoft.com/office/drawing/2014/main" val="20001"/>
                    </a:ext>
                  </a:extLst>
                </a:gridCol>
              </a:tblGrid>
              <a:tr h="1422158">
                <a:tc>
                  <a:txBody>
                    <a:bodyPr/>
                    <a:lstStyle/>
                    <a:p>
                      <a:pPr algn="ctr"/>
                      <a:endParaRPr lang="en-US" dirty="0" smtClean="0">
                        <a:solidFill>
                          <a:schemeClr val="tx1"/>
                        </a:solidFill>
                      </a:endParaRPr>
                    </a:p>
                    <a:p>
                      <a:pPr algn="ctr"/>
                      <a:r>
                        <a:rPr lang="en-US" b="0" dirty="0" smtClean="0">
                          <a:solidFill>
                            <a:schemeClr val="tx1"/>
                          </a:solidFill>
                        </a:rPr>
                        <a:t>JOURNAL</a:t>
                      </a:r>
                      <a:endParaRPr lang="en-US" b="0" dirty="0">
                        <a:solidFill>
                          <a:schemeClr val="tx1"/>
                        </a:solidFill>
                      </a:endParaRPr>
                    </a:p>
                  </a:txBody>
                  <a:tcPr/>
                </a:tc>
                <a:tc>
                  <a:txBody>
                    <a:bodyPr/>
                    <a:lstStyle/>
                    <a:p>
                      <a:r>
                        <a:rPr lang="en-US" dirty="0" smtClean="0"/>
                        <a:t>	</a:t>
                      </a:r>
                    </a:p>
                    <a:p>
                      <a:pPr algn="just"/>
                      <a:r>
                        <a:rPr lang="en-US" b="0" dirty="0" smtClean="0">
                          <a:solidFill>
                            <a:schemeClr val="tx1"/>
                          </a:solidFill>
                        </a:rPr>
                        <a:t>International</a:t>
                      </a:r>
                      <a:r>
                        <a:rPr lang="en-US" b="0" baseline="0" dirty="0" smtClean="0">
                          <a:solidFill>
                            <a:schemeClr val="tx1"/>
                          </a:solidFill>
                        </a:rPr>
                        <a:t> </a:t>
                      </a:r>
                      <a:r>
                        <a:rPr lang="en-US" b="0" dirty="0" smtClean="0">
                          <a:solidFill>
                            <a:schemeClr val="tx1"/>
                          </a:solidFill>
                        </a:rPr>
                        <a:t>Journal</a:t>
                      </a:r>
                      <a:r>
                        <a:rPr lang="en-US" b="0" baseline="0" dirty="0" smtClean="0">
                          <a:solidFill>
                            <a:schemeClr val="tx1"/>
                          </a:solidFill>
                        </a:rPr>
                        <a:t> </a:t>
                      </a:r>
                      <a:r>
                        <a:rPr lang="en-US" b="0" dirty="0" smtClean="0">
                          <a:solidFill>
                            <a:schemeClr val="tx1"/>
                          </a:solidFill>
                        </a:rPr>
                        <a:t>of</a:t>
                      </a:r>
                      <a:r>
                        <a:rPr lang="en-US" b="0" baseline="0" dirty="0" smtClean="0">
                          <a:solidFill>
                            <a:schemeClr val="tx1"/>
                          </a:solidFill>
                        </a:rPr>
                        <a:t> </a:t>
                      </a:r>
                      <a:r>
                        <a:rPr lang="en-US" b="0" dirty="0" smtClean="0">
                          <a:solidFill>
                            <a:schemeClr val="tx1"/>
                          </a:solidFill>
                        </a:rPr>
                        <a:t>Structural</a:t>
                      </a:r>
                      <a:r>
                        <a:rPr lang="en-US" b="0" baseline="0" dirty="0" smtClean="0">
                          <a:solidFill>
                            <a:schemeClr val="tx1"/>
                          </a:solidFill>
                        </a:rPr>
                        <a:t> </a:t>
                      </a:r>
                      <a:r>
                        <a:rPr lang="en-US" b="0" dirty="0" smtClean="0">
                          <a:solidFill>
                            <a:schemeClr val="tx1"/>
                          </a:solidFill>
                        </a:rPr>
                        <a:t>Engineering	·</a:t>
                      </a:r>
                      <a:r>
                        <a:rPr lang="en-US" b="0" baseline="0" dirty="0" smtClean="0">
                          <a:solidFill>
                            <a:schemeClr val="tx1"/>
                          </a:solidFill>
                        </a:rPr>
                        <a:t>       </a:t>
                      </a:r>
                      <a:r>
                        <a:rPr lang="en-US" b="0" dirty="0" smtClean="0">
                          <a:solidFill>
                            <a:schemeClr val="tx1"/>
                          </a:solidFill>
                        </a:rPr>
                        <a:t>January	2014 </a:t>
                      </a:r>
                      <a:endParaRPr lang="en-US" b="0" dirty="0">
                        <a:solidFill>
                          <a:schemeClr val="tx1"/>
                        </a:solidFill>
                      </a:endParaRPr>
                    </a:p>
                  </a:txBody>
                  <a:tcPr/>
                </a:tc>
                <a:extLst>
                  <a:ext uri="{0D108BD9-81ED-4DB2-BD59-A6C34878D82A}">
                    <a16:rowId xmlns:a16="http://schemas.microsoft.com/office/drawing/2014/main" val="10000"/>
                  </a:ext>
                </a:extLst>
              </a:tr>
              <a:tr h="1422158">
                <a:tc>
                  <a:txBody>
                    <a:bodyPr/>
                    <a:lstStyle/>
                    <a:p>
                      <a:pPr algn="ctr"/>
                      <a:endParaRPr lang="en-US" dirty="0" smtClean="0"/>
                    </a:p>
                    <a:p>
                      <a:pPr algn="ctr"/>
                      <a:r>
                        <a:rPr lang="en-US" dirty="0" smtClean="0"/>
                        <a:t>TITLE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Optimal finite element modelling for modal analysis of liquid storage circular tanks </a:t>
                      </a:r>
                    </a:p>
                    <a:p>
                      <a:endParaRPr lang="en-US" dirty="0"/>
                    </a:p>
                  </a:txBody>
                  <a:tcPr/>
                </a:tc>
                <a:extLst>
                  <a:ext uri="{0D108BD9-81ED-4DB2-BD59-A6C34878D82A}">
                    <a16:rowId xmlns:a16="http://schemas.microsoft.com/office/drawing/2014/main" val="10001"/>
                  </a:ext>
                </a:extLst>
              </a:tr>
              <a:tr h="1422158">
                <a:tc>
                  <a:txBody>
                    <a:bodyPr/>
                    <a:lstStyle/>
                    <a:p>
                      <a:pPr algn="ctr"/>
                      <a:endParaRPr lang="en-US" dirty="0" smtClean="0"/>
                    </a:p>
                    <a:p>
                      <a:pPr algn="ctr"/>
                      <a:r>
                        <a:rPr lang="en-US" dirty="0" smtClean="0"/>
                        <a:t>AUTHOR</a:t>
                      </a:r>
                      <a:endParaRPr lang="en-US" dirty="0"/>
                    </a:p>
                  </a:txBody>
                  <a:tcPr/>
                </a:tc>
                <a:tc>
                  <a:txBody>
                    <a:bodyPr/>
                    <a:lstStyle/>
                    <a:p>
                      <a:endParaRPr lang="en-US" dirty="0" smtClean="0"/>
                    </a:p>
                    <a:p>
                      <a:pPr algn="just"/>
                      <a:r>
                        <a:rPr lang="en-US" b="1" dirty="0" smtClean="0"/>
                        <a:t>Bilal El-</a:t>
                      </a:r>
                      <a:r>
                        <a:rPr lang="en-US" b="1" dirty="0" err="1" smtClean="0"/>
                        <a:t>Ariss</a:t>
                      </a:r>
                      <a:r>
                        <a:rPr lang="en-US" b="1" dirty="0" smtClean="0"/>
                        <a:t> </a:t>
                      </a:r>
                      <a:r>
                        <a:rPr lang="en-US" dirty="0" smtClean="0"/>
                        <a:t>Civil and Environmental Engineering Department, United Arab Emirates University</a:t>
                      </a:r>
                      <a:endParaRPr lang="en-US" dirty="0"/>
                    </a:p>
                  </a:txBody>
                  <a:tcPr/>
                </a:tc>
                <a:extLst>
                  <a:ext uri="{0D108BD9-81ED-4DB2-BD59-A6C34878D82A}">
                    <a16:rowId xmlns:a16="http://schemas.microsoft.com/office/drawing/2014/main" val="10002"/>
                  </a:ext>
                </a:extLst>
              </a:tr>
              <a:tr h="1422158">
                <a:tc>
                  <a:txBody>
                    <a:bodyPr/>
                    <a:lstStyle/>
                    <a:p>
                      <a:r>
                        <a:rPr lang="en-US" dirty="0" smtClean="0"/>
                        <a:t> </a:t>
                      </a:r>
                    </a:p>
                    <a:p>
                      <a:r>
                        <a:rPr lang="en-US" dirty="0" smtClean="0"/>
                        <a:t>     </a:t>
                      </a:r>
                      <a:r>
                        <a:rPr lang="en-US" baseline="0" dirty="0" smtClean="0"/>
                        <a:t>  </a:t>
                      </a:r>
                      <a:r>
                        <a:rPr lang="en-US" dirty="0" smtClean="0"/>
                        <a:t> INFERENCE</a:t>
                      </a:r>
                      <a:endParaRPr lang="en-US" dirty="0"/>
                    </a:p>
                  </a:txBody>
                  <a:tcPr/>
                </a:tc>
                <a:tc>
                  <a:txBody>
                    <a:bodyPr/>
                    <a:lstStyle/>
                    <a:p>
                      <a:pPr algn="just"/>
                      <a:r>
                        <a:rPr lang="en-US" dirty="0" smtClean="0"/>
                        <a:t>The objective of this study is to provide optimal FEM options of parameters such as element types and number of elements which best predict the tank dynamic characteristics, natural frequencies and principal mode shapes. </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2814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97677394"/>
              </p:ext>
            </p:extLst>
          </p:nvPr>
        </p:nvGraphicFramePr>
        <p:xfrm>
          <a:off x="755576" y="548679"/>
          <a:ext cx="7416824" cy="5688633"/>
        </p:xfrm>
        <a:graphic>
          <a:graphicData uri="http://schemas.openxmlformats.org/drawingml/2006/table">
            <a:tbl>
              <a:tblPr firstRow="1" bandRow="1">
                <a:tableStyleId>{5C22544A-7EE6-4342-B048-85BDC9FD1C3A}</a:tableStyleId>
              </a:tblPr>
              <a:tblGrid>
                <a:gridCol w="1889191">
                  <a:extLst>
                    <a:ext uri="{9D8B030D-6E8A-4147-A177-3AD203B41FA5}">
                      <a16:colId xmlns:a16="http://schemas.microsoft.com/office/drawing/2014/main" val="20000"/>
                    </a:ext>
                  </a:extLst>
                </a:gridCol>
                <a:gridCol w="5527633">
                  <a:extLst>
                    <a:ext uri="{9D8B030D-6E8A-4147-A177-3AD203B41FA5}">
                      <a16:colId xmlns:a16="http://schemas.microsoft.com/office/drawing/2014/main" val="20001"/>
                    </a:ext>
                  </a:extLst>
                </a:gridCol>
              </a:tblGrid>
              <a:tr h="1502542">
                <a:tc>
                  <a:txBody>
                    <a:bodyPr/>
                    <a:lstStyle/>
                    <a:p>
                      <a:pPr algn="ctr"/>
                      <a:endParaRPr lang="en-US" b="0" dirty="0" smtClean="0">
                        <a:solidFill>
                          <a:schemeClr val="tx1"/>
                        </a:solidFill>
                      </a:endParaRPr>
                    </a:p>
                    <a:p>
                      <a:pPr algn="ctr"/>
                      <a:r>
                        <a:rPr lang="en-US" b="0" dirty="0" smtClean="0">
                          <a:solidFill>
                            <a:schemeClr val="tx1"/>
                          </a:solidFill>
                        </a:rPr>
                        <a:t>JOURNAL</a:t>
                      </a:r>
                    </a:p>
                    <a:p>
                      <a:endParaRPr lang="en-US" dirty="0" smtClean="0"/>
                    </a:p>
                    <a:p>
                      <a:endParaRPr lang="en-US" dirty="0" smtClean="0"/>
                    </a:p>
                    <a:p>
                      <a:endParaRPr lang="en-US" dirty="0" smtClean="0"/>
                    </a:p>
                  </a:txBody>
                  <a:tcPr/>
                </a:tc>
                <a:tc>
                  <a:txBody>
                    <a:bodyPr/>
                    <a:lstStyle/>
                    <a:p>
                      <a:pPr algn="ctr"/>
                      <a:endParaRPr lang="en-US" b="0" dirty="0" smtClean="0">
                        <a:solidFill>
                          <a:schemeClr val="tx1"/>
                        </a:solidFill>
                      </a:endParaRPr>
                    </a:p>
                    <a:p>
                      <a:pPr algn="just"/>
                      <a:r>
                        <a:rPr lang="en-US" b="0" dirty="0" smtClean="0">
                          <a:solidFill>
                            <a:schemeClr val="tx1"/>
                          </a:solidFill>
                        </a:rPr>
                        <a:t>The Open Petroleum Engineering Journal, 2016</a:t>
                      </a:r>
                      <a:endParaRPr lang="en-US" b="0" dirty="0">
                        <a:solidFill>
                          <a:schemeClr val="tx1"/>
                        </a:solidFill>
                      </a:endParaRPr>
                    </a:p>
                  </a:txBody>
                  <a:tcPr/>
                </a:tc>
                <a:extLst>
                  <a:ext uri="{0D108BD9-81ED-4DB2-BD59-A6C34878D82A}">
                    <a16:rowId xmlns:a16="http://schemas.microsoft.com/office/drawing/2014/main" val="10000"/>
                  </a:ext>
                </a:extLst>
              </a:tr>
              <a:tr h="988953">
                <a:tc>
                  <a:txBody>
                    <a:bodyPr/>
                    <a:lstStyle/>
                    <a:p>
                      <a:endParaRPr lang="en-US" dirty="0" smtClean="0"/>
                    </a:p>
                    <a:p>
                      <a:r>
                        <a:rPr lang="en-US" dirty="0" smtClean="0"/>
                        <a:t>         TITLE</a:t>
                      </a:r>
                      <a:endParaRPr lang="en-US" dirty="0"/>
                    </a:p>
                  </a:txBody>
                  <a:tcPr/>
                </a:tc>
                <a:tc>
                  <a:txBody>
                    <a:bodyPr/>
                    <a:lstStyle/>
                    <a:p>
                      <a:r>
                        <a:rPr lang="en-US" dirty="0" smtClean="0"/>
                        <a:t> </a:t>
                      </a:r>
                    </a:p>
                    <a:p>
                      <a:pPr algn="just"/>
                      <a:r>
                        <a:rPr lang="en-US" dirty="0" smtClean="0"/>
                        <a:t>Experimental Study on the Explosion of Gasoline-air Mixture in Reduced-scale Storage Tank </a:t>
                      </a:r>
                      <a:endParaRPr lang="en-US" dirty="0"/>
                    </a:p>
                  </a:txBody>
                  <a:tcPr/>
                </a:tc>
                <a:extLst>
                  <a:ext uri="{0D108BD9-81ED-4DB2-BD59-A6C34878D82A}">
                    <a16:rowId xmlns:a16="http://schemas.microsoft.com/office/drawing/2014/main" val="10001"/>
                  </a:ext>
                </a:extLst>
              </a:tr>
              <a:tr h="954885">
                <a:tc>
                  <a:txBody>
                    <a:bodyPr/>
                    <a:lstStyle/>
                    <a:p>
                      <a:r>
                        <a:rPr lang="en-US" dirty="0" smtClean="0"/>
                        <a:t>      </a:t>
                      </a:r>
                    </a:p>
                    <a:p>
                      <a:r>
                        <a:rPr lang="en-US" dirty="0" smtClean="0"/>
                        <a:t>       AUTHOR</a:t>
                      </a:r>
                      <a:endParaRPr lang="en-US" dirty="0"/>
                    </a:p>
                  </a:txBody>
                  <a:tcPr/>
                </a:tc>
                <a:tc>
                  <a:txBody>
                    <a:bodyPr/>
                    <a:lstStyle/>
                    <a:p>
                      <a:r>
                        <a:rPr lang="en-US" dirty="0" smtClean="0"/>
                        <a:t> </a:t>
                      </a:r>
                      <a:r>
                        <a:rPr lang="en-US" b="1" dirty="0" smtClean="0"/>
                        <a:t>Sheng Qi, </a:t>
                      </a:r>
                    </a:p>
                    <a:p>
                      <a:pPr algn="just"/>
                      <a:r>
                        <a:rPr lang="en-US" dirty="0" smtClean="0"/>
                        <a:t>Department of Petroleum Supply Engineering, Logistical Engineering University</a:t>
                      </a:r>
                      <a:endParaRPr lang="en-US" dirty="0"/>
                    </a:p>
                  </a:txBody>
                  <a:tcPr/>
                </a:tc>
                <a:extLst>
                  <a:ext uri="{0D108BD9-81ED-4DB2-BD59-A6C34878D82A}">
                    <a16:rowId xmlns:a16="http://schemas.microsoft.com/office/drawing/2014/main" val="10002"/>
                  </a:ext>
                </a:extLst>
              </a:tr>
              <a:tr h="2242253">
                <a:tc>
                  <a:txBody>
                    <a:bodyPr/>
                    <a:lstStyle/>
                    <a:p>
                      <a:endParaRPr lang="en-US" dirty="0" smtClean="0"/>
                    </a:p>
                    <a:p>
                      <a:r>
                        <a:rPr lang="en-US" dirty="0" smtClean="0"/>
                        <a:t>     INFERENCE</a:t>
                      </a:r>
                      <a:endParaRPr lang="en-US" dirty="0"/>
                    </a:p>
                  </a:txBody>
                  <a:tcPr/>
                </a:tc>
                <a:tc>
                  <a:txBody>
                    <a:bodyPr/>
                    <a:lstStyle/>
                    <a:p>
                      <a:pPr algn="just"/>
                      <a:r>
                        <a:rPr lang="en-US" dirty="0" smtClean="0"/>
                        <a:t>This paper established a reduced-scale storage tank experimental system, and then the explosion characteristics of gasoline-air mixture in storage tank were studied. The ignition of gasoline-air mixture with the concentration of 2.0% HC is impossible when the concentration of O2 is below 18.80%.</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536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145011576"/>
              </p:ext>
            </p:extLst>
          </p:nvPr>
        </p:nvGraphicFramePr>
        <p:xfrm>
          <a:off x="755576" y="548680"/>
          <a:ext cx="7632848" cy="5541145"/>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5688632">
                  <a:extLst>
                    <a:ext uri="{9D8B030D-6E8A-4147-A177-3AD203B41FA5}">
                      <a16:colId xmlns:a16="http://schemas.microsoft.com/office/drawing/2014/main" val="20001"/>
                    </a:ext>
                  </a:extLst>
                </a:gridCol>
              </a:tblGrid>
              <a:tr h="1359563">
                <a:tc>
                  <a:txBody>
                    <a:bodyPr/>
                    <a:lstStyle/>
                    <a:p>
                      <a:pPr algn="ctr"/>
                      <a:endParaRPr lang="en-US" b="0" dirty="0" smtClean="0">
                        <a:solidFill>
                          <a:schemeClr val="tx1"/>
                        </a:solidFill>
                      </a:endParaRPr>
                    </a:p>
                    <a:p>
                      <a:pPr algn="ctr"/>
                      <a:r>
                        <a:rPr lang="en-US" b="0" dirty="0" smtClean="0">
                          <a:solidFill>
                            <a:schemeClr val="tx1"/>
                          </a:solidFill>
                        </a:rPr>
                        <a:t>JOURNAL</a:t>
                      </a:r>
                    </a:p>
                    <a:p>
                      <a:endParaRPr lang="en-US" dirty="0" smtClean="0"/>
                    </a:p>
                    <a:p>
                      <a:endParaRPr lang="en-US" dirty="0" smtClean="0"/>
                    </a:p>
                    <a:p>
                      <a:endParaRPr lang="en-US" dirty="0" smtClean="0"/>
                    </a:p>
                  </a:txBody>
                  <a:tcPr/>
                </a:tc>
                <a:tc>
                  <a:txBody>
                    <a:bodyPr/>
                    <a:lstStyle/>
                    <a:p>
                      <a:pPr algn="just"/>
                      <a:r>
                        <a:rPr lang="en-US" b="0" dirty="0" smtClean="0">
                          <a:solidFill>
                            <a:schemeClr val="tx1"/>
                          </a:solidFill>
                        </a:rPr>
                        <a:t>World Academy of Science, Engineering and Technology International Journal of Electrical, Computer, Energetic, Electronic and Communication Engineering Vol:11, No:3, 2017 </a:t>
                      </a:r>
                    </a:p>
                  </a:txBody>
                  <a:tcPr/>
                </a:tc>
                <a:extLst>
                  <a:ext uri="{0D108BD9-81ED-4DB2-BD59-A6C34878D82A}">
                    <a16:rowId xmlns:a16="http://schemas.microsoft.com/office/drawing/2014/main" val="10000"/>
                  </a:ext>
                </a:extLst>
              </a:tr>
              <a:tr h="781719">
                <a:tc>
                  <a:txBody>
                    <a:bodyPr/>
                    <a:lstStyle/>
                    <a:p>
                      <a:endParaRPr lang="en-US" dirty="0" smtClean="0"/>
                    </a:p>
                    <a:p>
                      <a:r>
                        <a:rPr lang="en-US" dirty="0" smtClean="0"/>
                        <a:t>         TITLE</a:t>
                      </a:r>
                      <a:endParaRPr lang="en-US" dirty="0"/>
                    </a:p>
                  </a:txBody>
                  <a:tcPr/>
                </a:tc>
                <a:tc>
                  <a:txBody>
                    <a:bodyPr/>
                    <a:lstStyle/>
                    <a:p>
                      <a:pPr algn="just"/>
                      <a:r>
                        <a:rPr lang="en-US" dirty="0" smtClean="0"/>
                        <a:t>  Protection of Floating Roof Petroleum Storage Tanks against Lightning Strokes </a:t>
                      </a:r>
                    </a:p>
                  </a:txBody>
                  <a:tcPr/>
                </a:tc>
                <a:extLst>
                  <a:ext uri="{0D108BD9-81ED-4DB2-BD59-A6C34878D82A}">
                    <a16:rowId xmlns:a16="http://schemas.microsoft.com/office/drawing/2014/main" val="10001"/>
                  </a:ext>
                </a:extLst>
              </a:tr>
              <a:tr h="736066">
                <a:tc>
                  <a:txBody>
                    <a:bodyPr/>
                    <a:lstStyle/>
                    <a:p>
                      <a:r>
                        <a:rPr lang="en-US" dirty="0" smtClean="0"/>
                        <a:t>      </a:t>
                      </a:r>
                    </a:p>
                    <a:p>
                      <a:r>
                        <a:rPr lang="en-US" dirty="0" smtClean="0"/>
                        <a:t>       AUTHOR</a:t>
                      </a:r>
                      <a:endParaRPr lang="en-US" dirty="0"/>
                    </a:p>
                  </a:txBody>
                  <a:tcPr/>
                </a:tc>
                <a:tc>
                  <a:txBody>
                    <a:bodyPr/>
                    <a:lstStyle/>
                    <a:p>
                      <a:endParaRPr lang="en-US" b="1" dirty="0" smtClean="0"/>
                    </a:p>
                    <a:p>
                      <a:r>
                        <a:rPr lang="en-US" b="1" dirty="0" smtClean="0"/>
                        <a:t>F. M. Mohamed, A. Y. </a:t>
                      </a:r>
                      <a:r>
                        <a:rPr lang="en-US" b="1" dirty="0" err="1" smtClean="0"/>
                        <a:t>Abdelaziz</a:t>
                      </a:r>
                      <a:endParaRPr lang="en-US" b="1" dirty="0"/>
                    </a:p>
                  </a:txBody>
                  <a:tcPr/>
                </a:tc>
                <a:extLst>
                  <a:ext uri="{0D108BD9-81ED-4DB2-BD59-A6C34878D82A}">
                    <a16:rowId xmlns:a16="http://schemas.microsoft.com/office/drawing/2014/main" val="10002"/>
                  </a:ext>
                </a:extLst>
              </a:tr>
              <a:tr h="2379236">
                <a:tc>
                  <a:txBody>
                    <a:bodyPr/>
                    <a:lstStyle/>
                    <a:p>
                      <a:endParaRPr lang="en-US" dirty="0" smtClean="0"/>
                    </a:p>
                    <a:p>
                      <a:r>
                        <a:rPr lang="en-US" dirty="0" smtClean="0"/>
                        <a:t>     INFERENCE</a:t>
                      </a:r>
                      <a:endParaRPr lang="en-US" dirty="0"/>
                    </a:p>
                  </a:txBody>
                  <a:tcPr/>
                </a:tc>
                <a:tc>
                  <a:txBody>
                    <a:bodyPr/>
                    <a:lstStyle/>
                    <a:p>
                      <a:pPr algn="just"/>
                      <a:r>
                        <a:rPr lang="en-US" dirty="0" smtClean="0"/>
                        <a:t> Floating roof tanks (FRT’s) are especially vulnerable to lightning. This paper was inspired by a stroke of lightning that ignited a fire in a crude oil storage tank belonging to an Egyptian oil company, and is aimed at providing an efficient lightning protection system to the tank under study, in order to avoid the occurrence of such phenomena in the future and also, to give valuable recommendations to be applied to floating roof tank projects. </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6643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02337395"/>
              </p:ext>
            </p:extLst>
          </p:nvPr>
        </p:nvGraphicFramePr>
        <p:xfrm>
          <a:off x="755576" y="908720"/>
          <a:ext cx="7632848" cy="502920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5688632">
                  <a:extLst>
                    <a:ext uri="{9D8B030D-6E8A-4147-A177-3AD203B41FA5}">
                      <a16:colId xmlns:a16="http://schemas.microsoft.com/office/drawing/2014/main" val="20001"/>
                    </a:ext>
                  </a:extLst>
                </a:gridCol>
              </a:tblGrid>
              <a:tr h="1332000">
                <a:tc>
                  <a:txBody>
                    <a:bodyPr/>
                    <a:lstStyle/>
                    <a:p>
                      <a:pPr algn="ctr"/>
                      <a:endParaRPr lang="en-US" b="0" dirty="0" smtClean="0">
                        <a:solidFill>
                          <a:schemeClr val="tx1"/>
                        </a:solidFill>
                      </a:endParaRPr>
                    </a:p>
                    <a:p>
                      <a:pPr algn="ctr"/>
                      <a:r>
                        <a:rPr lang="en-US" b="0" dirty="0" smtClean="0">
                          <a:solidFill>
                            <a:schemeClr val="tx1"/>
                          </a:solidFill>
                        </a:rPr>
                        <a:t>JOURNAL</a:t>
                      </a:r>
                    </a:p>
                    <a:p>
                      <a:endParaRPr lang="en-US" dirty="0" smtClean="0"/>
                    </a:p>
                    <a:p>
                      <a:endParaRPr lang="en-US" dirty="0" smtClean="0"/>
                    </a:p>
                    <a:p>
                      <a:endParaRPr lang="en-US" dirty="0" smtClean="0"/>
                    </a:p>
                  </a:txBody>
                  <a:tcPr/>
                </a:tc>
                <a:tc>
                  <a:txBody>
                    <a:bodyPr/>
                    <a:lstStyle/>
                    <a:p>
                      <a:pPr algn="ctr"/>
                      <a:r>
                        <a:rPr lang="en-US" b="0" dirty="0" smtClean="0">
                          <a:solidFill>
                            <a:schemeClr val="tx1"/>
                          </a:solidFill>
                        </a:rPr>
                        <a:t>    </a:t>
                      </a:r>
                    </a:p>
                    <a:p>
                      <a:pPr algn="just"/>
                      <a:r>
                        <a:rPr lang="en-US" b="0" dirty="0" smtClean="0">
                          <a:solidFill>
                            <a:schemeClr val="tx1"/>
                          </a:solidFill>
                        </a:rPr>
                        <a:t>   Journal of Petroleum &amp; Environmental Biotechnology </a:t>
                      </a:r>
                      <a:endParaRPr lang="en-US" b="0" dirty="0">
                        <a:solidFill>
                          <a:schemeClr val="tx1"/>
                        </a:solidFill>
                      </a:endParaRPr>
                    </a:p>
                  </a:txBody>
                  <a:tcPr/>
                </a:tc>
                <a:extLst>
                  <a:ext uri="{0D108BD9-81ED-4DB2-BD59-A6C34878D82A}">
                    <a16:rowId xmlns:a16="http://schemas.microsoft.com/office/drawing/2014/main" val="10000"/>
                  </a:ext>
                </a:extLst>
              </a:tr>
              <a:tr h="910027">
                <a:tc>
                  <a:txBody>
                    <a:bodyPr/>
                    <a:lstStyle/>
                    <a:p>
                      <a:endParaRPr lang="en-US" dirty="0" smtClean="0"/>
                    </a:p>
                    <a:p>
                      <a:r>
                        <a:rPr lang="en-US" dirty="0" smtClean="0"/>
                        <a:t>         TITLE</a:t>
                      </a:r>
                      <a:endParaRPr lang="en-US" dirty="0"/>
                    </a:p>
                  </a:txBody>
                  <a:tcPr/>
                </a:tc>
                <a:tc>
                  <a:txBody>
                    <a:bodyPr/>
                    <a:lstStyle/>
                    <a:p>
                      <a:r>
                        <a:rPr lang="en-US" dirty="0" smtClean="0"/>
                        <a:t>  </a:t>
                      </a:r>
                    </a:p>
                    <a:p>
                      <a:pPr algn="just"/>
                      <a:r>
                        <a:rPr lang="en-US" dirty="0" smtClean="0"/>
                        <a:t>   Effect of Rim Seal on Evaporation Loss</a:t>
                      </a:r>
                      <a:r>
                        <a:rPr lang="en-US" baseline="0" dirty="0" smtClean="0"/>
                        <a:t> in </a:t>
                      </a:r>
                      <a:r>
                        <a:rPr lang="en-US" dirty="0" smtClean="0"/>
                        <a:t>Storage Tanks </a:t>
                      </a:r>
                      <a:endParaRPr lang="en-US" dirty="0"/>
                    </a:p>
                  </a:txBody>
                  <a:tcPr/>
                </a:tc>
                <a:extLst>
                  <a:ext uri="{0D108BD9-81ED-4DB2-BD59-A6C34878D82A}">
                    <a16:rowId xmlns:a16="http://schemas.microsoft.com/office/drawing/2014/main" val="10001"/>
                  </a:ext>
                </a:extLst>
              </a:tr>
              <a:tr h="879036">
                <a:tc>
                  <a:txBody>
                    <a:bodyPr/>
                    <a:lstStyle/>
                    <a:p>
                      <a:r>
                        <a:rPr lang="en-US" dirty="0" smtClean="0"/>
                        <a:t>      </a:t>
                      </a:r>
                    </a:p>
                    <a:p>
                      <a:r>
                        <a:rPr lang="en-US" dirty="0" smtClean="0"/>
                        <a:t>       AUTHOR</a:t>
                      </a:r>
                      <a:endParaRPr lang="en-US" dirty="0"/>
                    </a:p>
                  </a:txBody>
                  <a:tcPr/>
                </a:tc>
                <a:tc>
                  <a:txBody>
                    <a:bodyPr/>
                    <a:lstStyle/>
                    <a:p>
                      <a:r>
                        <a:rPr lang="en-US" dirty="0" smtClean="0"/>
                        <a:t> </a:t>
                      </a:r>
                      <a:r>
                        <a:rPr lang="en-US" b="1" dirty="0" smtClean="0"/>
                        <a:t>Amin </a:t>
                      </a:r>
                      <a:r>
                        <a:rPr lang="en-US" b="1" dirty="0" err="1" smtClean="0"/>
                        <a:t>Nabati</a:t>
                      </a:r>
                      <a:r>
                        <a:rPr lang="en-US" dirty="0" smtClean="0"/>
                        <a:t>, </a:t>
                      </a:r>
                    </a:p>
                    <a:p>
                      <a:pPr algn="just"/>
                      <a:r>
                        <a:rPr lang="en-US" dirty="0" smtClean="0"/>
                        <a:t>The Faculty of Mechanical Engineering, Shah rood University of Technology, Shah rood, Iran</a:t>
                      </a:r>
                      <a:endParaRPr lang="en-US" dirty="0"/>
                    </a:p>
                  </a:txBody>
                  <a:tcPr/>
                </a:tc>
                <a:extLst>
                  <a:ext uri="{0D108BD9-81ED-4DB2-BD59-A6C34878D82A}">
                    <a16:rowId xmlns:a16="http://schemas.microsoft.com/office/drawing/2014/main" val="10002"/>
                  </a:ext>
                </a:extLst>
              </a:tr>
              <a:tr h="1581750">
                <a:tc>
                  <a:txBody>
                    <a:bodyPr/>
                    <a:lstStyle/>
                    <a:p>
                      <a:endParaRPr lang="en-US" dirty="0" smtClean="0"/>
                    </a:p>
                    <a:p>
                      <a:r>
                        <a:rPr lang="en-US" dirty="0" smtClean="0"/>
                        <a:t>     INFERENCE</a:t>
                      </a:r>
                      <a:endParaRPr lang="en-US" dirty="0"/>
                    </a:p>
                  </a:txBody>
                  <a:tcPr/>
                </a:tc>
                <a:tc>
                  <a:txBody>
                    <a:bodyPr/>
                    <a:lstStyle/>
                    <a:p>
                      <a:pPr algn="just"/>
                      <a:r>
                        <a:rPr lang="en-US" dirty="0" smtClean="0"/>
                        <a:t>The aim of the present work is to determine the evaporation rates from external floating storage tanks and to study the effects of rim seal type on the losses. In this study, a numerical scheme has been developed for estimating the time variations of the storage tank temperature and evaporative losses. </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1953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24434043"/>
              </p:ext>
            </p:extLst>
          </p:nvPr>
        </p:nvGraphicFramePr>
        <p:xfrm>
          <a:off x="755576" y="548680"/>
          <a:ext cx="7632848" cy="6283032"/>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5688632">
                  <a:extLst>
                    <a:ext uri="{9D8B030D-6E8A-4147-A177-3AD203B41FA5}">
                      <a16:colId xmlns:a16="http://schemas.microsoft.com/office/drawing/2014/main" val="20001"/>
                    </a:ext>
                  </a:extLst>
                </a:gridCol>
              </a:tblGrid>
              <a:tr h="1404156">
                <a:tc>
                  <a:txBody>
                    <a:bodyPr/>
                    <a:lstStyle/>
                    <a:p>
                      <a:pPr algn="ctr"/>
                      <a:endParaRPr lang="en-US" b="0" dirty="0" smtClean="0">
                        <a:solidFill>
                          <a:schemeClr val="tx1"/>
                        </a:solidFill>
                      </a:endParaRPr>
                    </a:p>
                    <a:p>
                      <a:pPr algn="ctr"/>
                      <a:r>
                        <a:rPr lang="en-US" b="0" dirty="0" smtClean="0">
                          <a:solidFill>
                            <a:schemeClr val="tx1"/>
                          </a:solidFill>
                        </a:rPr>
                        <a:t>JOURNAL</a:t>
                      </a:r>
                    </a:p>
                    <a:p>
                      <a:endParaRPr lang="en-US" dirty="0" smtClean="0"/>
                    </a:p>
                    <a:p>
                      <a:endParaRPr lang="en-US" dirty="0" smtClean="0"/>
                    </a:p>
                    <a:p>
                      <a:endParaRPr lang="en-US" dirty="0" smtClean="0"/>
                    </a:p>
                  </a:txBody>
                  <a:tcPr/>
                </a:tc>
                <a:tc>
                  <a:txBody>
                    <a:bodyPr/>
                    <a:lstStyle/>
                    <a:p>
                      <a:pPr algn="ctr"/>
                      <a:endParaRPr lang="en-US" b="0" dirty="0" smtClean="0">
                        <a:solidFill>
                          <a:schemeClr val="tx1"/>
                        </a:solidFill>
                      </a:endParaRPr>
                    </a:p>
                    <a:p>
                      <a:pPr algn="just"/>
                      <a:r>
                        <a:rPr lang="en-US" b="0" dirty="0" smtClean="0">
                          <a:solidFill>
                            <a:schemeClr val="tx1"/>
                          </a:solidFill>
                        </a:rPr>
                        <a:t>EARTHQUAKE ENGINEERING AND STRUCTURAL DYNAMICS Earthquake Engng Struct. Dyn. (2009) </a:t>
                      </a:r>
                    </a:p>
                  </a:txBody>
                  <a:tcPr/>
                </a:tc>
                <a:extLst>
                  <a:ext uri="{0D108BD9-81ED-4DB2-BD59-A6C34878D82A}">
                    <a16:rowId xmlns:a16="http://schemas.microsoft.com/office/drawing/2014/main" val="10000"/>
                  </a:ext>
                </a:extLst>
              </a:tr>
              <a:tr h="1404156">
                <a:tc>
                  <a:txBody>
                    <a:bodyPr/>
                    <a:lstStyle/>
                    <a:p>
                      <a:endParaRPr lang="en-US" dirty="0" smtClean="0"/>
                    </a:p>
                    <a:p>
                      <a:r>
                        <a:rPr lang="en-US" dirty="0" smtClean="0"/>
                        <a:t>         TITLE</a:t>
                      </a:r>
                      <a:endParaRPr lang="en-US" dirty="0"/>
                    </a:p>
                  </a:txBody>
                  <a:tcPr/>
                </a:tc>
                <a:tc>
                  <a:txBody>
                    <a:bodyPr/>
                    <a:lstStyle/>
                    <a:p>
                      <a:pPr algn="just"/>
                      <a:r>
                        <a:rPr lang="en-US" dirty="0" smtClean="0"/>
                        <a:t>Experimental investigation on the seismic response of a  steel liquid storage tank equipped with ﬂoating roof by shaking table tests</a:t>
                      </a:r>
                    </a:p>
                    <a:p>
                      <a:endParaRPr lang="en-US" dirty="0" smtClean="0"/>
                    </a:p>
                  </a:txBody>
                  <a:tcPr/>
                </a:tc>
                <a:extLst>
                  <a:ext uri="{0D108BD9-81ED-4DB2-BD59-A6C34878D82A}">
                    <a16:rowId xmlns:a16="http://schemas.microsoft.com/office/drawing/2014/main" val="10001"/>
                  </a:ext>
                </a:extLst>
              </a:tr>
              <a:tr h="1404156">
                <a:tc>
                  <a:txBody>
                    <a:bodyPr/>
                    <a:lstStyle/>
                    <a:p>
                      <a:r>
                        <a:rPr lang="en-US" dirty="0" smtClean="0"/>
                        <a:t>      </a:t>
                      </a:r>
                    </a:p>
                    <a:p>
                      <a:r>
                        <a:rPr lang="en-US" dirty="0" smtClean="0"/>
                        <a:t>       AUTHOR</a:t>
                      </a:r>
                      <a:endParaRPr lang="en-US" dirty="0"/>
                    </a:p>
                  </a:txBody>
                  <a:tcPr/>
                </a:tc>
                <a:tc>
                  <a:txBody>
                    <a:bodyPr/>
                    <a:lstStyle/>
                    <a:p>
                      <a:pPr algn="just"/>
                      <a:r>
                        <a:rPr lang="en-US" dirty="0" smtClean="0"/>
                        <a:t>M. De Angelis1, R. Giannini2 and F. Paolacci2,∗,†</a:t>
                      </a:r>
                    </a:p>
                    <a:p>
                      <a:r>
                        <a:rPr lang="en-US" dirty="0" smtClean="0"/>
                        <a:t>1Department of Structural and Geotechnical Engineering, University of Rome ‘La </a:t>
                      </a:r>
                      <a:r>
                        <a:rPr lang="en-US" dirty="0" err="1" smtClean="0"/>
                        <a:t>Sapienza</a:t>
                      </a:r>
                      <a:r>
                        <a:rPr lang="en-US" dirty="0" smtClean="0"/>
                        <a:t>’, Italy</a:t>
                      </a:r>
                    </a:p>
                  </a:txBody>
                  <a:tcPr/>
                </a:tc>
                <a:extLst>
                  <a:ext uri="{0D108BD9-81ED-4DB2-BD59-A6C34878D82A}">
                    <a16:rowId xmlns:a16="http://schemas.microsoft.com/office/drawing/2014/main" val="10002"/>
                  </a:ext>
                </a:extLst>
              </a:tr>
              <a:tr h="1404156">
                <a:tc>
                  <a:txBody>
                    <a:bodyPr/>
                    <a:lstStyle/>
                    <a:p>
                      <a:endParaRPr lang="en-US" dirty="0" smtClean="0"/>
                    </a:p>
                    <a:p>
                      <a:r>
                        <a:rPr lang="en-US" dirty="0" smtClean="0"/>
                        <a:t>     INFERENCE</a:t>
                      </a:r>
                      <a:endParaRPr lang="en-US" dirty="0"/>
                    </a:p>
                  </a:txBody>
                  <a:tcPr/>
                </a:tc>
                <a:tc>
                  <a:txBody>
                    <a:bodyPr/>
                    <a:lstStyle/>
                    <a:p>
                      <a:pPr algn="just"/>
                      <a:r>
                        <a:rPr lang="en-US" dirty="0" smtClean="0"/>
                        <a:t> In the experimental campaign the ﬂoating roof has also been taken into account. The tests have been performed on the physical model both in ﬁxed and isolated base conﬁgurations; in particular two alternative base isolation systems have been used: high-damping rubber bearings devices and sliding isolators with </a:t>
                      </a:r>
                      <a:r>
                        <a:rPr lang="en-US" dirty="0" err="1" smtClean="0"/>
                        <a:t>elasto</a:t>
                      </a:r>
                      <a:r>
                        <a:rPr lang="en-US" dirty="0" smtClean="0"/>
                        <a:t>-plastic dampers.</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6071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249433024"/>
              </p:ext>
            </p:extLst>
          </p:nvPr>
        </p:nvGraphicFramePr>
        <p:xfrm>
          <a:off x="561975" y="595313"/>
          <a:ext cx="8020050" cy="5667375"/>
        </p:xfrm>
        <a:graphic>
          <a:graphicData uri="http://schemas.openxmlformats.org/presentationml/2006/ole">
            <mc:AlternateContent xmlns:mc="http://schemas.openxmlformats.org/markup-compatibility/2006">
              <mc:Choice xmlns:v="urn:schemas-microsoft-com:vml" Requires="v">
                <p:oleObj spid="_x0000_s1030" name="Acrobat Document" r:id="rId3" imgW="8020080" imgH="5667480" progId="AcroExch.Document.11">
                  <p:embed/>
                </p:oleObj>
              </mc:Choice>
              <mc:Fallback>
                <p:oleObj name="Acrobat Document" r:id="rId3" imgW="8020080" imgH="5667480" progId="AcroExch.Document.11">
                  <p:embed/>
                  <p:pic>
                    <p:nvPicPr>
                      <p:cNvPr id="0" name=""/>
                      <p:cNvPicPr/>
                      <p:nvPr/>
                    </p:nvPicPr>
                    <p:blipFill>
                      <a:blip r:embed="rId4"/>
                      <a:stretch>
                        <a:fillRect/>
                      </a:stretch>
                    </p:blipFill>
                    <p:spPr>
                      <a:xfrm>
                        <a:off x="561975" y="595313"/>
                        <a:ext cx="8020050" cy="5667375"/>
                      </a:xfrm>
                      <a:prstGeom prst="rect">
                        <a:avLst/>
                      </a:prstGeom>
                    </p:spPr>
                  </p:pic>
                </p:oleObj>
              </mc:Fallback>
            </mc:AlternateContent>
          </a:graphicData>
        </a:graphic>
      </p:graphicFrame>
      <p:sp>
        <p:nvSpPr>
          <p:cNvPr id="6" name="TextBox 5"/>
          <p:cNvSpPr txBox="1"/>
          <p:nvPr/>
        </p:nvSpPr>
        <p:spPr>
          <a:xfrm>
            <a:off x="827584" y="908720"/>
            <a:ext cx="7588002"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       CROSS SECTIONAL VIEW</a:t>
            </a:r>
            <a:endParaRPr lang="en-US" sz="3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1490830"/>
            <a:ext cx="7920879" cy="5075908"/>
          </a:xfrm>
          <a:prstGeom prst="rect">
            <a:avLst/>
          </a:prstGeom>
        </p:spPr>
      </p:pic>
    </p:spTree>
    <p:extLst>
      <p:ext uri="{BB962C8B-B14F-4D97-AF65-F5344CB8AC3E}">
        <p14:creationId xmlns:p14="http://schemas.microsoft.com/office/powerpoint/2010/main" val="183374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PLANNING , ANALYSIS AND DESIGN OF THE PETROLEUM STORAGE TANKS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r>
              <a:rPr lang="en-IN" dirty="0" smtClean="0">
                <a:latin typeface="Times New Roman" pitchFamily="18" charset="0"/>
                <a:cs typeface="Times New Roman" pitchFamily="18" charset="0"/>
              </a:rPr>
              <a:t>BATCH MEMBERS</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CHARAN</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DINESH KUMAR.T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PIRAGAVI.T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SAI KARTHEKA.M.K</a:t>
            </a:r>
          </a:p>
          <a:p>
            <a:pPr marL="0" indent="0">
              <a:buNone/>
            </a:pPr>
            <a:endParaRPr lang="en-IN" dirty="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GUIDE NAME</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Mr.ROBINSON.J</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a:t>
            </a:r>
            <a:r>
              <a:rPr lang="en-IN" sz="2000" dirty="0" smtClean="0">
                <a:latin typeface="Times New Roman" pitchFamily="18" charset="0"/>
                <a:cs typeface="Times New Roman" pitchFamily="18" charset="0"/>
              </a:rPr>
              <a:t>sst.prof /Civil dept.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2524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3808" y="1196752"/>
            <a:ext cx="5112568"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     ELEVATION</a:t>
            </a:r>
            <a:endParaRPr lang="en-US" sz="3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795462"/>
            <a:ext cx="7776864" cy="4585866"/>
          </a:xfrm>
          <a:prstGeom prst="rect">
            <a:avLst/>
          </a:prstGeom>
        </p:spPr>
      </p:pic>
    </p:spTree>
    <p:extLst>
      <p:ext uri="{BB962C8B-B14F-4D97-AF65-F5344CB8AC3E}">
        <p14:creationId xmlns:p14="http://schemas.microsoft.com/office/powerpoint/2010/main" val="1256706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5856" y="476672"/>
            <a:ext cx="3456384" cy="1200329"/>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                      TOP VIEW</a:t>
            </a:r>
            <a:endParaRPr lang="en-US"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645206"/>
            <a:ext cx="6912768" cy="4680520"/>
          </a:xfrm>
          <a:prstGeom prst="rect">
            <a:avLst/>
          </a:prstGeom>
        </p:spPr>
      </p:pic>
    </p:spTree>
    <p:extLst>
      <p:ext uri="{BB962C8B-B14F-4D97-AF65-F5344CB8AC3E}">
        <p14:creationId xmlns:p14="http://schemas.microsoft.com/office/powerpoint/2010/main" val="2758222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47664" y="476672"/>
            <a:ext cx="5688632" cy="707886"/>
          </a:xfrm>
          <a:prstGeom prst="rect">
            <a:avLst/>
          </a:prstGeom>
          <a:noFill/>
        </p:spPr>
        <p:txBody>
          <a:bodyPr wrap="square" rtlCol="0">
            <a:spAutoFit/>
          </a:bodyPr>
          <a:lstStyle/>
          <a:p>
            <a:pPr algn="ctr"/>
            <a:r>
              <a:rPr lang="en-IN" sz="4000" dirty="0" smtClean="0">
                <a:solidFill>
                  <a:schemeClr val="tx2"/>
                </a:solidFill>
                <a:latin typeface="Times New Roman" pitchFamily="18" charset="0"/>
                <a:cs typeface="Times New Roman" pitchFamily="18" charset="0"/>
              </a:rPr>
              <a:t>WORK SCHEDULE</a:t>
            </a:r>
            <a:endParaRPr lang="en-IN" sz="4000" dirty="0">
              <a:solidFill>
                <a:schemeClr val="tx2"/>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07607140"/>
              </p:ext>
            </p:extLst>
          </p:nvPr>
        </p:nvGraphicFramePr>
        <p:xfrm>
          <a:off x="1331640" y="1412776"/>
          <a:ext cx="6696744" cy="4704980"/>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tblGrid>
              <a:tr h="758116">
                <a:tc>
                  <a:txBody>
                    <a:bodyPr/>
                    <a:lstStyle/>
                    <a:p>
                      <a:endParaRPr lang="en-US" dirty="0" smtClean="0"/>
                    </a:p>
                    <a:p>
                      <a:r>
                        <a:rPr lang="en-US" dirty="0" smtClean="0"/>
                        <a:t>     DATE</a:t>
                      </a:r>
                      <a:endParaRPr lang="en-US" dirty="0"/>
                    </a:p>
                  </a:txBody>
                  <a:tcPr/>
                </a:tc>
                <a:tc>
                  <a:txBody>
                    <a:bodyPr/>
                    <a:lstStyle/>
                    <a:p>
                      <a:endParaRPr lang="en-US" dirty="0" smtClean="0"/>
                    </a:p>
                    <a:p>
                      <a:r>
                        <a:rPr lang="en-US" dirty="0" smtClean="0"/>
                        <a:t>    REVIEW</a:t>
                      </a:r>
                      <a:endParaRPr lang="en-US" dirty="0"/>
                    </a:p>
                  </a:txBody>
                  <a:tcPr/>
                </a:tc>
                <a:tc>
                  <a:txBody>
                    <a:bodyPr/>
                    <a:lstStyle/>
                    <a:p>
                      <a:endParaRPr lang="en-US" dirty="0" smtClean="0"/>
                    </a:p>
                    <a:p>
                      <a:r>
                        <a:rPr lang="en-US" dirty="0" smtClean="0"/>
                        <a:t>WORK TO BE DONE</a:t>
                      </a:r>
                      <a:endParaRPr lang="en-US" dirty="0"/>
                    </a:p>
                  </a:txBody>
                  <a:tcPr/>
                </a:tc>
                <a:extLst>
                  <a:ext uri="{0D108BD9-81ED-4DB2-BD59-A6C34878D82A}">
                    <a16:rowId xmlns:a16="http://schemas.microsoft.com/office/drawing/2014/main" val="10000"/>
                  </a:ext>
                </a:extLst>
              </a:tr>
              <a:tr h="758116">
                <a:tc>
                  <a:txBody>
                    <a:bodyPr/>
                    <a:lstStyle/>
                    <a:p>
                      <a:endParaRPr lang="en-US" dirty="0" smtClean="0"/>
                    </a:p>
                    <a:p>
                      <a:r>
                        <a:rPr lang="en-US" dirty="0" smtClean="0"/>
                        <a:t>    07-07-2017</a:t>
                      </a:r>
                      <a:endParaRPr lang="en-US" dirty="0"/>
                    </a:p>
                  </a:txBody>
                  <a:tcPr/>
                </a:tc>
                <a:tc>
                  <a:txBody>
                    <a:bodyPr/>
                    <a:lstStyle/>
                    <a:p>
                      <a:r>
                        <a:rPr lang="en-US" dirty="0" smtClean="0"/>
                        <a:t>   </a:t>
                      </a:r>
                    </a:p>
                    <a:p>
                      <a:r>
                        <a:rPr lang="en-US" dirty="0" smtClean="0"/>
                        <a:t>     Re-</a:t>
                      </a:r>
                      <a:r>
                        <a:rPr lang="en-US" dirty="0" err="1" smtClean="0"/>
                        <a:t>Zeroth</a:t>
                      </a:r>
                      <a:endParaRPr lang="en-US" dirty="0"/>
                    </a:p>
                  </a:txBody>
                  <a:tcPr/>
                </a:tc>
                <a:tc>
                  <a:txBody>
                    <a:bodyPr/>
                    <a:lstStyle/>
                    <a:p>
                      <a:endParaRPr lang="en-US" dirty="0" smtClean="0"/>
                    </a:p>
                    <a:p>
                      <a:r>
                        <a:rPr lang="en-US" dirty="0" smtClean="0"/>
                        <a:t>  Title confirmation</a:t>
                      </a:r>
                      <a:endParaRPr lang="en-US" dirty="0"/>
                    </a:p>
                  </a:txBody>
                  <a:tcPr/>
                </a:tc>
                <a:extLst>
                  <a:ext uri="{0D108BD9-81ED-4DB2-BD59-A6C34878D82A}">
                    <a16:rowId xmlns:a16="http://schemas.microsoft.com/office/drawing/2014/main" val="10001"/>
                  </a:ext>
                </a:extLst>
              </a:tr>
              <a:tr h="758116">
                <a:tc>
                  <a:txBody>
                    <a:bodyPr/>
                    <a:lstStyle/>
                    <a:p>
                      <a:r>
                        <a:rPr lang="en-US" dirty="0" smtClean="0"/>
                        <a:t>   </a:t>
                      </a:r>
                    </a:p>
                    <a:p>
                      <a:r>
                        <a:rPr lang="en-US" dirty="0" smtClean="0"/>
                        <a:t>    02-08-2017</a:t>
                      </a:r>
                      <a:endParaRPr lang="en-US" dirty="0"/>
                    </a:p>
                  </a:txBody>
                  <a:tcPr/>
                </a:tc>
                <a:tc>
                  <a:txBody>
                    <a:bodyPr/>
                    <a:lstStyle/>
                    <a:p>
                      <a:endParaRPr lang="en-US" dirty="0" smtClean="0"/>
                    </a:p>
                    <a:p>
                      <a:r>
                        <a:rPr lang="en-US" dirty="0" smtClean="0"/>
                        <a:t>     First</a:t>
                      </a:r>
                      <a:endParaRPr lang="en-US" dirty="0"/>
                    </a:p>
                  </a:txBody>
                  <a:tcPr/>
                </a:tc>
                <a:tc>
                  <a:txBody>
                    <a:bodyPr/>
                    <a:lstStyle/>
                    <a:p>
                      <a:endParaRPr lang="en-US" dirty="0" smtClean="0"/>
                    </a:p>
                    <a:p>
                      <a:r>
                        <a:rPr lang="en-US" dirty="0" smtClean="0"/>
                        <a:t>   Plan</a:t>
                      </a:r>
                      <a:endParaRPr lang="en-US" dirty="0"/>
                    </a:p>
                  </a:txBody>
                  <a:tcPr/>
                </a:tc>
                <a:extLst>
                  <a:ext uri="{0D108BD9-81ED-4DB2-BD59-A6C34878D82A}">
                    <a16:rowId xmlns:a16="http://schemas.microsoft.com/office/drawing/2014/main" val="10002"/>
                  </a:ext>
                </a:extLst>
              </a:tr>
              <a:tr h="758116">
                <a:tc>
                  <a:txBody>
                    <a:bodyPr/>
                    <a:lstStyle/>
                    <a:p>
                      <a:r>
                        <a:rPr lang="en-US" dirty="0" smtClean="0"/>
                        <a:t>   </a:t>
                      </a:r>
                    </a:p>
                    <a:p>
                      <a:r>
                        <a:rPr lang="en-US" dirty="0" smtClean="0"/>
                        <a:t>    19-08-2017</a:t>
                      </a:r>
                      <a:endParaRPr lang="en-US" dirty="0"/>
                    </a:p>
                  </a:txBody>
                  <a:tcPr/>
                </a:tc>
                <a:tc>
                  <a:txBody>
                    <a:bodyPr/>
                    <a:lstStyle/>
                    <a:p>
                      <a:endParaRPr lang="en-US" dirty="0" smtClean="0"/>
                    </a:p>
                    <a:p>
                      <a:r>
                        <a:rPr lang="en-US" dirty="0" smtClean="0"/>
                        <a:t>     Second</a:t>
                      </a:r>
                      <a:endParaRPr lang="en-US" dirty="0"/>
                    </a:p>
                  </a:txBody>
                  <a:tcPr/>
                </a:tc>
                <a:tc>
                  <a:txBody>
                    <a:bodyPr/>
                    <a:lstStyle/>
                    <a:p>
                      <a:endParaRPr lang="en-US" dirty="0" smtClean="0"/>
                    </a:p>
                    <a:p>
                      <a:r>
                        <a:rPr lang="en-US" dirty="0" smtClean="0"/>
                        <a:t>  Analysis and Design</a:t>
                      </a:r>
                      <a:endParaRPr lang="en-US" dirty="0"/>
                    </a:p>
                  </a:txBody>
                  <a:tcPr/>
                </a:tc>
                <a:extLst>
                  <a:ext uri="{0D108BD9-81ED-4DB2-BD59-A6C34878D82A}">
                    <a16:rowId xmlns:a16="http://schemas.microsoft.com/office/drawing/2014/main" val="10003"/>
                  </a:ext>
                </a:extLst>
              </a:tr>
              <a:tr h="758116">
                <a:tc>
                  <a:txBody>
                    <a:bodyPr/>
                    <a:lstStyle/>
                    <a:p>
                      <a:r>
                        <a:rPr lang="en-US" dirty="0" smtClean="0"/>
                        <a:t>   </a:t>
                      </a:r>
                    </a:p>
                    <a:p>
                      <a:r>
                        <a:rPr lang="en-US" dirty="0" smtClean="0"/>
                        <a:t>     18-09-2017</a:t>
                      </a:r>
                      <a:endParaRPr lang="en-US" dirty="0"/>
                    </a:p>
                  </a:txBody>
                  <a:tcPr/>
                </a:tc>
                <a:tc>
                  <a:txBody>
                    <a:bodyPr/>
                    <a:lstStyle/>
                    <a:p>
                      <a:endParaRPr lang="en-US" dirty="0" smtClean="0"/>
                    </a:p>
                    <a:p>
                      <a:r>
                        <a:rPr lang="en-US" dirty="0" smtClean="0"/>
                        <a:t>     Third</a:t>
                      </a:r>
                      <a:endParaRPr lang="en-US" dirty="0"/>
                    </a:p>
                  </a:txBody>
                  <a:tcPr/>
                </a:tc>
                <a:tc>
                  <a:txBody>
                    <a:bodyPr/>
                    <a:lstStyle/>
                    <a:p>
                      <a:endParaRPr lang="en-US" dirty="0" smtClean="0"/>
                    </a:p>
                    <a:p>
                      <a:r>
                        <a:rPr lang="en-US" dirty="0" smtClean="0"/>
                        <a:t>Design</a:t>
                      </a:r>
                      <a:r>
                        <a:rPr lang="en-US" baseline="0" dirty="0" smtClean="0"/>
                        <a:t> of project in    ANSYS</a:t>
                      </a:r>
                      <a:endParaRPr lang="en-US" dirty="0"/>
                    </a:p>
                  </a:txBody>
                  <a:tcPr/>
                </a:tc>
                <a:extLst>
                  <a:ext uri="{0D108BD9-81ED-4DB2-BD59-A6C34878D82A}">
                    <a16:rowId xmlns:a16="http://schemas.microsoft.com/office/drawing/2014/main" val="10004"/>
                  </a:ext>
                </a:extLst>
              </a:tr>
              <a:tr h="758116">
                <a:tc>
                  <a:txBody>
                    <a:bodyPr/>
                    <a:lstStyle/>
                    <a:p>
                      <a:endParaRPr lang="en-US" dirty="0" smtClean="0"/>
                    </a:p>
                    <a:p>
                      <a:r>
                        <a:rPr lang="en-US" dirty="0" smtClean="0"/>
                        <a:t>     28-09-2017</a:t>
                      </a:r>
                      <a:endParaRPr lang="en-US" dirty="0"/>
                    </a:p>
                  </a:txBody>
                  <a:tcPr/>
                </a:tc>
                <a:tc>
                  <a:txBody>
                    <a:bodyPr/>
                    <a:lstStyle/>
                    <a:p>
                      <a:endParaRPr lang="en-US" dirty="0" smtClean="0"/>
                    </a:p>
                    <a:p>
                      <a:r>
                        <a:rPr lang="en-US" dirty="0" smtClean="0"/>
                        <a:t>      Submission</a:t>
                      </a:r>
                      <a:endParaRPr lang="en-US" dirty="0"/>
                    </a:p>
                  </a:txBody>
                  <a:tcPr/>
                </a:tc>
                <a:tc>
                  <a:txBody>
                    <a:bodyPr/>
                    <a:lstStyle/>
                    <a:p>
                      <a:endParaRPr lang="en-US" dirty="0" smtClean="0"/>
                    </a:p>
                    <a:p>
                      <a:r>
                        <a:rPr lang="en-US" dirty="0" smtClean="0"/>
                        <a:t>   Book submission</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24639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84784"/>
            <a:ext cx="7467600" cy="2304256"/>
          </a:xfrm>
        </p:spPr>
        <p:txBody>
          <a:bodyPr>
            <a:normAutofit/>
          </a:bodyPr>
          <a:lstStyle/>
          <a:p>
            <a:pPr algn="ctr"/>
            <a:r>
              <a:rPr lang="en-IN" sz="7200" dirty="0" smtClean="0">
                <a:latin typeface="Times New Roman" pitchFamily="18" charset="0"/>
                <a:cs typeface="Times New Roman" pitchFamily="18" charset="0"/>
              </a:rPr>
              <a:t>QUERIES..??</a:t>
            </a:r>
            <a:endParaRPr lang="en-IN" sz="7200" dirty="0">
              <a:latin typeface="Times New Roman" pitchFamily="18" charset="0"/>
              <a:cs typeface="Times New Roman" pitchFamily="18" charset="0"/>
            </a:endParaRPr>
          </a:p>
        </p:txBody>
      </p:sp>
    </p:spTree>
    <p:extLst>
      <p:ext uri="{BB962C8B-B14F-4D97-AF65-F5344CB8AC3E}">
        <p14:creationId xmlns:p14="http://schemas.microsoft.com/office/powerpoint/2010/main" val="82799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pPr algn="ctr"/>
            <a:r>
              <a:rPr lang="en-IN" dirty="0" smtClean="0">
                <a:latin typeface="Times New Roman" pitchFamily="18" charset="0"/>
                <a:cs typeface="Times New Roman" pitchFamily="18" charset="0"/>
              </a:rPr>
              <a:t>ABSTRACT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96752"/>
            <a:ext cx="7859216" cy="5277200"/>
          </a:xfrm>
        </p:spPr>
        <p:txBody>
          <a:bodyPr>
            <a:normAutofit fontScale="92500"/>
          </a:bodyPr>
          <a:lstStyle/>
          <a:p>
            <a:pPr marL="0" indent="0">
              <a:buNone/>
            </a:pPr>
            <a:endParaRPr lang="en-IN" sz="2000" dirty="0" smtClean="0">
              <a:latin typeface="Times New Roman" pitchFamily="18" charset="0"/>
              <a:cs typeface="Times New Roman" pitchFamily="18" charset="0"/>
            </a:endParaRPr>
          </a:p>
          <a:p>
            <a:pPr marL="0" indent="0" algn="just">
              <a:buNone/>
            </a:pPr>
            <a:r>
              <a:rPr lang="en-IN"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Storage tank have been widely employed in several industries notably within the oil refineries and petrochemical industries accustomed to store completely different products with crude oil. Floating roof tank is one such storage facility that has a   floating roof, which floats directly on top of the product, with no vapour area and eliminating the chance of combustible atmosphere. There are numerous industrial codes and standards offered for the fundamental demand for tank design and construction. The main objective of this project is 'HOW to design A FLOATING ROOF TANK BY USING ANSYS' and to develop the basic rules and procedures highlighting the issues in planning,  analysis and design  of floating roof by utilizing data that are gathered manually in and around the campus, to come up with a design that meets the demand of the institution and make it economical in all ways possible. Through the course of the design we aim to analyze, identify and rectify any issues that this design had had in the past and make this a optimized design </a:t>
            </a:r>
            <a:r>
              <a:rPr lang="en-US"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405115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TYPES OF STORAGE TANK</a:t>
            </a:r>
            <a:endParaRPr lang="en-IN" dirty="0"/>
          </a:p>
        </p:txBody>
      </p:sp>
      <p:sp>
        <p:nvSpPr>
          <p:cNvPr id="3" name="Content Placeholder 2"/>
          <p:cNvSpPr>
            <a:spLocks noGrp="1"/>
          </p:cNvSpPr>
          <p:nvPr>
            <p:ph sz="quarter" idx="1"/>
          </p:nvPr>
        </p:nvSpPr>
        <p:spPr/>
        <p:txBody>
          <a:bodyPr/>
          <a:lstStyle/>
          <a:p>
            <a:r>
              <a:rPr lang="en-IN" dirty="0" smtClean="0"/>
              <a:t>Fixed roof tanks</a:t>
            </a:r>
          </a:p>
          <a:p>
            <a:r>
              <a:rPr lang="en-IN" dirty="0" smtClean="0"/>
              <a:t>External floating roof tanks</a:t>
            </a:r>
          </a:p>
          <a:p>
            <a:r>
              <a:rPr lang="en-IN" dirty="0" smtClean="0"/>
              <a:t>Internal floating roof tanks</a:t>
            </a:r>
          </a:p>
          <a:p>
            <a:r>
              <a:rPr lang="en-IN" dirty="0" smtClean="0"/>
              <a:t>Domed external floating roof tanks</a:t>
            </a:r>
          </a:p>
          <a:p>
            <a:r>
              <a:rPr lang="en-IN" dirty="0" smtClean="0"/>
              <a:t>Horizontal tanks</a:t>
            </a:r>
          </a:p>
          <a:p>
            <a:r>
              <a:rPr lang="en-IN" dirty="0" smtClean="0"/>
              <a:t>Pressure tanks</a:t>
            </a:r>
          </a:p>
          <a:p>
            <a:r>
              <a:rPr lang="en-IN" dirty="0" smtClean="0"/>
              <a:t>Variable vapour space tanks</a:t>
            </a:r>
          </a:p>
          <a:p>
            <a:r>
              <a:rPr lang="en-IN" dirty="0" smtClean="0"/>
              <a:t>LNG(Liquefied Natural Gas)tanks</a:t>
            </a:r>
          </a:p>
          <a:p>
            <a:endParaRPr lang="en-IN" dirty="0"/>
          </a:p>
        </p:txBody>
      </p:sp>
    </p:spTree>
    <p:extLst>
      <p:ext uri="{BB962C8B-B14F-4D97-AF65-F5344CB8AC3E}">
        <p14:creationId xmlns:p14="http://schemas.microsoft.com/office/powerpoint/2010/main" val="97581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INTERNAL FLOATING ROOF TANKS</a:t>
            </a:r>
            <a:endParaRPr lang="en-IN" dirty="0"/>
          </a:p>
        </p:txBody>
      </p:sp>
      <p:sp>
        <p:nvSpPr>
          <p:cNvPr id="3" name="Content Placeholder 2"/>
          <p:cNvSpPr>
            <a:spLocks noGrp="1"/>
          </p:cNvSpPr>
          <p:nvPr>
            <p:ph sz="quarter" idx="1"/>
          </p:nvPr>
        </p:nvSpPr>
        <p:spPr/>
        <p:txBody>
          <a:bodyPr/>
          <a:lstStyle/>
          <a:p>
            <a:r>
              <a:rPr lang="en-IN" dirty="0" smtClean="0"/>
              <a:t>Tank has both a permanent fixed roof and floating roof inside.</a:t>
            </a:r>
          </a:p>
          <a:p>
            <a:endParaRPr lang="en-IN" dirty="0" smtClean="0"/>
          </a:p>
          <a:p>
            <a:pPr marL="0" indent="0">
              <a:buNone/>
            </a:pPr>
            <a:endParaRPr lang="en-IN" dirty="0"/>
          </a:p>
        </p:txBody>
      </p:sp>
      <p:pic>
        <p:nvPicPr>
          <p:cNvPr id="1027" name="Picture 3" descr="C:\Users\geethu\Documents\kartheka\design project\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12756"/>
            <a:ext cx="5904656" cy="359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28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7467600" cy="5925272"/>
          </a:xfrm>
        </p:spPr>
        <p:txBody>
          <a:bodyPr/>
          <a:lstStyle/>
          <a:p>
            <a:r>
              <a:rPr lang="en-IN" dirty="0"/>
              <a:t>The floating roof moves up and down with the increase or decrease of the stored liquid</a:t>
            </a:r>
          </a:p>
          <a:p>
            <a:r>
              <a:rPr lang="en-IN" dirty="0"/>
              <a:t>Floating roof are made of light weight materials such as aluminium and stainless steel</a:t>
            </a:r>
          </a:p>
          <a:p>
            <a:endParaRPr lang="en-IN" dirty="0"/>
          </a:p>
        </p:txBody>
      </p:sp>
      <p:pic>
        <p:nvPicPr>
          <p:cNvPr id="2050" name="Picture 2" descr="C:\Users\geethu\Documents\kartheka\design project\3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92896"/>
            <a:ext cx="6912768"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986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3568" y="594896"/>
            <a:ext cx="7876527" cy="6002456"/>
          </a:xfrm>
        </p:spPr>
      </p:pic>
    </p:spTree>
    <p:extLst>
      <p:ext uri="{BB962C8B-B14F-4D97-AF65-F5344CB8AC3E}">
        <p14:creationId xmlns:p14="http://schemas.microsoft.com/office/powerpoint/2010/main" val="151342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FLEXIBLE DRAIN PIPE SYSTEM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2037" y="2184400"/>
            <a:ext cx="6257925" cy="3705225"/>
          </a:xfrm>
        </p:spPr>
      </p:pic>
    </p:spTree>
    <p:extLst>
      <p:ext uri="{BB962C8B-B14F-4D97-AF65-F5344CB8AC3E}">
        <p14:creationId xmlns:p14="http://schemas.microsoft.com/office/powerpoint/2010/main" val="364338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Erection of Upper Shell Course – Outside Tank</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9" y="1772816"/>
            <a:ext cx="7704856" cy="4392488"/>
          </a:xfrm>
        </p:spPr>
      </p:pic>
    </p:spTree>
    <p:extLst>
      <p:ext uri="{BB962C8B-B14F-4D97-AF65-F5344CB8AC3E}">
        <p14:creationId xmlns:p14="http://schemas.microsoft.com/office/powerpoint/2010/main" val="1253576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INTERNET OF THINGS(IOT)</Template>
  <TotalTime>397</TotalTime>
  <Words>1235</Words>
  <Application>Microsoft Office PowerPoint</Application>
  <PresentationFormat>On-screen Show (4:3)</PresentationFormat>
  <Paragraphs>193</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Calibri</vt:lpstr>
      <vt:lpstr>Cambria</vt:lpstr>
      <vt:lpstr>Times New Roman</vt:lpstr>
      <vt:lpstr>Wingdings</vt:lpstr>
      <vt:lpstr>Wingdings 2</vt:lpstr>
      <vt:lpstr>Oriel</vt:lpstr>
      <vt:lpstr>Acrobat Document</vt:lpstr>
      <vt:lpstr>SRI ESHWAR COLLEGE OF ENGINEERING</vt:lpstr>
      <vt:lpstr>PLANNING , ANALYSIS AND DESIGN OF THE PETROLEUM STORAGE TANKS</vt:lpstr>
      <vt:lpstr>ABSTRACT</vt:lpstr>
      <vt:lpstr>TYPES OF STORAGE TANK</vt:lpstr>
      <vt:lpstr>INTERNAL FLOATING ROOF TANKS</vt:lpstr>
      <vt:lpstr>PowerPoint Presentation</vt:lpstr>
      <vt:lpstr>PowerPoint Presentation</vt:lpstr>
      <vt:lpstr>FLEXIBLE DRAIN PIPE SYSTEM</vt:lpstr>
      <vt:lpstr>Erection of Upper Shell Course – Outside Tank</vt:lpstr>
      <vt:lpstr>Alignment of Shell Plate for Welding</vt:lpstr>
      <vt:lpstr>CODE BOOKS REFERENCE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QUERIES..??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ESHWAR COLLEGE OF ENGINEERING</dc:title>
  <dc:creator>geethu</dc:creator>
  <cp:lastModifiedBy>admin</cp:lastModifiedBy>
  <cp:revision>36</cp:revision>
  <dcterms:created xsi:type="dcterms:W3CDTF">2017-04-23T04:48:05Z</dcterms:created>
  <dcterms:modified xsi:type="dcterms:W3CDTF">2017-10-14T01:34:10Z</dcterms:modified>
</cp:coreProperties>
</file>