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5"/>
  </p:notesMasterIdLst>
  <p:sldIdLst>
    <p:sldId id="283" r:id="rId2"/>
    <p:sldId id="282" r:id="rId3"/>
    <p:sldId id="271" r:id="rId4"/>
    <p:sldId id="260" r:id="rId5"/>
    <p:sldId id="284" r:id="rId6"/>
    <p:sldId id="297" r:id="rId7"/>
    <p:sldId id="274" r:id="rId8"/>
    <p:sldId id="275" r:id="rId9"/>
    <p:sldId id="280" r:id="rId10"/>
    <p:sldId id="300" r:id="rId11"/>
    <p:sldId id="301" r:id="rId12"/>
    <p:sldId id="288" r:id="rId13"/>
    <p:sldId id="29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4D07-084D-4595-AB91-1A31FAFBEACB}" type="datetimeFigureOut">
              <a:rPr lang="en-US" smtClean="0"/>
              <a:pPr/>
              <a:t>10/14/2017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3C68C-68F1-418A-B6D0-947A84E2B7AB}" type="slidenum">
              <a:rPr lang="en-US" smtClean="0"/>
              <a:pPr/>
              <a:t>‹#›</a:t>
            </a:fld>
            <a:endParaRPr lang="en-US" dirty="0"/>
          </a:p>
        </p:txBody>
      </p:sp>
    </p:spTree>
    <p:extLst>
      <p:ext uri="{BB962C8B-B14F-4D97-AF65-F5344CB8AC3E}">
        <p14:creationId xmlns:p14="http://schemas.microsoft.com/office/powerpoint/2010/main" val="160019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dirty="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7659-F683-49C5-A6D5-9B4E76315670}" type="datetime1">
              <a:rPr lang="en-US" smtClean="0"/>
              <a:pPr/>
              <a:t>10/14/2017</a:t>
            </a:fld>
            <a:endParaRPr lang="en-US" dirty="0"/>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224955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F8489-F9CC-44CF-B858-00A1F8207091}" type="datetime1">
              <a:rPr lang="en-US" smtClean="0"/>
              <a:pPr/>
              <a:t>10/14/2017</a:t>
            </a:fld>
            <a:endParaRPr lang="en-US" dirty="0"/>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330230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A9521-5CC3-480D-A9E7-91033DBFB8C0}" type="datetime1">
              <a:rPr lang="en-US" smtClean="0"/>
              <a:pPr/>
              <a:t>10/14/2017</a:t>
            </a:fld>
            <a:endParaRPr lang="en-US" dirty="0"/>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38691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868E4-FAAA-4FEB-9B70-9DB4999B99D8}" type="datetime1">
              <a:rPr lang="en-US" smtClean="0"/>
              <a:pPr/>
              <a:t>10/14/2017</a:t>
            </a:fld>
            <a:endParaRPr lang="en-US" dirty="0"/>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39641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ED955-E58B-4A65-8C97-622CEA7B88C1}" type="datetime1">
              <a:rPr lang="en-US" smtClean="0"/>
              <a:pPr/>
              <a:t>10/14/2017</a:t>
            </a:fld>
            <a:endParaRPr lang="en-US" dirty="0"/>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176891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5528-863D-4F1A-81C2-A6BE2DE2D660}" type="datetime1">
              <a:rPr lang="en-US" smtClean="0"/>
              <a:pPr/>
              <a:t>10/14/2017</a:t>
            </a:fld>
            <a:endParaRPr lang="en-US" dirty="0"/>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356251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2820C2-9CE2-4355-AE4E-12FF46D40AFB}" type="datetime1">
              <a:rPr lang="en-US" smtClean="0"/>
              <a:pPr/>
              <a:t>10/14/2017</a:t>
            </a:fld>
            <a:endParaRPr lang="en-US" dirty="0"/>
          </a:p>
        </p:txBody>
      </p:sp>
      <p:sp>
        <p:nvSpPr>
          <p:cNvPr id="8" name="Footer Placeholder 7"/>
          <p:cNvSpPr>
            <a:spLocks noGrp="1"/>
          </p:cNvSpPr>
          <p:nvPr>
            <p:ph type="ftr" sz="quarter" idx="11"/>
          </p:nvPr>
        </p:nvSpPr>
        <p:spPr/>
        <p:txBody>
          <a:bodyPr/>
          <a:lstStyle/>
          <a:p>
            <a:r>
              <a:rPr lang="en-US" dirty="0" smtClean="0"/>
              <a:t>Project Review 1 Version -00</a:t>
            </a:r>
            <a:endParaRPr lang="en-US" dirty="0"/>
          </a:p>
        </p:txBody>
      </p:sp>
      <p:sp>
        <p:nvSpPr>
          <p:cNvPr id="9" name="Slide Number Placeholder 8"/>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365743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E093A-0233-4713-B494-10E53FE5E279}" type="datetime1">
              <a:rPr lang="en-US" smtClean="0"/>
              <a:pPr/>
              <a:t>10/14/2017</a:t>
            </a:fld>
            <a:endParaRPr lang="en-US" dirty="0"/>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13545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CC66-30EB-4F80-8915-13310C5D43D5}" type="datetime1">
              <a:rPr lang="en-US" smtClean="0"/>
              <a:pPr/>
              <a:t>10/14/2017</a:t>
            </a:fld>
            <a:endParaRPr lang="en-US" dirty="0"/>
          </a:p>
        </p:txBody>
      </p:sp>
      <p:sp>
        <p:nvSpPr>
          <p:cNvPr id="3" name="Footer Placeholder 2"/>
          <p:cNvSpPr>
            <a:spLocks noGrp="1"/>
          </p:cNvSpPr>
          <p:nvPr>
            <p:ph type="ftr" sz="quarter" idx="11"/>
          </p:nvPr>
        </p:nvSpPr>
        <p:spPr/>
        <p:txBody>
          <a:bodyPr/>
          <a:lstStyle/>
          <a:p>
            <a:r>
              <a:rPr lang="en-US" dirty="0" smtClean="0"/>
              <a:t>Project Review 1 Version -00</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525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AC56A-1092-4C87-8808-FCCD4795E633}" type="datetime1">
              <a:rPr lang="en-US" smtClean="0"/>
              <a:pPr/>
              <a:t>10/14/2017</a:t>
            </a:fld>
            <a:endParaRPr lang="en-US" dirty="0"/>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127694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B352-2B52-4C6A-BD29-A840C399BF6C}" type="datetime1">
              <a:rPr lang="en-US" smtClean="0"/>
              <a:pPr/>
              <a:t>10/14/2017</a:t>
            </a:fld>
            <a:endParaRPr lang="en-US" dirty="0"/>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370075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486-99E3-462C-AC20-1353B3B40C3B}" type="datetime1">
              <a:rPr lang="en-US" smtClean="0"/>
              <a:pPr/>
              <a:t>10/14/2017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Project Review 1 Version -00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A94B-D643-433C-8B6B-56C25592C768}" type="slidenum">
              <a:rPr lang="en-US" smtClean="0"/>
              <a:pPr/>
              <a:t>‹#›</a:t>
            </a:fld>
            <a:endParaRPr lang="en-US" dirty="0"/>
          </a:p>
        </p:txBody>
      </p:sp>
    </p:spTree>
    <p:extLst>
      <p:ext uri="{BB962C8B-B14F-4D97-AF65-F5344CB8AC3E}">
        <p14:creationId xmlns:p14="http://schemas.microsoft.com/office/powerpoint/2010/main" val="151435879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276600"/>
            <a:ext cx="8077200" cy="1524000"/>
          </a:xfrm>
        </p:spPr>
        <p:txBody>
          <a:bodyPr>
            <a:noAutofit/>
          </a:bodyPr>
          <a:lstStyle/>
          <a:p>
            <a:r>
              <a:rPr lang="en-US" sz="3200" b="1" cap="all" dirty="0" smtClean="0">
                <a:solidFill>
                  <a:srgbClr val="0047D6"/>
                </a:solidFill>
              </a:rPr>
              <a:t/>
            </a:r>
            <a:br>
              <a:rPr lang="en-US" sz="3200" b="1" cap="all" dirty="0" smtClean="0">
                <a:solidFill>
                  <a:srgbClr val="0047D6"/>
                </a:solidFill>
              </a:rPr>
            </a:br>
            <a:r>
              <a:rPr lang="en-US" sz="3200" b="1" cap="all" dirty="0" smtClean="0">
                <a:solidFill>
                  <a:srgbClr val="0047D6"/>
                </a:solidFill>
              </a:rPr>
              <a:t/>
            </a:r>
            <a:br>
              <a:rPr lang="en-US" sz="3200" b="1" cap="all" dirty="0" smtClean="0">
                <a:solidFill>
                  <a:srgbClr val="0047D6"/>
                </a:solidFill>
              </a:rPr>
            </a:br>
            <a:r>
              <a:rPr lang="en-US" sz="3200" b="1" cap="all" dirty="0" smtClean="0">
                <a:solidFill>
                  <a:srgbClr val="FF0000"/>
                </a:solidFill>
              </a:rPr>
              <a:t>SRI   ESHWAR  COLLEGE  OF  ENGINEERING</a:t>
            </a:r>
            <a:r>
              <a:rPr lang="en-US" sz="3200" b="1" cap="all" dirty="0">
                <a:solidFill>
                  <a:srgbClr val="FF0000"/>
                </a:solidFill>
              </a:rPr>
              <a:t/>
            </a:r>
            <a:br>
              <a:rPr lang="en-US" sz="3200" b="1" cap="all" dirty="0">
                <a:solidFill>
                  <a:srgbClr val="FF0000"/>
                </a:solidFill>
              </a:rPr>
            </a:br>
            <a:r>
              <a:rPr lang="en-US" sz="3200" b="1" cap="all" dirty="0" smtClean="0">
                <a:solidFill>
                  <a:srgbClr val="FF0000"/>
                </a:solidFill>
              </a:rPr>
              <a:t>     academic  year : 2017-2018</a:t>
            </a:r>
            <a:br>
              <a:rPr lang="en-US" sz="3200" b="1" cap="all" dirty="0" smtClean="0">
                <a:solidFill>
                  <a:srgbClr val="FF0000"/>
                </a:solidFill>
              </a:rPr>
            </a:br>
            <a:r>
              <a:rPr lang="en-US" sz="3200" b="1" cap="all" dirty="0" smtClean="0">
                <a:solidFill>
                  <a:srgbClr val="FF0000"/>
                </a:solidFill>
              </a:rPr>
              <a:t>        department:  civil engg</a:t>
            </a:r>
            <a:r>
              <a:rPr lang="en-US" sz="3600" b="1" cap="all" dirty="0" smtClean="0">
                <a:solidFill>
                  <a:srgbClr val="FF0000"/>
                </a:solidFill>
              </a:rPr>
              <a:t/>
            </a:r>
            <a:br>
              <a:rPr lang="en-US" sz="3600" b="1" cap="all" dirty="0" smtClean="0">
                <a:solidFill>
                  <a:srgbClr val="FF0000"/>
                </a:solidFill>
              </a:rPr>
            </a:br>
            <a:r>
              <a:rPr lang="en-US" sz="3200" b="1" cap="all" dirty="0" smtClean="0">
                <a:solidFill>
                  <a:srgbClr val="0047D6"/>
                </a:solidFill>
              </a:rPr>
              <a:t/>
            </a:r>
            <a:br>
              <a:rPr lang="en-US" sz="3200" b="1" cap="all" dirty="0" smtClean="0">
                <a:solidFill>
                  <a:srgbClr val="0047D6"/>
                </a:solidFill>
              </a:rPr>
            </a:br>
            <a:endParaRPr lang="en-US" sz="3200" b="1" cap="all" dirty="0" smtClean="0">
              <a:solidFill>
                <a:srgbClr val="0047D6"/>
              </a:solidFill>
            </a:endParaRPr>
          </a:p>
        </p:txBody>
      </p:sp>
      <p:sp>
        <p:nvSpPr>
          <p:cNvPr id="3075" name="Rectangle 3"/>
          <p:cNvSpPr>
            <a:spLocks noGrp="1" noChangeArrowheads="1"/>
          </p:cNvSpPr>
          <p:nvPr>
            <p:ph idx="1"/>
          </p:nvPr>
        </p:nvSpPr>
        <p:spPr>
          <a:xfrm>
            <a:off x="838200" y="5029200"/>
            <a:ext cx="7772400" cy="762000"/>
          </a:xfrm>
        </p:spPr>
        <p:txBody>
          <a:bodyPr>
            <a:noAutofit/>
          </a:bodyPr>
          <a:lstStyle/>
          <a:p>
            <a:pPr algn="ctr" eaLnBrk="1" hangingPunct="1">
              <a:lnSpc>
                <a:spcPct val="90000"/>
              </a:lnSpc>
              <a:buFontTx/>
              <a:buNone/>
            </a:pPr>
            <a:r>
              <a:rPr lang="en-US" b="1" cap="all" dirty="0" smtClean="0">
                <a:solidFill>
                  <a:srgbClr val="FF0000"/>
                </a:solidFill>
                <a:latin typeface="+mj-lt"/>
              </a:rPr>
              <a:t>FINAL YEAR (</a:t>
            </a:r>
            <a:r>
              <a:rPr lang="en-US" b="1" cap="all" dirty="0" smtClean="0">
                <a:solidFill>
                  <a:srgbClr val="FF0000"/>
                </a:solidFill>
                <a:latin typeface="+mj-lt"/>
              </a:rPr>
              <a:t>first </a:t>
            </a:r>
            <a:r>
              <a:rPr lang="en-US" b="1" cap="all" dirty="0" smtClean="0">
                <a:solidFill>
                  <a:srgbClr val="FF0000"/>
                </a:solidFill>
                <a:latin typeface="+mj-lt"/>
              </a:rPr>
              <a:t>REVIEW )</a:t>
            </a:r>
          </a:p>
          <a:p>
            <a:pPr algn="ctr" eaLnBrk="1" hangingPunct="1">
              <a:lnSpc>
                <a:spcPct val="90000"/>
              </a:lnSpc>
              <a:buFontTx/>
              <a:buNone/>
            </a:pPr>
            <a:r>
              <a:rPr lang="en-US" sz="2800" b="1" cap="all" dirty="0" smtClean="0">
                <a:solidFill>
                  <a:srgbClr val="FF0000"/>
                </a:solidFill>
                <a:latin typeface="+mj-lt"/>
              </a:rPr>
              <a:t>Date of review</a:t>
            </a:r>
            <a:r>
              <a:rPr lang="en-US" b="1" cap="all" dirty="0" smtClean="0">
                <a:solidFill>
                  <a:srgbClr val="FF0000"/>
                </a:solidFill>
                <a:latin typeface="+mj-lt"/>
              </a:rPr>
              <a:t>:  07.10.17</a:t>
            </a:r>
          </a:p>
        </p:txBody>
      </p:sp>
      <p:sp>
        <p:nvSpPr>
          <p:cNvPr id="8" name="Footer Placeholder 7"/>
          <p:cNvSpPr>
            <a:spLocks noGrp="1"/>
          </p:cNvSpPr>
          <p:nvPr>
            <p:ph type="ftr" sz="quarter" idx="11"/>
          </p:nvPr>
        </p:nvSpPr>
        <p:spPr/>
        <p:txBody>
          <a:bodyPr/>
          <a:lstStyle/>
          <a:p>
            <a:r>
              <a:rPr lang="en-US" dirty="0" smtClean="0"/>
              <a:t>Project Review 1 Version -00</a:t>
            </a:r>
            <a:endParaRPr lang="en-US" dirty="0"/>
          </a:p>
        </p:txBody>
      </p:sp>
      <p:sp>
        <p:nvSpPr>
          <p:cNvPr id="7" name="Slide Number Placeholder 6"/>
          <p:cNvSpPr>
            <a:spLocks noGrp="1"/>
          </p:cNvSpPr>
          <p:nvPr>
            <p:ph type="sldNum" sz="quarter" idx="12"/>
          </p:nvPr>
        </p:nvSpPr>
        <p:spPr/>
        <p:txBody>
          <a:bodyPr/>
          <a:lstStyle/>
          <a:p>
            <a:fld id="{18E5A94B-D643-433C-8B6B-56C25592C768}" type="slidenum">
              <a:rPr lang="en-US" smtClean="0"/>
              <a:pPr/>
              <a:t>1</a:t>
            </a:fld>
            <a:endParaRPr lang="en-US" dirty="0"/>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 name="Picture 7"/>
          <p:cNvPicPr>
            <a:picLocks noChangeAspect="1" noChangeArrowheads="1"/>
          </p:cNvPicPr>
          <p:nvPr/>
        </p:nvPicPr>
        <p:blipFill>
          <a:blip r:embed="rId3" cstate="print"/>
          <a:srcRect/>
          <a:stretch>
            <a:fillRect/>
          </a:stretch>
        </p:blipFill>
        <p:spPr bwMode="auto">
          <a:xfrm>
            <a:off x="1981200" y="381000"/>
            <a:ext cx="4789714" cy="25146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Literature Survey (Cont’d..)</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10</a:t>
            </a:fld>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3080375744"/>
              </p:ext>
            </p:extLst>
          </p:nvPr>
        </p:nvGraphicFramePr>
        <p:xfrm>
          <a:off x="457200" y="1371600"/>
          <a:ext cx="8305800" cy="4724402"/>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xmlns="" val="20000"/>
                    </a:ext>
                  </a:extLst>
                </a:gridCol>
                <a:gridCol w="6705600">
                  <a:extLst>
                    <a:ext uri="{9D8B030D-6E8A-4147-A177-3AD203B41FA5}">
                      <a16:colId xmlns:a16="http://schemas.microsoft.com/office/drawing/2014/main" xmlns="" val="20001"/>
                    </a:ext>
                  </a:extLst>
                </a:gridCol>
              </a:tblGrid>
              <a:tr h="1178762">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pPr algn="just"/>
                      <a:r>
                        <a:rPr lang="en-IN" sz="1800" b="0" i="1" u="none" strike="noStrike" kern="1200" baseline="0" dirty="0" smtClean="0">
                          <a:solidFill>
                            <a:schemeClr val="lt1"/>
                          </a:solidFill>
                          <a:latin typeface="+mn-lt"/>
                          <a:ea typeface="+mn-ea"/>
                          <a:cs typeface="+mn-cs"/>
                        </a:rPr>
                        <a:t>IOSR Journal of Business and Management (IOSR-JBM)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1178762">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IN" sz="1800" b="0" i="0" u="none" strike="noStrike" kern="1200" baseline="0" dirty="0" smtClean="0">
                          <a:solidFill>
                            <a:schemeClr val="dk1"/>
                          </a:solidFill>
                          <a:latin typeface="+mn-lt"/>
                          <a:ea typeface="+mn-ea"/>
                          <a:cs typeface="+mn-cs"/>
                        </a:rPr>
                        <a:t>Product and Brand Building Strategies – A Study Of Hyundai Motors </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682933">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IN" sz="1800" b="0" i="0" u="none" strike="noStrike" kern="1200" baseline="0" dirty="0" smtClean="0">
                          <a:solidFill>
                            <a:schemeClr val="dk1"/>
                          </a:solidFill>
                          <a:latin typeface="+mn-lt"/>
                          <a:ea typeface="+mn-ea"/>
                          <a:cs typeface="+mn-cs"/>
                        </a:rPr>
                        <a:t>Dr. Anitha Thimmaiah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683945">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r>
                        <a:rPr lang="en-IN" sz="1800" b="0" i="1" u="none" strike="noStrike" kern="1200" baseline="0" dirty="0" smtClean="0">
                          <a:solidFill>
                            <a:schemeClr val="dk1"/>
                          </a:solidFill>
                          <a:latin typeface="+mn-lt"/>
                          <a:ea typeface="+mn-ea"/>
                          <a:cs typeface="+mn-cs"/>
                        </a:rPr>
                        <a:t>As Hyundai Company is one of the reputed automobile company in India which has occupied second place in the market share of automobile companies, this paper tries to study the product and the brand building strategies of the Hyundai Company in India.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3155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Literature Survey (Cont’d..)</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11</a:t>
            </a:fld>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3261381617"/>
              </p:ext>
            </p:extLst>
          </p:nvPr>
        </p:nvGraphicFramePr>
        <p:xfrm>
          <a:off x="457200" y="1371600"/>
          <a:ext cx="8305800" cy="4724402"/>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xmlns="" val="20000"/>
                    </a:ext>
                  </a:extLst>
                </a:gridCol>
                <a:gridCol w="6705600">
                  <a:extLst>
                    <a:ext uri="{9D8B030D-6E8A-4147-A177-3AD203B41FA5}">
                      <a16:colId xmlns:a16="http://schemas.microsoft.com/office/drawing/2014/main" xmlns="" val="20001"/>
                    </a:ext>
                  </a:extLst>
                </a:gridCol>
              </a:tblGrid>
              <a:tr h="1178762">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pPr algn="just"/>
                      <a:r>
                        <a:rPr lang="en-IN" sz="1800" b="0" i="1" u="none" strike="noStrike" kern="1200" baseline="0" dirty="0" smtClean="0">
                          <a:solidFill>
                            <a:schemeClr val="lt1"/>
                          </a:solidFill>
                          <a:latin typeface="+mn-lt"/>
                          <a:ea typeface="+mn-ea"/>
                          <a:cs typeface="+mn-cs"/>
                        </a:rPr>
                        <a:t>International Refereed Journal of Engineering and Science (IRJES)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1178762">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IN" sz="1800" b="0" i="0" u="none" strike="noStrike" kern="1200" baseline="0" dirty="0" smtClean="0">
                          <a:solidFill>
                            <a:schemeClr val="dk1"/>
                          </a:solidFill>
                          <a:latin typeface="+mn-lt"/>
                          <a:ea typeface="+mn-ea"/>
                          <a:cs typeface="+mn-cs"/>
                        </a:rPr>
                        <a:t>Building Design Using Cold Formed Steel Section </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682933">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IN" sz="1800" b="0" i="0" u="none" strike="noStrike" kern="1200" baseline="0" dirty="0" smtClean="0">
                          <a:solidFill>
                            <a:schemeClr val="dk1"/>
                          </a:solidFill>
                          <a:latin typeface="+mn-lt"/>
                          <a:ea typeface="+mn-ea"/>
                          <a:cs typeface="+mn-cs"/>
                        </a:rPr>
                        <a:t>Mr. Roshan S Satpute, Dr. Valsson Varghese </a:t>
                      </a:r>
                      <a:r>
                        <a:rPr lang="en-IN" sz="1800" b="0" i="1" u="none" strike="noStrike" kern="1200" baseline="0" dirty="0" smtClean="0">
                          <a:solidFill>
                            <a:schemeClr val="dk1"/>
                          </a:solidFill>
                          <a:latin typeface="+mn-lt"/>
                          <a:ea typeface="+mn-ea"/>
                          <a:cs typeface="+mn-cs"/>
                        </a:rPr>
                        <a:t>M.Tech (Structural Engineering) Karmaveer Dadasaheb Kannamwar College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683945">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pPr marL="0" indent="0" algn="just">
                        <a:buNone/>
                      </a:pPr>
                      <a:r>
                        <a:rPr lang="en-IN" sz="1800" b="0" i="0" u="none" strike="noStrike" kern="1200" baseline="0" dirty="0" smtClean="0">
                          <a:solidFill>
                            <a:schemeClr val="dk1"/>
                          </a:solidFill>
                          <a:latin typeface="+mn-lt"/>
                          <a:ea typeface="+mn-ea"/>
                          <a:cs typeface="+mn-cs"/>
                        </a:rPr>
                        <a:t>In Industrial building the material &amp; cost of the building is minimized in case of cold formed steel while in case of conventional building it was be higher both in two cases. The saving in material and cost is about 25 %. </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7512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METHODLOGY</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12</a:t>
            </a:fld>
            <a:endParaRPr lang="en-US" dirty="0"/>
          </a:p>
        </p:txBody>
      </p:sp>
      <p:sp>
        <p:nvSpPr>
          <p:cNvPr id="6" name="Rectangle 5"/>
          <p:cNvSpPr/>
          <p:nvPr/>
        </p:nvSpPr>
        <p:spPr>
          <a:xfrm>
            <a:off x="3276600" y="18669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Selection of Title</a:t>
            </a:r>
            <a:endParaRPr lang="en-US" dirty="0">
              <a:solidFill>
                <a:schemeClr val="bg1"/>
              </a:solidFill>
            </a:endParaRPr>
          </a:p>
        </p:txBody>
      </p:sp>
      <p:cxnSp>
        <p:nvCxnSpPr>
          <p:cNvPr id="7" name="Straight Arrow Connector 6"/>
          <p:cNvCxnSpPr/>
          <p:nvPr/>
        </p:nvCxnSpPr>
        <p:spPr>
          <a:xfrm>
            <a:off x="4381500" y="1104900"/>
            <a:ext cx="0" cy="7620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3276600" y="3366656"/>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Collection Literature Survey</a:t>
            </a:r>
            <a:endParaRPr lang="en-US" dirty="0"/>
          </a:p>
        </p:txBody>
      </p:sp>
      <p:sp>
        <p:nvSpPr>
          <p:cNvPr id="9" name="Rectangle 8"/>
          <p:cNvSpPr/>
          <p:nvPr/>
        </p:nvSpPr>
        <p:spPr>
          <a:xfrm>
            <a:off x="1028700" y="4738257"/>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Planning  using Auto Cad</a:t>
            </a:r>
            <a:endParaRPr lang="en-US" dirty="0"/>
          </a:p>
        </p:txBody>
      </p:sp>
      <p:sp>
        <p:nvSpPr>
          <p:cNvPr id="10" name="Rectangle 9"/>
          <p:cNvSpPr/>
          <p:nvPr/>
        </p:nvSpPr>
        <p:spPr>
          <a:xfrm>
            <a:off x="6096000" y="4842165"/>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 &amp; Design Using STAAD Pro. </a:t>
            </a:r>
            <a:endParaRPr lang="en-US" dirty="0"/>
          </a:p>
        </p:txBody>
      </p:sp>
      <p:cxnSp>
        <p:nvCxnSpPr>
          <p:cNvPr id="11" name="Straight Arrow Connector 10"/>
          <p:cNvCxnSpPr>
            <a:stCxn id="6" idx="2"/>
            <a:endCxn id="8" idx="0"/>
          </p:cNvCxnSpPr>
          <p:nvPr/>
        </p:nvCxnSpPr>
        <p:spPr>
          <a:xfrm>
            <a:off x="4381500" y="2705100"/>
            <a:ext cx="0" cy="66155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flipH="1">
            <a:off x="2019300" y="4281055"/>
            <a:ext cx="2362200" cy="464127"/>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4381500" y="4281056"/>
            <a:ext cx="2476500" cy="540327"/>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3" name="Rectangle 12"/>
          <p:cNvSpPr/>
          <p:nvPr/>
        </p:nvSpPr>
        <p:spPr>
          <a:xfrm>
            <a:off x="3505200" y="5576457"/>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and conclusion</a:t>
            </a:r>
            <a:endParaRPr lang="en-US" dirty="0"/>
          </a:p>
        </p:txBody>
      </p:sp>
      <p:cxnSp>
        <p:nvCxnSpPr>
          <p:cNvPr id="14" name="Straight Arrow Connector 13"/>
          <p:cNvCxnSpPr>
            <a:stCxn id="9" idx="2"/>
            <a:endCxn id="13" idx="1"/>
          </p:cNvCxnSpPr>
          <p:nvPr/>
        </p:nvCxnSpPr>
        <p:spPr>
          <a:xfrm>
            <a:off x="2019300" y="5576457"/>
            <a:ext cx="1485900" cy="4191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p:cNvCxnSpPr>
          <p:nvPr/>
        </p:nvCxnSpPr>
        <p:spPr>
          <a:xfrm flipH="1">
            <a:off x="5619750" y="5680365"/>
            <a:ext cx="1504950" cy="31519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854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Conclusion</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We have planned for the area of 18560 ft square successfully using Auto Cad. </a:t>
            </a:r>
          </a:p>
          <a:p>
            <a:r>
              <a:rPr lang="en-IN" dirty="0" smtClean="0"/>
              <a:t>Analysis was successfully completed using Staad Pro. Deflection, Shear, bending was found.</a:t>
            </a:r>
          </a:p>
          <a:p>
            <a:r>
              <a:rPr lang="en-IN" dirty="0" smtClean="0"/>
              <a:t>In all aspects the building was safe under all circumference.</a:t>
            </a:r>
            <a:endParaRPr lang="en-IN" dirty="0"/>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13</a:t>
            </a:fld>
            <a:endParaRPr lang="en-US" dirty="0"/>
          </a:p>
        </p:txBody>
      </p:sp>
    </p:spTree>
    <p:extLst>
      <p:ext uri="{BB962C8B-B14F-4D97-AF65-F5344CB8AC3E}">
        <p14:creationId xmlns:p14="http://schemas.microsoft.com/office/powerpoint/2010/main" val="387941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990600"/>
          </a:xfrm>
        </p:spPr>
        <p:txBody>
          <a:bodyPr>
            <a:normAutofit fontScale="90000"/>
          </a:bodyPr>
          <a:lstStyle/>
          <a:p>
            <a:r>
              <a:rPr lang="en-US" b="1" dirty="0" smtClean="0">
                <a:solidFill>
                  <a:srgbClr val="FF0000"/>
                </a:solidFill>
              </a:rPr>
              <a:t>PLANNING ,DESIGNING,ANALYSIS OF INDUSTRIAL BULIDINGS</a:t>
            </a:r>
            <a:endParaRPr lang="en-US" b="1" dirty="0">
              <a:solidFill>
                <a:srgbClr val="FF0000"/>
              </a:solidFill>
            </a:endParaRPr>
          </a:p>
        </p:txBody>
      </p:sp>
      <p:sp>
        <p:nvSpPr>
          <p:cNvPr id="3" name="Subtitle 2"/>
          <p:cNvSpPr>
            <a:spLocks noGrp="1"/>
          </p:cNvSpPr>
          <p:nvPr>
            <p:ph type="subTitle" idx="1"/>
          </p:nvPr>
        </p:nvSpPr>
        <p:spPr>
          <a:xfrm>
            <a:off x="1371600" y="4343400"/>
            <a:ext cx="4572000" cy="1066800"/>
          </a:xfrm>
        </p:spPr>
        <p:txBody>
          <a:bodyPr>
            <a:normAutofit fontScale="70000" lnSpcReduction="20000"/>
          </a:bodyPr>
          <a:lstStyle/>
          <a:p>
            <a:pPr algn="l"/>
            <a:r>
              <a:rPr lang="en-US" dirty="0" smtClean="0"/>
              <a:t>Guide Name:</a:t>
            </a:r>
          </a:p>
          <a:p>
            <a:pPr algn="l"/>
            <a:r>
              <a:rPr lang="en-US" dirty="0" smtClean="0"/>
              <a:t>                    Mr.R.Srinivas Prabhu</a:t>
            </a:r>
          </a:p>
          <a:p>
            <a:pPr algn="l"/>
            <a:r>
              <a:rPr lang="en-US" dirty="0" smtClean="0"/>
              <a:t>                    Asst.Prof/CIVIL Dept.</a:t>
            </a:r>
          </a:p>
          <a:p>
            <a:pPr algn="l"/>
            <a:endParaRPr lang="en-US" dirty="0"/>
          </a:p>
        </p:txBody>
      </p:sp>
      <p:sp>
        <p:nvSpPr>
          <p:cNvPr id="7" name="Footer Placeholder 6"/>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dirty="0"/>
          </a:p>
        </p:txBody>
      </p:sp>
      <p:sp>
        <p:nvSpPr>
          <p:cNvPr id="6" name="Subtitle 2"/>
          <p:cNvSpPr txBox="1">
            <a:spLocks/>
          </p:cNvSpPr>
          <p:nvPr/>
        </p:nvSpPr>
        <p:spPr>
          <a:xfrm>
            <a:off x="-685800" y="2133600"/>
            <a:ext cx="5715000" cy="1676400"/>
          </a:xfrm>
          <a:prstGeom prst="rect">
            <a:avLst/>
          </a:prstGeom>
        </p:spPr>
        <p:txBody>
          <a:bodyPr vert="horz" lIns="91440" tIns="45720" rIns="91440" bIns="45720" rtlCol="0">
            <a:normAutofit fontScale="2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8600" b="0" i="0" u="none" strike="noStrike" kern="1200" cap="none" spc="0" normalizeH="0" baseline="0" noProof="0" dirty="0" smtClean="0">
                <a:ln>
                  <a:noFill/>
                </a:ln>
                <a:solidFill>
                  <a:schemeClr val="tx1">
                    <a:tint val="75000"/>
                  </a:schemeClr>
                </a:solidFill>
                <a:effectLst/>
                <a:uLnTx/>
                <a:uFillTx/>
              </a:rPr>
              <a:t>Batch Members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8600" dirty="0" smtClean="0">
                <a:solidFill>
                  <a:schemeClr val="tx1">
                    <a:tint val="75000"/>
                  </a:schemeClr>
                </a:solidFill>
              </a:rPr>
              <a:t>                                       1 Guhan R V</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8600" b="0" i="0" u="none" strike="noStrike" kern="1200" cap="none" spc="0" normalizeH="0" baseline="0" noProof="0" dirty="0" smtClean="0">
                <a:ln>
                  <a:noFill/>
                </a:ln>
                <a:solidFill>
                  <a:schemeClr val="tx1">
                    <a:tint val="75000"/>
                  </a:schemeClr>
                </a:solidFill>
                <a:effectLst/>
                <a:uLnTx/>
                <a:uFillTx/>
              </a:rPr>
              <a:t>              </a:t>
            </a:r>
            <a:r>
              <a:rPr kumimoji="0" lang="en-US" sz="8600" b="0" i="0" u="none" strike="noStrike" kern="1200" cap="none" spc="0" normalizeH="0" noProof="0" dirty="0" smtClean="0">
                <a:ln>
                  <a:noFill/>
                </a:ln>
                <a:solidFill>
                  <a:schemeClr val="tx1">
                    <a:tint val="75000"/>
                  </a:schemeClr>
                </a:solidFill>
                <a:effectLst/>
                <a:uLnTx/>
                <a:uFillTx/>
              </a:rPr>
              <a:t> </a:t>
            </a:r>
            <a:r>
              <a:rPr kumimoji="0" lang="en-US" sz="8600" b="0" i="0" u="none" strike="noStrike" kern="1200" cap="none" spc="0" normalizeH="0" baseline="0" noProof="0" dirty="0" smtClean="0">
                <a:ln>
                  <a:noFill/>
                </a:ln>
                <a:solidFill>
                  <a:schemeClr val="tx1">
                    <a:tint val="75000"/>
                  </a:schemeClr>
                </a:solidFill>
                <a:effectLst/>
                <a:uLnTx/>
                <a:uFillTx/>
              </a:rPr>
              <a:t>                         2</a:t>
            </a:r>
            <a:r>
              <a:rPr kumimoji="0" lang="en-US" sz="8600" b="0" i="0" u="none" strike="noStrike" kern="1200" cap="none" spc="0" normalizeH="0" noProof="0" dirty="0" smtClean="0">
                <a:ln>
                  <a:noFill/>
                </a:ln>
                <a:solidFill>
                  <a:schemeClr val="tx1">
                    <a:tint val="75000"/>
                  </a:schemeClr>
                </a:solidFill>
                <a:effectLst/>
                <a:uLnTx/>
                <a:uFillTx/>
              </a:rPr>
              <a:t> Jaya Surya</a:t>
            </a:r>
            <a:endParaRPr kumimoji="0" lang="en-US" sz="8600" b="0" i="0" u="none" strike="noStrike" kern="1200" cap="none" spc="0" normalizeH="0" baseline="0" noProof="0" dirty="0" smtClean="0">
              <a:ln>
                <a:noFill/>
              </a:ln>
              <a:solidFill>
                <a:schemeClr val="tx1">
                  <a:tint val="75000"/>
                </a:schemeClr>
              </a:solidFill>
              <a:effectLst/>
              <a:uLnTx/>
              <a:uFillTx/>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8600" dirty="0" smtClean="0">
                <a:solidFill>
                  <a:schemeClr val="tx1">
                    <a:tint val="75000"/>
                  </a:schemeClr>
                </a:solidFill>
              </a:rPr>
              <a:t>                                                3 Suryakumar O 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smtClean="0">
                <a:solidFill>
                  <a:srgbClr val="FF0000"/>
                </a:solidFill>
              </a:rPr>
              <a:t>	    PRESENTATION  OUTLINE</a:t>
            </a:r>
            <a:endParaRPr lang="en-US" b="1" dirty="0">
              <a:solidFill>
                <a:srgbClr val="FF0000"/>
              </a:solidFill>
            </a:endParaRPr>
          </a:p>
        </p:txBody>
      </p:sp>
      <p:sp>
        <p:nvSpPr>
          <p:cNvPr id="3" name="Content Placeholder 2"/>
          <p:cNvSpPr>
            <a:spLocks noGrp="1"/>
          </p:cNvSpPr>
          <p:nvPr>
            <p:ph idx="1"/>
          </p:nvPr>
        </p:nvSpPr>
        <p:spPr>
          <a:xfrm>
            <a:off x="457200" y="1371600"/>
            <a:ext cx="8229600" cy="4525963"/>
          </a:xfrm>
        </p:spPr>
        <p:txBody>
          <a:bodyPr>
            <a:noAutofit/>
          </a:bodyPr>
          <a:lstStyle/>
          <a:p>
            <a:r>
              <a:rPr lang="en-US" sz="2000" dirty="0" smtClean="0"/>
              <a:t>Title</a:t>
            </a:r>
          </a:p>
          <a:p>
            <a:r>
              <a:rPr lang="en-US" sz="2000" dirty="0" smtClean="0"/>
              <a:t>Description</a:t>
            </a:r>
          </a:p>
          <a:p>
            <a:r>
              <a:rPr lang="en-US" sz="2000" dirty="0" smtClean="0"/>
              <a:t>Abstract</a:t>
            </a:r>
          </a:p>
          <a:p>
            <a:r>
              <a:rPr lang="en-US" sz="2000" dirty="0" smtClean="0"/>
              <a:t>Need for study</a:t>
            </a:r>
          </a:p>
          <a:p>
            <a:r>
              <a:rPr lang="en-US" sz="2000" dirty="0" smtClean="0"/>
              <a:t>Abstract</a:t>
            </a:r>
          </a:p>
          <a:p>
            <a:r>
              <a:rPr lang="en-US" sz="2000" dirty="0" smtClean="0"/>
              <a:t>Literature Survey</a:t>
            </a:r>
          </a:p>
          <a:p>
            <a:r>
              <a:rPr lang="en-US" sz="2000" dirty="0" smtClean="0"/>
              <a:t>Objective</a:t>
            </a:r>
          </a:p>
          <a:p>
            <a:r>
              <a:rPr lang="en-US" sz="2000" dirty="0" smtClean="0"/>
              <a:t>Study area</a:t>
            </a:r>
          </a:p>
          <a:p>
            <a:r>
              <a:rPr lang="en-US" sz="2000" dirty="0" smtClean="0"/>
              <a:t>Methodology</a:t>
            </a:r>
          </a:p>
          <a:p>
            <a:r>
              <a:rPr lang="en-US" sz="2000" dirty="0" smtClean="0"/>
              <a:t>Plan</a:t>
            </a:r>
          </a:p>
          <a:p>
            <a:r>
              <a:rPr lang="en-US" sz="2000" dirty="0" smtClean="0"/>
              <a:t>Analysis</a:t>
            </a:r>
          </a:p>
          <a:p>
            <a:r>
              <a:rPr lang="en-US" sz="2000" dirty="0" smtClean="0"/>
              <a:t>Design</a:t>
            </a:r>
          </a:p>
          <a:p>
            <a:r>
              <a:rPr lang="en-US" sz="2000" dirty="0" smtClean="0"/>
              <a:t>Result and destination</a:t>
            </a:r>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	ABSTRACT OF THE  PROJECT</a:t>
            </a:r>
            <a:endParaRPr lang="en-US" b="1" dirty="0">
              <a:solidFill>
                <a:srgbClr val="FF0000"/>
              </a:solidFill>
            </a:endParaRPr>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dirty="0"/>
          </a:p>
        </p:txBody>
      </p:sp>
      <p:sp>
        <p:nvSpPr>
          <p:cNvPr id="6" name="Content Placeholder 5"/>
          <p:cNvSpPr>
            <a:spLocks noGrp="1"/>
          </p:cNvSpPr>
          <p:nvPr>
            <p:ph idx="1"/>
          </p:nvPr>
        </p:nvSpPr>
        <p:spPr/>
        <p:txBody>
          <a:bodyPr>
            <a:normAutofit/>
          </a:bodyPr>
          <a:lstStyle/>
          <a:p>
            <a:pPr marL="285750" indent="-285750" algn="just">
              <a:lnSpc>
                <a:spcPct val="150000"/>
              </a:lnSpc>
            </a:pPr>
            <a:r>
              <a:rPr lang="en-US" sz="2800" dirty="0"/>
              <a:t>The proposed </a:t>
            </a:r>
            <a:r>
              <a:rPr lang="en-US" sz="2800" dirty="0" smtClean="0"/>
              <a:t>Industry building can be used for multi purpose manufacturing building  </a:t>
            </a:r>
            <a:endParaRPr lang="en-US" sz="2800" dirty="0"/>
          </a:p>
          <a:p>
            <a:pPr marL="285750" indent="-285750" algn="just">
              <a:lnSpc>
                <a:spcPct val="150000"/>
              </a:lnSpc>
            </a:pPr>
            <a:r>
              <a:rPr lang="en-US" sz="2800" dirty="0"/>
              <a:t>As the </a:t>
            </a:r>
            <a:r>
              <a:rPr lang="en-US" sz="2800" dirty="0" smtClean="0"/>
              <a:t>steel roof covers </a:t>
            </a:r>
            <a:r>
              <a:rPr lang="en-US" sz="2800" dirty="0"/>
              <a:t>the maximum </a:t>
            </a:r>
            <a:r>
              <a:rPr lang="en-US" sz="2800" dirty="0" smtClean="0"/>
              <a:t>volumes </a:t>
            </a:r>
            <a:r>
              <a:rPr lang="en-US" sz="2800" dirty="0"/>
              <a:t>with no </a:t>
            </a:r>
            <a:r>
              <a:rPr lang="en-US" sz="2800" dirty="0" smtClean="0"/>
              <a:t>interrupting columns </a:t>
            </a:r>
            <a:r>
              <a:rPr lang="en-US" sz="2800" dirty="0"/>
              <a:t>with more efficient  manner. </a:t>
            </a:r>
          </a:p>
          <a:p>
            <a:pPr marL="285750" indent="-285750" algn="just">
              <a:lnSpc>
                <a:spcPct val="150000"/>
              </a:lnSpc>
            </a:pPr>
            <a:r>
              <a:rPr lang="en-US" sz="2800" dirty="0"/>
              <a:t>In this project  the analysis of steel </a:t>
            </a:r>
            <a:r>
              <a:rPr lang="en-US" sz="2800" dirty="0" smtClean="0"/>
              <a:t>roof is </a:t>
            </a:r>
            <a:r>
              <a:rPr lang="en-US" sz="2800" dirty="0"/>
              <a:t>examine by using  STAAD Pro.</a:t>
            </a:r>
            <a:endParaRPr lang="en-US" sz="2800" b="1"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b="1" dirty="0" smtClean="0"/>
              <a:t>	</a:t>
            </a:r>
            <a:r>
              <a:rPr lang="en-US" b="1" dirty="0" smtClean="0">
                <a:solidFill>
                  <a:srgbClr val="FF0000"/>
                </a:solidFill>
              </a:rPr>
              <a:t>NEED FOR THE STUDY</a:t>
            </a:r>
            <a:endParaRPr lang="en-US" b="1" dirty="0">
              <a:solidFill>
                <a:srgbClr val="FF0000"/>
              </a:solidFill>
            </a:endParaRPr>
          </a:p>
        </p:txBody>
      </p:sp>
      <p:sp>
        <p:nvSpPr>
          <p:cNvPr id="3" name="Content Placeholder 2"/>
          <p:cNvSpPr>
            <a:spLocks noGrp="1"/>
          </p:cNvSpPr>
          <p:nvPr>
            <p:ph idx="1"/>
          </p:nvPr>
        </p:nvSpPr>
        <p:spPr/>
        <p:txBody>
          <a:bodyPr/>
          <a:lstStyle/>
          <a:p>
            <a:pPr marL="285750" indent="-285750">
              <a:lnSpc>
                <a:spcPct val="150000"/>
              </a:lnSpc>
            </a:pPr>
            <a:r>
              <a:rPr lang="en-US" dirty="0" smtClean="0"/>
              <a:t>We </a:t>
            </a:r>
            <a:r>
              <a:rPr lang="en-US" dirty="0"/>
              <a:t>Referred many Journals for designing many parts in steel structures especially </a:t>
            </a:r>
            <a:r>
              <a:rPr lang="en-US" dirty="0" smtClean="0"/>
              <a:t>Roof truss structure</a:t>
            </a:r>
            <a:r>
              <a:rPr lang="en-US" dirty="0"/>
              <a:t>.</a:t>
            </a:r>
          </a:p>
          <a:p>
            <a:pPr marL="285750" indent="-285750">
              <a:lnSpc>
                <a:spcPct val="150000"/>
              </a:lnSpc>
            </a:pPr>
            <a:r>
              <a:rPr lang="en-US" dirty="0"/>
              <a:t>Designing of </a:t>
            </a:r>
            <a:r>
              <a:rPr lang="en-US" dirty="0" smtClean="0"/>
              <a:t>Connections in </a:t>
            </a:r>
            <a:r>
              <a:rPr lang="en-US" dirty="0"/>
              <a:t>Steel Structures.</a:t>
            </a:r>
          </a:p>
          <a:p>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5</a:t>
            </a:fld>
            <a:endParaRPr lang="en-US" dirty="0"/>
          </a:p>
        </p:txBody>
      </p:sp>
    </p:spTree>
    <p:extLst>
      <p:ext uri="{BB962C8B-B14F-4D97-AF65-F5344CB8AC3E}">
        <p14:creationId xmlns:p14="http://schemas.microsoft.com/office/powerpoint/2010/main" val="3910838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Objective</a:t>
            </a:r>
            <a:endParaRPr lang="en-IN" dirty="0">
              <a:solidFill>
                <a:srgbClr val="FF0000"/>
              </a:solidFill>
            </a:endParaRPr>
          </a:p>
        </p:txBody>
      </p:sp>
      <p:sp>
        <p:nvSpPr>
          <p:cNvPr id="3" name="Content Placeholder 2"/>
          <p:cNvSpPr>
            <a:spLocks noGrp="1"/>
          </p:cNvSpPr>
          <p:nvPr>
            <p:ph idx="1"/>
          </p:nvPr>
        </p:nvSpPr>
        <p:spPr/>
        <p:txBody>
          <a:bodyPr>
            <a:normAutofit/>
          </a:bodyPr>
          <a:lstStyle/>
          <a:p>
            <a:pPr marL="285750" indent="-285750">
              <a:lnSpc>
                <a:spcPct val="150000"/>
              </a:lnSpc>
            </a:pPr>
            <a:r>
              <a:rPr lang="en-US" sz="2800" dirty="0"/>
              <a:t>To </a:t>
            </a:r>
            <a:r>
              <a:rPr lang="en-US" sz="2800" dirty="0" smtClean="0"/>
              <a:t>provide car manufacturing  industry in Coimbatore, we </a:t>
            </a:r>
            <a:r>
              <a:rPr lang="en-US" sz="2800" dirty="0"/>
              <a:t>are going to develop a </a:t>
            </a:r>
            <a:r>
              <a:rPr lang="en-US" sz="2800" dirty="0" smtClean="0"/>
              <a:t> industry building using  </a:t>
            </a:r>
            <a:r>
              <a:rPr lang="en-US" sz="2800" dirty="0"/>
              <a:t>steel </a:t>
            </a:r>
            <a:r>
              <a:rPr lang="en-US" sz="2800" dirty="0" smtClean="0"/>
              <a:t>roof   </a:t>
            </a:r>
            <a:r>
              <a:rPr lang="en-US" sz="2800" dirty="0"/>
              <a:t>structure.</a:t>
            </a:r>
          </a:p>
          <a:p>
            <a:pPr marL="285750" indent="-285750">
              <a:lnSpc>
                <a:spcPct val="150000"/>
              </a:lnSpc>
            </a:pPr>
            <a:r>
              <a:rPr lang="en-US" sz="2800" dirty="0"/>
              <a:t>To provide </a:t>
            </a:r>
            <a:r>
              <a:rPr lang="en-US" sz="2800" dirty="0" smtClean="0"/>
              <a:t>a comfort </a:t>
            </a:r>
            <a:r>
              <a:rPr lang="en-US" sz="2800" dirty="0"/>
              <a:t>zone</a:t>
            </a:r>
          </a:p>
          <a:p>
            <a:endParaRPr lang="en-IN" dirty="0"/>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6</a:t>
            </a:fld>
            <a:endParaRPr lang="en-US" dirty="0"/>
          </a:p>
        </p:txBody>
      </p:sp>
    </p:spTree>
    <p:extLst>
      <p:ext uri="{BB962C8B-B14F-4D97-AF65-F5344CB8AC3E}">
        <p14:creationId xmlns:p14="http://schemas.microsoft.com/office/powerpoint/2010/main" val="13032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rgbClr val="FF0000"/>
                </a:solidFill>
              </a:rPr>
              <a:t/>
            </a:r>
            <a:br>
              <a:rPr lang="en-US" sz="4900" b="1" dirty="0" smtClean="0">
                <a:solidFill>
                  <a:srgbClr val="FF0000"/>
                </a:solidFill>
              </a:rPr>
            </a:br>
            <a:r>
              <a:rPr lang="en-US" sz="4900" b="1" dirty="0" smtClean="0">
                <a:solidFill>
                  <a:srgbClr val="FF0000"/>
                </a:solidFill>
              </a:rPr>
              <a:t>Literature Survey </a:t>
            </a:r>
            <a:r>
              <a:rPr lang="en-US" dirty="0" smtClean="0"/>
              <a:t/>
            </a:r>
            <a:br>
              <a:rPr lang="en-US" dirty="0" smtClean="0"/>
            </a:br>
            <a:endParaRPr lang="en-US" dirty="0"/>
          </a:p>
        </p:txBody>
      </p:sp>
      <p:sp>
        <p:nvSpPr>
          <p:cNvPr id="3" name="Content Placeholder 2"/>
          <p:cNvSpPr>
            <a:spLocks noGrp="1"/>
          </p:cNvSpPr>
          <p:nvPr>
            <p:ph idx="1"/>
          </p:nvPr>
        </p:nvSpPr>
        <p:spPr>
          <a:xfrm>
            <a:off x="457200" y="1676400"/>
            <a:ext cx="8229600" cy="4648200"/>
          </a:xfrm>
        </p:spPr>
        <p:txBody>
          <a:bodyPr>
            <a:noAutofit/>
          </a:bodyPr>
          <a:lstStyle/>
          <a:p>
            <a:pPr lvl="0">
              <a:buNone/>
            </a:pPr>
            <a:r>
              <a:rPr lang="en-US" sz="2800" dirty="0" smtClean="0">
                <a:latin typeface="Times New Roman" pitchFamily="18" charset="0"/>
                <a:cs typeface="Times New Roman" pitchFamily="18" charset="0"/>
              </a:rPr>
              <a:t>  </a:t>
            </a:r>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7</a:t>
            </a:fld>
            <a:endParaRPr lang="en-US" dirty="0"/>
          </a:p>
        </p:txBody>
      </p:sp>
      <p:sp>
        <p:nvSpPr>
          <p:cNvPr id="4" name="Title 1"/>
          <p:cNvSpPr txBox="1">
            <a:spLocks/>
          </p:cNvSpPr>
          <p:nvPr/>
        </p:nvSpPr>
        <p:spPr>
          <a:xfrm>
            <a:off x="762000" y="51816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2286000" y="3105835"/>
            <a:ext cx="4572000" cy="369332"/>
          </a:xfrm>
          <a:prstGeom prst="rect">
            <a:avLst/>
          </a:prstGeom>
        </p:spPr>
        <p:txBody>
          <a:bodyPr>
            <a:spAutoFit/>
          </a:bodyPr>
          <a:lstStyle/>
          <a:p>
            <a:r>
              <a:rPr lang="en-US" b="1" i="1" dirty="0" smtClean="0"/>
              <a:t> </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689364585"/>
              </p:ext>
            </p:extLst>
          </p:nvPr>
        </p:nvGraphicFramePr>
        <p:xfrm>
          <a:off x="533400" y="1371600"/>
          <a:ext cx="8229600" cy="472440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6705600">
                  <a:extLst>
                    <a:ext uri="{9D8B030D-6E8A-4147-A177-3AD203B41FA5}">
                      <a16:colId xmlns:a16="http://schemas.microsoft.com/office/drawing/2014/main" xmlns="" val="20001"/>
                    </a:ext>
                  </a:extLst>
                </a:gridCol>
              </a:tblGrid>
              <a:tr h="1178762">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pPr algn="just"/>
                      <a:r>
                        <a:rPr lang="en-IN" sz="1800" b="0" i="0" u="none" strike="noStrike" kern="1200" baseline="0" dirty="0" smtClean="0">
                          <a:solidFill>
                            <a:schemeClr val="lt1"/>
                          </a:solidFill>
                          <a:latin typeface="+mn-lt"/>
                          <a:ea typeface="+mn-ea"/>
                          <a:cs typeface="+mn-cs"/>
                        </a:rPr>
                        <a:t>Indian Institute of Technology Madras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1178762">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IN" sz="1800" b="0" i="0" u="none" strike="noStrike" kern="1200" baseline="0" dirty="0" smtClean="0">
                          <a:solidFill>
                            <a:schemeClr val="dk1"/>
                          </a:solidFill>
                          <a:latin typeface="+mn-lt"/>
                          <a:ea typeface="+mn-ea"/>
                          <a:cs typeface="+mn-cs"/>
                        </a:rPr>
                        <a:t>Design of Steel Structures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682933">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IN" sz="1800" b="0" i="0" u="none" strike="noStrike" kern="1200" baseline="0" dirty="0" smtClean="0">
                          <a:solidFill>
                            <a:schemeClr val="dk1"/>
                          </a:solidFill>
                          <a:latin typeface="+mn-lt"/>
                          <a:ea typeface="+mn-ea"/>
                          <a:cs typeface="+mn-cs"/>
                        </a:rPr>
                        <a:t>Prof. S.R.Satish Kumar and Prof. A.R.Santha Kumar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683945">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r>
                        <a:rPr lang="en-IN" sz="1800" b="0" i="0" u="none" strike="noStrike" kern="1200" baseline="0" dirty="0" smtClean="0">
                          <a:solidFill>
                            <a:schemeClr val="dk1"/>
                          </a:solidFill>
                          <a:latin typeface="+mn-lt"/>
                          <a:ea typeface="+mn-ea"/>
                          <a:cs typeface="+mn-cs"/>
                        </a:rPr>
                        <a:t>The industrial buildings are constructed with adequate headroom for</a:t>
                      </a:r>
                    </a:p>
                    <a:p>
                      <a:r>
                        <a:rPr lang="en-IN" sz="1800" b="0" i="0" u="none" strike="noStrike" kern="1200" baseline="0" dirty="0" smtClean="0">
                          <a:solidFill>
                            <a:schemeClr val="dk1"/>
                          </a:solidFill>
                          <a:latin typeface="+mn-lt"/>
                          <a:ea typeface="+mn-ea"/>
                          <a:cs typeface="+mn-cs"/>
                        </a:rPr>
                        <a:t>the use of an overhead traveling crane. Special types of industrial buildings like steel mill buildings  are used for manufacture of heavy machines, production of power etc.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	Literature Survey (Cont’d..)</a:t>
            </a:r>
            <a:endParaRPr lang="en-US" dirty="0"/>
          </a:p>
        </p:txBody>
      </p:sp>
      <p:sp>
        <p:nvSpPr>
          <p:cNvPr id="3" name="Content Placeholder 2"/>
          <p:cNvSpPr>
            <a:spLocks noGrp="1"/>
          </p:cNvSpPr>
          <p:nvPr>
            <p:ph idx="1"/>
          </p:nvPr>
        </p:nvSpPr>
        <p:spPr>
          <a:xfrm>
            <a:off x="457200" y="1600201"/>
            <a:ext cx="8229600" cy="3124200"/>
          </a:xfrm>
        </p:spPr>
        <p:txBody>
          <a:bodyPr>
            <a:noAutofit/>
          </a:bodyPr>
          <a:lstStyle/>
          <a:p>
            <a:pPr fontAlgn="auto">
              <a:spcAft>
                <a:spcPts val="0"/>
              </a:spcAft>
              <a:buFont typeface="Arial" pitchFamily="34" charset="0"/>
              <a:buChar char="•"/>
              <a:defRPr/>
            </a:pPr>
            <a:endParaRPr lang="en-US" sz="28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8</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2144077509"/>
              </p:ext>
            </p:extLst>
          </p:nvPr>
        </p:nvGraphicFramePr>
        <p:xfrm>
          <a:off x="381000" y="1447800"/>
          <a:ext cx="8458200" cy="472440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6934200">
                  <a:extLst>
                    <a:ext uri="{9D8B030D-6E8A-4147-A177-3AD203B41FA5}">
                      <a16:colId xmlns:a16="http://schemas.microsoft.com/office/drawing/2014/main" xmlns="" val="20001"/>
                    </a:ext>
                  </a:extLst>
                </a:gridCol>
              </a:tblGrid>
              <a:tr h="1178762">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pPr algn="just"/>
                      <a:r>
                        <a:rPr lang="en-IN" sz="1800" b="0" i="0" u="none" strike="noStrike" kern="1200" baseline="0" dirty="0" smtClean="0">
                          <a:solidFill>
                            <a:schemeClr val="lt1"/>
                          </a:solidFill>
                          <a:latin typeface="+mn-lt"/>
                          <a:ea typeface="+mn-ea"/>
                          <a:cs typeface="+mn-cs"/>
                        </a:rPr>
                        <a:t>Konstantin Papkovskiy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1178762">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IN" sz="1800" b="0" i="0" u="none" strike="noStrike" kern="1200" baseline="0" dirty="0" smtClean="0">
                          <a:solidFill>
                            <a:schemeClr val="dk1"/>
                          </a:solidFill>
                          <a:latin typeface="+mn-lt"/>
                          <a:ea typeface="+mn-ea"/>
                          <a:cs typeface="+mn-cs"/>
                        </a:rPr>
                        <a:t>THE DESIGN OF AN INDUSTRIAL BUILDING</a:t>
                      </a:r>
                    </a:p>
                    <a:p>
                      <a:r>
                        <a:rPr lang="en-IN" sz="1800" b="0" i="0" u="none" strike="noStrike" kern="1200" baseline="0" dirty="0" smtClean="0">
                          <a:solidFill>
                            <a:schemeClr val="dk1"/>
                          </a:solidFill>
                          <a:latin typeface="+mn-lt"/>
                          <a:ea typeface="+mn-ea"/>
                          <a:cs typeface="+mn-cs"/>
                        </a:rPr>
                        <a:t>ACCORDING TO RUSSIAN AND EUROPEAN</a:t>
                      </a:r>
                    </a:p>
                    <a:p>
                      <a:r>
                        <a:rPr lang="en-IN" sz="1800" b="0" i="0" u="none" strike="noStrike" kern="1200" baseline="0" dirty="0" smtClean="0">
                          <a:solidFill>
                            <a:schemeClr val="dk1"/>
                          </a:solidFill>
                          <a:latin typeface="+mn-lt"/>
                          <a:ea typeface="+mn-ea"/>
                          <a:cs typeface="+mn-cs"/>
                        </a:rPr>
                        <a:t>CONSTRUCTION NORMS</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682933">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fi-FI" sz="1800" b="0" i="0" u="none" strike="noStrike" kern="1200" baseline="0" dirty="0" smtClean="0">
                          <a:solidFill>
                            <a:schemeClr val="dk1"/>
                          </a:solidFill>
                          <a:latin typeface="+mn-lt"/>
                          <a:ea typeface="+mn-ea"/>
                          <a:cs typeface="+mn-cs"/>
                        </a:rPr>
                        <a:t>Mr. Pekka Timonen, Mr. Petri Himmi.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683945">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r>
                        <a:rPr lang="en-IN" sz="1800" b="0" i="0" u="none" strike="noStrike" kern="1200" baseline="0" dirty="0" smtClean="0">
                          <a:solidFill>
                            <a:schemeClr val="dk1"/>
                          </a:solidFill>
                          <a:latin typeface="+mn-lt"/>
                          <a:ea typeface="+mn-ea"/>
                          <a:cs typeface="+mn-cs"/>
                        </a:rPr>
                        <a:t>The design of a typical industrial building is considered in this work. The dimensioning of steel truss members and foundations and the calculation of column longitudinal reinforcement area are discussed</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ormAutofit/>
          </a:bodyPr>
          <a:lstStyle/>
          <a:p>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9</a:t>
            </a:fld>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122069568"/>
              </p:ext>
            </p:extLst>
          </p:nvPr>
        </p:nvGraphicFramePr>
        <p:xfrm>
          <a:off x="457200" y="1600200"/>
          <a:ext cx="8229600" cy="472440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6705600">
                  <a:extLst>
                    <a:ext uri="{9D8B030D-6E8A-4147-A177-3AD203B41FA5}">
                      <a16:colId xmlns:a16="http://schemas.microsoft.com/office/drawing/2014/main" xmlns="" val="20001"/>
                    </a:ext>
                  </a:extLst>
                </a:gridCol>
              </a:tblGrid>
              <a:tr h="1178762">
                <a:tc>
                  <a:txBody>
                    <a:bodyPr/>
                    <a:lstStyle/>
                    <a:p>
                      <a:r>
                        <a:rPr lang="en-US" dirty="0">
                          <a:latin typeface="Times New Roman" panose="02020603050405020304" pitchFamily="18" charset="0"/>
                          <a:cs typeface="Times New Roman" panose="02020603050405020304" pitchFamily="18" charset="0"/>
                        </a:rPr>
                        <a:t>JOURNAL</a:t>
                      </a:r>
                    </a:p>
                  </a:txBody>
                  <a:tcPr/>
                </a:tc>
                <a:tc>
                  <a:txBody>
                    <a:bodyPr/>
                    <a:lstStyle/>
                    <a:p>
                      <a:r>
                        <a:rPr lang="en-IN" sz="1800" b="0" i="1" u="none" strike="noStrike" kern="1200" baseline="0" dirty="0" smtClean="0">
                          <a:solidFill>
                            <a:schemeClr val="lt1"/>
                          </a:solidFill>
                          <a:latin typeface="+mn-lt"/>
                          <a:ea typeface="+mn-ea"/>
                          <a:cs typeface="+mn-cs"/>
                        </a:rPr>
                        <a:t>IOSR Journal of Mechanical and Civil Engineering (IOSR-JMCE)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1178762">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IN" sz="1800" b="0" i="0" u="none" strike="noStrike" kern="1200" baseline="0" dirty="0" smtClean="0">
                          <a:solidFill>
                            <a:schemeClr val="dk1"/>
                          </a:solidFill>
                          <a:latin typeface="+mn-lt"/>
                          <a:ea typeface="+mn-ea"/>
                          <a:cs typeface="+mn-cs"/>
                        </a:rPr>
                        <a:t>Comparative Study of Analysis and Design of Pre-Engineered-</a:t>
                      </a:r>
                    </a:p>
                    <a:p>
                      <a:r>
                        <a:rPr lang="en-IN" sz="1800" b="0" i="0" u="none" strike="noStrike" kern="1200" baseline="0" dirty="0" smtClean="0">
                          <a:solidFill>
                            <a:schemeClr val="dk1"/>
                          </a:solidFill>
                          <a:latin typeface="+mn-lt"/>
                          <a:ea typeface="+mn-ea"/>
                          <a:cs typeface="+mn-cs"/>
                        </a:rPr>
                        <a:t>Buildings and Conventional Frames</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682933">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IN" sz="1800" b="0" i="0" u="none" strike="noStrike" kern="1200" baseline="0" dirty="0" smtClean="0">
                          <a:solidFill>
                            <a:schemeClr val="dk1"/>
                          </a:solidFill>
                          <a:latin typeface="+mn-lt"/>
                          <a:ea typeface="+mn-ea"/>
                          <a:cs typeface="+mn-cs"/>
                        </a:rPr>
                        <a:t>Aijaz Ahmad Zende1, Prof. A. V. Kulkarni 2, Aslam Hutagi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683945">
                <a:tc>
                  <a:txBody>
                    <a:bodyPr/>
                    <a:lstStyle/>
                    <a:p>
                      <a:r>
                        <a:rPr lang="en-US" dirty="0">
                          <a:latin typeface="Times New Roman" panose="02020603050405020304" pitchFamily="18" charset="0"/>
                          <a:cs typeface="Times New Roman" panose="02020603050405020304" pitchFamily="18" charset="0"/>
                        </a:rPr>
                        <a:t>INFERENCE</a:t>
                      </a:r>
                    </a:p>
                  </a:txBody>
                  <a:tcPr/>
                </a:tc>
                <a:tc>
                  <a:txBody>
                    <a:bodyPr/>
                    <a:lstStyle/>
                    <a:p>
                      <a:r>
                        <a:rPr lang="en-IN" sz="1800" b="0" i="0" u="none" strike="noStrike" kern="1200" baseline="0" dirty="0" smtClean="0">
                          <a:solidFill>
                            <a:schemeClr val="dk1"/>
                          </a:solidFill>
                          <a:latin typeface="+mn-lt"/>
                          <a:ea typeface="+mn-ea"/>
                          <a:cs typeface="+mn-cs"/>
                        </a:rPr>
                        <a:t>Saving of material on low stress area of the primary framing members makes Pre engineered buildings more economical than Conventional steel buildings especially for low rise buildings</a:t>
                      </a:r>
                    </a:p>
                    <a:p>
                      <a:r>
                        <a:rPr lang="en-IN" sz="1800" b="0" i="0" u="none" strike="noStrike" kern="1200" baseline="0" dirty="0" smtClean="0">
                          <a:solidFill>
                            <a:schemeClr val="dk1"/>
                          </a:solidFill>
                          <a:latin typeface="+mn-lt"/>
                          <a:ea typeface="+mn-ea"/>
                          <a:cs typeface="+mn-cs"/>
                        </a:rPr>
                        <a:t>spanning up to 90.0 meters with eave heights up to 30.0 meters</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
        <p:nvSpPr>
          <p:cNvPr id="7" name="Rectangle 6"/>
          <p:cNvSpPr/>
          <p:nvPr/>
        </p:nvSpPr>
        <p:spPr>
          <a:xfrm>
            <a:off x="1676400" y="685800"/>
            <a:ext cx="6096000" cy="646331"/>
          </a:xfrm>
          <a:prstGeom prst="rect">
            <a:avLst/>
          </a:prstGeom>
        </p:spPr>
        <p:txBody>
          <a:bodyPr wrap="square">
            <a:spAutoFit/>
          </a:bodyPr>
          <a:lstStyle/>
          <a:p>
            <a:r>
              <a:rPr lang="en-US" sz="3600" b="1" dirty="0" smtClean="0">
                <a:solidFill>
                  <a:srgbClr val="FF0000"/>
                </a:solidFill>
              </a:rPr>
              <a:t>   Literature </a:t>
            </a:r>
            <a:r>
              <a:rPr lang="en-US" sz="3600" b="1" dirty="0">
                <a:solidFill>
                  <a:srgbClr val="FF0000"/>
                </a:solidFill>
              </a:rPr>
              <a:t>Survey (Cont’d..)</a:t>
            </a:r>
            <a:endParaRPr lang="en-IN"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1104</TotalTime>
  <Words>691</Words>
  <Application>Microsoft Office PowerPoint</Application>
  <PresentationFormat>On-screen Show (4:3)</PresentationFormat>
  <Paragraphs>126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SRI   ESHWAR  COLLEGE  OF  ENGINEERING      academic  year : 2017-2018         department:  civil engg  </vt:lpstr>
      <vt:lpstr>PLANNING ,DESIGNING,ANALYSIS OF INDUSTRIAL BULIDINGS</vt:lpstr>
      <vt:lpstr>     PRESENTATION  OUTLINE</vt:lpstr>
      <vt:lpstr> ABSTRACT OF THE  PROJECT</vt:lpstr>
      <vt:lpstr> NEED FOR THE STUDY</vt:lpstr>
      <vt:lpstr>Objective</vt:lpstr>
      <vt:lpstr> Literature Survey  </vt:lpstr>
      <vt:lpstr> Literature Survey (Cont’d..)</vt:lpstr>
      <vt:lpstr> </vt:lpstr>
      <vt:lpstr>Literature Survey (Cont’d..)</vt:lpstr>
      <vt:lpstr>Literature Survey (Cont’d..)</vt:lpstr>
      <vt:lpstr>METHODLOGY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Hari</cp:lastModifiedBy>
  <cp:revision>125</cp:revision>
  <dcterms:created xsi:type="dcterms:W3CDTF">2016-02-17T03:44:51Z</dcterms:created>
  <dcterms:modified xsi:type="dcterms:W3CDTF">2017-10-14T04:12:00Z</dcterms:modified>
</cp:coreProperties>
</file>