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534fd3e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534fd3e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83130fc7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83130fc7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preprocessing we will check for issues like missing values, data types that will not work with our tools, and review and transform data. For examples, treating negative values as neutral or as zero. </a:t>
            </a:r>
            <a:endParaRPr/>
          </a:p>
          <a:p>
            <a:pPr indent="0" lvl="0" marL="0" rtl="0" algn="l">
              <a:spcBef>
                <a:spcPts val="0"/>
              </a:spcBef>
              <a:spcAft>
                <a:spcPts val="0"/>
              </a:spcAft>
              <a:buNone/>
            </a:pPr>
            <a:r>
              <a:rPr lang="en"/>
              <a:t>During our evaluation step we will assess the model performance by examining the overall fit of the model, the significance of each predictor, and the relationship between the target variable and each predictor. </a:t>
            </a:r>
            <a:endParaRPr/>
          </a:p>
          <a:p>
            <a:pPr indent="0" lvl="0" marL="0" rtl="0" algn="l">
              <a:spcBef>
                <a:spcPts val="0"/>
              </a:spcBef>
              <a:spcAft>
                <a:spcPts val="0"/>
              </a:spcAft>
              <a:buNone/>
            </a:pPr>
            <a:r>
              <a:rPr lang="en"/>
              <a:t>In deployment we will use the model for real-time prediction with additional ‘new’ data. </a:t>
            </a:r>
            <a:endParaRPr/>
          </a:p>
          <a:p>
            <a:pPr indent="0" lvl="0" marL="0" rtl="0" algn="l">
              <a:spcBef>
                <a:spcPts val="0"/>
              </a:spcBef>
              <a:spcAft>
                <a:spcPts val="0"/>
              </a:spcAft>
              <a:buNone/>
            </a:pPr>
            <a:r>
              <a:rPr lang="en"/>
              <a:t>Ongoing monitoring will allow use to review the </a:t>
            </a:r>
            <a:r>
              <a:rPr lang="en"/>
              <a:t>the predictability of the model over time and rebuild if necessary as the business environment may change or additional historical data may be provided.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55c278a7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55c278a7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83130fc7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83130fc7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55c278a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55c278a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534fd3e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534fd3e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83130fc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83130fc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83130fc7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83130fc7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 One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Problem &amp; Goals</a:t>
            </a:r>
            <a:endParaRPr/>
          </a:p>
        </p:txBody>
      </p:sp>
      <p:sp>
        <p:nvSpPr>
          <p:cNvPr id="74" name="Google Shape;74;p14"/>
          <p:cNvSpPr txBox="1"/>
          <p:nvPr>
            <p:ph idx="4294967295" type="body"/>
          </p:nvPr>
        </p:nvSpPr>
        <p:spPr>
          <a:xfrm>
            <a:off x="471900" y="867875"/>
            <a:ext cx="8222100" cy="376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Credit One has encountered an increase in the number of customers who have defaulted on loans and risks losing business if the problem persists. Credit One requires a better way to understand how much credit to allow someone to use.</a:t>
            </a:r>
            <a:endParaRPr sz="1600"/>
          </a:p>
          <a:p>
            <a:pPr indent="0" lvl="0" marL="0" rtl="0" algn="l">
              <a:lnSpc>
                <a:spcPct val="100000"/>
              </a:lnSpc>
              <a:spcBef>
                <a:spcPts val="1600"/>
              </a:spcBef>
              <a:spcAft>
                <a:spcPts val="0"/>
              </a:spcAft>
              <a:buNone/>
            </a:pPr>
            <a:r>
              <a:rPr lang="en" sz="1600"/>
              <a:t>We will design and implement a creative empirically sound solution:</a:t>
            </a:r>
            <a:endParaRPr sz="1600"/>
          </a:p>
          <a:p>
            <a:pPr indent="-330200" lvl="0" marL="457200" rtl="0" algn="l">
              <a:lnSpc>
                <a:spcPct val="100000"/>
              </a:lnSpc>
              <a:spcBef>
                <a:spcPts val="1600"/>
              </a:spcBef>
              <a:spcAft>
                <a:spcPts val="0"/>
              </a:spcAft>
              <a:buSzPts val="1600"/>
              <a:buChar char="●"/>
            </a:pPr>
            <a:r>
              <a:rPr lang="en" sz="1600"/>
              <a:t>To decrease the number of customers who default on loans secured </a:t>
            </a:r>
            <a:endParaRPr sz="1600"/>
          </a:p>
          <a:p>
            <a:pPr indent="-330200" lvl="0" marL="457200" rtl="0" algn="l">
              <a:lnSpc>
                <a:spcPct val="100000"/>
              </a:lnSpc>
              <a:spcBef>
                <a:spcPts val="0"/>
              </a:spcBef>
              <a:spcAft>
                <a:spcPts val="0"/>
              </a:spcAft>
              <a:buSzPts val="1600"/>
              <a:buChar char="●"/>
            </a:pPr>
            <a:r>
              <a:rPr lang="en" sz="1600"/>
              <a:t>Map a better understanding of how much credit to allow someone to use. </a:t>
            </a:r>
            <a:endParaRPr sz="1600"/>
          </a:p>
          <a:p>
            <a:pPr indent="-330200" lvl="0" marL="457200" rtl="0" algn="l">
              <a:lnSpc>
                <a:spcPct val="100000"/>
              </a:lnSpc>
              <a:spcBef>
                <a:spcPts val="0"/>
              </a:spcBef>
              <a:spcAft>
                <a:spcPts val="0"/>
              </a:spcAft>
              <a:buSzPts val="1600"/>
              <a:buChar char="●"/>
            </a:pPr>
            <a:r>
              <a:rPr lang="en" sz="1600"/>
              <a:t>To identify and predict customer default using credit card historical data</a:t>
            </a:r>
            <a:r>
              <a:rPr lang="en" sz="1600"/>
              <a:t> </a:t>
            </a:r>
            <a:r>
              <a:rPr lang="en" sz="1600"/>
              <a:t>provided by Credit One.</a:t>
            </a:r>
            <a:endParaRPr sz="1600"/>
          </a:p>
          <a:p>
            <a:pPr indent="0" lvl="0" marL="0" rtl="0" algn="l">
              <a:lnSpc>
                <a:spcPct val="100000"/>
              </a:lnSpc>
              <a:spcBef>
                <a:spcPts val="1600"/>
              </a:spcBef>
              <a:spcAft>
                <a:spcPts val="1600"/>
              </a:spcAft>
              <a:buNone/>
            </a:pPr>
            <a:r>
              <a:rPr lang="en" sz="1600"/>
              <a:t>As a result Credit One we will be able to predict with reliable accuracy the appropriate amount of credit to extend customers to minimize risk of loss of revenue, an increase in number of loan defaults, and loss of clients using their credit scoring services.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Project Framework</a:t>
            </a:r>
            <a:endParaRPr/>
          </a:p>
        </p:txBody>
      </p:sp>
      <p:sp>
        <p:nvSpPr>
          <p:cNvPr id="80" name="Google Shape;80;p15"/>
          <p:cNvSpPr txBox="1"/>
          <p:nvPr>
            <p:ph idx="4294967295" type="body"/>
          </p:nvPr>
        </p:nvSpPr>
        <p:spPr>
          <a:xfrm>
            <a:off x="460950" y="860100"/>
            <a:ext cx="8209800" cy="3925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000000"/>
                </a:solidFill>
                <a:latin typeface="Arial"/>
                <a:ea typeface="Arial"/>
                <a:cs typeface="Arial"/>
                <a:sym typeface="Arial"/>
              </a:rPr>
              <a:t>Our process framework based on our data science experience. </a:t>
            </a:r>
            <a:endParaRPr sz="12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pic>
        <p:nvPicPr>
          <p:cNvPr id="81" name="Google Shape;81;p15"/>
          <p:cNvPicPr preferRelativeResize="0"/>
          <p:nvPr/>
        </p:nvPicPr>
        <p:blipFill>
          <a:blip r:embed="rId3">
            <a:alphaModFix/>
          </a:blip>
          <a:stretch>
            <a:fillRect/>
          </a:stretch>
        </p:blipFill>
        <p:spPr>
          <a:xfrm>
            <a:off x="1406350" y="1594575"/>
            <a:ext cx="6210401" cy="301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Description of </a:t>
            </a:r>
            <a:r>
              <a:rPr lang="en"/>
              <a:t>Data </a:t>
            </a:r>
            <a:endParaRPr/>
          </a:p>
        </p:txBody>
      </p:sp>
      <p:sp>
        <p:nvSpPr>
          <p:cNvPr id="87" name="Google Shape;87;p16"/>
          <p:cNvSpPr txBox="1"/>
          <p:nvPr>
            <p:ph idx="4294967295" type="body"/>
          </p:nvPr>
        </p:nvSpPr>
        <p:spPr>
          <a:xfrm>
            <a:off x="471900" y="867875"/>
            <a:ext cx="8222100" cy="376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Raw credit card client historical data provided by Credit One:</a:t>
            </a:r>
            <a:endParaRPr sz="1600"/>
          </a:p>
          <a:p>
            <a:pPr indent="-330200" lvl="0" marL="457200" rtl="0" algn="l">
              <a:lnSpc>
                <a:spcPct val="100000"/>
              </a:lnSpc>
              <a:spcBef>
                <a:spcPts val="1600"/>
              </a:spcBef>
              <a:spcAft>
                <a:spcPts val="0"/>
              </a:spcAft>
              <a:buSzPts val="1600"/>
              <a:buChar char="●"/>
            </a:pPr>
            <a:r>
              <a:rPr lang="en" sz="1600"/>
              <a:t>Approximately 29,000 customer records with </a:t>
            </a:r>
            <a:endParaRPr sz="1600"/>
          </a:p>
          <a:p>
            <a:pPr indent="-330200" lvl="1" marL="914400" rtl="0" algn="l">
              <a:lnSpc>
                <a:spcPct val="100000"/>
              </a:lnSpc>
              <a:spcBef>
                <a:spcPts val="0"/>
              </a:spcBef>
              <a:spcAft>
                <a:spcPts val="0"/>
              </a:spcAft>
              <a:buSzPts val="1600"/>
              <a:buChar char="○"/>
            </a:pPr>
            <a:r>
              <a:rPr lang="en" sz="1600"/>
              <a:t>Customer demographics</a:t>
            </a:r>
            <a:endParaRPr sz="1600"/>
          </a:p>
          <a:p>
            <a:pPr indent="-330200" lvl="2" marL="1371600" rtl="0" algn="l">
              <a:lnSpc>
                <a:spcPct val="100000"/>
              </a:lnSpc>
              <a:spcBef>
                <a:spcPts val="0"/>
              </a:spcBef>
              <a:spcAft>
                <a:spcPts val="0"/>
              </a:spcAft>
              <a:buSzPts val="1600"/>
              <a:buChar char="■"/>
            </a:pPr>
            <a:r>
              <a:rPr lang="en" sz="1600"/>
              <a:t>Age</a:t>
            </a:r>
            <a:endParaRPr sz="1600"/>
          </a:p>
          <a:p>
            <a:pPr indent="-330200" lvl="2" marL="1371600" rtl="0" algn="l">
              <a:lnSpc>
                <a:spcPct val="100000"/>
              </a:lnSpc>
              <a:spcBef>
                <a:spcPts val="0"/>
              </a:spcBef>
              <a:spcAft>
                <a:spcPts val="0"/>
              </a:spcAft>
              <a:buSzPts val="1600"/>
              <a:buChar char="■"/>
            </a:pPr>
            <a:r>
              <a:rPr lang="en" sz="1600"/>
              <a:t>Sex</a:t>
            </a:r>
            <a:endParaRPr sz="1600"/>
          </a:p>
          <a:p>
            <a:pPr indent="-330200" lvl="2" marL="1371600" rtl="0" algn="l">
              <a:lnSpc>
                <a:spcPct val="100000"/>
              </a:lnSpc>
              <a:spcBef>
                <a:spcPts val="0"/>
              </a:spcBef>
              <a:spcAft>
                <a:spcPts val="0"/>
              </a:spcAft>
              <a:buSzPts val="1600"/>
              <a:buChar char="■"/>
            </a:pPr>
            <a:r>
              <a:rPr lang="en" sz="1600"/>
              <a:t>Relationship status</a:t>
            </a:r>
            <a:endParaRPr sz="1600"/>
          </a:p>
          <a:p>
            <a:pPr indent="-330200" lvl="2" marL="1371600" rtl="0" algn="l">
              <a:lnSpc>
                <a:spcPct val="100000"/>
              </a:lnSpc>
              <a:spcBef>
                <a:spcPts val="0"/>
              </a:spcBef>
              <a:spcAft>
                <a:spcPts val="0"/>
              </a:spcAft>
              <a:buSzPts val="1600"/>
              <a:buChar char="■"/>
            </a:pPr>
            <a:r>
              <a:rPr lang="en" sz="1600"/>
              <a:t>Level of </a:t>
            </a:r>
            <a:r>
              <a:rPr lang="en" sz="1600"/>
              <a:t>education</a:t>
            </a:r>
            <a:endParaRPr sz="1600"/>
          </a:p>
          <a:p>
            <a:pPr indent="-330200" lvl="1" marL="914400" rtl="0" algn="l">
              <a:lnSpc>
                <a:spcPct val="100000"/>
              </a:lnSpc>
              <a:spcBef>
                <a:spcPts val="0"/>
              </a:spcBef>
              <a:spcAft>
                <a:spcPts val="0"/>
              </a:spcAft>
              <a:buSzPts val="1600"/>
              <a:buChar char="○"/>
            </a:pPr>
            <a:r>
              <a:rPr lang="en" sz="1600"/>
              <a:t>Customer credit information:</a:t>
            </a:r>
            <a:endParaRPr sz="1600"/>
          </a:p>
          <a:p>
            <a:pPr indent="-330200" lvl="2" marL="1371600" rtl="0" algn="l">
              <a:lnSpc>
                <a:spcPct val="100000"/>
              </a:lnSpc>
              <a:spcBef>
                <a:spcPts val="0"/>
              </a:spcBef>
              <a:spcAft>
                <a:spcPts val="0"/>
              </a:spcAft>
              <a:buSzPts val="1600"/>
              <a:buChar char="■"/>
            </a:pPr>
            <a:r>
              <a:rPr lang="en" sz="1600"/>
              <a:t>Credit limit</a:t>
            </a:r>
            <a:endParaRPr sz="1600"/>
          </a:p>
          <a:p>
            <a:pPr indent="-330200" lvl="2" marL="1371600" rtl="0" algn="l">
              <a:lnSpc>
                <a:spcPct val="100000"/>
              </a:lnSpc>
              <a:spcBef>
                <a:spcPts val="0"/>
              </a:spcBef>
              <a:spcAft>
                <a:spcPts val="0"/>
              </a:spcAft>
              <a:buSzPts val="1600"/>
              <a:buChar char="■"/>
            </a:pPr>
            <a:r>
              <a:rPr lang="en" sz="1600"/>
              <a:t>Six month credit standing</a:t>
            </a:r>
            <a:endParaRPr sz="1600"/>
          </a:p>
          <a:p>
            <a:pPr indent="-330200" lvl="2" marL="1371600" rtl="0" algn="l">
              <a:lnSpc>
                <a:spcPct val="100000"/>
              </a:lnSpc>
              <a:spcBef>
                <a:spcPts val="0"/>
              </a:spcBef>
              <a:spcAft>
                <a:spcPts val="0"/>
              </a:spcAft>
              <a:buSzPts val="1600"/>
              <a:buChar char="■"/>
            </a:pPr>
            <a:r>
              <a:rPr lang="en" sz="1600"/>
              <a:t>Six month bill amount</a:t>
            </a:r>
            <a:endParaRPr sz="1600"/>
          </a:p>
          <a:p>
            <a:pPr indent="-330200" lvl="2" marL="1371600" rtl="0" algn="l">
              <a:lnSpc>
                <a:spcPct val="100000"/>
              </a:lnSpc>
              <a:spcBef>
                <a:spcPts val="0"/>
              </a:spcBef>
              <a:spcAft>
                <a:spcPts val="0"/>
              </a:spcAft>
              <a:buSzPts val="1600"/>
              <a:buChar char="■"/>
            </a:pPr>
            <a:r>
              <a:rPr lang="en" sz="1600"/>
              <a:t>Six month payment history</a:t>
            </a:r>
            <a:endParaRPr sz="1600"/>
          </a:p>
          <a:p>
            <a:pPr indent="-330200" lvl="2" marL="1371600" rtl="0" algn="l">
              <a:lnSpc>
                <a:spcPct val="100000"/>
              </a:lnSpc>
              <a:spcBef>
                <a:spcPts val="0"/>
              </a:spcBef>
              <a:spcAft>
                <a:spcPts val="0"/>
              </a:spcAft>
              <a:buSzPts val="1600"/>
              <a:buChar char="■"/>
            </a:pPr>
            <a:r>
              <a:rPr lang="en" sz="1600"/>
              <a:t>credit status (default or good standing)</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Management</a:t>
            </a:r>
            <a:endParaRPr/>
          </a:p>
        </p:txBody>
      </p:sp>
      <p:sp>
        <p:nvSpPr>
          <p:cNvPr id="93" name="Google Shape;93;p17"/>
          <p:cNvSpPr txBox="1"/>
          <p:nvPr>
            <p:ph idx="4294967295" type="body"/>
          </p:nvPr>
        </p:nvSpPr>
        <p:spPr>
          <a:xfrm>
            <a:off x="471900" y="867875"/>
            <a:ext cx="8222100" cy="376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Original raw file and cleaned version will be uniquely saved following client data retention and security policies.</a:t>
            </a:r>
            <a:endParaRPr sz="1600"/>
          </a:p>
          <a:p>
            <a:pPr indent="0" lvl="0" marL="457200" rtl="0" algn="l">
              <a:lnSpc>
                <a:spcPct val="100000"/>
              </a:lnSpc>
              <a:spcBef>
                <a:spcPts val="1600"/>
              </a:spcBef>
              <a:spcAft>
                <a:spcPts val="0"/>
              </a:spcAft>
              <a:buNone/>
            </a:pPr>
            <a:r>
              <a:rPr lang="en" sz="1600"/>
              <a:t>For our data science project we will import and manage data in a Python data analysis library known as a Pandas dataframe.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Issues with the Data</a:t>
            </a:r>
            <a:endParaRPr/>
          </a:p>
        </p:txBody>
      </p:sp>
      <p:sp>
        <p:nvSpPr>
          <p:cNvPr id="99" name="Google Shape;99;p18"/>
          <p:cNvSpPr txBox="1"/>
          <p:nvPr>
            <p:ph idx="4294967295" type="body"/>
          </p:nvPr>
        </p:nvSpPr>
        <p:spPr>
          <a:xfrm>
            <a:off x="471900" y="867875"/>
            <a:ext cx="8222100" cy="376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Historical customer data includes an ID field that may skew correlation and modelling studies and should be removed. </a:t>
            </a:r>
            <a:endParaRPr sz="1600"/>
          </a:p>
          <a:p>
            <a:pPr indent="0" lvl="0" marL="0" rtl="0" algn="l">
              <a:lnSpc>
                <a:spcPct val="100000"/>
              </a:lnSpc>
              <a:spcBef>
                <a:spcPts val="1600"/>
              </a:spcBef>
              <a:spcAft>
                <a:spcPts val="0"/>
              </a:spcAft>
              <a:buNone/>
            </a:pPr>
            <a:r>
              <a:rPr lang="en" sz="1600"/>
              <a:t>The provided historical customer data consists of data types that are mixed types; objects and integers. </a:t>
            </a:r>
            <a:endParaRPr sz="1600"/>
          </a:p>
          <a:p>
            <a:pPr indent="457200" lvl="0" marL="0" rtl="0" algn="l">
              <a:lnSpc>
                <a:spcPct val="100000"/>
              </a:lnSpc>
              <a:spcBef>
                <a:spcPts val="1600"/>
              </a:spcBef>
              <a:spcAft>
                <a:spcPts val="0"/>
              </a:spcAft>
              <a:buNone/>
            </a:pPr>
            <a:r>
              <a:rPr lang="en" sz="1600"/>
              <a:t>Transform the object values to integer values. </a:t>
            </a:r>
            <a:endParaRPr sz="1600"/>
          </a:p>
          <a:p>
            <a:pPr indent="0" lvl="0" marL="0" rtl="0" algn="l">
              <a:lnSpc>
                <a:spcPct val="100000"/>
              </a:lnSpc>
              <a:spcBef>
                <a:spcPts val="1600"/>
              </a:spcBef>
              <a:spcAft>
                <a:spcPts val="0"/>
              </a:spcAft>
              <a:buNone/>
            </a:pPr>
            <a:r>
              <a:rPr lang="en" sz="1600"/>
              <a:t>Negative values in credit standing fields are not a negative factor. They should be treated as a neutral factor.</a:t>
            </a:r>
            <a:endParaRPr sz="1600"/>
          </a:p>
          <a:p>
            <a:pPr indent="457200" lvl="0" marL="0" rtl="0" algn="l">
              <a:lnSpc>
                <a:spcPct val="100000"/>
              </a:lnSpc>
              <a:spcBef>
                <a:spcPts val="1600"/>
              </a:spcBef>
              <a:spcAft>
                <a:spcPts val="0"/>
              </a:spcAft>
              <a:buNone/>
            </a:pPr>
            <a:r>
              <a:rPr lang="en" sz="1600"/>
              <a:t>Transform the negative values to zero values. </a:t>
            </a:r>
            <a:endParaRPr sz="1600"/>
          </a:p>
          <a:p>
            <a:pPr indent="0" lvl="0" marL="0" rtl="0" algn="l">
              <a:lnSpc>
                <a:spcPct val="100000"/>
              </a:lnSpc>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Insights</a:t>
            </a:r>
            <a:endParaRPr/>
          </a:p>
        </p:txBody>
      </p:sp>
      <p:sp>
        <p:nvSpPr>
          <p:cNvPr id="105" name="Google Shape;105;p19"/>
          <p:cNvSpPr txBox="1"/>
          <p:nvPr>
            <p:ph idx="4294967295" type="body"/>
          </p:nvPr>
        </p:nvSpPr>
        <p:spPr>
          <a:xfrm>
            <a:off x="471900" y="883800"/>
            <a:ext cx="8222100" cy="405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t>The average given credit (credit limit) of a default borrower is $130,000.</a:t>
            </a:r>
            <a:endParaRPr sz="1500"/>
          </a:p>
          <a:p>
            <a:pPr indent="0" lvl="0" marL="457200" rtl="0" algn="l">
              <a:spcBef>
                <a:spcPts val="1600"/>
              </a:spcBef>
              <a:spcAft>
                <a:spcPts val="0"/>
              </a:spcAft>
              <a:buNone/>
            </a:pPr>
            <a:r>
              <a:rPr lang="en" sz="1500"/>
              <a:t>The highest number of default borrowers are university educated and second highest number of default borrowers hold graduate level degrees.</a:t>
            </a:r>
            <a:endParaRPr sz="1500"/>
          </a:p>
          <a:p>
            <a:pPr indent="0" lvl="0" marL="457200" rtl="0" algn="l">
              <a:spcBef>
                <a:spcPts val="1600"/>
              </a:spcBef>
              <a:spcAft>
                <a:spcPts val="1600"/>
              </a:spcAft>
              <a:buNone/>
            </a:pPr>
            <a:r>
              <a:t/>
            </a:r>
            <a:endParaRPr/>
          </a:p>
        </p:txBody>
      </p:sp>
      <p:pic>
        <p:nvPicPr>
          <p:cNvPr id="106" name="Google Shape;106;p19"/>
          <p:cNvPicPr preferRelativeResize="0"/>
          <p:nvPr/>
        </p:nvPicPr>
        <p:blipFill>
          <a:blip r:embed="rId3">
            <a:alphaModFix/>
          </a:blip>
          <a:stretch>
            <a:fillRect/>
          </a:stretch>
        </p:blipFill>
        <p:spPr>
          <a:xfrm>
            <a:off x="1377675" y="2224850"/>
            <a:ext cx="6267750" cy="2711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Insights</a:t>
            </a:r>
            <a:endParaRPr/>
          </a:p>
        </p:txBody>
      </p:sp>
      <p:sp>
        <p:nvSpPr>
          <p:cNvPr id="112" name="Google Shape;112;p20"/>
          <p:cNvSpPr txBox="1"/>
          <p:nvPr>
            <p:ph idx="4294967295" type="body"/>
          </p:nvPr>
        </p:nvSpPr>
        <p:spPr>
          <a:xfrm>
            <a:off x="471900" y="907675"/>
            <a:ext cx="8222100" cy="372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There are more female borrowers than male borrowers</a:t>
            </a:r>
            <a:endParaRPr/>
          </a:p>
          <a:p>
            <a:pPr indent="-342900" lvl="0" marL="457200" rtl="0" algn="l">
              <a:lnSpc>
                <a:spcPct val="100000"/>
              </a:lnSpc>
              <a:spcBef>
                <a:spcPts val="1600"/>
              </a:spcBef>
              <a:spcAft>
                <a:spcPts val="0"/>
              </a:spcAft>
              <a:buSzPts val="1800"/>
              <a:buChar char="●"/>
            </a:pPr>
            <a:r>
              <a:rPr lang="en"/>
              <a:t>Female borrowers tend to default more than males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3" name="Google Shape;113;p20"/>
          <p:cNvPicPr preferRelativeResize="0"/>
          <p:nvPr/>
        </p:nvPicPr>
        <p:blipFill>
          <a:blip r:embed="rId3">
            <a:alphaModFix/>
          </a:blip>
          <a:stretch>
            <a:fillRect/>
          </a:stretch>
        </p:blipFill>
        <p:spPr>
          <a:xfrm>
            <a:off x="1290400" y="1991626"/>
            <a:ext cx="6096515" cy="263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Insights</a:t>
            </a:r>
            <a:endParaRPr/>
          </a:p>
        </p:txBody>
      </p:sp>
      <p:sp>
        <p:nvSpPr>
          <p:cNvPr id="119" name="Google Shape;119;p21"/>
          <p:cNvSpPr txBox="1"/>
          <p:nvPr>
            <p:ph idx="4294967295" type="body"/>
          </p:nvPr>
        </p:nvSpPr>
        <p:spPr>
          <a:xfrm>
            <a:off x="471900" y="907675"/>
            <a:ext cx="8222100" cy="3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t>
            </a:r>
            <a:r>
              <a:rPr lang="en"/>
              <a:t>erage age of a borrower that defaults is 36</a:t>
            </a:r>
            <a:endParaRPr/>
          </a:p>
          <a:p>
            <a:pPr indent="-317500" lvl="1" marL="914400" rtl="0" algn="l">
              <a:spcBef>
                <a:spcPts val="1600"/>
              </a:spcBef>
              <a:spcAft>
                <a:spcPts val="0"/>
              </a:spcAft>
              <a:buSzPts val="1400"/>
              <a:buChar char="○"/>
            </a:pPr>
            <a:r>
              <a:rPr lang="en"/>
              <a:t>Male 37 &amp; Female 35</a:t>
            </a:r>
            <a:endParaRPr/>
          </a:p>
        </p:txBody>
      </p:sp>
      <p:pic>
        <p:nvPicPr>
          <p:cNvPr id="120" name="Google Shape;120;p21"/>
          <p:cNvPicPr preferRelativeResize="0"/>
          <p:nvPr/>
        </p:nvPicPr>
        <p:blipFill>
          <a:blip r:embed="rId3">
            <a:alphaModFix/>
          </a:blip>
          <a:stretch>
            <a:fillRect/>
          </a:stretch>
        </p:blipFill>
        <p:spPr>
          <a:xfrm>
            <a:off x="2286000" y="1876438"/>
            <a:ext cx="4572000" cy="275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