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279" autoAdjust="0"/>
    <p:restoredTop sz="94660"/>
  </p:normalViewPr>
  <p:slideViewPr>
    <p:cSldViewPr>
      <p:cViewPr varScale="1">
        <p:scale>
          <a:sx n="52" d="100"/>
          <a:sy n="52" d="100"/>
        </p:scale>
        <p:origin x="-66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9300" y="3472744"/>
            <a:ext cx="14757400" cy="6692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49300" y="5829300"/>
            <a:ext cx="14757400" cy="129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rgbClr val="7E9E7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12/31/2019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9144000"/>
                </a:moveTo>
                <a:lnTo>
                  <a:pt x="0" y="9144000"/>
                </a:lnTo>
                <a:lnTo>
                  <a:pt x="0" y="0"/>
                </a:lnTo>
                <a:lnTo>
                  <a:pt x="16256000" y="0"/>
                </a:lnTo>
                <a:lnTo>
                  <a:pt x="16256000" y="91440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12/31/2019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12/31/2019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300" y="2372077"/>
            <a:ext cx="14757400" cy="6692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2000" y="3485444"/>
            <a:ext cx="14732000" cy="4205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rgbClr val="7E9E7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43.png"/><Relationship Id="rId7" Type="http://schemas.openxmlformats.org/officeDocument/2006/relationships/image" Target="../media/image15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43.png"/><Relationship Id="rId7" Type="http://schemas.openxmlformats.org/officeDocument/2006/relationships/image" Target="../media/image15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43.png"/><Relationship Id="rId7" Type="http://schemas.openxmlformats.org/officeDocument/2006/relationships/image" Target="../media/image15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43.png"/><Relationship Id="rId7" Type="http://schemas.openxmlformats.org/officeDocument/2006/relationships/image" Target="../media/image15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43.png"/><Relationship Id="rId7" Type="http://schemas.openxmlformats.org/officeDocument/2006/relationships/image" Target="../media/image15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43.png"/><Relationship Id="rId7" Type="http://schemas.openxmlformats.org/officeDocument/2006/relationships/image" Target="../media/image15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43.png"/><Relationship Id="rId7" Type="http://schemas.openxmlformats.org/officeDocument/2006/relationships/image" Target="../media/image15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1.png"/><Relationship Id="rId117" Type="http://schemas.openxmlformats.org/officeDocument/2006/relationships/image" Target="../media/image122.png"/><Relationship Id="rId21" Type="http://schemas.openxmlformats.org/officeDocument/2006/relationships/image" Target="../media/image26.png"/><Relationship Id="rId42" Type="http://schemas.openxmlformats.org/officeDocument/2006/relationships/image" Target="../media/image47.png"/><Relationship Id="rId47" Type="http://schemas.openxmlformats.org/officeDocument/2006/relationships/image" Target="../media/image52.png"/><Relationship Id="rId63" Type="http://schemas.openxmlformats.org/officeDocument/2006/relationships/image" Target="../media/image68.png"/><Relationship Id="rId68" Type="http://schemas.openxmlformats.org/officeDocument/2006/relationships/image" Target="../media/image73.png"/><Relationship Id="rId84" Type="http://schemas.openxmlformats.org/officeDocument/2006/relationships/image" Target="../media/image89.png"/><Relationship Id="rId89" Type="http://schemas.openxmlformats.org/officeDocument/2006/relationships/image" Target="../media/image94.png"/><Relationship Id="rId112" Type="http://schemas.openxmlformats.org/officeDocument/2006/relationships/image" Target="../media/image117.png"/><Relationship Id="rId133" Type="http://schemas.openxmlformats.org/officeDocument/2006/relationships/image" Target="../media/image138.png"/><Relationship Id="rId16" Type="http://schemas.openxmlformats.org/officeDocument/2006/relationships/image" Target="../media/image21.png"/><Relationship Id="rId107" Type="http://schemas.openxmlformats.org/officeDocument/2006/relationships/image" Target="../media/image112.png"/><Relationship Id="rId11" Type="http://schemas.openxmlformats.org/officeDocument/2006/relationships/image" Target="../media/image16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53" Type="http://schemas.openxmlformats.org/officeDocument/2006/relationships/image" Target="../media/image58.png"/><Relationship Id="rId58" Type="http://schemas.openxmlformats.org/officeDocument/2006/relationships/image" Target="../media/image63.png"/><Relationship Id="rId74" Type="http://schemas.openxmlformats.org/officeDocument/2006/relationships/image" Target="../media/image79.png"/><Relationship Id="rId79" Type="http://schemas.openxmlformats.org/officeDocument/2006/relationships/image" Target="../media/image84.png"/><Relationship Id="rId102" Type="http://schemas.openxmlformats.org/officeDocument/2006/relationships/image" Target="../media/image107.png"/><Relationship Id="rId123" Type="http://schemas.openxmlformats.org/officeDocument/2006/relationships/image" Target="../media/image128.png"/><Relationship Id="rId128" Type="http://schemas.openxmlformats.org/officeDocument/2006/relationships/image" Target="../media/image133.png"/><Relationship Id="rId5" Type="http://schemas.openxmlformats.org/officeDocument/2006/relationships/image" Target="../media/image10.png"/><Relationship Id="rId90" Type="http://schemas.openxmlformats.org/officeDocument/2006/relationships/image" Target="../media/image95.png"/><Relationship Id="rId95" Type="http://schemas.openxmlformats.org/officeDocument/2006/relationships/image" Target="../media/image100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43" Type="http://schemas.openxmlformats.org/officeDocument/2006/relationships/image" Target="../media/image48.png"/><Relationship Id="rId48" Type="http://schemas.openxmlformats.org/officeDocument/2006/relationships/image" Target="../media/image53.png"/><Relationship Id="rId56" Type="http://schemas.openxmlformats.org/officeDocument/2006/relationships/image" Target="../media/image61.png"/><Relationship Id="rId64" Type="http://schemas.openxmlformats.org/officeDocument/2006/relationships/image" Target="../media/image69.png"/><Relationship Id="rId69" Type="http://schemas.openxmlformats.org/officeDocument/2006/relationships/image" Target="../media/image74.png"/><Relationship Id="rId77" Type="http://schemas.openxmlformats.org/officeDocument/2006/relationships/image" Target="../media/image82.png"/><Relationship Id="rId100" Type="http://schemas.openxmlformats.org/officeDocument/2006/relationships/image" Target="../media/image105.png"/><Relationship Id="rId105" Type="http://schemas.openxmlformats.org/officeDocument/2006/relationships/image" Target="../media/image110.png"/><Relationship Id="rId113" Type="http://schemas.openxmlformats.org/officeDocument/2006/relationships/image" Target="../media/image118.png"/><Relationship Id="rId118" Type="http://schemas.openxmlformats.org/officeDocument/2006/relationships/image" Target="../media/image123.png"/><Relationship Id="rId126" Type="http://schemas.openxmlformats.org/officeDocument/2006/relationships/image" Target="../media/image131.png"/><Relationship Id="rId8" Type="http://schemas.openxmlformats.org/officeDocument/2006/relationships/image" Target="../media/image13.png"/><Relationship Id="rId51" Type="http://schemas.openxmlformats.org/officeDocument/2006/relationships/image" Target="../media/image56.png"/><Relationship Id="rId72" Type="http://schemas.openxmlformats.org/officeDocument/2006/relationships/image" Target="../media/image77.png"/><Relationship Id="rId80" Type="http://schemas.openxmlformats.org/officeDocument/2006/relationships/image" Target="../media/image85.png"/><Relationship Id="rId85" Type="http://schemas.openxmlformats.org/officeDocument/2006/relationships/image" Target="../media/image90.png"/><Relationship Id="rId93" Type="http://schemas.openxmlformats.org/officeDocument/2006/relationships/image" Target="../media/image98.png"/><Relationship Id="rId98" Type="http://schemas.openxmlformats.org/officeDocument/2006/relationships/image" Target="../media/image103.png"/><Relationship Id="rId121" Type="http://schemas.openxmlformats.org/officeDocument/2006/relationships/image" Target="../media/image126.png"/><Relationship Id="rId3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38" Type="http://schemas.openxmlformats.org/officeDocument/2006/relationships/image" Target="../media/image43.png"/><Relationship Id="rId46" Type="http://schemas.openxmlformats.org/officeDocument/2006/relationships/image" Target="../media/image51.png"/><Relationship Id="rId59" Type="http://schemas.openxmlformats.org/officeDocument/2006/relationships/image" Target="../media/image64.png"/><Relationship Id="rId67" Type="http://schemas.openxmlformats.org/officeDocument/2006/relationships/image" Target="../media/image72.png"/><Relationship Id="rId103" Type="http://schemas.openxmlformats.org/officeDocument/2006/relationships/image" Target="../media/image108.png"/><Relationship Id="rId108" Type="http://schemas.openxmlformats.org/officeDocument/2006/relationships/image" Target="../media/image113.png"/><Relationship Id="rId116" Type="http://schemas.openxmlformats.org/officeDocument/2006/relationships/image" Target="../media/image121.png"/><Relationship Id="rId124" Type="http://schemas.openxmlformats.org/officeDocument/2006/relationships/image" Target="../media/image129.png"/><Relationship Id="rId129" Type="http://schemas.openxmlformats.org/officeDocument/2006/relationships/image" Target="../media/image134.png"/><Relationship Id="rId20" Type="http://schemas.openxmlformats.org/officeDocument/2006/relationships/image" Target="../media/image25.png"/><Relationship Id="rId41" Type="http://schemas.openxmlformats.org/officeDocument/2006/relationships/image" Target="../media/image46.png"/><Relationship Id="rId54" Type="http://schemas.openxmlformats.org/officeDocument/2006/relationships/image" Target="../media/image59.png"/><Relationship Id="rId62" Type="http://schemas.openxmlformats.org/officeDocument/2006/relationships/image" Target="../media/image67.png"/><Relationship Id="rId70" Type="http://schemas.openxmlformats.org/officeDocument/2006/relationships/image" Target="../media/image75.png"/><Relationship Id="rId75" Type="http://schemas.openxmlformats.org/officeDocument/2006/relationships/image" Target="../media/image80.png"/><Relationship Id="rId83" Type="http://schemas.openxmlformats.org/officeDocument/2006/relationships/image" Target="../media/image88.png"/><Relationship Id="rId88" Type="http://schemas.openxmlformats.org/officeDocument/2006/relationships/image" Target="../media/image93.png"/><Relationship Id="rId91" Type="http://schemas.openxmlformats.org/officeDocument/2006/relationships/image" Target="../media/image96.png"/><Relationship Id="rId96" Type="http://schemas.openxmlformats.org/officeDocument/2006/relationships/image" Target="../media/image101.png"/><Relationship Id="rId111" Type="http://schemas.openxmlformats.org/officeDocument/2006/relationships/image" Target="../media/image116.png"/><Relationship Id="rId132" Type="http://schemas.openxmlformats.org/officeDocument/2006/relationships/image" Target="../media/image1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106" Type="http://schemas.openxmlformats.org/officeDocument/2006/relationships/image" Target="../media/image111.png"/><Relationship Id="rId114" Type="http://schemas.openxmlformats.org/officeDocument/2006/relationships/image" Target="../media/image119.png"/><Relationship Id="rId119" Type="http://schemas.openxmlformats.org/officeDocument/2006/relationships/image" Target="../media/image124.png"/><Relationship Id="rId127" Type="http://schemas.openxmlformats.org/officeDocument/2006/relationships/image" Target="../media/image132.png"/><Relationship Id="rId10" Type="http://schemas.openxmlformats.org/officeDocument/2006/relationships/image" Target="../media/image15.png"/><Relationship Id="rId31" Type="http://schemas.openxmlformats.org/officeDocument/2006/relationships/image" Target="../media/image36.png"/><Relationship Id="rId44" Type="http://schemas.openxmlformats.org/officeDocument/2006/relationships/image" Target="../media/image49.png"/><Relationship Id="rId52" Type="http://schemas.openxmlformats.org/officeDocument/2006/relationships/image" Target="../media/image57.png"/><Relationship Id="rId60" Type="http://schemas.openxmlformats.org/officeDocument/2006/relationships/image" Target="../media/image65.png"/><Relationship Id="rId65" Type="http://schemas.openxmlformats.org/officeDocument/2006/relationships/image" Target="../media/image70.png"/><Relationship Id="rId73" Type="http://schemas.openxmlformats.org/officeDocument/2006/relationships/image" Target="../media/image78.png"/><Relationship Id="rId78" Type="http://schemas.openxmlformats.org/officeDocument/2006/relationships/image" Target="../media/image83.png"/><Relationship Id="rId81" Type="http://schemas.openxmlformats.org/officeDocument/2006/relationships/image" Target="../media/image86.png"/><Relationship Id="rId86" Type="http://schemas.openxmlformats.org/officeDocument/2006/relationships/image" Target="../media/image91.png"/><Relationship Id="rId94" Type="http://schemas.openxmlformats.org/officeDocument/2006/relationships/image" Target="../media/image99.png"/><Relationship Id="rId99" Type="http://schemas.openxmlformats.org/officeDocument/2006/relationships/image" Target="../media/image104.png"/><Relationship Id="rId101" Type="http://schemas.openxmlformats.org/officeDocument/2006/relationships/image" Target="../media/image106.png"/><Relationship Id="rId122" Type="http://schemas.openxmlformats.org/officeDocument/2006/relationships/image" Target="../media/image127.png"/><Relationship Id="rId130" Type="http://schemas.openxmlformats.org/officeDocument/2006/relationships/image" Target="../media/image13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9" Type="http://schemas.openxmlformats.org/officeDocument/2006/relationships/image" Target="../media/image44.png"/><Relationship Id="rId109" Type="http://schemas.openxmlformats.org/officeDocument/2006/relationships/image" Target="../media/image114.png"/><Relationship Id="rId34" Type="http://schemas.openxmlformats.org/officeDocument/2006/relationships/image" Target="../media/image39.png"/><Relationship Id="rId50" Type="http://schemas.openxmlformats.org/officeDocument/2006/relationships/image" Target="../media/image55.png"/><Relationship Id="rId55" Type="http://schemas.openxmlformats.org/officeDocument/2006/relationships/image" Target="../media/image60.png"/><Relationship Id="rId76" Type="http://schemas.openxmlformats.org/officeDocument/2006/relationships/image" Target="../media/image81.png"/><Relationship Id="rId97" Type="http://schemas.openxmlformats.org/officeDocument/2006/relationships/image" Target="../media/image102.png"/><Relationship Id="rId104" Type="http://schemas.openxmlformats.org/officeDocument/2006/relationships/image" Target="../media/image109.png"/><Relationship Id="rId120" Type="http://schemas.openxmlformats.org/officeDocument/2006/relationships/image" Target="../media/image125.png"/><Relationship Id="rId125" Type="http://schemas.openxmlformats.org/officeDocument/2006/relationships/image" Target="../media/image130.png"/><Relationship Id="rId7" Type="http://schemas.openxmlformats.org/officeDocument/2006/relationships/image" Target="../media/image12.png"/><Relationship Id="rId71" Type="http://schemas.openxmlformats.org/officeDocument/2006/relationships/image" Target="../media/image76.png"/><Relationship Id="rId92" Type="http://schemas.openxmlformats.org/officeDocument/2006/relationships/image" Target="../media/image97.png"/><Relationship Id="rId2" Type="http://schemas.openxmlformats.org/officeDocument/2006/relationships/image" Target="../media/image7.png"/><Relationship Id="rId29" Type="http://schemas.openxmlformats.org/officeDocument/2006/relationships/image" Target="../media/image34.png"/><Relationship Id="rId24" Type="http://schemas.openxmlformats.org/officeDocument/2006/relationships/image" Target="../media/image29.png"/><Relationship Id="rId40" Type="http://schemas.openxmlformats.org/officeDocument/2006/relationships/image" Target="../media/image45.png"/><Relationship Id="rId45" Type="http://schemas.openxmlformats.org/officeDocument/2006/relationships/image" Target="../media/image50.png"/><Relationship Id="rId66" Type="http://schemas.openxmlformats.org/officeDocument/2006/relationships/image" Target="../media/image71.png"/><Relationship Id="rId87" Type="http://schemas.openxmlformats.org/officeDocument/2006/relationships/image" Target="../media/image92.png"/><Relationship Id="rId110" Type="http://schemas.openxmlformats.org/officeDocument/2006/relationships/image" Target="../media/image115.png"/><Relationship Id="rId115" Type="http://schemas.openxmlformats.org/officeDocument/2006/relationships/image" Target="../media/image120.png"/><Relationship Id="rId131" Type="http://schemas.openxmlformats.org/officeDocument/2006/relationships/image" Target="../media/image136.png"/><Relationship Id="rId61" Type="http://schemas.openxmlformats.org/officeDocument/2006/relationships/image" Target="../media/image66.png"/><Relationship Id="rId82" Type="http://schemas.openxmlformats.org/officeDocument/2006/relationships/image" Target="../media/image87.png"/><Relationship Id="rId19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inja.pocoo.org/docs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5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galaxy.ansib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hyperlink" Target="http://ansible.com/community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l.fedoraproject.org/pub/epel/7/x86_64/e/epel-release-7-9.noarch.rpm" TargetMode="Externa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jpeg"/><Relationship Id="rId2" Type="http://schemas.openxmlformats.org/officeDocument/2006/relationships/hyperlink" Target="http://docs.ansible.com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5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9144000"/>
                </a:moveTo>
                <a:lnTo>
                  <a:pt x="0" y="9144000"/>
                </a:lnTo>
                <a:lnTo>
                  <a:pt x="0" y="0"/>
                </a:lnTo>
                <a:lnTo>
                  <a:pt x="16256000" y="0"/>
                </a:lnTo>
                <a:lnTo>
                  <a:pt x="16256000" y="91440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8338" y="2787598"/>
            <a:ext cx="303685" cy="281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4075" y="2797148"/>
            <a:ext cx="163620" cy="215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2525" y="2848080"/>
            <a:ext cx="139427" cy="168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9966" y="2788235"/>
            <a:ext cx="135607" cy="227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0996" y="2796539"/>
            <a:ext cx="33020" cy="87630"/>
          </a:xfrm>
          <a:custGeom>
            <a:avLst/>
            <a:gdLst/>
            <a:ahLst/>
            <a:cxnLst/>
            <a:rect l="l" t="t" r="r" b="b"/>
            <a:pathLst>
              <a:path w="33019" h="87630">
                <a:moveTo>
                  <a:pt x="0" y="0"/>
                </a:moveTo>
                <a:lnTo>
                  <a:pt x="32469" y="0"/>
                </a:lnTo>
                <a:lnTo>
                  <a:pt x="32469" y="87629"/>
                </a:lnTo>
                <a:lnTo>
                  <a:pt x="0" y="876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2784" y="2796539"/>
            <a:ext cx="33020" cy="87630"/>
          </a:xfrm>
          <a:custGeom>
            <a:avLst/>
            <a:gdLst/>
            <a:ahLst/>
            <a:cxnLst/>
            <a:rect l="l" t="t" r="r" b="b"/>
            <a:pathLst>
              <a:path w="33019" h="87630">
                <a:moveTo>
                  <a:pt x="0" y="0"/>
                </a:moveTo>
                <a:lnTo>
                  <a:pt x="32469" y="0"/>
                </a:lnTo>
                <a:lnTo>
                  <a:pt x="32469" y="87629"/>
                </a:lnTo>
                <a:lnTo>
                  <a:pt x="0" y="876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0996" y="2884170"/>
            <a:ext cx="164465" cy="31750"/>
          </a:xfrm>
          <a:custGeom>
            <a:avLst/>
            <a:gdLst/>
            <a:ahLst/>
            <a:cxnLst/>
            <a:rect l="l" t="t" r="r" b="b"/>
            <a:pathLst>
              <a:path w="164464" h="31750">
                <a:moveTo>
                  <a:pt x="0" y="0"/>
                </a:moveTo>
                <a:lnTo>
                  <a:pt x="164257" y="0"/>
                </a:lnTo>
                <a:lnTo>
                  <a:pt x="164257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0996" y="2915920"/>
            <a:ext cx="33020" cy="96520"/>
          </a:xfrm>
          <a:custGeom>
            <a:avLst/>
            <a:gdLst/>
            <a:ahLst/>
            <a:cxnLst/>
            <a:rect l="l" t="t" r="r" b="b"/>
            <a:pathLst>
              <a:path w="33019" h="96519">
                <a:moveTo>
                  <a:pt x="0" y="0"/>
                </a:moveTo>
                <a:lnTo>
                  <a:pt x="32469" y="0"/>
                </a:lnTo>
                <a:lnTo>
                  <a:pt x="32469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2784" y="2915920"/>
            <a:ext cx="33020" cy="95250"/>
          </a:xfrm>
          <a:custGeom>
            <a:avLst/>
            <a:gdLst/>
            <a:ahLst/>
            <a:cxnLst/>
            <a:rect l="l" t="t" r="r" b="b"/>
            <a:pathLst>
              <a:path w="33019" h="95250">
                <a:moveTo>
                  <a:pt x="0" y="0"/>
                </a:moveTo>
                <a:lnTo>
                  <a:pt x="32469" y="0"/>
                </a:lnTo>
                <a:lnTo>
                  <a:pt x="32469" y="95250"/>
                </a:lnTo>
                <a:lnTo>
                  <a:pt x="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2784" y="3011170"/>
            <a:ext cx="27305" cy="1270"/>
          </a:xfrm>
          <a:custGeom>
            <a:avLst/>
            <a:gdLst/>
            <a:ahLst/>
            <a:cxnLst/>
            <a:rect l="l" t="t" r="r" b="b"/>
            <a:pathLst>
              <a:path w="27305" h="1269">
                <a:moveTo>
                  <a:pt x="0" y="0"/>
                </a:moveTo>
                <a:lnTo>
                  <a:pt x="27201" y="0"/>
                </a:lnTo>
                <a:lnTo>
                  <a:pt x="27201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24726" y="2846807"/>
            <a:ext cx="131788" cy="1687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84527" y="2788235"/>
            <a:ext cx="94225" cy="2279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7058" y="280033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453" y="53479"/>
                </a:moveTo>
                <a:lnTo>
                  <a:pt x="22813" y="53479"/>
                </a:lnTo>
                <a:lnTo>
                  <a:pt x="19630" y="52842"/>
                </a:lnTo>
                <a:lnTo>
                  <a:pt x="15810" y="51569"/>
                </a:lnTo>
                <a:lnTo>
                  <a:pt x="12627" y="50296"/>
                </a:lnTo>
                <a:lnTo>
                  <a:pt x="9443" y="48386"/>
                </a:lnTo>
                <a:lnTo>
                  <a:pt x="7533" y="45839"/>
                </a:lnTo>
                <a:lnTo>
                  <a:pt x="4987" y="43292"/>
                </a:lnTo>
                <a:lnTo>
                  <a:pt x="3077" y="40746"/>
                </a:lnTo>
                <a:lnTo>
                  <a:pt x="530" y="34379"/>
                </a:lnTo>
                <a:lnTo>
                  <a:pt x="0" y="31196"/>
                </a:lnTo>
                <a:lnTo>
                  <a:pt x="0" y="22283"/>
                </a:lnTo>
                <a:lnTo>
                  <a:pt x="530" y="19099"/>
                </a:lnTo>
                <a:lnTo>
                  <a:pt x="3077" y="12733"/>
                </a:lnTo>
                <a:lnTo>
                  <a:pt x="4987" y="9549"/>
                </a:lnTo>
                <a:lnTo>
                  <a:pt x="7533" y="7639"/>
                </a:lnTo>
                <a:lnTo>
                  <a:pt x="10080" y="5093"/>
                </a:lnTo>
                <a:lnTo>
                  <a:pt x="12627" y="3183"/>
                </a:lnTo>
                <a:lnTo>
                  <a:pt x="18993" y="636"/>
                </a:lnTo>
                <a:lnTo>
                  <a:pt x="22813" y="0"/>
                </a:lnTo>
                <a:lnTo>
                  <a:pt x="30453" y="0"/>
                </a:lnTo>
                <a:lnTo>
                  <a:pt x="34273" y="636"/>
                </a:lnTo>
                <a:lnTo>
                  <a:pt x="40639" y="3183"/>
                </a:lnTo>
                <a:lnTo>
                  <a:pt x="23450" y="3183"/>
                </a:lnTo>
                <a:lnTo>
                  <a:pt x="20266" y="3819"/>
                </a:lnTo>
                <a:lnTo>
                  <a:pt x="4987" y="17189"/>
                </a:lnTo>
                <a:lnTo>
                  <a:pt x="3713" y="19736"/>
                </a:lnTo>
                <a:lnTo>
                  <a:pt x="3077" y="22919"/>
                </a:lnTo>
                <a:lnTo>
                  <a:pt x="3077" y="29922"/>
                </a:lnTo>
                <a:lnTo>
                  <a:pt x="3713" y="33106"/>
                </a:lnTo>
                <a:lnTo>
                  <a:pt x="17720" y="48386"/>
                </a:lnTo>
                <a:lnTo>
                  <a:pt x="20266" y="49659"/>
                </a:lnTo>
                <a:lnTo>
                  <a:pt x="23450" y="50296"/>
                </a:lnTo>
                <a:lnTo>
                  <a:pt x="39578" y="50296"/>
                </a:lnTo>
                <a:lnTo>
                  <a:pt x="37456" y="51569"/>
                </a:lnTo>
                <a:lnTo>
                  <a:pt x="34273" y="52842"/>
                </a:lnTo>
                <a:lnTo>
                  <a:pt x="30453" y="53479"/>
                </a:lnTo>
                <a:close/>
              </a:path>
              <a:path w="53975" h="53975">
                <a:moveTo>
                  <a:pt x="39578" y="50296"/>
                </a:moveTo>
                <a:lnTo>
                  <a:pt x="29816" y="50296"/>
                </a:lnTo>
                <a:lnTo>
                  <a:pt x="33000" y="49659"/>
                </a:lnTo>
                <a:lnTo>
                  <a:pt x="40639" y="45839"/>
                </a:lnTo>
                <a:lnTo>
                  <a:pt x="49553" y="23556"/>
                </a:lnTo>
                <a:lnTo>
                  <a:pt x="48916" y="20373"/>
                </a:lnTo>
                <a:lnTo>
                  <a:pt x="35546" y="5093"/>
                </a:lnTo>
                <a:lnTo>
                  <a:pt x="33000" y="3819"/>
                </a:lnTo>
                <a:lnTo>
                  <a:pt x="29816" y="3183"/>
                </a:lnTo>
                <a:lnTo>
                  <a:pt x="40639" y="3183"/>
                </a:lnTo>
                <a:lnTo>
                  <a:pt x="43823" y="5093"/>
                </a:lnTo>
                <a:lnTo>
                  <a:pt x="45733" y="7639"/>
                </a:lnTo>
                <a:lnTo>
                  <a:pt x="48279" y="10186"/>
                </a:lnTo>
                <a:lnTo>
                  <a:pt x="50189" y="12733"/>
                </a:lnTo>
                <a:lnTo>
                  <a:pt x="52736" y="19099"/>
                </a:lnTo>
                <a:lnTo>
                  <a:pt x="53267" y="22283"/>
                </a:lnTo>
                <a:lnTo>
                  <a:pt x="53373" y="31196"/>
                </a:lnTo>
                <a:lnTo>
                  <a:pt x="52736" y="34379"/>
                </a:lnTo>
                <a:lnTo>
                  <a:pt x="50189" y="40746"/>
                </a:lnTo>
                <a:lnTo>
                  <a:pt x="48279" y="43929"/>
                </a:lnTo>
                <a:lnTo>
                  <a:pt x="45733" y="45839"/>
                </a:lnTo>
                <a:lnTo>
                  <a:pt x="43186" y="48386"/>
                </a:lnTo>
                <a:lnTo>
                  <a:pt x="40639" y="49659"/>
                </a:lnTo>
                <a:lnTo>
                  <a:pt x="39578" y="50296"/>
                </a:lnTo>
                <a:close/>
              </a:path>
              <a:path w="53975" h="53975">
                <a:moveTo>
                  <a:pt x="20903" y="40746"/>
                </a:moveTo>
                <a:lnTo>
                  <a:pt x="17083" y="40746"/>
                </a:lnTo>
                <a:lnTo>
                  <a:pt x="17083" y="11460"/>
                </a:lnTo>
                <a:lnTo>
                  <a:pt x="31726" y="11460"/>
                </a:lnTo>
                <a:lnTo>
                  <a:pt x="34273" y="12096"/>
                </a:lnTo>
                <a:lnTo>
                  <a:pt x="38093" y="14643"/>
                </a:lnTo>
                <a:lnTo>
                  <a:pt x="38252" y="15279"/>
                </a:lnTo>
                <a:lnTo>
                  <a:pt x="20903" y="15279"/>
                </a:lnTo>
                <a:lnTo>
                  <a:pt x="20903" y="25466"/>
                </a:lnTo>
                <a:lnTo>
                  <a:pt x="36820" y="25466"/>
                </a:lnTo>
                <a:lnTo>
                  <a:pt x="35546" y="26739"/>
                </a:lnTo>
                <a:lnTo>
                  <a:pt x="33636" y="28013"/>
                </a:lnTo>
                <a:lnTo>
                  <a:pt x="31726" y="28013"/>
                </a:lnTo>
                <a:lnTo>
                  <a:pt x="32045" y="28649"/>
                </a:lnTo>
                <a:lnTo>
                  <a:pt x="20903" y="28649"/>
                </a:lnTo>
                <a:lnTo>
                  <a:pt x="20903" y="40746"/>
                </a:lnTo>
                <a:close/>
              </a:path>
              <a:path w="53975" h="53975">
                <a:moveTo>
                  <a:pt x="36820" y="25466"/>
                </a:moveTo>
                <a:lnTo>
                  <a:pt x="32363" y="25466"/>
                </a:lnTo>
                <a:lnTo>
                  <a:pt x="34910" y="23556"/>
                </a:lnTo>
                <a:lnTo>
                  <a:pt x="34910" y="20373"/>
                </a:lnTo>
                <a:lnTo>
                  <a:pt x="34273" y="18463"/>
                </a:lnTo>
                <a:lnTo>
                  <a:pt x="34273" y="17189"/>
                </a:lnTo>
                <a:lnTo>
                  <a:pt x="30453" y="15279"/>
                </a:lnTo>
                <a:lnTo>
                  <a:pt x="38252" y="15279"/>
                </a:lnTo>
                <a:lnTo>
                  <a:pt x="38729" y="17189"/>
                </a:lnTo>
                <a:lnTo>
                  <a:pt x="38729" y="22283"/>
                </a:lnTo>
                <a:lnTo>
                  <a:pt x="38093" y="24192"/>
                </a:lnTo>
                <a:lnTo>
                  <a:pt x="36820" y="25466"/>
                </a:lnTo>
                <a:close/>
              </a:path>
              <a:path w="53975" h="53975">
                <a:moveTo>
                  <a:pt x="38093" y="40746"/>
                </a:moveTo>
                <a:lnTo>
                  <a:pt x="33636" y="40746"/>
                </a:lnTo>
                <a:lnTo>
                  <a:pt x="27270" y="28649"/>
                </a:lnTo>
                <a:lnTo>
                  <a:pt x="32045" y="28649"/>
                </a:lnTo>
                <a:lnTo>
                  <a:pt x="38093" y="407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16718" y="2117835"/>
            <a:ext cx="353060" cy="415290"/>
          </a:xfrm>
          <a:custGeom>
            <a:avLst/>
            <a:gdLst/>
            <a:ahLst/>
            <a:cxnLst/>
            <a:rect l="l" t="t" r="r" b="b"/>
            <a:pathLst>
              <a:path w="353060" h="415289">
                <a:moveTo>
                  <a:pt x="324058" y="415100"/>
                </a:moveTo>
                <a:lnTo>
                  <a:pt x="316418" y="415100"/>
                </a:lnTo>
                <a:lnTo>
                  <a:pt x="308142" y="413190"/>
                </a:lnTo>
                <a:lnTo>
                  <a:pt x="56025" y="99955"/>
                </a:lnTo>
                <a:lnTo>
                  <a:pt x="56025" y="412553"/>
                </a:lnTo>
                <a:lnTo>
                  <a:pt x="0" y="412553"/>
                </a:lnTo>
                <a:lnTo>
                  <a:pt x="0" y="27376"/>
                </a:lnTo>
                <a:lnTo>
                  <a:pt x="2327" y="16652"/>
                </a:lnTo>
                <a:lnTo>
                  <a:pt x="8594" y="7958"/>
                </a:lnTo>
                <a:lnTo>
                  <a:pt x="17726" y="2128"/>
                </a:lnTo>
                <a:lnTo>
                  <a:pt x="28649" y="0"/>
                </a:lnTo>
                <a:lnTo>
                  <a:pt x="37562" y="0"/>
                </a:lnTo>
                <a:lnTo>
                  <a:pt x="45202" y="2546"/>
                </a:lnTo>
                <a:lnTo>
                  <a:pt x="296682" y="315781"/>
                </a:lnTo>
                <a:lnTo>
                  <a:pt x="296682" y="3819"/>
                </a:lnTo>
                <a:lnTo>
                  <a:pt x="352708" y="3819"/>
                </a:lnTo>
                <a:lnTo>
                  <a:pt x="352708" y="388360"/>
                </a:lnTo>
                <a:lnTo>
                  <a:pt x="350380" y="399253"/>
                </a:lnTo>
                <a:lnTo>
                  <a:pt x="344113" y="407699"/>
                </a:lnTo>
                <a:lnTo>
                  <a:pt x="334981" y="413160"/>
                </a:lnTo>
                <a:lnTo>
                  <a:pt x="324058" y="415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35549" y="2115288"/>
            <a:ext cx="335280" cy="421640"/>
          </a:xfrm>
          <a:custGeom>
            <a:avLst/>
            <a:gdLst/>
            <a:ahLst/>
            <a:cxnLst/>
            <a:rect l="l" t="t" r="r" b="b"/>
            <a:pathLst>
              <a:path w="335280" h="421639">
                <a:moveTo>
                  <a:pt x="169350" y="421466"/>
                </a:moveTo>
                <a:lnTo>
                  <a:pt x="126953" y="419467"/>
                </a:lnTo>
                <a:lnTo>
                  <a:pt x="84197" y="413588"/>
                </a:lnTo>
                <a:lnTo>
                  <a:pt x="41681" y="404008"/>
                </a:lnTo>
                <a:lnTo>
                  <a:pt x="0" y="390907"/>
                </a:lnTo>
                <a:lnTo>
                  <a:pt x="13369" y="346978"/>
                </a:lnTo>
                <a:lnTo>
                  <a:pt x="51798" y="357502"/>
                </a:lnTo>
                <a:lnTo>
                  <a:pt x="91121" y="365759"/>
                </a:lnTo>
                <a:lnTo>
                  <a:pt x="130564" y="371151"/>
                </a:lnTo>
                <a:lnTo>
                  <a:pt x="169350" y="373081"/>
                </a:lnTo>
                <a:lnTo>
                  <a:pt x="215975" y="368773"/>
                </a:lnTo>
                <a:lnTo>
                  <a:pt x="249649" y="356766"/>
                </a:lnTo>
                <a:lnTo>
                  <a:pt x="270071" y="338433"/>
                </a:lnTo>
                <a:lnTo>
                  <a:pt x="276945" y="315145"/>
                </a:lnTo>
                <a:lnTo>
                  <a:pt x="270927" y="294394"/>
                </a:lnTo>
                <a:lnTo>
                  <a:pt x="250285" y="275194"/>
                </a:lnTo>
                <a:lnTo>
                  <a:pt x="211141" y="253369"/>
                </a:lnTo>
                <a:lnTo>
                  <a:pt x="149614" y="224739"/>
                </a:lnTo>
                <a:lnTo>
                  <a:pt x="86495" y="194011"/>
                </a:lnTo>
                <a:lnTo>
                  <a:pt x="43849" y="165132"/>
                </a:lnTo>
                <a:lnTo>
                  <a:pt x="19706" y="134225"/>
                </a:lnTo>
                <a:lnTo>
                  <a:pt x="12096" y="97408"/>
                </a:lnTo>
                <a:lnTo>
                  <a:pt x="18768" y="60630"/>
                </a:lnTo>
                <a:lnTo>
                  <a:pt x="38581" y="33141"/>
                </a:lnTo>
                <a:lnTo>
                  <a:pt x="71229" y="14301"/>
                </a:lnTo>
                <a:lnTo>
                  <a:pt x="116406" y="3468"/>
                </a:lnTo>
                <a:lnTo>
                  <a:pt x="173807" y="0"/>
                </a:lnTo>
                <a:lnTo>
                  <a:pt x="210355" y="1472"/>
                </a:lnTo>
                <a:lnTo>
                  <a:pt x="250842" y="5570"/>
                </a:lnTo>
                <a:lnTo>
                  <a:pt x="290375" y="11817"/>
                </a:lnTo>
                <a:lnTo>
                  <a:pt x="324058" y="19736"/>
                </a:lnTo>
                <a:lnTo>
                  <a:pt x="315145" y="64939"/>
                </a:lnTo>
                <a:lnTo>
                  <a:pt x="281442" y="58323"/>
                </a:lnTo>
                <a:lnTo>
                  <a:pt x="245590" y="53081"/>
                </a:lnTo>
                <a:lnTo>
                  <a:pt x="209499" y="49629"/>
                </a:lnTo>
                <a:lnTo>
                  <a:pt x="175080" y="48385"/>
                </a:lnTo>
                <a:lnTo>
                  <a:pt x="127241" y="51002"/>
                </a:lnTo>
                <a:lnTo>
                  <a:pt x="94623" y="59288"/>
                </a:lnTo>
                <a:lnTo>
                  <a:pt x="75971" y="73901"/>
                </a:lnTo>
                <a:lnTo>
                  <a:pt x="70032" y="95498"/>
                </a:lnTo>
                <a:lnTo>
                  <a:pt x="75145" y="117542"/>
                </a:lnTo>
                <a:lnTo>
                  <a:pt x="94225" y="137199"/>
                </a:lnTo>
                <a:lnTo>
                  <a:pt x="132882" y="159243"/>
                </a:lnTo>
                <a:lnTo>
                  <a:pt x="196727" y="188450"/>
                </a:lnTo>
                <a:lnTo>
                  <a:pt x="264779" y="221089"/>
                </a:lnTo>
                <a:lnTo>
                  <a:pt x="307107" y="249490"/>
                </a:lnTo>
                <a:lnTo>
                  <a:pt x="328783" y="278248"/>
                </a:lnTo>
                <a:lnTo>
                  <a:pt x="334881" y="311961"/>
                </a:lnTo>
                <a:lnTo>
                  <a:pt x="326895" y="351465"/>
                </a:lnTo>
                <a:lnTo>
                  <a:pt x="303843" y="382136"/>
                </a:lnTo>
                <a:lnTo>
                  <a:pt x="268231" y="404007"/>
                </a:lnTo>
                <a:lnTo>
                  <a:pt x="222565" y="417107"/>
                </a:lnTo>
                <a:lnTo>
                  <a:pt x="169350" y="4214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37190" y="2121655"/>
            <a:ext cx="58419" cy="408305"/>
          </a:xfrm>
          <a:custGeom>
            <a:avLst/>
            <a:gdLst/>
            <a:ahLst/>
            <a:cxnLst/>
            <a:rect l="l" t="t" r="r" b="b"/>
            <a:pathLst>
              <a:path w="58419" h="408305">
                <a:moveTo>
                  <a:pt x="57935" y="408097"/>
                </a:moveTo>
                <a:lnTo>
                  <a:pt x="0" y="408097"/>
                </a:lnTo>
                <a:lnTo>
                  <a:pt x="0" y="0"/>
                </a:lnTo>
                <a:lnTo>
                  <a:pt x="57935" y="0"/>
                </a:lnTo>
                <a:lnTo>
                  <a:pt x="57935" y="4080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86715" y="2122291"/>
            <a:ext cx="340360" cy="408305"/>
          </a:xfrm>
          <a:custGeom>
            <a:avLst/>
            <a:gdLst/>
            <a:ahLst/>
            <a:cxnLst/>
            <a:rect l="l" t="t" r="r" b="b"/>
            <a:pathLst>
              <a:path w="340360" h="408305">
                <a:moveTo>
                  <a:pt x="202456" y="408097"/>
                </a:moveTo>
                <a:lnTo>
                  <a:pt x="29286" y="408097"/>
                </a:lnTo>
                <a:lnTo>
                  <a:pt x="17726" y="405968"/>
                </a:lnTo>
                <a:lnTo>
                  <a:pt x="8435" y="400138"/>
                </a:lnTo>
                <a:lnTo>
                  <a:pt x="2248" y="391444"/>
                </a:lnTo>
                <a:lnTo>
                  <a:pt x="0" y="380720"/>
                </a:lnTo>
                <a:lnTo>
                  <a:pt x="0" y="27376"/>
                </a:lnTo>
                <a:lnTo>
                  <a:pt x="2248" y="16921"/>
                </a:lnTo>
                <a:lnTo>
                  <a:pt x="8435" y="8196"/>
                </a:lnTo>
                <a:lnTo>
                  <a:pt x="17726" y="2218"/>
                </a:lnTo>
                <a:lnTo>
                  <a:pt x="29286" y="0"/>
                </a:lnTo>
                <a:lnTo>
                  <a:pt x="172534" y="0"/>
                </a:lnTo>
                <a:lnTo>
                  <a:pt x="231484" y="7470"/>
                </a:lnTo>
                <a:lnTo>
                  <a:pt x="275513" y="28729"/>
                </a:lnTo>
                <a:lnTo>
                  <a:pt x="289665" y="45839"/>
                </a:lnTo>
                <a:lnTo>
                  <a:pt x="57935" y="45839"/>
                </a:lnTo>
                <a:lnTo>
                  <a:pt x="57935" y="176353"/>
                </a:lnTo>
                <a:lnTo>
                  <a:pt x="279359" y="176353"/>
                </a:lnTo>
                <a:lnTo>
                  <a:pt x="257846" y="192270"/>
                </a:lnTo>
                <a:lnTo>
                  <a:pt x="291360" y="207162"/>
                </a:lnTo>
                <a:lnTo>
                  <a:pt x="309345" y="222829"/>
                </a:lnTo>
                <a:lnTo>
                  <a:pt x="57935" y="222829"/>
                </a:lnTo>
                <a:lnTo>
                  <a:pt x="57935" y="361620"/>
                </a:lnTo>
                <a:lnTo>
                  <a:pt x="310969" y="361620"/>
                </a:lnTo>
                <a:lnTo>
                  <a:pt x="301536" y="373956"/>
                </a:lnTo>
                <a:lnTo>
                  <a:pt x="258054" y="398935"/>
                </a:lnTo>
                <a:lnTo>
                  <a:pt x="202456" y="408097"/>
                </a:lnTo>
                <a:close/>
              </a:path>
              <a:path w="340360" h="408305">
                <a:moveTo>
                  <a:pt x="279359" y="176353"/>
                </a:moveTo>
                <a:lnTo>
                  <a:pt x="173807" y="176353"/>
                </a:lnTo>
                <a:lnTo>
                  <a:pt x="205948" y="171360"/>
                </a:lnTo>
                <a:lnTo>
                  <a:pt x="231345" y="157413"/>
                </a:lnTo>
                <a:lnTo>
                  <a:pt x="248027" y="136065"/>
                </a:lnTo>
                <a:lnTo>
                  <a:pt x="254026" y="108868"/>
                </a:lnTo>
                <a:lnTo>
                  <a:pt x="248654" y="82904"/>
                </a:lnTo>
                <a:lnTo>
                  <a:pt x="233016" y="63028"/>
                </a:lnTo>
                <a:lnTo>
                  <a:pt x="207828" y="50315"/>
                </a:lnTo>
                <a:lnTo>
                  <a:pt x="173807" y="45839"/>
                </a:lnTo>
                <a:lnTo>
                  <a:pt x="289665" y="45839"/>
                </a:lnTo>
                <a:lnTo>
                  <a:pt x="303068" y="62044"/>
                </a:lnTo>
                <a:lnTo>
                  <a:pt x="312598" y="105685"/>
                </a:lnTo>
                <a:lnTo>
                  <a:pt x="308699" y="131300"/>
                </a:lnTo>
                <a:lnTo>
                  <a:pt x="297637" y="154946"/>
                </a:lnTo>
                <a:lnTo>
                  <a:pt x="280367" y="175607"/>
                </a:lnTo>
                <a:lnTo>
                  <a:pt x="279359" y="176353"/>
                </a:lnTo>
                <a:close/>
              </a:path>
              <a:path w="340360" h="408305">
                <a:moveTo>
                  <a:pt x="310969" y="361620"/>
                </a:moveTo>
                <a:lnTo>
                  <a:pt x="201820" y="361620"/>
                </a:lnTo>
                <a:lnTo>
                  <a:pt x="234836" y="356398"/>
                </a:lnTo>
                <a:lnTo>
                  <a:pt x="259676" y="341804"/>
                </a:lnTo>
                <a:lnTo>
                  <a:pt x="275324" y="319452"/>
                </a:lnTo>
                <a:lnTo>
                  <a:pt x="280765" y="290951"/>
                </a:lnTo>
                <a:lnTo>
                  <a:pt x="275145" y="263923"/>
                </a:lnTo>
                <a:lnTo>
                  <a:pt x="259198" y="242327"/>
                </a:lnTo>
                <a:lnTo>
                  <a:pt x="234299" y="228012"/>
                </a:lnTo>
                <a:lnTo>
                  <a:pt x="201820" y="222829"/>
                </a:lnTo>
                <a:lnTo>
                  <a:pt x="309345" y="222829"/>
                </a:lnTo>
                <a:lnTo>
                  <a:pt x="317293" y="229753"/>
                </a:lnTo>
                <a:lnTo>
                  <a:pt x="334035" y="258433"/>
                </a:lnTo>
                <a:lnTo>
                  <a:pt x="339974" y="291589"/>
                </a:lnTo>
                <a:lnTo>
                  <a:pt x="329857" y="336920"/>
                </a:lnTo>
                <a:lnTo>
                  <a:pt x="310969" y="361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76896" y="2121655"/>
            <a:ext cx="289560" cy="408940"/>
          </a:xfrm>
          <a:custGeom>
            <a:avLst/>
            <a:gdLst/>
            <a:ahLst/>
            <a:cxnLst/>
            <a:rect l="l" t="t" r="r" b="b"/>
            <a:pathLst>
              <a:path w="289560" h="408939">
                <a:moveTo>
                  <a:pt x="28649" y="408733"/>
                </a:moveTo>
                <a:lnTo>
                  <a:pt x="17458" y="406515"/>
                </a:lnTo>
                <a:lnTo>
                  <a:pt x="8356" y="400536"/>
                </a:lnTo>
                <a:lnTo>
                  <a:pt x="2238" y="391812"/>
                </a:lnTo>
                <a:lnTo>
                  <a:pt x="0" y="381357"/>
                </a:lnTo>
                <a:lnTo>
                  <a:pt x="0" y="0"/>
                </a:lnTo>
                <a:lnTo>
                  <a:pt x="57935" y="0"/>
                </a:lnTo>
                <a:lnTo>
                  <a:pt x="57935" y="358437"/>
                </a:lnTo>
                <a:lnTo>
                  <a:pt x="289042" y="358437"/>
                </a:lnTo>
                <a:lnTo>
                  <a:pt x="289042" y="408097"/>
                </a:lnTo>
                <a:lnTo>
                  <a:pt x="28649" y="408097"/>
                </a:lnTo>
                <a:lnTo>
                  <a:pt x="28649" y="408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71578" y="2115925"/>
            <a:ext cx="333375" cy="421005"/>
          </a:xfrm>
          <a:custGeom>
            <a:avLst/>
            <a:gdLst/>
            <a:ahLst/>
            <a:cxnLst/>
            <a:rect l="l" t="t" r="r" b="b"/>
            <a:pathLst>
              <a:path w="333375" h="421005">
                <a:moveTo>
                  <a:pt x="189723" y="420830"/>
                </a:moveTo>
                <a:lnTo>
                  <a:pt x="134552" y="417375"/>
                </a:lnTo>
                <a:lnTo>
                  <a:pt x="87905" y="406988"/>
                </a:lnTo>
                <a:lnTo>
                  <a:pt x="50455" y="389634"/>
                </a:lnTo>
                <a:lnTo>
                  <a:pt x="5830" y="333879"/>
                </a:lnTo>
                <a:lnTo>
                  <a:pt x="0" y="295408"/>
                </a:lnTo>
                <a:lnTo>
                  <a:pt x="4396" y="266072"/>
                </a:lnTo>
                <a:lnTo>
                  <a:pt x="17508" y="239303"/>
                </a:lnTo>
                <a:lnTo>
                  <a:pt x="39214" y="216712"/>
                </a:lnTo>
                <a:lnTo>
                  <a:pt x="69395" y="199910"/>
                </a:lnTo>
                <a:lnTo>
                  <a:pt x="45063" y="181616"/>
                </a:lnTo>
                <a:lnTo>
                  <a:pt x="27535" y="160517"/>
                </a:lnTo>
                <a:lnTo>
                  <a:pt x="16931" y="137149"/>
                </a:lnTo>
                <a:lnTo>
                  <a:pt x="13369" y="112051"/>
                </a:lnTo>
                <a:lnTo>
                  <a:pt x="20719" y="71305"/>
                </a:lnTo>
                <a:lnTo>
                  <a:pt x="42523" y="39880"/>
                </a:lnTo>
                <a:lnTo>
                  <a:pt x="78415" y="17622"/>
                </a:lnTo>
                <a:lnTo>
                  <a:pt x="128029" y="4380"/>
                </a:lnTo>
                <a:lnTo>
                  <a:pt x="190997" y="0"/>
                </a:lnTo>
                <a:lnTo>
                  <a:pt x="222720" y="845"/>
                </a:lnTo>
                <a:lnTo>
                  <a:pt x="258084" y="3422"/>
                </a:lnTo>
                <a:lnTo>
                  <a:pt x="294762" y="7789"/>
                </a:lnTo>
                <a:lnTo>
                  <a:pt x="330424" y="14006"/>
                </a:lnTo>
                <a:lnTo>
                  <a:pt x="324058" y="59209"/>
                </a:lnTo>
                <a:lnTo>
                  <a:pt x="288335" y="54195"/>
                </a:lnTo>
                <a:lnTo>
                  <a:pt x="253628" y="50614"/>
                </a:lnTo>
                <a:lnTo>
                  <a:pt x="219756" y="48465"/>
                </a:lnTo>
                <a:lnTo>
                  <a:pt x="186540" y="47749"/>
                </a:lnTo>
                <a:lnTo>
                  <a:pt x="136841" y="51569"/>
                </a:lnTo>
                <a:lnTo>
                  <a:pt x="100750" y="63506"/>
                </a:lnTo>
                <a:lnTo>
                  <a:pt x="78746" y="84277"/>
                </a:lnTo>
                <a:lnTo>
                  <a:pt x="71305" y="114598"/>
                </a:lnTo>
                <a:lnTo>
                  <a:pt x="77841" y="140890"/>
                </a:lnTo>
                <a:lnTo>
                  <a:pt x="95896" y="162108"/>
                </a:lnTo>
                <a:lnTo>
                  <a:pt x="123143" y="176284"/>
                </a:lnTo>
                <a:lnTo>
                  <a:pt x="157254" y="181447"/>
                </a:lnTo>
                <a:lnTo>
                  <a:pt x="256572" y="181447"/>
                </a:lnTo>
                <a:lnTo>
                  <a:pt x="266361" y="183248"/>
                </a:lnTo>
                <a:lnTo>
                  <a:pt x="274239" y="188211"/>
                </a:lnTo>
                <a:lnTo>
                  <a:pt x="279492" y="195682"/>
                </a:lnTo>
                <a:lnTo>
                  <a:pt x="281402" y="205003"/>
                </a:lnTo>
                <a:lnTo>
                  <a:pt x="279492" y="214424"/>
                </a:lnTo>
                <a:lnTo>
                  <a:pt x="274239" y="222113"/>
                </a:lnTo>
                <a:lnTo>
                  <a:pt x="266361" y="227296"/>
                </a:lnTo>
                <a:lnTo>
                  <a:pt x="256572" y="229196"/>
                </a:lnTo>
                <a:lnTo>
                  <a:pt x="149614" y="229196"/>
                </a:lnTo>
                <a:lnTo>
                  <a:pt x="111653" y="233911"/>
                </a:lnTo>
                <a:lnTo>
                  <a:pt x="82765" y="247341"/>
                </a:lnTo>
                <a:lnTo>
                  <a:pt x="64381" y="268410"/>
                </a:lnTo>
                <a:lnTo>
                  <a:pt x="57935" y="296045"/>
                </a:lnTo>
                <a:lnTo>
                  <a:pt x="68122" y="333061"/>
                </a:lnTo>
                <a:lnTo>
                  <a:pt x="95976" y="356766"/>
                </a:lnTo>
                <a:lnTo>
                  <a:pt x="137438" y="369370"/>
                </a:lnTo>
                <a:lnTo>
                  <a:pt x="188450" y="373081"/>
                </a:lnTo>
                <a:lnTo>
                  <a:pt x="220303" y="372136"/>
                </a:lnTo>
                <a:lnTo>
                  <a:pt x="255140" y="369340"/>
                </a:lnTo>
                <a:lnTo>
                  <a:pt x="290693" y="364755"/>
                </a:lnTo>
                <a:lnTo>
                  <a:pt x="324695" y="358438"/>
                </a:lnTo>
                <a:lnTo>
                  <a:pt x="332971" y="403004"/>
                </a:lnTo>
                <a:lnTo>
                  <a:pt x="299845" y="410355"/>
                </a:lnTo>
                <a:lnTo>
                  <a:pt x="263735" y="415975"/>
                </a:lnTo>
                <a:lnTo>
                  <a:pt x="226430" y="419566"/>
                </a:lnTo>
                <a:lnTo>
                  <a:pt x="189723" y="420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8338" y="2117198"/>
            <a:ext cx="380365" cy="415925"/>
          </a:xfrm>
          <a:custGeom>
            <a:avLst/>
            <a:gdLst/>
            <a:ahLst/>
            <a:cxnLst/>
            <a:rect l="l" t="t" r="r" b="b"/>
            <a:pathLst>
              <a:path w="380365" h="415925">
                <a:moveTo>
                  <a:pt x="58572" y="412553"/>
                </a:moveTo>
                <a:lnTo>
                  <a:pt x="0" y="412553"/>
                </a:lnTo>
                <a:lnTo>
                  <a:pt x="171897" y="15916"/>
                </a:lnTo>
                <a:lnTo>
                  <a:pt x="176135" y="9132"/>
                </a:lnTo>
                <a:lnTo>
                  <a:pt x="181924" y="4138"/>
                </a:lnTo>
                <a:lnTo>
                  <a:pt x="188908" y="1054"/>
                </a:lnTo>
                <a:lnTo>
                  <a:pt x="196726" y="0"/>
                </a:lnTo>
                <a:lnTo>
                  <a:pt x="204446" y="1054"/>
                </a:lnTo>
                <a:lnTo>
                  <a:pt x="211210" y="4138"/>
                </a:lnTo>
                <a:lnTo>
                  <a:pt x="216781" y="9132"/>
                </a:lnTo>
                <a:lnTo>
                  <a:pt x="220919" y="15916"/>
                </a:lnTo>
                <a:lnTo>
                  <a:pt x="248995" y="80855"/>
                </a:lnTo>
                <a:lnTo>
                  <a:pt x="196726" y="80855"/>
                </a:lnTo>
                <a:lnTo>
                  <a:pt x="145157" y="206276"/>
                </a:lnTo>
                <a:lnTo>
                  <a:pt x="201641" y="248932"/>
                </a:lnTo>
                <a:lnTo>
                  <a:pt x="126694" y="248932"/>
                </a:lnTo>
                <a:lnTo>
                  <a:pt x="58572" y="412553"/>
                </a:lnTo>
                <a:close/>
              </a:path>
              <a:path w="380365" h="415925">
                <a:moveTo>
                  <a:pt x="353315" y="322148"/>
                </a:moveTo>
                <a:lnTo>
                  <a:pt x="298592" y="322148"/>
                </a:lnTo>
                <a:lnTo>
                  <a:pt x="196726" y="80855"/>
                </a:lnTo>
                <a:lnTo>
                  <a:pt x="248995" y="80855"/>
                </a:lnTo>
                <a:lnTo>
                  <a:pt x="353315" y="322148"/>
                </a:lnTo>
                <a:close/>
              </a:path>
              <a:path w="380365" h="415925">
                <a:moveTo>
                  <a:pt x="351434" y="415736"/>
                </a:moveTo>
                <a:lnTo>
                  <a:pt x="343794" y="415736"/>
                </a:lnTo>
                <a:lnTo>
                  <a:pt x="338064" y="413190"/>
                </a:lnTo>
                <a:lnTo>
                  <a:pt x="126694" y="248932"/>
                </a:lnTo>
                <a:lnTo>
                  <a:pt x="201641" y="248932"/>
                </a:lnTo>
                <a:lnTo>
                  <a:pt x="298592" y="322148"/>
                </a:lnTo>
                <a:lnTo>
                  <a:pt x="353315" y="322148"/>
                </a:lnTo>
                <a:lnTo>
                  <a:pt x="377537" y="378174"/>
                </a:lnTo>
                <a:lnTo>
                  <a:pt x="378810" y="381994"/>
                </a:lnTo>
                <a:lnTo>
                  <a:pt x="380084" y="386450"/>
                </a:lnTo>
                <a:lnTo>
                  <a:pt x="380084" y="388997"/>
                </a:lnTo>
                <a:lnTo>
                  <a:pt x="377756" y="399889"/>
                </a:lnTo>
                <a:lnTo>
                  <a:pt x="371489" y="408335"/>
                </a:lnTo>
                <a:lnTo>
                  <a:pt x="362357" y="413796"/>
                </a:lnTo>
                <a:lnTo>
                  <a:pt x="351434" y="4157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49300" y="4037188"/>
            <a:ext cx="12071985" cy="974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200" b="1" spc="65" dirty="0">
                <a:solidFill>
                  <a:srgbClr val="FFFFFF"/>
                </a:solidFill>
                <a:latin typeface="Arial"/>
                <a:cs typeface="Arial"/>
              </a:rPr>
              <a:t>Ansible </a:t>
            </a:r>
            <a:r>
              <a:rPr sz="6200" b="1" spc="120" dirty="0">
                <a:solidFill>
                  <a:srgbClr val="FFFFFF"/>
                </a:solidFill>
                <a:latin typeface="Arial"/>
                <a:cs typeface="Arial"/>
              </a:rPr>
              <a:t>Hands-on</a:t>
            </a:r>
            <a:r>
              <a:rPr sz="6200" b="1" spc="-3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200" b="1" spc="245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6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9300" y="5829300"/>
            <a:ext cx="7463155" cy="1290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-535" dirty="0">
                <a:solidFill>
                  <a:srgbClr val="FFFFFF"/>
                </a:solidFill>
                <a:latin typeface="Arial Black"/>
                <a:cs typeface="Arial Black"/>
              </a:rPr>
              <a:t>Jon </a:t>
            </a:r>
            <a:r>
              <a:rPr sz="3100" spc="-445" dirty="0">
                <a:solidFill>
                  <a:srgbClr val="FFFFFF"/>
                </a:solidFill>
                <a:latin typeface="Arial Black"/>
                <a:cs typeface="Arial Black"/>
              </a:rPr>
              <a:t>Jozwiak, </a:t>
            </a:r>
            <a:r>
              <a:rPr sz="3100" spc="-285" dirty="0">
                <a:solidFill>
                  <a:srgbClr val="FFFFFF"/>
                </a:solidFill>
                <a:latin typeface="Arial Black"/>
                <a:cs typeface="Arial Black"/>
              </a:rPr>
              <a:t>Sr. </a:t>
            </a:r>
            <a:r>
              <a:rPr sz="3100" spc="-245" dirty="0">
                <a:solidFill>
                  <a:srgbClr val="FFFFFF"/>
                </a:solidFill>
                <a:latin typeface="Arial Black"/>
                <a:cs typeface="Arial Black"/>
              </a:rPr>
              <a:t>Cloud </a:t>
            </a:r>
            <a:r>
              <a:rPr sz="3100" spc="-275" dirty="0">
                <a:solidFill>
                  <a:srgbClr val="FFFFFF"/>
                </a:solidFill>
                <a:latin typeface="Arial Black"/>
                <a:cs typeface="Arial Black"/>
              </a:rPr>
              <a:t>Solutions</a:t>
            </a:r>
            <a:r>
              <a:rPr sz="3100" spc="-7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345" dirty="0">
                <a:solidFill>
                  <a:srgbClr val="FFFFFF"/>
                </a:solidFill>
                <a:latin typeface="Arial Black"/>
                <a:cs typeface="Arial Black"/>
              </a:rPr>
              <a:t>Architect</a:t>
            </a:r>
            <a:endParaRPr sz="3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3100" spc="-240" dirty="0">
                <a:solidFill>
                  <a:srgbClr val="FFFFFF"/>
                </a:solidFill>
                <a:latin typeface="Arial Black"/>
                <a:cs typeface="Arial Black"/>
              </a:rPr>
              <a:t>Minneapolis </a:t>
            </a:r>
            <a:r>
              <a:rPr sz="3100" spc="-360" dirty="0">
                <a:solidFill>
                  <a:srgbClr val="FFFFFF"/>
                </a:solidFill>
                <a:latin typeface="Arial Black"/>
                <a:cs typeface="Arial Black"/>
              </a:rPr>
              <a:t>RHUG </a:t>
            </a:r>
            <a:r>
              <a:rPr sz="3100" spc="-35" dirty="0">
                <a:solidFill>
                  <a:srgbClr val="FFFFFF"/>
                </a:solidFill>
                <a:latin typeface="Arial Black"/>
                <a:cs typeface="Arial Black"/>
              </a:rPr>
              <a:t>- </a:t>
            </a:r>
            <a:r>
              <a:rPr sz="3100" spc="-245" dirty="0">
                <a:solidFill>
                  <a:srgbClr val="FFFFFF"/>
                </a:solidFill>
                <a:latin typeface="Arial Black"/>
                <a:cs typeface="Arial Black"/>
              </a:rPr>
              <a:t>April </a:t>
            </a:r>
            <a:r>
              <a:rPr sz="3100" spc="-290" dirty="0">
                <a:solidFill>
                  <a:srgbClr val="FFFFFF"/>
                </a:solidFill>
                <a:latin typeface="Arial Black"/>
                <a:cs typeface="Arial Black"/>
              </a:rPr>
              <a:t>13,</a:t>
            </a:r>
            <a:r>
              <a:rPr sz="3100" spc="-2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295" dirty="0">
                <a:solidFill>
                  <a:srgbClr val="FFFFFF"/>
                </a:solidFill>
                <a:latin typeface="Arial Black"/>
                <a:cs typeface="Arial Black"/>
              </a:rPr>
              <a:t>2017</a:t>
            </a:r>
            <a:endParaRPr sz="3100">
              <a:latin typeface="Arial Black"/>
              <a:cs typeface="Arial Black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67077"/>
            <a:ext cx="6798945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80" dirty="0"/>
              <a:t>Modules: </a:t>
            </a:r>
            <a:r>
              <a:rPr spc="50" dirty="0"/>
              <a:t>Run</a:t>
            </a:r>
            <a:r>
              <a:rPr spc="-260" dirty="0"/>
              <a:t> </a:t>
            </a:r>
            <a:r>
              <a:rPr spc="95" dirty="0"/>
              <a:t>Commands</a:t>
            </a:r>
          </a:p>
        </p:txBody>
      </p:sp>
      <p:sp>
        <p:nvSpPr>
          <p:cNvPr id="3" name="object 3"/>
          <p:cNvSpPr/>
          <p:nvPr/>
        </p:nvSpPr>
        <p:spPr>
          <a:xfrm>
            <a:off x="1164166" y="3393722"/>
            <a:ext cx="155222" cy="155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4166" y="4522611"/>
            <a:ext cx="155222" cy="155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4166" y="5679722"/>
            <a:ext cx="155222" cy="155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4166" y="6314722"/>
            <a:ext cx="155222" cy="155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9300" y="1449211"/>
            <a:ext cx="13994130" cy="7603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88340">
              <a:lnSpc>
                <a:spcPct val="107500"/>
              </a:lnSpc>
              <a:spcBef>
                <a:spcPts val="95"/>
              </a:spcBef>
            </a:pPr>
            <a:r>
              <a:rPr sz="3100" spc="-250" dirty="0">
                <a:solidFill>
                  <a:srgbClr val="545454"/>
                </a:solidFill>
                <a:latin typeface="Arial Black"/>
                <a:cs typeface="Arial Black"/>
              </a:rPr>
              <a:t>If </a:t>
            </a:r>
            <a:r>
              <a:rPr sz="3100" spc="-290" dirty="0">
                <a:solidFill>
                  <a:srgbClr val="545454"/>
                </a:solidFill>
                <a:latin typeface="Arial Black"/>
                <a:cs typeface="Arial Black"/>
              </a:rPr>
              <a:t>Ansible </a:t>
            </a:r>
            <a:r>
              <a:rPr sz="3100" spc="-275" dirty="0">
                <a:solidFill>
                  <a:srgbClr val="545454"/>
                </a:solidFill>
                <a:latin typeface="Arial Black"/>
                <a:cs typeface="Arial Black"/>
              </a:rPr>
              <a:t>doesn’t </a:t>
            </a:r>
            <a:r>
              <a:rPr sz="3100" spc="-295" dirty="0">
                <a:solidFill>
                  <a:srgbClr val="545454"/>
                </a:solidFill>
                <a:latin typeface="Arial Black"/>
                <a:cs typeface="Arial Black"/>
              </a:rPr>
              <a:t>have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3100" spc="-220" dirty="0">
                <a:solidFill>
                  <a:srgbClr val="545454"/>
                </a:solidFill>
                <a:latin typeface="Arial Black"/>
                <a:cs typeface="Arial Black"/>
              </a:rPr>
              <a:t>module </a:t>
            </a:r>
            <a:r>
              <a:rPr sz="3100" spc="-270" dirty="0">
                <a:solidFill>
                  <a:srgbClr val="545454"/>
                </a:solidFill>
                <a:latin typeface="Arial Black"/>
                <a:cs typeface="Arial Black"/>
              </a:rPr>
              <a:t>that </a:t>
            </a:r>
            <a:r>
              <a:rPr sz="3100" spc="-305" dirty="0">
                <a:solidFill>
                  <a:srgbClr val="545454"/>
                </a:solidFill>
                <a:latin typeface="Arial Black"/>
                <a:cs typeface="Arial Black"/>
              </a:rPr>
              <a:t>suits </a:t>
            </a:r>
            <a:r>
              <a:rPr sz="3100" spc="-200" dirty="0">
                <a:solidFill>
                  <a:srgbClr val="545454"/>
                </a:solidFill>
                <a:latin typeface="Arial Black"/>
                <a:cs typeface="Arial Black"/>
              </a:rPr>
              <a:t>your </a:t>
            </a:r>
            <a:r>
              <a:rPr sz="3100" spc="-280" dirty="0">
                <a:solidFill>
                  <a:srgbClr val="545454"/>
                </a:solidFill>
                <a:latin typeface="Arial Black"/>
                <a:cs typeface="Arial Black"/>
              </a:rPr>
              <a:t>needs </a:t>
            </a:r>
            <a:r>
              <a:rPr sz="3100" spc="-254" dirty="0">
                <a:solidFill>
                  <a:srgbClr val="545454"/>
                </a:solidFill>
                <a:latin typeface="Arial Black"/>
                <a:cs typeface="Arial Black"/>
              </a:rPr>
              <a:t>there </a:t>
            </a:r>
            <a:r>
              <a:rPr sz="3100" spc="-280" dirty="0">
                <a:solidFill>
                  <a:srgbClr val="545454"/>
                </a:solidFill>
                <a:latin typeface="Arial Black"/>
                <a:cs typeface="Arial Black"/>
              </a:rPr>
              <a:t>are </a:t>
            </a:r>
            <a:r>
              <a:rPr sz="3100" spc="-260" dirty="0">
                <a:solidFill>
                  <a:srgbClr val="545454"/>
                </a:solidFill>
                <a:latin typeface="Arial Black"/>
                <a:cs typeface="Arial Black"/>
              </a:rPr>
              <a:t>the </a:t>
            </a:r>
            <a:r>
              <a:rPr sz="3100" spc="-225" dirty="0">
                <a:solidFill>
                  <a:srgbClr val="545454"/>
                </a:solidFill>
                <a:latin typeface="Arial Black"/>
                <a:cs typeface="Arial Black"/>
              </a:rPr>
              <a:t>“run  </a:t>
            </a:r>
            <a:r>
              <a:rPr sz="3100" spc="-295" dirty="0">
                <a:solidFill>
                  <a:srgbClr val="545454"/>
                </a:solidFill>
                <a:latin typeface="Arial Black"/>
                <a:cs typeface="Arial Black"/>
              </a:rPr>
              <a:t>command”</a:t>
            </a:r>
            <a:r>
              <a:rPr sz="3100" spc="-235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245" dirty="0">
                <a:solidFill>
                  <a:srgbClr val="545454"/>
                </a:solidFill>
                <a:latin typeface="Arial Black"/>
                <a:cs typeface="Arial Black"/>
              </a:rPr>
              <a:t>modules:</a:t>
            </a:r>
            <a:endParaRPr sz="31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900">
              <a:latin typeface="Arial Black"/>
              <a:cs typeface="Arial Black"/>
            </a:endParaRPr>
          </a:p>
          <a:p>
            <a:pPr marL="802640" marR="323850">
              <a:lnSpc>
                <a:spcPct val="107500"/>
              </a:lnSpc>
            </a:pPr>
            <a:r>
              <a:rPr sz="3100" b="1" spc="80" dirty="0">
                <a:solidFill>
                  <a:srgbClr val="545454"/>
                </a:solidFill>
                <a:latin typeface="Arial"/>
                <a:cs typeface="Arial"/>
              </a:rPr>
              <a:t>command</a:t>
            </a:r>
            <a:r>
              <a:rPr sz="3100" spc="80" dirty="0">
                <a:solidFill>
                  <a:srgbClr val="545454"/>
                </a:solidFill>
                <a:latin typeface="Arial Black"/>
                <a:cs typeface="Arial Black"/>
              </a:rPr>
              <a:t>: </a:t>
            </a:r>
            <a:r>
              <a:rPr sz="3100" spc="-475" dirty="0">
                <a:solidFill>
                  <a:srgbClr val="545454"/>
                </a:solidFill>
                <a:latin typeface="Arial Black"/>
                <a:cs typeface="Arial Black"/>
              </a:rPr>
              <a:t>Takes </a:t>
            </a:r>
            <a:r>
              <a:rPr sz="3100" spc="-260" dirty="0">
                <a:solidFill>
                  <a:srgbClr val="545454"/>
                </a:solidFill>
                <a:latin typeface="Arial Black"/>
                <a:cs typeface="Arial Black"/>
              </a:rPr>
              <a:t>the </a:t>
            </a:r>
            <a:r>
              <a:rPr sz="3100" spc="-270" dirty="0">
                <a:solidFill>
                  <a:srgbClr val="545454"/>
                </a:solidFill>
                <a:latin typeface="Arial Black"/>
                <a:cs typeface="Arial Black"/>
              </a:rPr>
              <a:t>command </a:t>
            </a:r>
            <a:r>
              <a:rPr sz="3100" spc="-225" dirty="0">
                <a:solidFill>
                  <a:srgbClr val="545454"/>
                </a:solidFill>
                <a:latin typeface="Arial Black"/>
                <a:cs typeface="Arial Black"/>
              </a:rPr>
              <a:t>and </a:t>
            </a:r>
            <a:r>
              <a:rPr sz="3100" spc="-375" dirty="0">
                <a:solidFill>
                  <a:srgbClr val="545454"/>
                </a:solidFill>
                <a:latin typeface="Arial Black"/>
                <a:cs typeface="Arial Black"/>
              </a:rPr>
              <a:t>executes </a:t>
            </a:r>
            <a:r>
              <a:rPr sz="3100" spc="-265" dirty="0">
                <a:solidFill>
                  <a:srgbClr val="545454"/>
                </a:solidFill>
                <a:latin typeface="Arial Black"/>
                <a:cs typeface="Arial Black"/>
              </a:rPr>
              <a:t>it </a:t>
            </a:r>
            <a:r>
              <a:rPr sz="3100" spc="-180" dirty="0">
                <a:solidFill>
                  <a:srgbClr val="545454"/>
                </a:solidFill>
                <a:latin typeface="Arial Black"/>
                <a:cs typeface="Arial Black"/>
              </a:rPr>
              <a:t>on </a:t>
            </a:r>
            <a:r>
              <a:rPr sz="3100" spc="-260" dirty="0">
                <a:solidFill>
                  <a:srgbClr val="545454"/>
                </a:solidFill>
                <a:latin typeface="Arial Black"/>
                <a:cs typeface="Arial Black"/>
              </a:rPr>
              <a:t>the </a:t>
            </a:r>
            <a:r>
              <a:rPr sz="3100" spc="-254" dirty="0">
                <a:solidFill>
                  <a:srgbClr val="545454"/>
                </a:solidFill>
                <a:latin typeface="Arial Black"/>
                <a:cs typeface="Arial Black"/>
              </a:rPr>
              <a:t>host.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The </a:t>
            </a:r>
            <a:r>
              <a:rPr sz="3100" spc="-275" dirty="0">
                <a:solidFill>
                  <a:srgbClr val="545454"/>
                </a:solidFill>
                <a:latin typeface="Arial Black"/>
                <a:cs typeface="Arial Black"/>
              </a:rPr>
              <a:t>most  </a:t>
            </a:r>
            <a:r>
              <a:rPr sz="3100" spc="-335" dirty="0">
                <a:solidFill>
                  <a:srgbClr val="545454"/>
                </a:solidFill>
                <a:latin typeface="Arial Black"/>
                <a:cs typeface="Arial Black"/>
              </a:rPr>
              <a:t>secure </a:t>
            </a:r>
            <a:r>
              <a:rPr sz="3100" spc="-225" dirty="0">
                <a:solidFill>
                  <a:srgbClr val="545454"/>
                </a:solidFill>
                <a:latin typeface="Arial Black"/>
                <a:cs typeface="Arial Black"/>
              </a:rPr>
              <a:t>and</a:t>
            </a:r>
            <a:r>
              <a:rPr sz="3100" spc="-130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275" dirty="0">
                <a:solidFill>
                  <a:srgbClr val="545454"/>
                </a:solidFill>
                <a:latin typeface="Arial Black"/>
                <a:cs typeface="Arial Black"/>
              </a:rPr>
              <a:t>predictable.</a:t>
            </a:r>
            <a:endParaRPr sz="3100">
              <a:latin typeface="Arial Black"/>
              <a:cs typeface="Arial Black"/>
            </a:endParaRPr>
          </a:p>
          <a:p>
            <a:pPr marL="802640" marR="330835">
              <a:lnSpc>
                <a:spcPct val="113500"/>
              </a:lnSpc>
              <a:spcBef>
                <a:spcPts val="665"/>
              </a:spcBef>
            </a:pPr>
            <a:r>
              <a:rPr sz="3100" b="1" spc="5" dirty="0">
                <a:solidFill>
                  <a:srgbClr val="545454"/>
                </a:solidFill>
                <a:latin typeface="Arial"/>
                <a:cs typeface="Arial"/>
              </a:rPr>
              <a:t>shell</a:t>
            </a:r>
            <a:r>
              <a:rPr sz="3100" spc="5" dirty="0">
                <a:solidFill>
                  <a:srgbClr val="545454"/>
                </a:solidFill>
                <a:latin typeface="Arial Black"/>
                <a:cs typeface="Arial Black"/>
              </a:rPr>
              <a:t>: </a:t>
            </a:r>
            <a:r>
              <a:rPr sz="3100" spc="-390" dirty="0">
                <a:solidFill>
                  <a:srgbClr val="545454"/>
                </a:solidFill>
                <a:latin typeface="Arial Black"/>
                <a:cs typeface="Arial Black"/>
              </a:rPr>
              <a:t>Executes </a:t>
            </a:r>
            <a:r>
              <a:rPr sz="3100" spc="-215" dirty="0">
                <a:solidFill>
                  <a:srgbClr val="545454"/>
                </a:solidFill>
                <a:latin typeface="Arial Black"/>
                <a:cs typeface="Arial Black"/>
              </a:rPr>
              <a:t>through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3100" spc="-285" dirty="0">
                <a:solidFill>
                  <a:srgbClr val="545454"/>
                </a:solidFill>
                <a:latin typeface="Arial Black"/>
                <a:cs typeface="Arial Black"/>
              </a:rPr>
              <a:t>shell </a:t>
            </a:r>
            <a:r>
              <a:rPr sz="3100" spc="-335" dirty="0">
                <a:solidFill>
                  <a:srgbClr val="545454"/>
                </a:solidFill>
                <a:latin typeface="Arial Black"/>
                <a:cs typeface="Arial Black"/>
              </a:rPr>
              <a:t>like </a:t>
            </a:r>
            <a:r>
              <a:rPr sz="3100" b="1" spc="-120" dirty="0">
                <a:solidFill>
                  <a:srgbClr val="545454"/>
                </a:solidFill>
                <a:latin typeface="Arial"/>
                <a:cs typeface="Arial"/>
              </a:rPr>
              <a:t>/bin/sh </a:t>
            </a:r>
            <a:r>
              <a:rPr sz="3100" spc="-305" dirty="0">
                <a:solidFill>
                  <a:srgbClr val="545454"/>
                </a:solidFill>
                <a:latin typeface="Arial Black"/>
                <a:cs typeface="Arial Black"/>
              </a:rPr>
              <a:t>so </a:t>
            </a:r>
            <a:r>
              <a:rPr sz="3100" spc="-229" dirty="0">
                <a:solidFill>
                  <a:srgbClr val="545454"/>
                </a:solidFill>
                <a:latin typeface="Arial Black"/>
                <a:cs typeface="Arial Black"/>
              </a:rPr>
              <a:t>you </a:t>
            </a:r>
            <a:r>
              <a:rPr sz="3100" spc="-365" dirty="0">
                <a:solidFill>
                  <a:srgbClr val="545454"/>
                </a:solidFill>
                <a:latin typeface="Arial Black"/>
                <a:cs typeface="Arial Black"/>
              </a:rPr>
              <a:t>can </a:t>
            </a:r>
            <a:r>
              <a:rPr sz="3100" spc="-300" dirty="0">
                <a:solidFill>
                  <a:srgbClr val="545454"/>
                </a:solidFill>
                <a:latin typeface="Arial Black"/>
                <a:cs typeface="Arial Black"/>
              </a:rPr>
              <a:t>use </a:t>
            </a:r>
            <a:r>
              <a:rPr sz="3100" spc="-265" dirty="0">
                <a:solidFill>
                  <a:srgbClr val="545454"/>
                </a:solidFill>
                <a:latin typeface="Arial Black"/>
                <a:cs typeface="Arial Black"/>
              </a:rPr>
              <a:t>pipes </a:t>
            </a:r>
            <a:r>
              <a:rPr sz="3100" spc="-355" dirty="0">
                <a:solidFill>
                  <a:srgbClr val="545454"/>
                </a:solidFill>
                <a:latin typeface="Arial Black"/>
                <a:cs typeface="Arial Black"/>
              </a:rPr>
              <a:t>etc. </a:t>
            </a:r>
            <a:r>
              <a:rPr sz="3100" spc="-365" dirty="0">
                <a:solidFill>
                  <a:srgbClr val="545454"/>
                </a:solidFill>
                <a:latin typeface="Arial Black"/>
                <a:cs typeface="Arial Black"/>
              </a:rPr>
              <a:t>Be  </a:t>
            </a:r>
            <a:r>
              <a:rPr sz="3100" spc="-280" dirty="0">
                <a:solidFill>
                  <a:srgbClr val="545454"/>
                </a:solidFill>
                <a:latin typeface="Arial Black"/>
                <a:cs typeface="Arial Black"/>
              </a:rPr>
              <a:t>careful.</a:t>
            </a:r>
            <a:endParaRPr sz="3100">
              <a:latin typeface="Arial Black"/>
              <a:cs typeface="Arial Black"/>
            </a:endParaRPr>
          </a:p>
          <a:p>
            <a:pPr marL="802640">
              <a:lnSpc>
                <a:spcPct val="100000"/>
              </a:lnSpc>
              <a:spcBef>
                <a:spcPts val="1170"/>
              </a:spcBef>
            </a:pPr>
            <a:r>
              <a:rPr sz="3100" b="1" spc="20" dirty="0">
                <a:solidFill>
                  <a:srgbClr val="545454"/>
                </a:solidFill>
                <a:latin typeface="Arial"/>
                <a:cs typeface="Arial"/>
              </a:rPr>
              <a:t>script</a:t>
            </a:r>
            <a:r>
              <a:rPr sz="3100" spc="20" dirty="0">
                <a:solidFill>
                  <a:srgbClr val="545454"/>
                </a:solidFill>
                <a:latin typeface="Arial Black"/>
                <a:cs typeface="Arial Black"/>
              </a:rPr>
              <a:t>: </a:t>
            </a:r>
            <a:r>
              <a:rPr sz="3100" spc="-310" dirty="0">
                <a:solidFill>
                  <a:srgbClr val="545454"/>
                </a:solidFill>
                <a:latin typeface="Arial Black"/>
                <a:cs typeface="Arial Black"/>
              </a:rPr>
              <a:t>Runs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3100" spc="-325" dirty="0">
                <a:solidFill>
                  <a:srgbClr val="545454"/>
                </a:solidFill>
                <a:latin typeface="Arial Black"/>
                <a:cs typeface="Arial Black"/>
              </a:rPr>
              <a:t>local </a:t>
            </a:r>
            <a:r>
              <a:rPr sz="3100" spc="-305" dirty="0">
                <a:solidFill>
                  <a:srgbClr val="545454"/>
                </a:solidFill>
                <a:latin typeface="Arial Black"/>
                <a:cs typeface="Arial Black"/>
              </a:rPr>
              <a:t>script </a:t>
            </a:r>
            <a:r>
              <a:rPr sz="3100" spc="-180" dirty="0">
                <a:solidFill>
                  <a:srgbClr val="545454"/>
                </a:solidFill>
                <a:latin typeface="Arial Black"/>
                <a:cs typeface="Arial Black"/>
              </a:rPr>
              <a:t>on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3100" spc="-254" dirty="0">
                <a:solidFill>
                  <a:srgbClr val="545454"/>
                </a:solidFill>
                <a:latin typeface="Arial Black"/>
                <a:cs typeface="Arial Black"/>
              </a:rPr>
              <a:t>remote </a:t>
            </a:r>
            <a:r>
              <a:rPr sz="3100" spc="-215" dirty="0">
                <a:solidFill>
                  <a:srgbClr val="545454"/>
                </a:solidFill>
                <a:latin typeface="Arial Black"/>
                <a:cs typeface="Arial Black"/>
              </a:rPr>
              <a:t>node </a:t>
            </a:r>
            <a:r>
              <a:rPr sz="3100" spc="-245" dirty="0">
                <a:solidFill>
                  <a:srgbClr val="545454"/>
                </a:solidFill>
                <a:latin typeface="Arial Black"/>
                <a:cs typeface="Arial Black"/>
              </a:rPr>
              <a:t>after </a:t>
            </a:r>
            <a:r>
              <a:rPr sz="3100" spc="-240" dirty="0">
                <a:solidFill>
                  <a:srgbClr val="545454"/>
                </a:solidFill>
                <a:latin typeface="Arial Black"/>
                <a:cs typeface="Arial Black"/>
              </a:rPr>
              <a:t>transferring</a:t>
            </a:r>
            <a:r>
              <a:rPr sz="3100" spc="-20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250" dirty="0">
                <a:solidFill>
                  <a:srgbClr val="545454"/>
                </a:solidFill>
                <a:latin typeface="Arial Black"/>
                <a:cs typeface="Arial Black"/>
              </a:rPr>
              <a:t>it.</a:t>
            </a:r>
            <a:endParaRPr sz="3100">
              <a:latin typeface="Arial Black"/>
              <a:cs typeface="Arial Black"/>
            </a:endParaRPr>
          </a:p>
          <a:p>
            <a:pPr marL="802640" marR="447040">
              <a:lnSpc>
                <a:spcPct val="107500"/>
              </a:lnSpc>
              <a:spcBef>
                <a:spcPts val="1000"/>
              </a:spcBef>
            </a:pPr>
            <a:r>
              <a:rPr sz="3100" b="1" spc="80" dirty="0">
                <a:solidFill>
                  <a:srgbClr val="545454"/>
                </a:solidFill>
                <a:latin typeface="Arial"/>
                <a:cs typeface="Arial"/>
              </a:rPr>
              <a:t>raw</a:t>
            </a:r>
            <a:r>
              <a:rPr sz="3100" spc="80" dirty="0">
                <a:solidFill>
                  <a:srgbClr val="545454"/>
                </a:solidFill>
                <a:latin typeface="Arial Black"/>
                <a:cs typeface="Arial Black"/>
              </a:rPr>
              <a:t>: </a:t>
            </a:r>
            <a:r>
              <a:rPr sz="3100" spc="-390" dirty="0">
                <a:solidFill>
                  <a:srgbClr val="545454"/>
                </a:solidFill>
                <a:latin typeface="Arial Black"/>
                <a:cs typeface="Arial Black"/>
              </a:rPr>
              <a:t>Executes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3100" spc="-270" dirty="0">
                <a:solidFill>
                  <a:srgbClr val="545454"/>
                </a:solidFill>
                <a:latin typeface="Arial Black"/>
                <a:cs typeface="Arial Black"/>
              </a:rPr>
              <a:t>command </a:t>
            </a:r>
            <a:r>
              <a:rPr sz="3100" spc="-265" dirty="0">
                <a:solidFill>
                  <a:srgbClr val="545454"/>
                </a:solidFill>
                <a:latin typeface="Arial Black"/>
                <a:cs typeface="Arial Black"/>
              </a:rPr>
              <a:t>without </a:t>
            </a:r>
            <a:r>
              <a:rPr sz="3100" spc="-270" dirty="0">
                <a:solidFill>
                  <a:srgbClr val="545454"/>
                </a:solidFill>
                <a:latin typeface="Arial Black"/>
                <a:cs typeface="Arial Black"/>
              </a:rPr>
              <a:t>going </a:t>
            </a:r>
            <a:r>
              <a:rPr sz="3100" spc="-215" dirty="0">
                <a:solidFill>
                  <a:srgbClr val="545454"/>
                </a:solidFill>
                <a:latin typeface="Arial Black"/>
                <a:cs typeface="Arial Black"/>
              </a:rPr>
              <a:t>through </a:t>
            </a:r>
            <a:r>
              <a:rPr sz="3100" spc="-260" dirty="0">
                <a:solidFill>
                  <a:srgbClr val="545454"/>
                </a:solidFill>
                <a:latin typeface="Arial Black"/>
                <a:cs typeface="Arial Black"/>
              </a:rPr>
              <a:t>the </a:t>
            </a:r>
            <a:r>
              <a:rPr sz="3100" spc="-290" dirty="0">
                <a:solidFill>
                  <a:srgbClr val="545454"/>
                </a:solidFill>
                <a:latin typeface="Arial Black"/>
                <a:cs typeface="Arial Black"/>
              </a:rPr>
              <a:t>Ansible </a:t>
            </a:r>
            <a:r>
              <a:rPr sz="3100" spc="-220" dirty="0">
                <a:solidFill>
                  <a:srgbClr val="545454"/>
                </a:solidFill>
                <a:latin typeface="Arial Black"/>
                <a:cs typeface="Arial Black"/>
              </a:rPr>
              <a:t>module  </a:t>
            </a:r>
            <a:r>
              <a:rPr sz="3100" spc="-295" dirty="0">
                <a:solidFill>
                  <a:srgbClr val="545454"/>
                </a:solidFill>
                <a:latin typeface="Arial Black"/>
                <a:cs typeface="Arial Black"/>
              </a:rPr>
              <a:t>subsystem.</a:t>
            </a:r>
            <a:endParaRPr sz="31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5000">
              <a:latin typeface="Arial Black"/>
              <a:cs typeface="Arial Black"/>
            </a:endParaRPr>
          </a:p>
          <a:p>
            <a:pPr marL="12700" marR="5080">
              <a:lnSpc>
                <a:spcPct val="107500"/>
              </a:lnSpc>
            </a:pPr>
            <a:r>
              <a:rPr sz="3100" b="1" spc="-65" dirty="0">
                <a:solidFill>
                  <a:srgbClr val="545454"/>
                </a:solidFill>
                <a:latin typeface="Arial"/>
                <a:cs typeface="Arial"/>
              </a:rPr>
              <a:t>NOTE: </a:t>
            </a:r>
            <a:r>
              <a:rPr sz="3100" spc="-305" dirty="0">
                <a:solidFill>
                  <a:srgbClr val="545454"/>
                </a:solidFill>
                <a:latin typeface="Arial Black"/>
                <a:cs typeface="Arial Black"/>
              </a:rPr>
              <a:t>Unlike </a:t>
            </a:r>
            <a:r>
              <a:rPr sz="3100" spc="-260" dirty="0">
                <a:solidFill>
                  <a:srgbClr val="545454"/>
                </a:solidFill>
                <a:latin typeface="Arial Black"/>
                <a:cs typeface="Arial Black"/>
              </a:rPr>
              <a:t>standard </a:t>
            </a:r>
            <a:r>
              <a:rPr sz="3100" spc="-250" dirty="0">
                <a:solidFill>
                  <a:srgbClr val="545454"/>
                </a:solidFill>
                <a:latin typeface="Arial Black"/>
                <a:cs typeface="Arial Black"/>
              </a:rPr>
              <a:t>modules, </a:t>
            </a:r>
            <a:r>
              <a:rPr sz="3100" spc="-145" dirty="0">
                <a:solidFill>
                  <a:srgbClr val="545454"/>
                </a:solidFill>
                <a:latin typeface="Arial Black"/>
                <a:cs typeface="Arial Black"/>
              </a:rPr>
              <a:t>run </a:t>
            </a:r>
            <a:r>
              <a:rPr sz="3100" spc="-290" dirty="0">
                <a:solidFill>
                  <a:srgbClr val="545454"/>
                </a:solidFill>
                <a:latin typeface="Arial Black"/>
                <a:cs typeface="Arial Black"/>
              </a:rPr>
              <a:t>commands </a:t>
            </a:r>
            <a:r>
              <a:rPr sz="3100" spc="-295" dirty="0">
                <a:solidFill>
                  <a:srgbClr val="545454"/>
                </a:solidFill>
                <a:latin typeface="Arial Black"/>
                <a:cs typeface="Arial Black"/>
              </a:rPr>
              <a:t>have </a:t>
            </a:r>
            <a:r>
              <a:rPr sz="3100" spc="-180" dirty="0">
                <a:solidFill>
                  <a:srgbClr val="545454"/>
                </a:solidFill>
                <a:latin typeface="Arial Black"/>
                <a:cs typeface="Arial Black"/>
              </a:rPr>
              <a:t>no </a:t>
            </a:r>
            <a:r>
              <a:rPr sz="3100" spc="-335" dirty="0">
                <a:solidFill>
                  <a:srgbClr val="545454"/>
                </a:solidFill>
                <a:latin typeface="Arial Black"/>
                <a:cs typeface="Arial Black"/>
              </a:rPr>
              <a:t>concept </a:t>
            </a:r>
            <a:r>
              <a:rPr sz="3100" spc="-175" dirty="0">
                <a:solidFill>
                  <a:srgbClr val="545454"/>
                </a:solidFill>
                <a:latin typeface="Arial Black"/>
                <a:cs typeface="Arial Black"/>
              </a:rPr>
              <a:t>of </a:t>
            </a:r>
            <a:r>
              <a:rPr sz="3100" spc="-260" dirty="0">
                <a:solidFill>
                  <a:srgbClr val="545454"/>
                </a:solidFill>
                <a:latin typeface="Arial Black"/>
                <a:cs typeface="Arial Black"/>
              </a:rPr>
              <a:t>desired  </a:t>
            </a:r>
            <a:r>
              <a:rPr sz="3100" spc="-330" dirty="0">
                <a:solidFill>
                  <a:srgbClr val="545454"/>
                </a:solidFill>
                <a:latin typeface="Arial Black"/>
                <a:cs typeface="Arial Black"/>
              </a:rPr>
              <a:t>state </a:t>
            </a:r>
            <a:r>
              <a:rPr sz="3100" spc="-225" dirty="0">
                <a:solidFill>
                  <a:srgbClr val="545454"/>
                </a:solidFill>
                <a:latin typeface="Arial Black"/>
                <a:cs typeface="Arial Black"/>
              </a:rPr>
              <a:t>and should </a:t>
            </a:r>
            <a:r>
              <a:rPr sz="3100" spc="-235" dirty="0">
                <a:solidFill>
                  <a:srgbClr val="545454"/>
                </a:solidFill>
                <a:latin typeface="Arial Black"/>
                <a:cs typeface="Arial Black"/>
              </a:rPr>
              <a:t>only </a:t>
            </a:r>
            <a:r>
              <a:rPr sz="3100" spc="-245" dirty="0">
                <a:solidFill>
                  <a:srgbClr val="545454"/>
                </a:solidFill>
                <a:latin typeface="Arial Black"/>
                <a:cs typeface="Arial Black"/>
              </a:rPr>
              <a:t>be </a:t>
            </a:r>
            <a:r>
              <a:rPr sz="3100" spc="-270" dirty="0">
                <a:solidFill>
                  <a:srgbClr val="545454"/>
                </a:solidFill>
                <a:latin typeface="Arial Black"/>
                <a:cs typeface="Arial Black"/>
              </a:rPr>
              <a:t>used </a:t>
            </a:r>
            <a:r>
              <a:rPr sz="3100" spc="-380" dirty="0">
                <a:solidFill>
                  <a:srgbClr val="545454"/>
                </a:solidFill>
                <a:latin typeface="Arial Black"/>
                <a:cs typeface="Arial Black"/>
              </a:rPr>
              <a:t>as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3100" spc="-325" dirty="0">
                <a:solidFill>
                  <a:srgbClr val="545454"/>
                </a:solidFill>
                <a:latin typeface="Arial Black"/>
                <a:cs typeface="Arial Black"/>
              </a:rPr>
              <a:t>last</a:t>
            </a:r>
            <a:r>
              <a:rPr sz="3100" spc="175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245" dirty="0">
                <a:solidFill>
                  <a:srgbClr val="545454"/>
                </a:solidFill>
                <a:latin typeface="Arial Black"/>
                <a:cs typeface="Arial Black"/>
              </a:rPr>
              <a:t>resort.</a:t>
            </a:r>
            <a:endParaRPr sz="31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2216855"/>
            <a:ext cx="2642235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225" dirty="0"/>
              <a:t>I</a:t>
            </a:r>
            <a:r>
              <a:rPr spc="200" dirty="0"/>
              <a:t>n</a:t>
            </a:r>
            <a:r>
              <a:rPr spc="60" dirty="0"/>
              <a:t>v</a:t>
            </a:r>
            <a:r>
              <a:rPr spc="150" dirty="0"/>
              <a:t>e</a:t>
            </a:r>
            <a:r>
              <a:rPr spc="200" dirty="0"/>
              <a:t>n</a:t>
            </a:r>
            <a:r>
              <a:rPr spc="425" dirty="0"/>
              <a:t>t</a:t>
            </a:r>
            <a:r>
              <a:rPr spc="40" dirty="0"/>
              <a:t>o</a:t>
            </a:r>
            <a:r>
              <a:rPr spc="275" dirty="0"/>
              <a:t>r</a:t>
            </a:r>
            <a:r>
              <a:rPr spc="65" dirty="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1164166" y="4635500"/>
            <a:ext cx="155222" cy="155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4166" y="5256389"/>
            <a:ext cx="155222" cy="155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4166" y="5877278"/>
            <a:ext cx="155222" cy="155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4166" y="6512277"/>
            <a:ext cx="155222" cy="155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9300" y="3198988"/>
            <a:ext cx="14003655" cy="3623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95"/>
              </a:spcBef>
            </a:pPr>
            <a:r>
              <a:rPr sz="3100" spc="-254" dirty="0">
                <a:solidFill>
                  <a:srgbClr val="545454"/>
                </a:solidFill>
                <a:latin typeface="Arial Black"/>
                <a:cs typeface="Arial Black"/>
              </a:rPr>
              <a:t>Inventory </a:t>
            </a:r>
            <a:r>
              <a:rPr sz="3100" spc="-330" dirty="0">
                <a:solidFill>
                  <a:srgbClr val="545454"/>
                </a:solidFill>
                <a:latin typeface="Arial Black"/>
                <a:cs typeface="Arial Black"/>
              </a:rPr>
              <a:t>is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3100" spc="-310" dirty="0">
                <a:solidFill>
                  <a:srgbClr val="545454"/>
                </a:solidFill>
                <a:latin typeface="Arial Black"/>
                <a:cs typeface="Arial Black"/>
              </a:rPr>
              <a:t>collection </a:t>
            </a:r>
            <a:r>
              <a:rPr sz="3100" spc="-175" dirty="0">
                <a:solidFill>
                  <a:srgbClr val="545454"/>
                </a:solidFill>
                <a:latin typeface="Arial Black"/>
                <a:cs typeface="Arial Black"/>
              </a:rPr>
              <a:t>of </a:t>
            </a:r>
            <a:r>
              <a:rPr sz="3100" spc="-295" dirty="0">
                <a:solidFill>
                  <a:srgbClr val="545454"/>
                </a:solidFill>
                <a:latin typeface="Arial Black"/>
                <a:cs typeface="Arial Black"/>
              </a:rPr>
              <a:t>hosts </a:t>
            </a:r>
            <a:r>
              <a:rPr sz="3100" spc="-265" dirty="0">
                <a:solidFill>
                  <a:srgbClr val="545454"/>
                </a:solidFill>
                <a:latin typeface="Arial Black"/>
                <a:cs typeface="Arial Black"/>
              </a:rPr>
              <a:t>(nodes) </a:t>
            </a:r>
            <a:r>
              <a:rPr sz="3100" spc="-305" dirty="0">
                <a:solidFill>
                  <a:srgbClr val="545454"/>
                </a:solidFill>
                <a:latin typeface="Arial Black"/>
                <a:cs typeface="Arial Black"/>
              </a:rPr>
              <a:t>with </a:t>
            </a:r>
            <a:r>
              <a:rPr sz="3100" spc="-335" dirty="0">
                <a:solidFill>
                  <a:srgbClr val="545454"/>
                </a:solidFill>
                <a:latin typeface="Arial Black"/>
                <a:cs typeface="Arial Black"/>
              </a:rPr>
              <a:t>associated </a:t>
            </a:r>
            <a:r>
              <a:rPr sz="3100" spc="-285" dirty="0">
                <a:solidFill>
                  <a:srgbClr val="545454"/>
                </a:solidFill>
                <a:latin typeface="Arial Black"/>
                <a:cs typeface="Arial Black"/>
              </a:rPr>
              <a:t>data </a:t>
            </a:r>
            <a:r>
              <a:rPr sz="3100" spc="-225" dirty="0">
                <a:solidFill>
                  <a:srgbClr val="545454"/>
                </a:solidFill>
                <a:latin typeface="Arial Black"/>
                <a:cs typeface="Arial Black"/>
              </a:rPr>
              <a:t>and </a:t>
            </a:r>
            <a:r>
              <a:rPr sz="3100" spc="-254" dirty="0">
                <a:solidFill>
                  <a:srgbClr val="545454"/>
                </a:solidFill>
                <a:latin typeface="Arial Black"/>
                <a:cs typeface="Arial Black"/>
              </a:rPr>
              <a:t>groupings  </a:t>
            </a:r>
            <a:r>
              <a:rPr sz="3100" spc="-270" dirty="0">
                <a:solidFill>
                  <a:srgbClr val="545454"/>
                </a:solidFill>
                <a:latin typeface="Arial Black"/>
                <a:cs typeface="Arial Black"/>
              </a:rPr>
              <a:t>that </a:t>
            </a:r>
            <a:r>
              <a:rPr sz="3100" spc="-290" dirty="0">
                <a:solidFill>
                  <a:srgbClr val="545454"/>
                </a:solidFill>
                <a:latin typeface="Arial Black"/>
                <a:cs typeface="Arial Black"/>
              </a:rPr>
              <a:t>Ansible </a:t>
            </a:r>
            <a:r>
              <a:rPr sz="3100" spc="-365" dirty="0">
                <a:solidFill>
                  <a:srgbClr val="545454"/>
                </a:solidFill>
                <a:latin typeface="Arial Black"/>
                <a:cs typeface="Arial Black"/>
              </a:rPr>
              <a:t>can </a:t>
            </a:r>
            <a:r>
              <a:rPr sz="3100" spc="-330" dirty="0">
                <a:solidFill>
                  <a:srgbClr val="545454"/>
                </a:solidFill>
                <a:latin typeface="Arial Black"/>
                <a:cs typeface="Arial Black"/>
              </a:rPr>
              <a:t>connect </a:t>
            </a:r>
            <a:r>
              <a:rPr sz="3100" spc="-225" dirty="0">
                <a:solidFill>
                  <a:srgbClr val="545454"/>
                </a:solidFill>
                <a:latin typeface="Arial Black"/>
                <a:cs typeface="Arial Black"/>
              </a:rPr>
              <a:t>and</a:t>
            </a:r>
            <a:r>
              <a:rPr sz="3100" spc="100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280" dirty="0">
                <a:solidFill>
                  <a:srgbClr val="545454"/>
                </a:solidFill>
                <a:latin typeface="Arial Black"/>
                <a:cs typeface="Arial Black"/>
              </a:rPr>
              <a:t>manage.</a:t>
            </a:r>
            <a:endParaRPr sz="3100">
              <a:latin typeface="Arial Black"/>
              <a:cs typeface="Arial Black"/>
            </a:endParaRPr>
          </a:p>
          <a:p>
            <a:pPr marL="802640" marR="10677525">
              <a:lnSpc>
                <a:spcPct val="131400"/>
              </a:lnSpc>
              <a:spcBef>
                <a:spcPts val="670"/>
              </a:spcBef>
            </a:pPr>
            <a:r>
              <a:rPr sz="3100" spc="-320" dirty="0">
                <a:solidFill>
                  <a:srgbClr val="545454"/>
                </a:solidFill>
                <a:latin typeface="Arial Black"/>
                <a:cs typeface="Arial Black"/>
              </a:rPr>
              <a:t>Hosts </a:t>
            </a:r>
            <a:r>
              <a:rPr sz="3100" spc="-265" dirty="0">
                <a:solidFill>
                  <a:srgbClr val="545454"/>
                </a:solidFill>
                <a:latin typeface="Arial Black"/>
                <a:cs typeface="Arial Black"/>
              </a:rPr>
              <a:t>(nodes)  </a:t>
            </a:r>
            <a:r>
              <a:rPr sz="3100" spc="-240" dirty="0">
                <a:solidFill>
                  <a:srgbClr val="545454"/>
                </a:solidFill>
                <a:latin typeface="Arial Black"/>
                <a:cs typeface="Arial Black"/>
              </a:rPr>
              <a:t>Groups</a:t>
            </a:r>
            <a:endParaRPr sz="3100">
              <a:latin typeface="Arial Black"/>
              <a:cs typeface="Arial Black"/>
            </a:endParaRPr>
          </a:p>
          <a:p>
            <a:pPr marL="802640" marR="7042150">
              <a:lnSpc>
                <a:spcPts val="5000"/>
              </a:lnSpc>
              <a:spcBef>
                <a:spcPts val="270"/>
              </a:spcBef>
            </a:pPr>
            <a:r>
              <a:rPr sz="3100" spc="-280" dirty="0">
                <a:solidFill>
                  <a:srgbClr val="545454"/>
                </a:solidFill>
                <a:latin typeface="Arial Black"/>
                <a:cs typeface="Arial Black"/>
              </a:rPr>
              <a:t>Inventory-specific </a:t>
            </a:r>
            <a:r>
              <a:rPr sz="3100" spc="-285" dirty="0">
                <a:solidFill>
                  <a:srgbClr val="545454"/>
                </a:solidFill>
                <a:latin typeface="Arial Black"/>
                <a:cs typeface="Arial Black"/>
              </a:rPr>
              <a:t>data (variables)  </a:t>
            </a:r>
            <a:r>
              <a:rPr sz="3100" spc="-385" dirty="0">
                <a:solidFill>
                  <a:srgbClr val="545454"/>
                </a:solidFill>
                <a:latin typeface="Arial Black"/>
                <a:cs typeface="Arial Black"/>
              </a:rPr>
              <a:t>Static </a:t>
            </a:r>
            <a:r>
              <a:rPr sz="3100" spc="-150" dirty="0">
                <a:solidFill>
                  <a:srgbClr val="545454"/>
                </a:solidFill>
                <a:latin typeface="Arial Black"/>
                <a:cs typeface="Arial Black"/>
              </a:rPr>
              <a:t>or </a:t>
            </a:r>
            <a:r>
              <a:rPr sz="3100" spc="-295" dirty="0">
                <a:solidFill>
                  <a:srgbClr val="545454"/>
                </a:solidFill>
                <a:latin typeface="Arial Black"/>
                <a:cs typeface="Arial Black"/>
              </a:rPr>
              <a:t>dynamic</a:t>
            </a:r>
            <a:r>
              <a:rPr sz="3100" spc="-165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325" dirty="0">
                <a:solidFill>
                  <a:srgbClr val="545454"/>
                </a:solidFill>
                <a:latin typeface="Arial Black"/>
                <a:cs typeface="Arial Black"/>
              </a:rPr>
              <a:t>sources</a:t>
            </a:r>
            <a:endParaRPr sz="31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2851855"/>
            <a:ext cx="6724015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85" dirty="0"/>
              <a:t>Static </a:t>
            </a:r>
            <a:r>
              <a:rPr spc="185" dirty="0"/>
              <a:t>Inventory</a:t>
            </a:r>
            <a:r>
              <a:rPr spc="-275" dirty="0"/>
              <a:t> </a:t>
            </a:r>
            <a:r>
              <a:rPr spc="9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3760611"/>
            <a:ext cx="14566900" cy="92075"/>
          </a:xfrm>
          <a:custGeom>
            <a:avLst/>
            <a:gdLst/>
            <a:ahLst/>
            <a:cxnLst/>
            <a:rect l="l" t="t" r="r" b="b"/>
            <a:pathLst>
              <a:path w="14566900" h="92075">
                <a:moveTo>
                  <a:pt x="0" y="91721"/>
                </a:moveTo>
                <a:lnTo>
                  <a:pt x="14566900" y="91721"/>
                </a:lnTo>
                <a:lnTo>
                  <a:pt x="14566900" y="0"/>
                </a:lnTo>
                <a:lnTo>
                  <a:pt x="0" y="0"/>
                </a:lnTo>
                <a:lnTo>
                  <a:pt x="0" y="91721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866" y="3929945"/>
            <a:ext cx="93345" cy="2006600"/>
          </a:xfrm>
          <a:custGeom>
            <a:avLst/>
            <a:gdLst/>
            <a:ahLst/>
            <a:cxnLst/>
            <a:rect l="l" t="t" r="r" b="b"/>
            <a:pathLst>
              <a:path w="93345" h="2006600">
                <a:moveTo>
                  <a:pt x="0" y="2006599"/>
                </a:moveTo>
                <a:lnTo>
                  <a:pt x="93133" y="2006599"/>
                </a:lnTo>
                <a:lnTo>
                  <a:pt x="93133" y="0"/>
                </a:lnTo>
                <a:lnTo>
                  <a:pt x="0" y="0"/>
                </a:lnTo>
                <a:lnTo>
                  <a:pt x="0" y="2006599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8866" y="3760611"/>
            <a:ext cx="169333" cy="16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05101" y="3760611"/>
            <a:ext cx="169333" cy="169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05101" y="5936544"/>
            <a:ext cx="169333" cy="169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8866" y="5936544"/>
            <a:ext cx="169333" cy="1693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" y="3852333"/>
            <a:ext cx="14732000" cy="2173605"/>
          </a:xfrm>
          <a:custGeom>
            <a:avLst/>
            <a:gdLst/>
            <a:ahLst/>
            <a:cxnLst/>
            <a:rect l="l" t="t" r="r" b="b"/>
            <a:pathLst>
              <a:path w="14732000" h="2173604">
                <a:moveTo>
                  <a:pt x="14732000" y="2173111"/>
                </a:moveTo>
                <a:lnTo>
                  <a:pt x="0" y="2173111"/>
                </a:lnTo>
                <a:lnTo>
                  <a:pt x="0" y="0"/>
                </a:lnTo>
                <a:lnTo>
                  <a:pt x="14732000" y="0"/>
                </a:lnTo>
                <a:lnTo>
                  <a:pt x="14732000" y="2173111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72603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</a:pPr>
            <a:r>
              <a:rPr dirty="0">
                <a:solidFill>
                  <a:srgbClr val="DBDBDB"/>
                </a:solidFill>
              </a:rPr>
              <a:t>10</a:t>
            </a:r>
            <a:r>
              <a:rPr dirty="0">
                <a:solidFill>
                  <a:srgbClr val="EEEE8E"/>
                </a:solidFill>
              </a:rPr>
              <a:t>.42.0.2</a:t>
            </a:r>
          </a:p>
          <a:p>
            <a:pPr marL="70485">
              <a:lnSpc>
                <a:spcPct val="100000"/>
              </a:lnSpc>
              <a:spcBef>
                <a:spcPts val="20"/>
              </a:spcBef>
            </a:pPr>
            <a:r>
              <a:rPr dirty="0">
                <a:solidFill>
                  <a:srgbClr val="DBDBDB"/>
                </a:solidFill>
              </a:rPr>
              <a:t>10</a:t>
            </a:r>
            <a:r>
              <a:rPr dirty="0">
                <a:solidFill>
                  <a:srgbClr val="EEEE8E"/>
                </a:solidFill>
              </a:rPr>
              <a:t>.42.0.6</a:t>
            </a:r>
          </a:p>
          <a:p>
            <a:pPr marL="70485">
              <a:lnSpc>
                <a:spcPct val="100000"/>
              </a:lnSpc>
              <a:spcBef>
                <a:spcPts val="20"/>
              </a:spcBef>
            </a:pPr>
            <a:r>
              <a:rPr dirty="0">
                <a:solidFill>
                  <a:srgbClr val="DBDBDB"/>
                </a:solidFill>
              </a:rPr>
              <a:t>10</a:t>
            </a:r>
            <a:r>
              <a:rPr dirty="0">
                <a:solidFill>
                  <a:srgbClr val="EEEE8E"/>
                </a:solidFill>
              </a:rPr>
              <a:t>.42.0.7</a:t>
            </a:r>
          </a:p>
          <a:p>
            <a:pPr marL="70485">
              <a:lnSpc>
                <a:spcPct val="100000"/>
              </a:lnSpc>
              <a:spcBef>
                <a:spcPts val="20"/>
              </a:spcBef>
            </a:pPr>
            <a:r>
              <a:rPr dirty="0">
                <a:solidFill>
                  <a:srgbClr val="DBDBDB"/>
                </a:solidFill>
              </a:rPr>
              <a:t>10</a:t>
            </a:r>
            <a:r>
              <a:rPr dirty="0">
                <a:solidFill>
                  <a:srgbClr val="EEEE8E"/>
                </a:solidFill>
              </a:rPr>
              <a:t>.42.0.8</a:t>
            </a:r>
          </a:p>
          <a:p>
            <a:pPr marL="70485">
              <a:lnSpc>
                <a:spcPct val="100000"/>
              </a:lnSpc>
              <a:spcBef>
                <a:spcPts val="20"/>
              </a:spcBef>
            </a:pPr>
            <a:r>
              <a:rPr dirty="0">
                <a:solidFill>
                  <a:srgbClr val="DBDBDB"/>
                </a:solidFill>
              </a:rPr>
              <a:t>10</a:t>
            </a:r>
            <a:r>
              <a:rPr dirty="0">
                <a:solidFill>
                  <a:srgbClr val="EEEE8E"/>
                </a:solidFill>
              </a:rPr>
              <a:t>.42.0.100</a:t>
            </a:r>
          </a:p>
          <a:p>
            <a:pPr marL="70485">
              <a:lnSpc>
                <a:spcPct val="100000"/>
              </a:lnSpc>
              <a:spcBef>
                <a:spcPts val="20"/>
              </a:spcBef>
            </a:pPr>
            <a:r>
              <a:rPr spc="-60" dirty="0">
                <a:solidFill>
                  <a:srgbClr val="E2CDAA"/>
                </a:solidFill>
              </a:rPr>
              <a:t>host</a:t>
            </a:r>
            <a:r>
              <a:rPr spc="-60" dirty="0">
                <a:solidFill>
                  <a:srgbClr val="EEEE8E"/>
                </a:solidFill>
              </a:rPr>
              <a:t>.example.com</a:t>
            </a:r>
          </a:p>
        </p:txBody>
      </p:sp>
      <p:sp>
        <p:nvSpPr>
          <p:cNvPr id="11" name="object 11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2089855"/>
            <a:ext cx="6724015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85" dirty="0"/>
              <a:t>Static </a:t>
            </a:r>
            <a:r>
              <a:rPr spc="185" dirty="0"/>
              <a:t>Inventory</a:t>
            </a:r>
            <a:r>
              <a:rPr spc="-275" dirty="0"/>
              <a:t> </a:t>
            </a:r>
            <a:r>
              <a:rPr spc="9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2998611"/>
            <a:ext cx="14566900" cy="92075"/>
          </a:xfrm>
          <a:custGeom>
            <a:avLst/>
            <a:gdLst/>
            <a:ahLst/>
            <a:cxnLst/>
            <a:rect l="l" t="t" r="r" b="b"/>
            <a:pathLst>
              <a:path w="14566900" h="92075">
                <a:moveTo>
                  <a:pt x="0" y="91722"/>
                </a:moveTo>
                <a:lnTo>
                  <a:pt x="14566900" y="91722"/>
                </a:lnTo>
                <a:lnTo>
                  <a:pt x="14566900" y="0"/>
                </a:lnTo>
                <a:lnTo>
                  <a:pt x="0" y="0"/>
                </a:lnTo>
                <a:lnTo>
                  <a:pt x="0" y="91722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866" y="3167944"/>
            <a:ext cx="93345" cy="3530600"/>
          </a:xfrm>
          <a:custGeom>
            <a:avLst/>
            <a:gdLst/>
            <a:ahLst/>
            <a:cxnLst/>
            <a:rect l="l" t="t" r="r" b="b"/>
            <a:pathLst>
              <a:path w="93345" h="3530600">
                <a:moveTo>
                  <a:pt x="0" y="3530600"/>
                </a:moveTo>
                <a:lnTo>
                  <a:pt x="93133" y="3530600"/>
                </a:lnTo>
                <a:lnTo>
                  <a:pt x="93133" y="0"/>
                </a:lnTo>
                <a:lnTo>
                  <a:pt x="0" y="0"/>
                </a:lnTo>
                <a:lnTo>
                  <a:pt x="0" y="35306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8866" y="2998611"/>
            <a:ext cx="169333" cy="16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05101" y="2998611"/>
            <a:ext cx="169333" cy="169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05101" y="6698545"/>
            <a:ext cx="169333" cy="169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8866" y="6698545"/>
            <a:ext cx="169333" cy="1693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" y="3090333"/>
            <a:ext cx="14732000" cy="3697604"/>
          </a:xfrm>
          <a:custGeom>
            <a:avLst/>
            <a:gdLst/>
            <a:ahLst/>
            <a:cxnLst/>
            <a:rect l="l" t="t" r="r" b="b"/>
            <a:pathLst>
              <a:path w="14732000" h="3697604">
                <a:moveTo>
                  <a:pt x="14732000" y="3697111"/>
                </a:moveTo>
                <a:lnTo>
                  <a:pt x="0" y="3697111"/>
                </a:lnTo>
                <a:lnTo>
                  <a:pt x="0" y="0"/>
                </a:lnTo>
                <a:lnTo>
                  <a:pt x="14732000" y="0"/>
                </a:lnTo>
                <a:lnTo>
                  <a:pt x="14732000" y="3697111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2555" y="3388078"/>
            <a:ext cx="6017260" cy="2328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650" b="1" spc="-90" dirty="0">
                <a:solidFill>
                  <a:srgbClr val="CC9292"/>
                </a:solidFill>
                <a:latin typeface="Arial"/>
                <a:cs typeface="Arial"/>
              </a:rPr>
              <a:t>[control]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control</a:t>
            </a:r>
            <a:r>
              <a:rPr sz="1650" b="1" spc="-5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35" dirty="0">
                <a:solidFill>
                  <a:srgbClr val="DBDBDB"/>
                </a:solidFill>
                <a:latin typeface="Arial"/>
                <a:cs typeface="Arial"/>
              </a:rPr>
              <a:t>ansible_host=</a:t>
            </a:r>
            <a:r>
              <a:rPr sz="1650" b="1" spc="-35" dirty="0">
                <a:solidFill>
                  <a:srgbClr val="8BCFD2"/>
                </a:solidFill>
                <a:latin typeface="Arial"/>
                <a:cs typeface="Arial"/>
              </a:rPr>
              <a:t>10.42.0.2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650" b="1" spc="-70" dirty="0">
                <a:solidFill>
                  <a:srgbClr val="CC9292"/>
                </a:solidFill>
                <a:latin typeface="Arial"/>
                <a:cs typeface="Arial"/>
              </a:rPr>
              <a:t>[web]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650" b="1" spc="-55" dirty="0">
                <a:solidFill>
                  <a:srgbClr val="DBDBDB"/>
                </a:solidFill>
                <a:latin typeface="Arial"/>
                <a:cs typeface="Arial"/>
              </a:rPr>
              <a:t>node-</a:t>
            </a:r>
            <a:r>
              <a:rPr sz="1650" b="1" spc="-55" dirty="0">
                <a:solidFill>
                  <a:srgbClr val="CC9292"/>
                </a:solidFill>
                <a:latin typeface="Arial"/>
                <a:cs typeface="Arial"/>
              </a:rPr>
              <a:t>[1:3]</a:t>
            </a:r>
            <a:r>
              <a:rPr sz="1650" b="1" spc="-5" dirty="0">
                <a:solidFill>
                  <a:srgbClr val="CC9292"/>
                </a:solidFill>
                <a:latin typeface="Arial"/>
                <a:cs typeface="Arial"/>
              </a:rPr>
              <a:t> </a:t>
            </a:r>
            <a:r>
              <a:rPr sz="1650" b="1" spc="-40" dirty="0">
                <a:solidFill>
                  <a:srgbClr val="DBDBDB"/>
                </a:solidFill>
                <a:latin typeface="Arial"/>
                <a:cs typeface="Arial"/>
              </a:rPr>
              <a:t>ansible_host=</a:t>
            </a:r>
            <a:r>
              <a:rPr sz="1650" b="1" spc="-40" dirty="0">
                <a:solidFill>
                  <a:srgbClr val="8BCFD2"/>
                </a:solidFill>
                <a:latin typeface="Arial"/>
                <a:cs typeface="Arial"/>
              </a:rPr>
              <a:t>10</a:t>
            </a:r>
            <a:r>
              <a:rPr sz="1650" b="1" spc="-40" dirty="0">
                <a:solidFill>
                  <a:srgbClr val="DBDBDB"/>
                </a:solidFill>
                <a:latin typeface="Arial"/>
                <a:cs typeface="Arial"/>
              </a:rPr>
              <a:t>.</a:t>
            </a:r>
            <a:r>
              <a:rPr sz="1650" b="1" spc="-40" dirty="0">
                <a:solidFill>
                  <a:srgbClr val="8BCFD2"/>
                </a:solidFill>
                <a:latin typeface="Arial"/>
                <a:cs typeface="Arial"/>
              </a:rPr>
              <a:t>42</a:t>
            </a:r>
            <a:r>
              <a:rPr sz="1650" b="1" spc="-40" dirty="0">
                <a:solidFill>
                  <a:srgbClr val="DBDBDB"/>
                </a:solidFill>
                <a:latin typeface="Arial"/>
                <a:cs typeface="Arial"/>
              </a:rPr>
              <a:t>.</a:t>
            </a:r>
            <a:r>
              <a:rPr sz="1650" b="1" spc="-40" dirty="0">
                <a:solidFill>
                  <a:srgbClr val="8BCFD2"/>
                </a:solidFill>
                <a:latin typeface="Arial"/>
                <a:cs typeface="Arial"/>
              </a:rPr>
              <a:t>0</a:t>
            </a:r>
            <a:r>
              <a:rPr sz="1650" b="1" spc="-40" dirty="0">
                <a:solidFill>
                  <a:srgbClr val="DBDBDB"/>
                </a:solidFill>
                <a:latin typeface="Arial"/>
                <a:cs typeface="Arial"/>
              </a:rPr>
              <a:t>.</a:t>
            </a:r>
            <a:r>
              <a:rPr sz="1650" b="1" spc="-40" dirty="0">
                <a:solidFill>
                  <a:srgbClr val="CC9292"/>
                </a:solidFill>
                <a:latin typeface="Arial"/>
                <a:cs typeface="Arial"/>
              </a:rPr>
              <a:t>[6:8]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Arial"/>
              <a:cs typeface="Arial"/>
            </a:endParaRPr>
          </a:p>
          <a:p>
            <a:pPr marR="3982085">
              <a:lnSpc>
                <a:spcPct val="101000"/>
              </a:lnSpc>
            </a:pPr>
            <a:r>
              <a:rPr sz="1650" b="1" spc="-75" dirty="0">
                <a:solidFill>
                  <a:srgbClr val="CC9292"/>
                </a:solidFill>
                <a:latin typeface="Arial"/>
                <a:cs typeface="Arial"/>
              </a:rPr>
              <a:t>[all:vars] 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ansible_user=vagrant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650" b="1" spc="-55" dirty="0">
                <a:solidFill>
                  <a:srgbClr val="DBDBDB"/>
                </a:solidFill>
                <a:latin typeface="Arial"/>
                <a:cs typeface="Arial"/>
              </a:rPr>
              <a:t>ansible_ssh_private_key_file=~/.vagrant.d/insecure_private_key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1567744"/>
            <a:ext cx="5072380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Ad-Hoc</a:t>
            </a:r>
            <a:r>
              <a:rPr spc="-130" dirty="0"/>
              <a:t> </a:t>
            </a:r>
            <a:r>
              <a:rPr spc="95"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2535766"/>
            <a:ext cx="14369415" cy="104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95"/>
              </a:spcBef>
            </a:pPr>
            <a:r>
              <a:rPr sz="3100" spc="-305" dirty="0">
                <a:solidFill>
                  <a:srgbClr val="545454"/>
                </a:solidFill>
                <a:latin typeface="Arial Black"/>
                <a:cs typeface="Arial Black"/>
              </a:rPr>
              <a:t>An </a:t>
            </a:r>
            <a:r>
              <a:rPr sz="3100" spc="-250" dirty="0">
                <a:solidFill>
                  <a:srgbClr val="545454"/>
                </a:solidFill>
                <a:latin typeface="Arial Black"/>
                <a:cs typeface="Arial Black"/>
              </a:rPr>
              <a:t>ad-hoc </a:t>
            </a:r>
            <a:r>
              <a:rPr sz="3100" spc="-270" dirty="0">
                <a:solidFill>
                  <a:srgbClr val="545454"/>
                </a:solidFill>
                <a:latin typeface="Arial Black"/>
                <a:cs typeface="Arial Black"/>
              </a:rPr>
              <a:t>command </a:t>
            </a:r>
            <a:r>
              <a:rPr sz="3100" spc="-330" dirty="0">
                <a:solidFill>
                  <a:srgbClr val="545454"/>
                </a:solidFill>
                <a:latin typeface="Arial Black"/>
                <a:cs typeface="Arial Black"/>
              </a:rPr>
              <a:t>is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3100" spc="-295" dirty="0">
                <a:solidFill>
                  <a:srgbClr val="545454"/>
                </a:solidFill>
                <a:latin typeface="Arial Black"/>
                <a:cs typeface="Arial Black"/>
              </a:rPr>
              <a:t>single </a:t>
            </a:r>
            <a:r>
              <a:rPr sz="3100" spc="-290" dirty="0">
                <a:solidFill>
                  <a:srgbClr val="545454"/>
                </a:solidFill>
                <a:latin typeface="Arial Black"/>
                <a:cs typeface="Arial Black"/>
              </a:rPr>
              <a:t>Ansible </a:t>
            </a:r>
            <a:r>
              <a:rPr sz="3100" spc="-370" dirty="0">
                <a:solidFill>
                  <a:srgbClr val="545454"/>
                </a:solidFill>
                <a:latin typeface="Arial Black"/>
                <a:cs typeface="Arial Black"/>
              </a:rPr>
              <a:t>task </a:t>
            </a:r>
            <a:r>
              <a:rPr sz="3100" spc="-240" dirty="0">
                <a:solidFill>
                  <a:srgbClr val="545454"/>
                </a:solidFill>
                <a:latin typeface="Arial Black"/>
                <a:cs typeface="Arial Black"/>
              </a:rPr>
              <a:t>to </a:t>
            </a:r>
            <a:r>
              <a:rPr sz="3100" spc="-185" dirty="0">
                <a:solidFill>
                  <a:srgbClr val="545454"/>
                </a:solidFill>
                <a:latin typeface="Arial Black"/>
                <a:cs typeface="Arial Black"/>
              </a:rPr>
              <a:t>perform </a:t>
            </a:r>
            <a:r>
              <a:rPr sz="3100" spc="-325" dirty="0">
                <a:solidFill>
                  <a:srgbClr val="545454"/>
                </a:solidFill>
                <a:latin typeface="Arial Black"/>
                <a:cs typeface="Arial Black"/>
              </a:rPr>
              <a:t>quickly, </a:t>
            </a:r>
            <a:r>
              <a:rPr sz="3100" spc="-204" dirty="0">
                <a:solidFill>
                  <a:srgbClr val="545454"/>
                </a:solidFill>
                <a:latin typeface="Arial Black"/>
                <a:cs typeface="Arial Black"/>
              </a:rPr>
              <a:t>but </a:t>
            </a:r>
            <a:r>
              <a:rPr sz="3100" spc="-235" dirty="0">
                <a:solidFill>
                  <a:srgbClr val="545454"/>
                </a:solidFill>
                <a:latin typeface="Arial Black"/>
                <a:cs typeface="Arial Black"/>
              </a:rPr>
              <a:t>don’t </a:t>
            </a:r>
            <a:r>
              <a:rPr sz="3100" spc="-325" dirty="0">
                <a:solidFill>
                  <a:srgbClr val="545454"/>
                </a:solidFill>
                <a:latin typeface="Arial Black"/>
                <a:cs typeface="Arial Black"/>
              </a:rPr>
              <a:t>want  </a:t>
            </a:r>
            <a:r>
              <a:rPr sz="3100" spc="-240" dirty="0">
                <a:solidFill>
                  <a:srgbClr val="545454"/>
                </a:solidFill>
                <a:latin typeface="Arial Black"/>
                <a:cs typeface="Arial Black"/>
              </a:rPr>
              <a:t>to </a:t>
            </a:r>
            <a:r>
              <a:rPr sz="3100" spc="-355" dirty="0">
                <a:solidFill>
                  <a:srgbClr val="545454"/>
                </a:solidFill>
                <a:latin typeface="Arial Black"/>
                <a:cs typeface="Arial Black"/>
              </a:rPr>
              <a:t>save </a:t>
            </a:r>
            <a:r>
              <a:rPr sz="3100" spc="-155" dirty="0">
                <a:solidFill>
                  <a:srgbClr val="545454"/>
                </a:solidFill>
                <a:latin typeface="Arial Black"/>
                <a:cs typeface="Arial Black"/>
              </a:rPr>
              <a:t>for</a:t>
            </a:r>
            <a:r>
              <a:rPr sz="3100" spc="-100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254" dirty="0">
                <a:solidFill>
                  <a:srgbClr val="545454"/>
                </a:solidFill>
                <a:latin typeface="Arial Black"/>
                <a:cs typeface="Arial Black"/>
              </a:rPr>
              <a:t>later.</a:t>
            </a:r>
            <a:endParaRPr sz="31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3773311"/>
            <a:ext cx="14566900" cy="93345"/>
          </a:xfrm>
          <a:custGeom>
            <a:avLst/>
            <a:gdLst/>
            <a:ahLst/>
            <a:cxnLst/>
            <a:rect l="l" t="t" r="r" b="b"/>
            <a:pathLst>
              <a:path w="14566900" h="93345">
                <a:moveTo>
                  <a:pt x="0" y="93132"/>
                </a:moveTo>
                <a:lnTo>
                  <a:pt x="14566900" y="93132"/>
                </a:lnTo>
                <a:lnTo>
                  <a:pt x="14566900" y="0"/>
                </a:lnTo>
                <a:lnTo>
                  <a:pt x="0" y="0"/>
                </a:lnTo>
                <a:lnTo>
                  <a:pt x="0" y="93132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8866" y="3942644"/>
            <a:ext cx="93345" cy="3276600"/>
          </a:xfrm>
          <a:custGeom>
            <a:avLst/>
            <a:gdLst/>
            <a:ahLst/>
            <a:cxnLst/>
            <a:rect l="l" t="t" r="r" b="b"/>
            <a:pathLst>
              <a:path w="93345" h="3276600">
                <a:moveTo>
                  <a:pt x="0" y="3276600"/>
                </a:moveTo>
                <a:lnTo>
                  <a:pt x="93133" y="3276600"/>
                </a:lnTo>
                <a:lnTo>
                  <a:pt x="93133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8866" y="3773311"/>
            <a:ext cx="169333" cy="16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05101" y="3773311"/>
            <a:ext cx="169333" cy="169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05101" y="7219244"/>
            <a:ext cx="169333" cy="169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8866" y="7219244"/>
            <a:ext cx="169333" cy="1693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2000" y="3866444"/>
            <a:ext cx="14732000" cy="3443604"/>
          </a:xfrm>
          <a:custGeom>
            <a:avLst/>
            <a:gdLst/>
            <a:ahLst/>
            <a:cxnLst/>
            <a:rect l="l" t="t" r="r" b="b"/>
            <a:pathLst>
              <a:path w="14732000" h="3443604">
                <a:moveTo>
                  <a:pt x="14732000" y="3443111"/>
                </a:moveTo>
                <a:lnTo>
                  <a:pt x="0" y="3443111"/>
                </a:lnTo>
                <a:lnTo>
                  <a:pt x="0" y="0"/>
                </a:lnTo>
                <a:lnTo>
                  <a:pt x="14732000" y="0"/>
                </a:lnTo>
                <a:lnTo>
                  <a:pt x="14732000" y="3443111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2555" y="4164188"/>
            <a:ext cx="4312920" cy="281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1000"/>
              </a:lnSpc>
              <a:spcBef>
                <a:spcPts val="95"/>
              </a:spcBef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# </a:t>
            </a:r>
            <a:r>
              <a:rPr sz="1650" b="1" spc="-70" dirty="0">
                <a:solidFill>
                  <a:srgbClr val="E2CDAA"/>
                </a:solidFill>
                <a:latin typeface="Arial"/>
                <a:cs typeface="Arial"/>
              </a:rPr>
              <a:t>check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all </a:t>
            </a:r>
            <a:r>
              <a:rPr sz="1650" b="1" spc="-85" dirty="0">
                <a:solidFill>
                  <a:srgbClr val="DBDBDB"/>
                </a:solidFill>
                <a:latin typeface="Arial"/>
                <a:cs typeface="Arial"/>
              </a:rPr>
              <a:t>my </a:t>
            </a:r>
            <a:r>
              <a:rPr sz="1650" b="1" spc="-80" dirty="0">
                <a:solidFill>
                  <a:srgbClr val="DBDBDB"/>
                </a:solidFill>
                <a:latin typeface="Arial"/>
                <a:cs typeface="Arial"/>
              </a:rPr>
              <a:t>inventory </a:t>
            </a:r>
            <a:r>
              <a:rPr sz="1650" b="1" spc="-90" dirty="0">
                <a:solidFill>
                  <a:srgbClr val="E2CDAA"/>
                </a:solidFill>
                <a:latin typeface="Arial"/>
                <a:cs typeface="Arial"/>
              </a:rPr>
              <a:t>hosts </a:t>
            </a:r>
            <a:r>
              <a:rPr sz="1650" b="1" spc="-30" dirty="0">
                <a:solidFill>
                  <a:srgbClr val="E2CDAA"/>
                </a:solidFill>
                <a:latin typeface="Arial"/>
                <a:cs typeface="Arial"/>
              </a:rPr>
              <a:t>are </a:t>
            </a:r>
            <a:r>
              <a:rPr sz="1650" b="1" spc="-55" dirty="0">
                <a:solidFill>
                  <a:srgbClr val="DBDBDB"/>
                </a:solidFill>
                <a:latin typeface="Arial"/>
                <a:cs typeface="Arial"/>
              </a:rPr>
              <a:t>ready </a:t>
            </a:r>
            <a:r>
              <a:rPr sz="1650" b="1" spc="-90" dirty="0">
                <a:solidFill>
                  <a:srgbClr val="E2CDAA"/>
                </a:solidFill>
                <a:latin typeface="Arial"/>
                <a:cs typeface="Arial"/>
              </a:rPr>
              <a:t>to </a:t>
            </a:r>
            <a:r>
              <a:rPr sz="1650" b="1" spc="-40" dirty="0">
                <a:solidFill>
                  <a:srgbClr val="DBDBDB"/>
                </a:solidFill>
                <a:latin typeface="Arial"/>
                <a:cs typeface="Arial"/>
              </a:rPr>
              <a:t>be  </a:t>
            </a: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# </a:t>
            </a:r>
            <a:r>
              <a:rPr sz="1650" b="1" spc="-50" dirty="0">
                <a:solidFill>
                  <a:srgbClr val="E2CDAA"/>
                </a:solidFill>
                <a:latin typeface="Arial"/>
                <a:cs typeface="Arial"/>
              </a:rPr>
              <a:t>managed </a:t>
            </a:r>
            <a:r>
              <a:rPr sz="1650" b="1" spc="-90" dirty="0">
                <a:solidFill>
                  <a:srgbClr val="E2CDAA"/>
                </a:solidFill>
                <a:latin typeface="Arial"/>
                <a:cs typeface="Arial"/>
              </a:rPr>
              <a:t>by</a:t>
            </a:r>
            <a:r>
              <a:rPr sz="1650" b="1" spc="40" dirty="0">
                <a:solidFill>
                  <a:srgbClr val="E2CDAA"/>
                </a:solidFill>
                <a:latin typeface="Arial"/>
                <a:cs typeface="Arial"/>
              </a:rPr>
              <a:t> </a:t>
            </a:r>
            <a:r>
              <a:rPr sz="1650" b="1" spc="-75" dirty="0">
                <a:solidFill>
                  <a:srgbClr val="DBDBDB"/>
                </a:solidFill>
                <a:latin typeface="Arial"/>
                <a:cs typeface="Arial"/>
              </a:rPr>
              <a:t>Ansible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$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ansible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all </a:t>
            </a:r>
            <a:r>
              <a:rPr sz="1650" b="1" spc="-40" dirty="0">
                <a:solidFill>
                  <a:srgbClr val="DBDBDB"/>
                </a:solidFill>
                <a:latin typeface="Arial"/>
                <a:cs typeface="Arial"/>
              </a:rPr>
              <a:t>-</a:t>
            </a:r>
            <a:r>
              <a:rPr sz="1650" b="1" spc="-40" dirty="0">
                <a:solidFill>
                  <a:srgbClr val="E2CDAA"/>
                </a:solidFill>
                <a:latin typeface="Arial"/>
                <a:cs typeface="Arial"/>
              </a:rPr>
              <a:t>m</a:t>
            </a:r>
            <a:r>
              <a:rPr sz="1650" b="1" spc="114" dirty="0">
                <a:solidFill>
                  <a:srgbClr val="E2CDAA"/>
                </a:solidFill>
                <a:latin typeface="Arial"/>
                <a:cs typeface="Arial"/>
              </a:rPr>
              <a:t>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ping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Arial"/>
              <a:cs typeface="Arial"/>
            </a:endParaRPr>
          </a:p>
          <a:p>
            <a:pPr marR="462915">
              <a:lnSpc>
                <a:spcPct val="101000"/>
              </a:lnSpc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# </a:t>
            </a:r>
            <a:r>
              <a:rPr sz="1650" b="1" spc="-75" dirty="0">
                <a:solidFill>
                  <a:srgbClr val="E2CDAA"/>
                </a:solidFill>
                <a:latin typeface="Arial"/>
                <a:cs typeface="Arial"/>
              </a:rPr>
              <a:t>collect </a:t>
            </a:r>
            <a:r>
              <a:rPr sz="1650" b="1" spc="-55" dirty="0">
                <a:solidFill>
                  <a:srgbClr val="E2CDAA"/>
                </a:solidFill>
                <a:latin typeface="Arial"/>
                <a:cs typeface="Arial"/>
              </a:rPr>
              <a:t>and </a:t>
            </a:r>
            <a:r>
              <a:rPr sz="1650" b="1" spc="-75" dirty="0">
                <a:solidFill>
                  <a:srgbClr val="DBDBDB"/>
                </a:solidFill>
                <a:latin typeface="Arial"/>
                <a:cs typeface="Arial"/>
              </a:rPr>
              <a:t>display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the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discovered facts  </a:t>
            </a: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# </a:t>
            </a:r>
            <a:r>
              <a:rPr sz="1650" b="1" spc="-90" dirty="0">
                <a:solidFill>
                  <a:srgbClr val="E2CDAA"/>
                </a:solidFill>
                <a:latin typeface="Arial"/>
                <a:cs typeface="Arial"/>
              </a:rPr>
              <a:t>for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the</a:t>
            </a:r>
            <a:r>
              <a:rPr sz="1650" b="1" spc="80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80" dirty="0">
                <a:solidFill>
                  <a:srgbClr val="DBDBDB"/>
                </a:solidFill>
                <a:latin typeface="Arial"/>
                <a:cs typeface="Arial"/>
              </a:rPr>
              <a:t>localhost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$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ansible </a:t>
            </a:r>
            <a:r>
              <a:rPr sz="1650" b="1" spc="-80" dirty="0">
                <a:solidFill>
                  <a:srgbClr val="DBDBDB"/>
                </a:solidFill>
                <a:latin typeface="Arial"/>
                <a:cs typeface="Arial"/>
              </a:rPr>
              <a:t>localhost </a:t>
            </a:r>
            <a:r>
              <a:rPr sz="1650" b="1" spc="-40" dirty="0">
                <a:solidFill>
                  <a:srgbClr val="DBDBDB"/>
                </a:solidFill>
                <a:latin typeface="Arial"/>
                <a:cs typeface="Arial"/>
              </a:rPr>
              <a:t>-</a:t>
            </a:r>
            <a:r>
              <a:rPr sz="1650" b="1" spc="-40" dirty="0">
                <a:solidFill>
                  <a:srgbClr val="E2CDAA"/>
                </a:solidFill>
                <a:latin typeface="Arial"/>
                <a:cs typeface="Arial"/>
              </a:rPr>
              <a:t>m</a:t>
            </a:r>
            <a:r>
              <a:rPr sz="1650" b="1" spc="135" dirty="0">
                <a:solidFill>
                  <a:srgbClr val="E2CDAA"/>
                </a:solidFill>
                <a:latin typeface="Arial"/>
                <a:cs typeface="Arial"/>
              </a:rPr>
              <a:t>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setup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Arial"/>
              <a:cs typeface="Arial"/>
            </a:endParaRPr>
          </a:p>
          <a:p>
            <a:pPr marR="87630">
              <a:lnSpc>
                <a:spcPct val="101000"/>
              </a:lnSpc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#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run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the </a:t>
            </a:r>
            <a:r>
              <a:rPr sz="1650" b="1" spc="-75" dirty="0">
                <a:solidFill>
                  <a:srgbClr val="DBDBDB"/>
                </a:solidFill>
                <a:latin typeface="Arial"/>
                <a:cs typeface="Arial"/>
              </a:rPr>
              <a:t>uptime command </a:t>
            </a:r>
            <a:r>
              <a:rPr sz="1650" b="1" spc="-85" dirty="0">
                <a:solidFill>
                  <a:srgbClr val="E2CDAA"/>
                </a:solidFill>
                <a:latin typeface="Arial"/>
                <a:cs typeface="Arial"/>
              </a:rPr>
              <a:t>on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all </a:t>
            </a:r>
            <a:r>
              <a:rPr sz="1650" b="1" spc="-90" dirty="0">
                <a:solidFill>
                  <a:srgbClr val="E2CDAA"/>
                </a:solidFill>
                <a:latin typeface="Arial"/>
                <a:cs typeface="Arial"/>
              </a:rPr>
              <a:t>hosts in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the  </a:t>
            </a: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# </a:t>
            </a:r>
            <a:r>
              <a:rPr sz="1650" b="1" spc="-55" dirty="0">
                <a:solidFill>
                  <a:srgbClr val="DBDBDB"/>
                </a:solidFill>
                <a:latin typeface="Arial"/>
                <a:cs typeface="Arial"/>
              </a:rPr>
              <a:t>web</a:t>
            </a:r>
            <a:r>
              <a:rPr sz="1650" b="1" spc="-10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90" dirty="0">
                <a:solidFill>
                  <a:srgbClr val="E2CDAA"/>
                </a:solidFill>
                <a:latin typeface="Arial"/>
                <a:cs typeface="Arial"/>
              </a:rPr>
              <a:t>group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$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ansible </a:t>
            </a:r>
            <a:r>
              <a:rPr sz="1650" b="1" spc="-55" dirty="0">
                <a:solidFill>
                  <a:srgbClr val="DBDBDB"/>
                </a:solidFill>
                <a:latin typeface="Arial"/>
                <a:cs typeface="Arial"/>
              </a:rPr>
              <a:t>web </a:t>
            </a:r>
            <a:r>
              <a:rPr sz="1650" b="1" spc="-40" dirty="0">
                <a:solidFill>
                  <a:srgbClr val="DBDBDB"/>
                </a:solidFill>
                <a:latin typeface="Arial"/>
                <a:cs typeface="Arial"/>
              </a:rPr>
              <a:t>-</a:t>
            </a:r>
            <a:r>
              <a:rPr sz="1650" b="1" spc="-40" dirty="0">
                <a:solidFill>
                  <a:srgbClr val="E2CDAA"/>
                </a:solidFill>
                <a:latin typeface="Arial"/>
                <a:cs typeface="Arial"/>
              </a:rPr>
              <a:t>m </a:t>
            </a:r>
            <a:r>
              <a:rPr sz="1650" b="1" spc="-75" dirty="0">
                <a:solidFill>
                  <a:srgbClr val="DBDBDB"/>
                </a:solidFill>
                <a:latin typeface="Arial"/>
                <a:cs typeface="Arial"/>
              </a:rPr>
              <a:t>command </a:t>
            </a:r>
            <a:r>
              <a:rPr sz="1650" b="1" dirty="0">
                <a:solidFill>
                  <a:srgbClr val="DBDBDB"/>
                </a:solidFill>
                <a:latin typeface="Arial"/>
                <a:cs typeface="Arial"/>
              </a:rPr>
              <a:t>-a</a:t>
            </a:r>
            <a:r>
              <a:rPr sz="1650" b="1" spc="225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105" dirty="0">
                <a:solidFill>
                  <a:srgbClr val="CC9292"/>
                </a:solidFill>
                <a:latin typeface="Arial"/>
                <a:cs typeface="Arial"/>
              </a:rPr>
              <a:t>"uptime"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1186744"/>
            <a:ext cx="6804025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35" dirty="0"/>
              <a:t>Sidebar: </a:t>
            </a:r>
            <a:r>
              <a:rPr spc="40" dirty="0"/>
              <a:t>Discovered</a:t>
            </a:r>
            <a:r>
              <a:rPr spc="-245" dirty="0"/>
              <a:t> </a:t>
            </a:r>
            <a:r>
              <a:rPr spc="-5" dirty="0"/>
              <a:t>Facts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2154766"/>
            <a:ext cx="14056994" cy="104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95"/>
              </a:spcBef>
            </a:pPr>
            <a:r>
              <a:rPr sz="3100" spc="-420" dirty="0">
                <a:solidFill>
                  <a:srgbClr val="545454"/>
                </a:solidFill>
                <a:latin typeface="Arial Black"/>
                <a:cs typeface="Arial Black"/>
              </a:rPr>
              <a:t>Facts </a:t>
            </a:r>
            <a:r>
              <a:rPr sz="3100" spc="-280" dirty="0">
                <a:solidFill>
                  <a:srgbClr val="545454"/>
                </a:solidFill>
                <a:latin typeface="Arial Black"/>
                <a:cs typeface="Arial Black"/>
              </a:rPr>
              <a:t>are bits </a:t>
            </a:r>
            <a:r>
              <a:rPr sz="3100" spc="-175" dirty="0">
                <a:solidFill>
                  <a:srgbClr val="545454"/>
                </a:solidFill>
                <a:latin typeface="Arial Black"/>
                <a:cs typeface="Arial Black"/>
              </a:rPr>
              <a:t>of </a:t>
            </a:r>
            <a:r>
              <a:rPr sz="3100" spc="-215" dirty="0">
                <a:solidFill>
                  <a:srgbClr val="545454"/>
                </a:solidFill>
                <a:latin typeface="Arial Black"/>
                <a:cs typeface="Arial Black"/>
              </a:rPr>
              <a:t>information </a:t>
            </a:r>
            <a:r>
              <a:rPr sz="3100" spc="-245" dirty="0">
                <a:solidFill>
                  <a:srgbClr val="545454"/>
                </a:solidFill>
                <a:latin typeface="Arial Black"/>
                <a:cs typeface="Arial Black"/>
              </a:rPr>
              <a:t>derived </a:t>
            </a:r>
            <a:r>
              <a:rPr sz="3100" spc="-185" dirty="0">
                <a:solidFill>
                  <a:srgbClr val="545454"/>
                </a:solidFill>
                <a:latin typeface="Arial Black"/>
                <a:cs typeface="Arial Black"/>
              </a:rPr>
              <a:t>from </a:t>
            </a:r>
            <a:r>
              <a:rPr sz="3100" spc="-290" dirty="0">
                <a:solidFill>
                  <a:srgbClr val="545454"/>
                </a:solidFill>
                <a:latin typeface="Arial Black"/>
                <a:cs typeface="Arial Black"/>
              </a:rPr>
              <a:t>examining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3100" spc="-265" dirty="0">
                <a:solidFill>
                  <a:srgbClr val="545454"/>
                </a:solidFill>
                <a:latin typeface="Arial Black"/>
                <a:cs typeface="Arial Black"/>
              </a:rPr>
              <a:t>host </a:t>
            </a:r>
            <a:r>
              <a:rPr sz="3100" spc="-345" dirty="0">
                <a:solidFill>
                  <a:srgbClr val="545454"/>
                </a:solidFill>
                <a:latin typeface="Arial Black"/>
                <a:cs typeface="Arial Black"/>
              </a:rPr>
              <a:t>systems </a:t>
            </a:r>
            <a:r>
              <a:rPr sz="3100" spc="-270" dirty="0">
                <a:solidFill>
                  <a:srgbClr val="545454"/>
                </a:solidFill>
                <a:latin typeface="Arial Black"/>
                <a:cs typeface="Arial Black"/>
              </a:rPr>
              <a:t>that </a:t>
            </a:r>
            <a:r>
              <a:rPr sz="3100" spc="-280" dirty="0">
                <a:solidFill>
                  <a:srgbClr val="545454"/>
                </a:solidFill>
                <a:latin typeface="Arial Black"/>
                <a:cs typeface="Arial Black"/>
              </a:rPr>
              <a:t>are  </a:t>
            </a:r>
            <a:r>
              <a:rPr sz="3100" spc="-260" dirty="0">
                <a:solidFill>
                  <a:srgbClr val="545454"/>
                </a:solidFill>
                <a:latin typeface="Arial Black"/>
                <a:cs typeface="Arial Black"/>
              </a:rPr>
              <a:t>stored </a:t>
            </a:r>
            <a:r>
              <a:rPr sz="3100" spc="-380" dirty="0">
                <a:solidFill>
                  <a:srgbClr val="545454"/>
                </a:solidFill>
                <a:latin typeface="Arial Black"/>
                <a:cs typeface="Arial Black"/>
              </a:rPr>
              <a:t>as </a:t>
            </a:r>
            <a:r>
              <a:rPr sz="3100" spc="-285" dirty="0">
                <a:solidFill>
                  <a:srgbClr val="545454"/>
                </a:solidFill>
                <a:latin typeface="Arial Black"/>
                <a:cs typeface="Arial Black"/>
              </a:rPr>
              <a:t>variables </a:t>
            </a:r>
            <a:r>
              <a:rPr sz="3100" spc="-155" dirty="0">
                <a:solidFill>
                  <a:srgbClr val="545454"/>
                </a:solidFill>
                <a:latin typeface="Arial Black"/>
                <a:cs typeface="Arial Black"/>
              </a:rPr>
              <a:t>for </a:t>
            </a:r>
            <a:r>
              <a:rPr sz="3100" spc="-265" dirty="0">
                <a:solidFill>
                  <a:srgbClr val="545454"/>
                </a:solidFill>
                <a:latin typeface="Arial Black"/>
                <a:cs typeface="Arial Black"/>
              </a:rPr>
              <a:t>later </a:t>
            </a:r>
            <a:r>
              <a:rPr sz="3100" spc="-300" dirty="0">
                <a:solidFill>
                  <a:srgbClr val="545454"/>
                </a:solidFill>
                <a:latin typeface="Arial Black"/>
                <a:cs typeface="Arial Black"/>
              </a:rPr>
              <a:t>use </a:t>
            </a:r>
            <a:r>
              <a:rPr sz="3100" spc="-204" dirty="0">
                <a:solidFill>
                  <a:srgbClr val="545454"/>
                </a:solidFill>
                <a:latin typeface="Arial Black"/>
                <a:cs typeface="Arial Black"/>
              </a:rPr>
              <a:t>in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</a:t>
            </a:r>
            <a:r>
              <a:rPr sz="3100" spc="5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285" dirty="0">
                <a:solidFill>
                  <a:srgbClr val="545454"/>
                </a:solidFill>
                <a:latin typeface="Arial Black"/>
                <a:cs typeface="Arial Black"/>
              </a:rPr>
              <a:t>play.</a:t>
            </a:r>
            <a:endParaRPr sz="31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3392311"/>
            <a:ext cx="14566900" cy="93345"/>
          </a:xfrm>
          <a:custGeom>
            <a:avLst/>
            <a:gdLst/>
            <a:ahLst/>
            <a:cxnLst/>
            <a:rect l="l" t="t" r="r" b="b"/>
            <a:pathLst>
              <a:path w="14566900" h="93345">
                <a:moveTo>
                  <a:pt x="0" y="93133"/>
                </a:moveTo>
                <a:lnTo>
                  <a:pt x="14566900" y="93133"/>
                </a:lnTo>
                <a:lnTo>
                  <a:pt x="14566900" y="0"/>
                </a:lnTo>
                <a:lnTo>
                  <a:pt x="0" y="0"/>
                </a:lnTo>
                <a:lnTo>
                  <a:pt x="0" y="93133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8866" y="3561644"/>
            <a:ext cx="93345" cy="4038600"/>
          </a:xfrm>
          <a:custGeom>
            <a:avLst/>
            <a:gdLst/>
            <a:ahLst/>
            <a:cxnLst/>
            <a:rect l="l" t="t" r="r" b="b"/>
            <a:pathLst>
              <a:path w="93345" h="4038600">
                <a:moveTo>
                  <a:pt x="0" y="4038600"/>
                </a:moveTo>
                <a:lnTo>
                  <a:pt x="93133" y="4038600"/>
                </a:lnTo>
                <a:lnTo>
                  <a:pt x="93133" y="0"/>
                </a:lnTo>
                <a:lnTo>
                  <a:pt x="0" y="0"/>
                </a:lnTo>
                <a:lnTo>
                  <a:pt x="0" y="40386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8866" y="3392311"/>
            <a:ext cx="169333" cy="16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05101" y="3392311"/>
            <a:ext cx="169333" cy="169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05101" y="7600244"/>
            <a:ext cx="169333" cy="169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8866" y="7600244"/>
            <a:ext cx="169333" cy="1693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2000" y="3485444"/>
            <a:ext cx="14732000" cy="4205605"/>
          </a:xfrm>
          <a:custGeom>
            <a:avLst/>
            <a:gdLst/>
            <a:ahLst/>
            <a:cxnLst/>
            <a:rect l="l" t="t" r="r" b="b"/>
            <a:pathLst>
              <a:path w="14732000" h="4205605">
                <a:moveTo>
                  <a:pt x="14732000" y="4205111"/>
                </a:moveTo>
                <a:lnTo>
                  <a:pt x="0" y="4205111"/>
                </a:lnTo>
                <a:lnTo>
                  <a:pt x="0" y="0"/>
                </a:lnTo>
                <a:lnTo>
                  <a:pt x="14732000" y="0"/>
                </a:lnTo>
                <a:lnTo>
                  <a:pt x="14732000" y="4205111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70485" marR="12033250">
              <a:lnSpc>
                <a:spcPct val="101000"/>
              </a:lnSpc>
            </a:pPr>
            <a:r>
              <a:rPr spc="5" dirty="0">
                <a:solidFill>
                  <a:srgbClr val="DBDBDB"/>
                </a:solidFill>
              </a:rPr>
              <a:t>$ </a:t>
            </a:r>
            <a:r>
              <a:rPr spc="-65" dirty="0">
                <a:solidFill>
                  <a:srgbClr val="DBDBDB"/>
                </a:solidFill>
              </a:rPr>
              <a:t>ansible </a:t>
            </a:r>
            <a:r>
              <a:rPr spc="-80" dirty="0">
                <a:solidFill>
                  <a:srgbClr val="DBDBDB"/>
                </a:solidFill>
              </a:rPr>
              <a:t>localhost </a:t>
            </a:r>
            <a:r>
              <a:rPr spc="-40" dirty="0">
                <a:solidFill>
                  <a:srgbClr val="DBDBDB"/>
                </a:solidFill>
              </a:rPr>
              <a:t>-m </a:t>
            </a:r>
            <a:r>
              <a:rPr spc="-70" dirty="0">
                <a:solidFill>
                  <a:srgbClr val="DBDBDB"/>
                </a:solidFill>
              </a:rPr>
              <a:t>setup  </a:t>
            </a:r>
            <a:r>
              <a:rPr spc="-80" dirty="0">
                <a:solidFill>
                  <a:srgbClr val="DBDBDB"/>
                </a:solidFill>
              </a:rPr>
              <a:t>localhost </a:t>
            </a:r>
            <a:r>
              <a:rPr spc="-30" dirty="0">
                <a:solidFill>
                  <a:srgbClr val="DBDBDB"/>
                </a:solidFill>
              </a:rPr>
              <a:t>| </a:t>
            </a:r>
            <a:r>
              <a:rPr spc="-75" dirty="0">
                <a:solidFill>
                  <a:srgbClr val="DBDBDB"/>
                </a:solidFill>
              </a:rPr>
              <a:t>success </a:t>
            </a:r>
            <a:r>
              <a:rPr spc="5" dirty="0"/>
              <a:t>&gt;&gt; </a:t>
            </a:r>
            <a:r>
              <a:rPr spc="-90" dirty="0">
                <a:solidFill>
                  <a:srgbClr val="DBDBDB"/>
                </a:solidFill>
              </a:rPr>
              <a:t>{  </a:t>
            </a:r>
            <a:r>
              <a:rPr spc="-80" dirty="0">
                <a:solidFill>
                  <a:srgbClr val="CC9292"/>
                </a:solidFill>
              </a:rPr>
              <a:t>"ansible_facts"</a:t>
            </a:r>
            <a:r>
              <a:rPr spc="-80" dirty="0">
                <a:solidFill>
                  <a:srgbClr val="DBA2A2"/>
                </a:solidFill>
              </a:rPr>
              <a:t>:</a:t>
            </a:r>
            <a:r>
              <a:rPr spc="-5" dirty="0">
                <a:solidFill>
                  <a:srgbClr val="DBA2A2"/>
                </a:solidFill>
              </a:rPr>
              <a:t> </a:t>
            </a:r>
            <a:r>
              <a:rPr spc="-90" dirty="0">
                <a:solidFill>
                  <a:srgbClr val="DBDBDB"/>
                </a:solidFill>
              </a:rPr>
              <a:t>{</a:t>
            </a:r>
          </a:p>
          <a:p>
            <a:pPr marL="656590" marR="11605260" indent="-234950">
              <a:lnSpc>
                <a:spcPct val="101000"/>
              </a:lnSpc>
            </a:pPr>
            <a:r>
              <a:rPr spc="-70" dirty="0">
                <a:solidFill>
                  <a:srgbClr val="CC9292"/>
                </a:solidFill>
              </a:rPr>
              <a:t>"ansible_default_ipv4"</a:t>
            </a:r>
            <a:r>
              <a:rPr spc="-70" dirty="0">
                <a:solidFill>
                  <a:srgbClr val="DBA2A2"/>
                </a:solidFill>
              </a:rPr>
              <a:t>: </a:t>
            </a:r>
            <a:r>
              <a:rPr spc="-90" dirty="0">
                <a:solidFill>
                  <a:srgbClr val="DBDBDB"/>
                </a:solidFill>
              </a:rPr>
              <a:t>{  </a:t>
            </a:r>
            <a:r>
              <a:rPr spc="-95" dirty="0">
                <a:solidFill>
                  <a:srgbClr val="CC9292"/>
                </a:solidFill>
              </a:rPr>
              <a:t>"address"</a:t>
            </a:r>
            <a:r>
              <a:rPr spc="-95" dirty="0">
                <a:solidFill>
                  <a:srgbClr val="DBA2A2"/>
                </a:solidFill>
              </a:rPr>
              <a:t>:</a:t>
            </a:r>
            <a:r>
              <a:rPr spc="-25" dirty="0">
                <a:solidFill>
                  <a:srgbClr val="DBA2A2"/>
                </a:solidFill>
              </a:rPr>
              <a:t> </a:t>
            </a:r>
            <a:r>
              <a:rPr spc="-25" dirty="0">
                <a:solidFill>
                  <a:srgbClr val="CC9292"/>
                </a:solidFill>
              </a:rPr>
              <a:t>"192.168.1.37"</a:t>
            </a:r>
            <a:r>
              <a:rPr spc="-25" dirty="0">
                <a:solidFill>
                  <a:srgbClr val="DBDBDB"/>
                </a:solidFill>
              </a:rPr>
              <a:t>,</a:t>
            </a:r>
          </a:p>
          <a:p>
            <a:pPr marL="656590" marR="11687810">
              <a:lnSpc>
                <a:spcPct val="101000"/>
              </a:lnSpc>
            </a:pPr>
            <a:r>
              <a:rPr spc="-95" dirty="0">
                <a:solidFill>
                  <a:srgbClr val="CC9292"/>
                </a:solidFill>
              </a:rPr>
              <a:t>"alias"</a:t>
            </a:r>
            <a:r>
              <a:rPr spc="-95" dirty="0">
                <a:solidFill>
                  <a:srgbClr val="DBA2A2"/>
                </a:solidFill>
              </a:rPr>
              <a:t>: </a:t>
            </a:r>
            <a:r>
              <a:rPr spc="-85" dirty="0">
                <a:solidFill>
                  <a:srgbClr val="CC9292"/>
                </a:solidFill>
              </a:rPr>
              <a:t>"wlan0"</a:t>
            </a:r>
            <a:r>
              <a:rPr spc="-85" dirty="0">
                <a:solidFill>
                  <a:srgbClr val="DBDBDB"/>
                </a:solidFill>
              </a:rPr>
              <a:t>,  </a:t>
            </a:r>
            <a:r>
              <a:rPr spc="-85" dirty="0">
                <a:solidFill>
                  <a:srgbClr val="CC9292"/>
                </a:solidFill>
              </a:rPr>
              <a:t>"gateway"</a:t>
            </a:r>
            <a:r>
              <a:rPr spc="-85" dirty="0">
                <a:solidFill>
                  <a:srgbClr val="DBA2A2"/>
                </a:solidFill>
              </a:rPr>
              <a:t>:</a:t>
            </a:r>
            <a:r>
              <a:rPr dirty="0">
                <a:solidFill>
                  <a:srgbClr val="DBA2A2"/>
                </a:solidFill>
              </a:rPr>
              <a:t> </a:t>
            </a:r>
            <a:r>
              <a:rPr spc="-30" dirty="0">
                <a:solidFill>
                  <a:srgbClr val="CC9292"/>
                </a:solidFill>
              </a:rPr>
              <a:t>"192.168.1.1"</a:t>
            </a:r>
            <a:r>
              <a:rPr spc="-30" dirty="0">
                <a:solidFill>
                  <a:srgbClr val="DBDBDB"/>
                </a:solidFill>
              </a:rPr>
              <a:t>,</a:t>
            </a:r>
          </a:p>
          <a:p>
            <a:pPr marL="656590">
              <a:lnSpc>
                <a:spcPct val="100000"/>
              </a:lnSpc>
              <a:spcBef>
                <a:spcPts val="20"/>
              </a:spcBef>
            </a:pPr>
            <a:r>
              <a:rPr spc="-85" dirty="0">
                <a:solidFill>
                  <a:srgbClr val="CC9292"/>
                </a:solidFill>
              </a:rPr>
              <a:t>"interface"</a:t>
            </a:r>
            <a:r>
              <a:rPr spc="-85" dirty="0">
                <a:solidFill>
                  <a:srgbClr val="DBA2A2"/>
                </a:solidFill>
              </a:rPr>
              <a:t>:</a:t>
            </a:r>
            <a:r>
              <a:rPr spc="-5" dirty="0">
                <a:solidFill>
                  <a:srgbClr val="DBA2A2"/>
                </a:solidFill>
              </a:rPr>
              <a:t> </a:t>
            </a:r>
            <a:r>
              <a:rPr spc="-85" dirty="0">
                <a:solidFill>
                  <a:srgbClr val="CC9292"/>
                </a:solidFill>
              </a:rPr>
              <a:t>"wlan0"</a:t>
            </a:r>
            <a:r>
              <a:rPr spc="-85" dirty="0">
                <a:solidFill>
                  <a:srgbClr val="DBDBDB"/>
                </a:solidFill>
              </a:rPr>
              <a:t>,</a:t>
            </a:r>
          </a:p>
          <a:p>
            <a:pPr marL="656590" marR="10747375">
              <a:lnSpc>
                <a:spcPct val="101000"/>
              </a:lnSpc>
            </a:pPr>
            <a:r>
              <a:rPr spc="-85" dirty="0">
                <a:solidFill>
                  <a:srgbClr val="CC9292"/>
                </a:solidFill>
              </a:rPr>
              <a:t>"macaddress"</a:t>
            </a:r>
            <a:r>
              <a:rPr spc="-85" dirty="0">
                <a:solidFill>
                  <a:srgbClr val="DBA2A2"/>
                </a:solidFill>
              </a:rPr>
              <a:t>: </a:t>
            </a:r>
            <a:r>
              <a:rPr spc="-50" dirty="0">
                <a:solidFill>
                  <a:srgbClr val="CC9292"/>
                </a:solidFill>
              </a:rPr>
              <a:t>"c4:85:08:3b:a9:16"</a:t>
            </a:r>
            <a:r>
              <a:rPr spc="-50" dirty="0">
                <a:solidFill>
                  <a:srgbClr val="DBDBDB"/>
                </a:solidFill>
              </a:rPr>
              <a:t>,  </a:t>
            </a:r>
            <a:r>
              <a:rPr spc="-125" dirty="0">
                <a:solidFill>
                  <a:srgbClr val="CC9292"/>
                </a:solidFill>
              </a:rPr>
              <a:t>"mtu"</a:t>
            </a:r>
            <a:r>
              <a:rPr spc="-125" dirty="0">
                <a:solidFill>
                  <a:srgbClr val="DBA2A2"/>
                </a:solidFill>
              </a:rPr>
              <a:t>:</a:t>
            </a:r>
            <a:r>
              <a:rPr spc="-5" dirty="0">
                <a:solidFill>
                  <a:srgbClr val="DBA2A2"/>
                </a:solidFill>
              </a:rPr>
              <a:t> </a:t>
            </a:r>
            <a:r>
              <a:rPr dirty="0">
                <a:solidFill>
                  <a:srgbClr val="8BCFD2"/>
                </a:solidFill>
              </a:rPr>
              <a:t>1500</a:t>
            </a:r>
            <a:r>
              <a:rPr dirty="0">
                <a:solidFill>
                  <a:srgbClr val="DBDBDB"/>
                </a:solidFill>
              </a:rPr>
              <a:t>,</a:t>
            </a:r>
          </a:p>
          <a:p>
            <a:pPr marL="656590">
              <a:lnSpc>
                <a:spcPct val="100000"/>
              </a:lnSpc>
              <a:spcBef>
                <a:spcPts val="20"/>
              </a:spcBef>
            </a:pPr>
            <a:r>
              <a:rPr spc="-90" dirty="0">
                <a:solidFill>
                  <a:srgbClr val="CC9292"/>
                </a:solidFill>
              </a:rPr>
              <a:t>"netmask"</a:t>
            </a:r>
            <a:r>
              <a:rPr spc="-90" dirty="0">
                <a:solidFill>
                  <a:srgbClr val="DBA2A2"/>
                </a:solidFill>
              </a:rPr>
              <a:t>:</a:t>
            </a:r>
            <a:r>
              <a:rPr spc="-5" dirty="0">
                <a:solidFill>
                  <a:srgbClr val="DBA2A2"/>
                </a:solidFill>
              </a:rPr>
              <a:t> </a:t>
            </a:r>
            <a:r>
              <a:rPr spc="-25" dirty="0">
                <a:solidFill>
                  <a:srgbClr val="CC9292"/>
                </a:solidFill>
              </a:rPr>
              <a:t>"255.255.255.0"</a:t>
            </a:r>
            <a:r>
              <a:rPr spc="-25" dirty="0">
                <a:solidFill>
                  <a:srgbClr val="DBDBDB"/>
                </a:solidFill>
              </a:rPr>
              <a:t>,</a:t>
            </a:r>
          </a:p>
          <a:p>
            <a:pPr marL="656590">
              <a:lnSpc>
                <a:spcPct val="100000"/>
              </a:lnSpc>
              <a:spcBef>
                <a:spcPts val="20"/>
              </a:spcBef>
            </a:pPr>
            <a:r>
              <a:rPr spc="-100" dirty="0">
                <a:solidFill>
                  <a:srgbClr val="CC9292"/>
                </a:solidFill>
              </a:rPr>
              <a:t>"network"</a:t>
            </a:r>
            <a:r>
              <a:rPr spc="-100" dirty="0">
                <a:solidFill>
                  <a:srgbClr val="DBA2A2"/>
                </a:solidFill>
              </a:rPr>
              <a:t>:</a:t>
            </a:r>
            <a:r>
              <a:rPr spc="-5" dirty="0">
                <a:solidFill>
                  <a:srgbClr val="DBA2A2"/>
                </a:solidFill>
              </a:rPr>
              <a:t> </a:t>
            </a:r>
            <a:r>
              <a:rPr spc="-30" dirty="0">
                <a:solidFill>
                  <a:srgbClr val="CC9292"/>
                </a:solidFill>
              </a:rPr>
              <a:t>"192.168.1.0"</a:t>
            </a:r>
            <a:r>
              <a:rPr spc="-30" dirty="0">
                <a:solidFill>
                  <a:srgbClr val="DBDBDB"/>
                </a:solidFill>
              </a:rPr>
              <a:t>,</a:t>
            </a:r>
          </a:p>
          <a:p>
            <a:pPr marL="656590">
              <a:lnSpc>
                <a:spcPct val="100000"/>
              </a:lnSpc>
              <a:spcBef>
                <a:spcPts val="20"/>
              </a:spcBef>
            </a:pPr>
            <a:r>
              <a:rPr spc="-105" dirty="0">
                <a:solidFill>
                  <a:srgbClr val="CC9292"/>
                </a:solidFill>
              </a:rPr>
              <a:t>"type"</a:t>
            </a:r>
            <a:r>
              <a:rPr spc="-105" dirty="0">
                <a:solidFill>
                  <a:srgbClr val="DBA2A2"/>
                </a:solidFill>
              </a:rPr>
              <a:t>:</a:t>
            </a:r>
            <a:r>
              <a:rPr spc="-5" dirty="0">
                <a:solidFill>
                  <a:srgbClr val="DBA2A2"/>
                </a:solidFill>
              </a:rPr>
              <a:t> </a:t>
            </a:r>
            <a:r>
              <a:rPr spc="-95" dirty="0">
                <a:solidFill>
                  <a:srgbClr val="CC9292"/>
                </a:solidFill>
              </a:rPr>
              <a:t>"ether"</a:t>
            </a:r>
          </a:p>
          <a:p>
            <a:pPr marL="422275">
              <a:lnSpc>
                <a:spcPct val="100000"/>
              </a:lnSpc>
              <a:spcBef>
                <a:spcPts val="20"/>
              </a:spcBef>
            </a:pPr>
            <a:r>
              <a:rPr spc="-45" dirty="0">
                <a:solidFill>
                  <a:srgbClr val="DBDBDB"/>
                </a:solidFill>
              </a:rPr>
              <a:t>},</a:t>
            </a:r>
          </a:p>
        </p:txBody>
      </p:sp>
      <p:sp>
        <p:nvSpPr>
          <p:cNvPr id="12" name="object 12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3278011"/>
            <a:ext cx="7463790" cy="205740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6200" spc="55" dirty="0">
                <a:solidFill>
                  <a:srgbClr val="FFFFFF"/>
                </a:solidFill>
              </a:rPr>
              <a:t>Lab </a:t>
            </a:r>
            <a:r>
              <a:rPr sz="6200" spc="570" dirty="0">
                <a:solidFill>
                  <a:srgbClr val="FFFFFF"/>
                </a:solidFill>
              </a:rPr>
              <a:t>#</a:t>
            </a:r>
            <a:r>
              <a:rPr sz="6200" spc="-285" dirty="0">
                <a:solidFill>
                  <a:srgbClr val="FFFFFF"/>
                </a:solidFill>
              </a:rPr>
              <a:t> </a:t>
            </a:r>
            <a:r>
              <a:rPr sz="6200" spc="-100" dirty="0">
                <a:solidFill>
                  <a:srgbClr val="FFFFFF"/>
                </a:solidFill>
              </a:rPr>
              <a:t>1:</a:t>
            </a:r>
            <a:endParaRPr sz="6200"/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6200" spc="-5" dirty="0">
                <a:solidFill>
                  <a:srgbClr val="FFFFFF"/>
                </a:solidFill>
              </a:rPr>
              <a:t>Ad-Hoc</a:t>
            </a:r>
            <a:r>
              <a:rPr sz="6200" spc="-180" dirty="0">
                <a:solidFill>
                  <a:srgbClr val="FFFFFF"/>
                </a:solidFill>
              </a:rPr>
              <a:t> </a:t>
            </a:r>
            <a:r>
              <a:rPr sz="6200" spc="140" dirty="0">
                <a:solidFill>
                  <a:srgbClr val="FFFFFF"/>
                </a:solidFill>
              </a:rPr>
              <a:t>Commands</a:t>
            </a:r>
            <a:endParaRPr sz="6200"/>
          </a:p>
        </p:txBody>
      </p:sp>
      <p:sp>
        <p:nvSpPr>
          <p:cNvPr id="3" name="object 3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1595967"/>
            <a:ext cx="2503805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85" dirty="0"/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1164166" y="4000500"/>
            <a:ext cx="155222" cy="155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4166" y="4635500"/>
            <a:ext cx="155222" cy="155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4166" y="5256389"/>
            <a:ext cx="155222" cy="155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4166" y="5877278"/>
            <a:ext cx="155222" cy="155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4166" y="6512277"/>
            <a:ext cx="155222" cy="155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64166" y="7133166"/>
            <a:ext cx="155222" cy="155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9300" y="2563988"/>
            <a:ext cx="14703425" cy="487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95"/>
              </a:spcBef>
            </a:pPr>
            <a:r>
              <a:rPr sz="3100" spc="-290" dirty="0">
                <a:solidFill>
                  <a:srgbClr val="545454"/>
                </a:solidFill>
                <a:latin typeface="Arial Black"/>
                <a:cs typeface="Arial Black"/>
              </a:rPr>
              <a:t>Ansible </a:t>
            </a:r>
            <a:r>
              <a:rPr sz="3100" spc="-365" dirty="0">
                <a:solidFill>
                  <a:srgbClr val="545454"/>
                </a:solidFill>
                <a:latin typeface="Arial Black"/>
                <a:cs typeface="Arial Black"/>
              </a:rPr>
              <a:t>can </a:t>
            </a:r>
            <a:r>
              <a:rPr sz="3100" spc="-315" dirty="0">
                <a:solidFill>
                  <a:srgbClr val="545454"/>
                </a:solidFill>
                <a:latin typeface="Arial Black"/>
                <a:cs typeface="Arial Black"/>
              </a:rPr>
              <a:t>work </a:t>
            </a:r>
            <a:r>
              <a:rPr sz="3100" spc="-305" dirty="0">
                <a:solidFill>
                  <a:srgbClr val="545454"/>
                </a:solidFill>
                <a:latin typeface="Arial Black"/>
                <a:cs typeface="Arial Black"/>
              </a:rPr>
              <a:t>with </a:t>
            </a:r>
            <a:r>
              <a:rPr sz="3100" spc="-290" dirty="0">
                <a:solidFill>
                  <a:srgbClr val="545454"/>
                </a:solidFill>
                <a:latin typeface="Arial Black"/>
                <a:cs typeface="Arial Black"/>
              </a:rPr>
              <a:t>metadata </a:t>
            </a:r>
            <a:r>
              <a:rPr sz="3100" spc="-185" dirty="0">
                <a:solidFill>
                  <a:srgbClr val="545454"/>
                </a:solidFill>
                <a:latin typeface="Arial Black"/>
                <a:cs typeface="Arial Black"/>
              </a:rPr>
              <a:t>from </a:t>
            </a:r>
            <a:r>
              <a:rPr sz="3100" spc="-260" dirty="0">
                <a:solidFill>
                  <a:srgbClr val="545454"/>
                </a:solidFill>
                <a:latin typeface="Arial Black"/>
                <a:cs typeface="Arial Black"/>
              </a:rPr>
              <a:t>various </a:t>
            </a:r>
            <a:r>
              <a:rPr sz="3100" spc="-325" dirty="0">
                <a:solidFill>
                  <a:srgbClr val="545454"/>
                </a:solidFill>
                <a:latin typeface="Arial Black"/>
                <a:cs typeface="Arial Black"/>
              </a:rPr>
              <a:t>sources </a:t>
            </a:r>
            <a:r>
              <a:rPr sz="3100" spc="-225" dirty="0">
                <a:solidFill>
                  <a:srgbClr val="545454"/>
                </a:solidFill>
                <a:latin typeface="Arial Black"/>
                <a:cs typeface="Arial Black"/>
              </a:rPr>
              <a:t>and </a:t>
            </a:r>
            <a:r>
              <a:rPr sz="3100" spc="-295" dirty="0">
                <a:solidFill>
                  <a:srgbClr val="545454"/>
                </a:solidFill>
                <a:latin typeface="Arial Black"/>
                <a:cs typeface="Arial Black"/>
              </a:rPr>
              <a:t>manage </a:t>
            </a:r>
            <a:r>
              <a:rPr sz="3100" spc="-229" dirty="0">
                <a:solidFill>
                  <a:srgbClr val="545454"/>
                </a:solidFill>
                <a:latin typeface="Arial Black"/>
                <a:cs typeface="Arial Black"/>
              </a:rPr>
              <a:t>their </a:t>
            </a:r>
            <a:r>
              <a:rPr sz="3100" spc="-335" dirty="0">
                <a:solidFill>
                  <a:srgbClr val="545454"/>
                </a:solidFill>
                <a:latin typeface="Arial Black"/>
                <a:cs typeface="Arial Black"/>
              </a:rPr>
              <a:t>context  </a:t>
            </a:r>
            <a:r>
              <a:rPr sz="3100" spc="-204" dirty="0">
                <a:solidFill>
                  <a:srgbClr val="545454"/>
                </a:solidFill>
                <a:latin typeface="Arial Black"/>
                <a:cs typeface="Arial Black"/>
              </a:rPr>
              <a:t>in </a:t>
            </a:r>
            <a:r>
              <a:rPr sz="3100" spc="-260" dirty="0">
                <a:solidFill>
                  <a:srgbClr val="545454"/>
                </a:solidFill>
                <a:latin typeface="Arial Black"/>
                <a:cs typeface="Arial Black"/>
              </a:rPr>
              <a:t>the </a:t>
            </a:r>
            <a:r>
              <a:rPr sz="3100" spc="-170" dirty="0">
                <a:solidFill>
                  <a:srgbClr val="545454"/>
                </a:solidFill>
                <a:latin typeface="Arial Black"/>
                <a:cs typeface="Arial Black"/>
              </a:rPr>
              <a:t>form </a:t>
            </a:r>
            <a:r>
              <a:rPr sz="3100" spc="-175" dirty="0">
                <a:solidFill>
                  <a:srgbClr val="545454"/>
                </a:solidFill>
                <a:latin typeface="Arial Black"/>
                <a:cs typeface="Arial Black"/>
              </a:rPr>
              <a:t>of</a:t>
            </a:r>
            <a:r>
              <a:rPr sz="3100" spc="-290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275" dirty="0">
                <a:solidFill>
                  <a:srgbClr val="545454"/>
                </a:solidFill>
                <a:latin typeface="Arial Black"/>
                <a:cs typeface="Arial Black"/>
              </a:rPr>
              <a:t>variables.</a:t>
            </a:r>
            <a:endParaRPr sz="3100">
              <a:latin typeface="Arial Black"/>
              <a:cs typeface="Arial Black"/>
            </a:endParaRPr>
          </a:p>
          <a:p>
            <a:pPr marL="802640" marR="8963025">
              <a:lnSpc>
                <a:spcPct val="134400"/>
              </a:lnSpc>
              <a:spcBef>
                <a:spcPts val="560"/>
              </a:spcBef>
            </a:pPr>
            <a:r>
              <a:rPr sz="3100" spc="-250" dirty="0">
                <a:solidFill>
                  <a:srgbClr val="545454"/>
                </a:solidFill>
                <a:latin typeface="Arial Black"/>
                <a:cs typeface="Arial Black"/>
              </a:rPr>
              <a:t>Command line </a:t>
            </a:r>
            <a:r>
              <a:rPr sz="3100" spc="-270" dirty="0">
                <a:solidFill>
                  <a:srgbClr val="545454"/>
                </a:solidFill>
                <a:latin typeface="Arial Black"/>
                <a:cs typeface="Arial Black"/>
              </a:rPr>
              <a:t>parameters 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Plays </a:t>
            </a:r>
            <a:r>
              <a:rPr sz="3100" spc="-225" dirty="0">
                <a:solidFill>
                  <a:srgbClr val="545454"/>
                </a:solidFill>
                <a:latin typeface="Arial Black"/>
                <a:cs typeface="Arial Black"/>
              </a:rPr>
              <a:t>and</a:t>
            </a:r>
            <a:r>
              <a:rPr sz="3100" spc="-130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380" dirty="0">
                <a:solidFill>
                  <a:srgbClr val="545454"/>
                </a:solidFill>
                <a:latin typeface="Arial Black"/>
                <a:cs typeface="Arial Black"/>
              </a:rPr>
              <a:t>tasks</a:t>
            </a:r>
            <a:endParaRPr sz="3100">
              <a:latin typeface="Arial Black"/>
              <a:cs typeface="Arial Black"/>
            </a:endParaRPr>
          </a:p>
          <a:p>
            <a:pPr marL="802640" marR="12139930">
              <a:lnSpc>
                <a:spcPct val="131400"/>
              </a:lnSpc>
            </a:pPr>
            <a:r>
              <a:rPr sz="3100" spc="-345" dirty="0">
                <a:solidFill>
                  <a:srgbClr val="545454"/>
                </a:solidFill>
                <a:latin typeface="Arial Black"/>
                <a:cs typeface="Arial Black"/>
              </a:rPr>
              <a:t>Files  I</a:t>
            </a:r>
            <a:r>
              <a:rPr sz="3100" spc="-165" dirty="0">
                <a:solidFill>
                  <a:srgbClr val="545454"/>
                </a:solidFill>
                <a:latin typeface="Arial Black"/>
                <a:cs typeface="Arial Black"/>
              </a:rPr>
              <a:t>n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v</a:t>
            </a:r>
            <a:r>
              <a:rPr sz="3100" spc="-330" dirty="0">
                <a:solidFill>
                  <a:srgbClr val="545454"/>
                </a:solidFill>
                <a:latin typeface="Arial Black"/>
                <a:cs typeface="Arial Black"/>
              </a:rPr>
              <a:t>e</a:t>
            </a:r>
            <a:r>
              <a:rPr sz="3100" spc="-165" dirty="0">
                <a:solidFill>
                  <a:srgbClr val="545454"/>
                </a:solidFill>
                <a:latin typeface="Arial Black"/>
                <a:cs typeface="Arial Black"/>
              </a:rPr>
              <a:t>n</a:t>
            </a:r>
            <a:r>
              <a:rPr sz="3100" spc="-285" dirty="0">
                <a:solidFill>
                  <a:srgbClr val="545454"/>
                </a:solidFill>
                <a:latin typeface="Arial Black"/>
                <a:cs typeface="Arial Black"/>
              </a:rPr>
              <a:t>t</a:t>
            </a:r>
            <a:r>
              <a:rPr sz="3100" spc="-195" dirty="0">
                <a:solidFill>
                  <a:srgbClr val="545454"/>
                </a:solidFill>
                <a:latin typeface="Arial Black"/>
                <a:cs typeface="Arial Black"/>
              </a:rPr>
              <a:t>o</a:t>
            </a:r>
            <a:r>
              <a:rPr sz="3100" spc="-114" dirty="0">
                <a:solidFill>
                  <a:srgbClr val="545454"/>
                </a:solidFill>
                <a:latin typeface="Arial Black"/>
                <a:cs typeface="Arial Black"/>
              </a:rPr>
              <a:t>r</a:t>
            </a:r>
            <a:r>
              <a:rPr sz="3100" spc="-330" dirty="0">
                <a:solidFill>
                  <a:srgbClr val="545454"/>
                </a:solidFill>
                <a:latin typeface="Arial Black"/>
                <a:cs typeface="Arial Black"/>
              </a:rPr>
              <a:t>y</a:t>
            </a:r>
            <a:endParaRPr sz="3100">
              <a:latin typeface="Arial Black"/>
              <a:cs typeface="Arial Black"/>
            </a:endParaRPr>
          </a:p>
          <a:p>
            <a:pPr marL="802640" marR="10888980">
              <a:lnSpc>
                <a:spcPct val="131400"/>
              </a:lnSpc>
              <a:spcBef>
                <a:spcPts val="110"/>
              </a:spcBef>
            </a:pPr>
            <a:r>
              <a:rPr sz="3100" spc="-300" dirty="0">
                <a:solidFill>
                  <a:srgbClr val="545454"/>
                </a:solidFill>
                <a:latin typeface="Arial Black"/>
                <a:cs typeface="Arial Black"/>
              </a:rPr>
              <a:t>Discovered </a:t>
            </a:r>
            <a:r>
              <a:rPr sz="3100" spc="-360" dirty="0">
                <a:solidFill>
                  <a:srgbClr val="545454"/>
                </a:solidFill>
                <a:latin typeface="Arial Black"/>
                <a:cs typeface="Arial Black"/>
              </a:rPr>
              <a:t>facts  </a:t>
            </a:r>
            <a:r>
              <a:rPr sz="3100" spc="-335" dirty="0">
                <a:solidFill>
                  <a:srgbClr val="545454"/>
                </a:solidFill>
                <a:latin typeface="Arial Black"/>
                <a:cs typeface="Arial Black"/>
              </a:rPr>
              <a:t>Roles</a:t>
            </a:r>
            <a:endParaRPr sz="31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1849966"/>
            <a:ext cx="1482090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65" dirty="0"/>
              <a:t>T</a:t>
            </a:r>
            <a:r>
              <a:rPr spc="204" dirty="0"/>
              <a:t>a</a:t>
            </a:r>
            <a:r>
              <a:rPr spc="-245" dirty="0"/>
              <a:t>s</a:t>
            </a:r>
            <a:r>
              <a:rPr spc="275" dirty="0"/>
              <a:t>k</a:t>
            </a:r>
            <a:r>
              <a:rPr spc="-24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164166" y="3746500"/>
            <a:ext cx="155222" cy="155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4166" y="4381500"/>
            <a:ext cx="155222" cy="155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4166" y="5002389"/>
            <a:ext cx="155222" cy="155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4166" y="5623278"/>
            <a:ext cx="155222" cy="155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4166" y="6258278"/>
            <a:ext cx="155222" cy="155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64166" y="6879166"/>
            <a:ext cx="155222" cy="155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9300" y="2620433"/>
            <a:ext cx="13181965" cy="4569460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3100" spc="-480" dirty="0">
                <a:solidFill>
                  <a:srgbClr val="545454"/>
                </a:solidFill>
                <a:latin typeface="Arial Black"/>
                <a:cs typeface="Arial Black"/>
              </a:rPr>
              <a:t>Tasks </a:t>
            </a:r>
            <a:r>
              <a:rPr sz="3100" spc="-280" dirty="0">
                <a:solidFill>
                  <a:srgbClr val="545454"/>
                </a:solidFill>
                <a:latin typeface="Arial Black"/>
                <a:cs typeface="Arial Black"/>
              </a:rPr>
              <a:t>are </a:t>
            </a:r>
            <a:r>
              <a:rPr sz="3100" spc="-260" dirty="0">
                <a:solidFill>
                  <a:srgbClr val="545454"/>
                </a:solidFill>
                <a:latin typeface="Arial Black"/>
                <a:cs typeface="Arial Black"/>
              </a:rPr>
              <a:t>the </a:t>
            </a:r>
            <a:r>
              <a:rPr sz="3100" spc="-275" dirty="0">
                <a:solidFill>
                  <a:srgbClr val="545454"/>
                </a:solidFill>
                <a:latin typeface="Arial Black"/>
                <a:cs typeface="Arial Black"/>
              </a:rPr>
              <a:t>application </a:t>
            </a:r>
            <a:r>
              <a:rPr sz="3100" spc="-175" dirty="0">
                <a:solidFill>
                  <a:srgbClr val="545454"/>
                </a:solidFill>
                <a:latin typeface="Arial Black"/>
                <a:cs typeface="Arial Black"/>
              </a:rPr>
              <a:t>of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3100" spc="-220" dirty="0">
                <a:solidFill>
                  <a:srgbClr val="545454"/>
                </a:solidFill>
                <a:latin typeface="Arial Black"/>
                <a:cs typeface="Arial Black"/>
              </a:rPr>
              <a:t>module </a:t>
            </a:r>
            <a:r>
              <a:rPr sz="3100" spc="-240" dirty="0">
                <a:solidFill>
                  <a:srgbClr val="545454"/>
                </a:solidFill>
                <a:latin typeface="Arial Black"/>
                <a:cs typeface="Arial Black"/>
              </a:rPr>
              <a:t>to </a:t>
            </a:r>
            <a:r>
              <a:rPr sz="3100" spc="-185" dirty="0">
                <a:solidFill>
                  <a:srgbClr val="545454"/>
                </a:solidFill>
                <a:latin typeface="Arial Black"/>
                <a:cs typeface="Arial Black"/>
              </a:rPr>
              <a:t>perform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3100" spc="-345" dirty="0">
                <a:solidFill>
                  <a:srgbClr val="545454"/>
                </a:solidFill>
                <a:latin typeface="Arial Black"/>
                <a:cs typeface="Arial Black"/>
              </a:rPr>
              <a:t>specific </a:t>
            </a:r>
            <a:r>
              <a:rPr sz="3100" spc="-215" dirty="0">
                <a:solidFill>
                  <a:srgbClr val="545454"/>
                </a:solidFill>
                <a:latin typeface="Arial Black"/>
                <a:cs typeface="Arial Black"/>
              </a:rPr>
              <a:t>unit </a:t>
            </a:r>
            <a:r>
              <a:rPr sz="3100" spc="-175" dirty="0">
                <a:solidFill>
                  <a:srgbClr val="545454"/>
                </a:solidFill>
                <a:latin typeface="Arial Black"/>
                <a:cs typeface="Arial Black"/>
              </a:rPr>
              <a:t>of</a:t>
            </a:r>
            <a:r>
              <a:rPr sz="3100" spc="-130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295" dirty="0">
                <a:solidFill>
                  <a:srgbClr val="545454"/>
                </a:solidFill>
                <a:latin typeface="Arial Black"/>
                <a:cs typeface="Arial Black"/>
              </a:rPr>
              <a:t>work.</a:t>
            </a:r>
            <a:endParaRPr sz="3100">
              <a:latin typeface="Arial Black"/>
              <a:cs typeface="Arial Black"/>
            </a:endParaRPr>
          </a:p>
          <a:p>
            <a:pPr marL="802640">
              <a:lnSpc>
                <a:spcPct val="100000"/>
              </a:lnSpc>
              <a:spcBef>
                <a:spcPts val="1835"/>
              </a:spcBef>
            </a:pPr>
            <a:r>
              <a:rPr sz="3100" b="1" spc="45" dirty="0">
                <a:solidFill>
                  <a:srgbClr val="545454"/>
                </a:solidFill>
                <a:latin typeface="Arial"/>
                <a:cs typeface="Arial"/>
              </a:rPr>
              <a:t>file</a:t>
            </a:r>
            <a:r>
              <a:rPr sz="3100" spc="45" dirty="0">
                <a:solidFill>
                  <a:srgbClr val="545454"/>
                </a:solidFill>
                <a:latin typeface="Arial Black"/>
                <a:cs typeface="Arial Black"/>
              </a:rPr>
              <a:t>: </a:t>
            </a:r>
            <a:r>
              <a:rPr sz="3100" spc="-445" dirty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3100" spc="-270" dirty="0">
                <a:solidFill>
                  <a:srgbClr val="545454"/>
                </a:solidFill>
                <a:latin typeface="Arial Black"/>
                <a:cs typeface="Arial Black"/>
              </a:rPr>
              <a:t>directory </a:t>
            </a:r>
            <a:r>
              <a:rPr sz="3100" spc="-225" dirty="0">
                <a:solidFill>
                  <a:srgbClr val="545454"/>
                </a:solidFill>
                <a:latin typeface="Arial Black"/>
                <a:cs typeface="Arial Black"/>
              </a:rPr>
              <a:t>should</a:t>
            </a:r>
            <a:r>
              <a:rPr sz="3100" spc="-254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355" dirty="0">
                <a:solidFill>
                  <a:srgbClr val="545454"/>
                </a:solidFill>
                <a:latin typeface="Arial Black"/>
                <a:cs typeface="Arial Black"/>
              </a:rPr>
              <a:t>exist</a:t>
            </a:r>
            <a:endParaRPr sz="3100">
              <a:latin typeface="Arial Black"/>
              <a:cs typeface="Arial Black"/>
            </a:endParaRPr>
          </a:p>
          <a:p>
            <a:pPr marL="802640">
              <a:lnSpc>
                <a:spcPct val="100000"/>
              </a:lnSpc>
              <a:spcBef>
                <a:spcPts val="1280"/>
              </a:spcBef>
            </a:pPr>
            <a:r>
              <a:rPr sz="3100" b="1" spc="65" dirty="0">
                <a:solidFill>
                  <a:srgbClr val="545454"/>
                </a:solidFill>
                <a:latin typeface="Arial"/>
                <a:cs typeface="Arial"/>
              </a:rPr>
              <a:t>yum</a:t>
            </a:r>
            <a:r>
              <a:rPr sz="3100" spc="65" dirty="0">
                <a:solidFill>
                  <a:srgbClr val="545454"/>
                </a:solidFill>
                <a:latin typeface="Arial Black"/>
                <a:cs typeface="Arial Black"/>
              </a:rPr>
              <a:t>: </a:t>
            </a:r>
            <a:r>
              <a:rPr sz="3100" spc="-445" dirty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3100" spc="-370" dirty="0">
                <a:solidFill>
                  <a:srgbClr val="545454"/>
                </a:solidFill>
                <a:latin typeface="Arial Black"/>
                <a:cs typeface="Arial Black"/>
              </a:rPr>
              <a:t>package </a:t>
            </a:r>
            <a:r>
              <a:rPr sz="3100" spc="-225" dirty="0">
                <a:solidFill>
                  <a:srgbClr val="545454"/>
                </a:solidFill>
                <a:latin typeface="Arial Black"/>
                <a:cs typeface="Arial Black"/>
              </a:rPr>
              <a:t>should </a:t>
            </a:r>
            <a:r>
              <a:rPr sz="3100" spc="-245" dirty="0">
                <a:solidFill>
                  <a:srgbClr val="545454"/>
                </a:solidFill>
                <a:latin typeface="Arial Black"/>
                <a:cs typeface="Arial Black"/>
              </a:rPr>
              <a:t>be</a:t>
            </a:r>
            <a:r>
              <a:rPr sz="3100" spc="-770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275" dirty="0">
                <a:solidFill>
                  <a:srgbClr val="545454"/>
                </a:solidFill>
                <a:latin typeface="Arial Black"/>
                <a:cs typeface="Arial Black"/>
              </a:rPr>
              <a:t>installed</a:t>
            </a:r>
            <a:endParaRPr sz="3100">
              <a:latin typeface="Arial Black"/>
              <a:cs typeface="Arial Black"/>
            </a:endParaRPr>
          </a:p>
          <a:p>
            <a:pPr marL="802640">
              <a:lnSpc>
                <a:spcPct val="100000"/>
              </a:lnSpc>
              <a:spcBef>
                <a:spcPts val="1170"/>
              </a:spcBef>
            </a:pPr>
            <a:r>
              <a:rPr sz="3100" b="1" dirty="0">
                <a:solidFill>
                  <a:srgbClr val="545454"/>
                </a:solidFill>
                <a:latin typeface="Arial"/>
                <a:cs typeface="Arial"/>
              </a:rPr>
              <a:t>service</a:t>
            </a:r>
            <a:r>
              <a:rPr sz="3100" dirty="0">
                <a:solidFill>
                  <a:srgbClr val="545454"/>
                </a:solidFill>
                <a:latin typeface="Arial Black"/>
                <a:cs typeface="Arial Black"/>
              </a:rPr>
              <a:t>: </a:t>
            </a:r>
            <a:r>
              <a:rPr sz="3100" spc="-445" dirty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service </a:t>
            </a:r>
            <a:r>
              <a:rPr sz="3100" spc="-225" dirty="0">
                <a:solidFill>
                  <a:srgbClr val="545454"/>
                </a:solidFill>
                <a:latin typeface="Arial Black"/>
                <a:cs typeface="Arial Black"/>
              </a:rPr>
              <a:t>should </a:t>
            </a:r>
            <a:r>
              <a:rPr sz="3100" spc="-245" dirty="0">
                <a:solidFill>
                  <a:srgbClr val="545454"/>
                </a:solidFill>
                <a:latin typeface="Arial Black"/>
                <a:cs typeface="Arial Black"/>
              </a:rPr>
              <a:t>be</a:t>
            </a:r>
            <a:r>
              <a:rPr sz="3100" spc="-735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200" dirty="0">
                <a:solidFill>
                  <a:srgbClr val="545454"/>
                </a:solidFill>
                <a:latin typeface="Arial Black"/>
                <a:cs typeface="Arial Black"/>
              </a:rPr>
              <a:t>running</a:t>
            </a:r>
            <a:endParaRPr sz="3100">
              <a:latin typeface="Arial Black"/>
              <a:cs typeface="Arial Black"/>
            </a:endParaRPr>
          </a:p>
          <a:p>
            <a:pPr marL="802640">
              <a:lnSpc>
                <a:spcPct val="100000"/>
              </a:lnSpc>
              <a:spcBef>
                <a:spcPts val="1170"/>
              </a:spcBef>
            </a:pPr>
            <a:r>
              <a:rPr sz="3100" b="1" spc="135" dirty="0">
                <a:solidFill>
                  <a:srgbClr val="545454"/>
                </a:solidFill>
                <a:latin typeface="Arial"/>
                <a:cs typeface="Arial"/>
              </a:rPr>
              <a:t>template</a:t>
            </a:r>
            <a:r>
              <a:rPr sz="3100" spc="135" dirty="0">
                <a:solidFill>
                  <a:srgbClr val="545454"/>
                </a:solidFill>
                <a:latin typeface="Arial Black"/>
                <a:cs typeface="Arial Black"/>
              </a:rPr>
              <a:t>: </a:t>
            </a:r>
            <a:r>
              <a:rPr sz="3100" spc="-265" dirty="0">
                <a:solidFill>
                  <a:srgbClr val="545454"/>
                </a:solidFill>
                <a:latin typeface="Arial Black"/>
                <a:cs typeface="Arial Black"/>
              </a:rPr>
              <a:t>Render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3100" spc="-254" dirty="0">
                <a:solidFill>
                  <a:srgbClr val="545454"/>
                </a:solidFill>
                <a:latin typeface="Arial Black"/>
                <a:cs typeface="Arial Black"/>
              </a:rPr>
              <a:t>configuration </a:t>
            </a:r>
            <a:r>
              <a:rPr sz="3100" spc="-250" dirty="0">
                <a:solidFill>
                  <a:srgbClr val="545454"/>
                </a:solidFill>
                <a:latin typeface="Arial Black"/>
                <a:cs typeface="Arial Black"/>
              </a:rPr>
              <a:t>file </a:t>
            </a:r>
            <a:r>
              <a:rPr sz="3100" spc="-185" dirty="0">
                <a:solidFill>
                  <a:srgbClr val="545454"/>
                </a:solidFill>
                <a:latin typeface="Arial Black"/>
                <a:cs typeface="Arial Black"/>
              </a:rPr>
              <a:t>from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</a:t>
            </a:r>
            <a:r>
              <a:rPr sz="3100" spc="-450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275" dirty="0">
                <a:solidFill>
                  <a:srgbClr val="545454"/>
                </a:solidFill>
                <a:latin typeface="Arial Black"/>
                <a:cs typeface="Arial Black"/>
              </a:rPr>
              <a:t>template</a:t>
            </a:r>
            <a:endParaRPr sz="3100">
              <a:latin typeface="Arial Black"/>
              <a:cs typeface="Arial Black"/>
            </a:endParaRPr>
          </a:p>
          <a:p>
            <a:pPr marL="802640">
              <a:lnSpc>
                <a:spcPct val="100000"/>
              </a:lnSpc>
              <a:spcBef>
                <a:spcPts val="1280"/>
              </a:spcBef>
            </a:pPr>
            <a:r>
              <a:rPr sz="3100" b="1" spc="5" dirty="0">
                <a:solidFill>
                  <a:srgbClr val="545454"/>
                </a:solidFill>
                <a:latin typeface="Arial"/>
                <a:cs typeface="Arial"/>
              </a:rPr>
              <a:t>get_url</a:t>
            </a:r>
            <a:r>
              <a:rPr sz="3100" spc="5" dirty="0">
                <a:solidFill>
                  <a:srgbClr val="545454"/>
                </a:solidFill>
                <a:latin typeface="Arial Black"/>
                <a:cs typeface="Arial Black"/>
              </a:rPr>
              <a:t>: </a:t>
            </a:r>
            <a:r>
              <a:rPr sz="3100" spc="-370" dirty="0">
                <a:solidFill>
                  <a:srgbClr val="545454"/>
                </a:solidFill>
                <a:latin typeface="Arial Black"/>
                <a:cs typeface="Arial Black"/>
              </a:rPr>
              <a:t>Fetch </a:t>
            </a:r>
            <a:r>
              <a:rPr sz="3100" spc="-254" dirty="0">
                <a:solidFill>
                  <a:srgbClr val="545454"/>
                </a:solidFill>
                <a:latin typeface="Arial Black"/>
                <a:cs typeface="Arial Black"/>
              </a:rPr>
              <a:t>an </a:t>
            </a:r>
            <a:r>
              <a:rPr sz="3100" spc="-315" dirty="0">
                <a:solidFill>
                  <a:srgbClr val="545454"/>
                </a:solidFill>
                <a:latin typeface="Arial Black"/>
                <a:cs typeface="Arial Black"/>
              </a:rPr>
              <a:t>archive </a:t>
            </a:r>
            <a:r>
              <a:rPr sz="3100" spc="-250" dirty="0">
                <a:solidFill>
                  <a:srgbClr val="545454"/>
                </a:solidFill>
                <a:latin typeface="Arial Black"/>
                <a:cs typeface="Arial Black"/>
              </a:rPr>
              <a:t>file </a:t>
            </a:r>
            <a:r>
              <a:rPr sz="3100" spc="-185" dirty="0">
                <a:solidFill>
                  <a:srgbClr val="545454"/>
                </a:solidFill>
                <a:latin typeface="Arial Black"/>
                <a:cs typeface="Arial Black"/>
              </a:rPr>
              <a:t>from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</a:t>
            </a:r>
            <a:r>
              <a:rPr sz="3100" spc="-240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425" dirty="0">
                <a:solidFill>
                  <a:srgbClr val="545454"/>
                </a:solidFill>
                <a:latin typeface="Arial Black"/>
                <a:cs typeface="Arial Black"/>
              </a:rPr>
              <a:t>URL</a:t>
            </a:r>
            <a:endParaRPr sz="3100">
              <a:latin typeface="Arial Black"/>
              <a:cs typeface="Arial Black"/>
            </a:endParaRPr>
          </a:p>
          <a:p>
            <a:pPr marL="802640">
              <a:lnSpc>
                <a:spcPct val="100000"/>
              </a:lnSpc>
              <a:spcBef>
                <a:spcPts val="1170"/>
              </a:spcBef>
            </a:pPr>
            <a:r>
              <a:rPr sz="3100" b="1" spc="10" dirty="0">
                <a:solidFill>
                  <a:srgbClr val="545454"/>
                </a:solidFill>
                <a:latin typeface="Arial"/>
                <a:cs typeface="Arial"/>
              </a:rPr>
              <a:t>git</a:t>
            </a:r>
            <a:r>
              <a:rPr sz="3100" spc="10" dirty="0">
                <a:solidFill>
                  <a:srgbClr val="545454"/>
                </a:solidFill>
                <a:latin typeface="Arial Black"/>
                <a:cs typeface="Arial Black"/>
              </a:rPr>
              <a:t>: </a:t>
            </a:r>
            <a:r>
              <a:rPr sz="3100" spc="-280" dirty="0">
                <a:solidFill>
                  <a:srgbClr val="545454"/>
                </a:solidFill>
                <a:latin typeface="Arial Black"/>
                <a:cs typeface="Arial Black"/>
              </a:rPr>
              <a:t>Clone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3100" spc="-310" dirty="0">
                <a:solidFill>
                  <a:srgbClr val="545454"/>
                </a:solidFill>
                <a:latin typeface="Arial Black"/>
                <a:cs typeface="Arial Black"/>
              </a:rPr>
              <a:t>source </a:t>
            </a:r>
            <a:r>
              <a:rPr sz="3100" spc="-320" dirty="0">
                <a:solidFill>
                  <a:srgbClr val="545454"/>
                </a:solidFill>
                <a:latin typeface="Arial Black"/>
                <a:cs typeface="Arial Black"/>
              </a:rPr>
              <a:t>code</a:t>
            </a:r>
            <a:r>
              <a:rPr sz="3100" spc="-235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245" dirty="0">
                <a:solidFill>
                  <a:srgbClr val="545454"/>
                </a:solidFill>
                <a:latin typeface="Arial Black"/>
                <a:cs typeface="Arial Black"/>
              </a:rPr>
              <a:t>repository</a:t>
            </a:r>
            <a:endParaRPr sz="31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1708855"/>
            <a:ext cx="6287135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90" dirty="0"/>
              <a:t>Example </a:t>
            </a:r>
            <a:r>
              <a:rPr spc="-95" dirty="0"/>
              <a:t>Tasks </a:t>
            </a:r>
            <a:r>
              <a:rPr spc="160" dirty="0"/>
              <a:t>in </a:t>
            </a:r>
            <a:r>
              <a:rPr spc="210" dirty="0"/>
              <a:t>a</a:t>
            </a:r>
            <a:r>
              <a:rPr spc="-475" dirty="0"/>
              <a:t> </a:t>
            </a:r>
            <a:r>
              <a:rPr spc="55" dirty="0"/>
              <a:t>Play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2617611"/>
            <a:ext cx="14566900" cy="92075"/>
          </a:xfrm>
          <a:custGeom>
            <a:avLst/>
            <a:gdLst/>
            <a:ahLst/>
            <a:cxnLst/>
            <a:rect l="l" t="t" r="r" b="b"/>
            <a:pathLst>
              <a:path w="14566900" h="92075">
                <a:moveTo>
                  <a:pt x="0" y="91722"/>
                </a:moveTo>
                <a:lnTo>
                  <a:pt x="14566900" y="91722"/>
                </a:lnTo>
                <a:lnTo>
                  <a:pt x="14566900" y="0"/>
                </a:lnTo>
                <a:lnTo>
                  <a:pt x="0" y="0"/>
                </a:lnTo>
                <a:lnTo>
                  <a:pt x="0" y="91722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866" y="2786944"/>
            <a:ext cx="93345" cy="4292600"/>
          </a:xfrm>
          <a:custGeom>
            <a:avLst/>
            <a:gdLst/>
            <a:ahLst/>
            <a:cxnLst/>
            <a:rect l="l" t="t" r="r" b="b"/>
            <a:pathLst>
              <a:path w="93345" h="4292600">
                <a:moveTo>
                  <a:pt x="0" y="4292600"/>
                </a:moveTo>
                <a:lnTo>
                  <a:pt x="93133" y="4292600"/>
                </a:lnTo>
                <a:lnTo>
                  <a:pt x="93133" y="0"/>
                </a:lnTo>
                <a:lnTo>
                  <a:pt x="0" y="0"/>
                </a:lnTo>
                <a:lnTo>
                  <a:pt x="0" y="42926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8866" y="2617611"/>
            <a:ext cx="169333" cy="16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05101" y="2617611"/>
            <a:ext cx="169333" cy="169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05101" y="7079544"/>
            <a:ext cx="169333" cy="169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8866" y="7079544"/>
            <a:ext cx="169333" cy="1693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2800" y="2667000"/>
            <a:ext cx="14732000" cy="4459605"/>
          </a:xfrm>
          <a:custGeom>
            <a:avLst/>
            <a:gdLst/>
            <a:ahLst/>
            <a:cxnLst/>
            <a:rect l="l" t="t" r="r" b="b"/>
            <a:pathLst>
              <a:path w="14732000" h="4459605">
                <a:moveTo>
                  <a:pt x="14732000" y="4459111"/>
                </a:moveTo>
                <a:lnTo>
                  <a:pt x="0" y="4459111"/>
                </a:lnTo>
                <a:lnTo>
                  <a:pt x="0" y="0"/>
                </a:lnTo>
                <a:lnTo>
                  <a:pt x="14732000" y="0"/>
                </a:lnTo>
                <a:lnTo>
                  <a:pt x="14732000" y="4459111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2555" y="3007077"/>
            <a:ext cx="3618865" cy="3835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650" b="1" spc="-75" dirty="0">
                <a:solidFill>
                  <a:srgbClr val="EEDBBB"/>
                </a:solidFill>
                <a:latin typeface="Arial"/>
                <a:cs typeface="Arial"/>
              </a:rPr>
              <a:t>tasks</a:t>
            </a:r>
            <a:r>
              <a:rPr sz="1650" b="1" spc="-75" dirty="0">
                <a:solidFill>
                  <a:srgbClr val="DBDBDB"/>
                </a:solidFill>
                <a:latin typeface="Arial"/>
                <a:cs typeface="Arial"/>
              </a:rPr>
              <a:t>:</a:t>
            </a:r>
            <a:endParaRPr sz="1650">
              <a:latin typeface="Arial"/>
              <a:cs typeface="Arial"/>
            </a:endParaRPr>
          </a:p>
          <a:p>
            <a:pPr marL="116839" marR="532765" indent="-117475">
              <a:lnSpc>
                <a:spcPct val="101000"/>
              </a:lnSpc>
              <a:buClr>
                <a:srgbClr val="DBDBDB"/>
              </a:buClr>
              <a:buChar char="-"/>
              <a:tabLst>
                <a:tab pos="129539" algn="l"/>
              </a:tabLst>
            </a:pPr>
            <a:r>
              <a:rPr sz="1650" b="1" spc="-50" dirty="0">
                <a:solidFill>
                  <a:srgbClr val="EEDBBB"/>
                </a:solidFill>
                <a:latin typeface="Arial"/>
                <a:cs typeface="Arial"/>
              </a:rPr>
              <a:t>name</a:t>
            </a: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: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httpd </a:t>
            </a: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package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is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present </a:t>
            </a:r>
            <a:r>
              <a:rPr sz="1650" b="1" spc="-65" dirty="0">
                <a:solidFill>
                  <a:srgbClr val="EEDBBB"/>
                </a:solidFill>
                <a:latin typeface="Arial"/>
                <a:cs typeface="Arial"/>
              </a:rPr>
              <a:t> </a:t>
            </a:r>
            <a:r>
              <a:rPr sz="1650" b="1" spc="-90" dirty="0">
                <a:solidFill>
                  <a:srgbClr val="EEDBBB"/>
                </a:solidFill>
                <a:latin typeface="Arial"/>
                <a:cs typeface="Arial"/>
              </a:rPr>
              <a:t>yum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:</a:t>
            </a:r>
            <a:endParaRPr sz="1650">
              <a:latin typeface="Arial"/>
              <a:cs typeface="Arial"/>
            </a:endParaRPr>
          </a:p>
          <a:p>
            <a:pPr marL="234315" marR="2259965">
              <a:lnSpc>
                <a:spcPct val="101000"/>
              </a:lnSpc>
            </a:pPr>
            <a:r>
              <a:rPr sz="1650" b="1" spc="-50" dirty="0">
                <a:solidFill>
                  <a:srgbClr val="EEDBBB"/>
                </a:solidFill>
                <a:latin typeface="Arial"/>
                <a:cs typeface="Arial"/>
              </a:rPr>
              <a:t>name</a:t>
            </a: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: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httpd  </a:t>
            </a:r>
            <a:r>
              <a:rPr sz="1650" b="1" spc="-60" dirty="0">
                <a:solidFill>
                  <a:srgbClr val="EEDBBB"/>
                </a:solidFill>
                <a:latin typeface="Arial"/>
                <a:cs typeface="Arial"/>
              </a:rPr>
              <a:t>state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:</a:t>
            </a:r>
            <a:r>
              <a:rPr sz="1650" b="1" spc="-45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latest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Arial"/>
              <a:cs typeface="Arial"/>
            </a:endParaRPr>
          </a:p>
          <a:p>
            <a:pPr marL="116839" marR="5080" indent="-117475">
              <a:lnSpc>
                <a:spcPct val="101000"/>
              </a:lnSpc>
              <a:buClr>
                <a:srgbClr val="DBDBDB"/>
              </a:buClr>
              <a:buChar char="-"/>
              <a:tabLst>
                <a:tab pos="129539" algn="l"/>
              </a:tabLst>
            </a:pPr>
            <a:r>
              <a:rPr sz="1650" b="1" spc="-50" dirty="0">
                <a:solidFill>
                  <a:srgbClr val="EEDBBB"/>
                </a:solidFill>
                <a:latin typeface="Arial"/>
                <a:cs typeface="Arial"/>
              </a:rPr>
              <a:t>name</a:t>
            </a: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: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latest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index.html file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is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present </a:t>
            </a:r>
            <a:r>
              <a:rPr sz="1650" b="1" spc="-65" dirty="0">
                <a:solidFill>
                  <a:srgbClr val="EEDBBB"/>
                </a:solidFill>
                <a:latin typeface="Arial"/>
                <a:cs typeface="Arial"/>
              </a:rPr>
              <a:t> </a:t>
            </a:r>
            <a:r>
              <a:rPr sz="1650" b="1" spc="-90" dirty="0">
                <a:solidFill>
                  <a:srgbClr val="EEDBBB"/>
                </a:solidFill>
                <a:latin typeface="Arial"/>
                <a:cs typeface="Arial"/>
              </a:rPr>
              <a:t>copy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:</a:t>
            </a:r>
            <a:endParaRPr sz="1650">
              <a:latin typeface="Arial"/>
              <a:cs typeface="Arial"/>
            </a:endParaRPr>
          </a:p>
          <a:p>
            <a:pPr marL="234315" marR="1473200">
              <a:lnSpc>
                <a:spcPct val="101000"/>
              </a:lnSpc>
            </a:pPr>
            <a:r>
              <a:rPr sz="1650" b="1" spc="-90" dirty="0">
                <a:solidFill>
                  <a:srgbClr val="EEDBBB"/>
                </a:solidFill>
                <a:latin typeface="Arial"/>
                <a:cs typeface="Arial"/>
              </a:rPr>
              <a:t>src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: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files/index.html  </a:t>
            </a:r>
            <a:r>
              <a:rPr sz="1650" b="1" spc="-70" dirty="0">
                <a:solidFill>
                  <a:srgbClr val="EEDBBB"/>
                </a:solidFill>
                <a:latin typeface="Arial"/>
                <a:cs typeface="Arial"/>
              </a:rPr>
              <a:t>dest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:</a:t>
            </a:r>
            <a:r>
              <a:rPr sz="1650" b="1" spc="-30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/var/www/html/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Arial"/>
              <a:cs typeface="Arial"/>
            </a:endParaRPr>
          </a:p>
          <a:p>
            <a:pPr marL="116839" marR="1708150" indent="-117475">
              <a:lnSpc>
                <a:spcPct val="101000"/>
              </a:lnSpc>
              <a:buClr>
                <a:srgbClr val="DBDBDB"/>
              </a:buClr>
              <a:buChar char="-"/>
              <a:tabLst>
                <a:tab pos="129539" algn="l"/>
              </a:tabLst>
            </a:pPr>
            <a:r>
              <a:rPr sz="1650" b="1" spc="-50" dirty="0">
                <a:solidFill>
                  <a:srgbClr val="EEDBBB"/>
                </a:solidFill>
                <a:latin typeface="Arial"/>
                <a:cs typeface="Arial"/>
              </a:rPr>
              <a:t>name</a:t>
            </a: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: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restart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httpd </a:t>
            </a:r>
            <a:r>
              <a:rPr sz="1650" b="1" spc="-90" dirty="0">
                <a:solidFill>
                  <a:srgbClr val="EEDBBB"/>
                </a:solidFill>
                <a:latin typeface="Arial"/>
                <a:cs typeface="Arial"/>
              </a:rPr>
              <a:t> </a:t>
            </a:r>
            <a:r>
              <a:rPr sz="1650" b="1" spc="-65" dirty="0">
                <a:solidFill>
                  <a:srgbClr val="EEDBBB"/>
                </a:solidFill>
                <a:latin typeface="Arial"/>
                <a:cs typeface="Arial"/>
              </a:rPr>
              <a:t>service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:</a:t>
            </a:r>
            <a:endParaRPr sz="1650">
              <a:latin typeface="Arial"/>
              <a:cs typeface="Arial"/>
            </a:endParaRPr>
          </a:p>
          <a:p>
            <a:pPr marL="234315" marR="1966595">
              <a:lnSpc>
                <a:spcPct val="101000"/>
              </a:lnSpc>
            </a:pPr>
            <a:r>
              <a:rPr sz="1650" b="1" spc="-50" dirty="0">
                <a:solidFill>
                  <a:srgbClr val="EEDBBB"/>
                </a:solidFill>
                <a:latin typeface="Arial"/>
                <a:cs typeface="Arial"/>
              </a:rPr>
              <a:t>name</a:t>
            </a: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: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httpd  </a:t>
            </a:r>
            <a:r>
              <a:rPr sz="1650" b="1" spc="-60" dirty="0">
                <a:solidFill>
                  <a:srgbClr val="EEDBBB"/>
                </a:solidFill>
                <a:latin typeface="Arial"/>
                <a:cs typeface="Arial"/>
              </a:rPr>
              <a:t>state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: restarted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2160411"/>
            <a:ext cx="4388485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240" dirty="0"/>
              <a:t>What </a:t>
            </a:r>
            <a:r>
              <a:rPr spc="-65" dirty="0"/>
              <a:t>is</a:t>
            </a:r>
            <a:r>
              <a:rPr spc="-459" dirty="0"/>
              <a:t> </a:t>
            </a:r>
            <a:r>
              <a:rPr spc="-30" dirty="0"/>
              <a:t>Ansible?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3142544"/>
            <a:ext cx="11589385" cy="363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95"/>
              </a:spcBef>
            </a:pPr>
            <a:r>
              <a:rPr sz="3100" spc="-310" dirty="0">
                <a:solidFill>
                  <a:srgbClr val="545454"/>
                </a:solidFill>
                <a:latin typeface="Arial Black"/>
                <a:cs typeface="Arial Black"/>
              </a:rPr>
              <a:t>It's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3100" b="1" spc="75" dirty="0">
                <a:solidFill>
                  <a:srgbClr val="545454"/>
                </a:solidFill>
                <a:latin typeface="Arial"/>
                <a:cs typeface="Arial"/>
              </a:rPr>
              <a:t>simple </a:t>
            </a:r>
            <a:r>
              <a:rPr sz="3100" b="1" spc="165" dirty="0">
                <a:solidFill>
                  <a:srgbClr val="545454"/>
                </a:solidFill>
                <a:latin typeface="Arial"/>
                <a:cs typeface="Arial"/>
              </a:rPr>
              <a:t>automation </a:t>
            </a:r>
            <a:r>
              <a:rPr sz="3100" b="1" spc="60" dirty="0">
                <a:solidFill>
                  <a:srgbClr val="545454"/>
                </a:solidFill>
                <a:latin typeface="Arial"/>
                <a:cs typeface="Arial"/>
              </a:rPr>
              <a:t>language </a:t>
            </a:r>
            <a:r>
              <a:rPr sz="3100" spc="-270" dirty="0">
                <a:solidFill>
                  <a:srgbClr val="545454"/>
                </a:solidFill>
                <a:latin typeface="Arial Black"/>
                <a:cs typeface="Arial Black"/>
              </a:rPr>
              <a:t>that </a:t>
            </a:r>
            <a:r>
              <a:rPr sz="3100" spc="-365" dirty="0">
                <a:solidFill>
                  <a:srgbClr val="545454"/>
                </a:solidFill>
                <a:latin typeface="Arial Black"/>
                <a:cs typeface="Arial Black"/>
              </a:rPr>
              <a:t>can </a:t>
            </a:r>
            <a:r>
              <a:rPr sz="3100" spc="-285" dirty="0">
                <a:solidFill>
                  <a:srgbClr val="545454"/>
                </a:solidFill>
                <a:latin typeface="Arial Black"/>
                <a:cs typeface="Arial Black"/>
              </a:rPr>
              <a:t>perfectly </a:t>
            </a:r>
            <a:r>
              <a:rPr sz="3100" spc="-295" dirty="0">
                <a:solidFill>
                  <a:srgbClr val="545454"/>
                </a:solidFill>
                <a:latin typeface="Arial Black"/>
                <a:cs typeface="Arial Black"/>
              </a:rPr>
              <a:t>describe  </a:t>
            </a:r>
            <a:r>
              <a:rPr sz="3100" spc="-254" dirty="0">
                <a:solidFill>
                  <a:srgbClr val="545454"/>
                </a:solidFill>
                <a:latin typeface="Arial Black"/>
                <a:cs typeface="Arial Black"/>
              </a:rPr>
              <a:t>an </a:t>
            </a:r>
            <a:r>
              <a:rPr sz="3100" spc="-434" dirty="0">
                <a:solidFill>
                  <a:srgbClr val="545454"/>
                </a:solidFill>
                <a:latin typeface="Arial Black"/>
                <a:cs typeface="Arial Black"/>
              </a:rPr>
              <a:t>IT </a:t>
            </a:r>
            <a:r>
              <a:rPr sz="3100" spc="-275" dirty="0">
                <a:solidFill>
                  <a:srgbClr val="545454"/>
                </a:solidFill>
                <a:latin typeface="Arial Black"/>
                <a:cs typeface="Arial Black"/>
              </a:rPr>
              <a:t>application </a:t>
            </a:r>
            <a:r>
              <a:rPr sz="3100" spc="-260" dirty="0">
                <a:solidFill>
                  <a:srgbClr val="545454"/>
                </a:solidFill>
                <a:latin typeface="Arial Black"/>
                <a:cs typeface="Arial Black"/>
              </a:rPr>
              <a:t>infrastructure </a:t>
            </a:r>
            <a:r>
              <a:rPr sz="3100" spc="-204" dirty="0">
                <a:solidFill>
                  <a:srgbClr val="545454"/>
                </a:solidFill>
                <a:latin typeface="Arial Black"/>
                <a:cs typeface="Arial Black"/>
              </a:rPr>
              <a:t>in </a:t>
            </a:r>
            <a:r>
              <a:rPr sz="3100" spc="-290" dirty="0">
                <a:solidFill>
                  <a:srgbClr val="545454"/>
                </a:solidFill>
                <a:latin typeface="Arial Black"/>
                <a:cs typeface="Arial Black"/>
              </a:rPr>
              <a:t>Ansible</a:t>
            </a:r>
            <a:r>
              <a:rPr sz="3100" spc="-535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295" dirty="0">
                <a:solidFill>
                  <a:srgbClr val="545454"/>
                </a:solidFill>
                <a:latin typeface="Arial Black"/>
                <a:cs typeface="Arial Black"/>
              </a:rPr>
              <a:t>Playbooks.</a:t>
            </a:r>
            <a:endParaRPr sz="3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505"/>
              </a:spcBef>
            </a:pPr>
            <a:r>
              <a:rPr sz="3100" spc="-310" dirty="0">
                <a:solidFill>
                  <a:srgbClr val="545454"/>
                </a:solidFill>
                <a:latin typeface="Arial Black"/>
                <a:cs typeface="Arial Black"/>
              </a:rPr>
              <a:t>It's </a:t>
            </a:r>
            <a:r>
              <a:rPr sz="3100" spc="-254" dirty="0">
                <a:solidFill>
                  <a:srgbClr val="545454"/>
                </a:solidFill>
                <a:latin typeface="Arial Black"/>
                <a:cs typeface="Arial Black"/>
              </a:rPr>
              <a:t>an </a:t>
            </a:r>
            <a:r>
              <a:rPr sz="3100" b="1" spc="165" dirty="0">
                <a:solidFill>
                  <a:srgbClr val="545454"/>
                </a:solidFill>
                <a:latin typeface="Arial"/>
                <a:cs typeface="Arial"/>
              </a:rPr>
              <a:t>automation </a:t>
            </a:r>
            <a:r>
              <a:rPr sz="3100" b="1" spc="75" dirty="0">
                <a:solidFill>
                  <a:srgbClr val="545454"/>
                </a:solidFill>
                <a:latin typeface="Arial"/>
                <a:cs typeface="Arial"/>
              </a:rPr>
              <a:t>engine </a:t>
            </a:r>
            <a:r>
              <a:rPr sz="3100" spc="-270" dirty="0">
                <a:solidFill>
                  <a:srgbClr val="545454"/>
                </a:solidFill>
                <a:latin typeface="Arial Black"/>
                <a:cs typeface="Arial Black"/>
              </a:rPr>
              <a:t>that </a:t>
            </a:r>
            <a:r>
              <a:rPr sz="3100" spc="-215" dirty="0">
                <a:solidFill>
                  <a:srgbClr val="545454"/>
                </a:solidFill>
                <a:latin typeface="Arial Black"/>
                <a:cs typeface="Arial Black"/>
              </a:rPr>
              <a:t>runs </a:t>
            </a:r>
            <a:r>
              <a:rPr sz="3100" spc="-290" dirty="0">
                <a:solidFill>
                  <a:srgbClr val="545454"/>
                </a:solidFill>
                <a:latin typeface="Arial Black"/>
                <a:cs typeface="Arial Black"/>
              </a:rPr>
              <a:t>Ansible</a:t>
            </a:r>
            <a:r>
              <a:rPr sz="3100" spc="-455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295" dirty="0">
                <a:solidFill>
                  <a:srgbClr val="545454"/>
                </a:solidFill>
                <a:latin typeface="Arial Black"/>
                <a:cs typeface="Arial Black"/>
              </a:rPr>
              <a:t>Playbooks.</a:t>
            </a:r>
            <a:endParaRPr sz="3100">
              <a:latin typeface="Arial Black"/>
              <a:cs typeface="Arial Black"/>
            </a:endParaRPr>
          </a:p>
          <a:p>
            <a:pPr marL="12700" marR="40005">
              <a:lnSpc>
                <a:spcPct val="107500"/>
              </a:lnSpc>
              <a:spcBef>
                <a:spcPts val="2225"/>
              </a:spcBef>
            </a:pPr>
            <a:r>
              <a:rPr sz="3100" spc="-290" dirty="0">
                <a:solidFill>
                  <a:srgbClr val="545454"/>
                </a:solidFill>
                <a:latin typeface="Arial Black"/>
                <a:cs typeface="Arial Black"/>
              </a:rPr>
              <a:t>Ansible </a:t>
            </a:r>
            <a:r>
              <a:rPr sz="3100" spc="-390" dirty="0">
                <a:solidFill>
                  <a:srgbClr val="545454"/>
                </a:solidFill>
                <a:latin typeface="Arial Black"/>
                <a:cs typeface="Arial Black"/>
              </a:rPr>
              <a:t>Tower </a:t>
            </a:r>
            <a:r>
              <a:rPr sz="3100" spc="-330" dirty="0">
                <a:solidFill>
                  <a:srgbClr val="545454"/>
                </a:solidFill>
                <a:latin typeface="Arial Black"/>
                <a:cs typeface="Arial Black"/>
              </a:rPr>
              <a:t>is </a:t>
            </a:r>
            <a:r>
              <a:rPr sz="3100" spc="-254" dirty="0">
                <a:solidFill>
                  <a:srgbClr val="545454"/>
                </a:solidFill>
                <a:latin typeface="Arial Black"/>
                <a:cs typeface="Arial Black"/>
              </a:rPr>
              <a:t>an </a:t>
            </a:r>
            <a:r>
              <a:rPr sz="3100" b="1" spc="114" dirty="0">
                <a:solidFill>
                  <a:srgbClr val="545454"/>
                </a:solidFill>
                <a:latin typeface="Arial"/>
                <a:cs typeface="Arial"/>
              </a:rPr>
              <a:t>enterprise </a:t>
            </a:r>
            <a:r>
              <a:rPr sz="3100" b="1" spc="160" dirty="0">
                <a:solidFill>
                  <a:srgbClr val="545454"/>
                </a:solidFill>
                <a:latin typeface="Arial"/>
                <a:cs typeface="Arial"/>
              </a:rPr>
              <a:t>framework </a:t>
            </a:r>
            <a:r>
              <a:rPr sz="3100" spc="-155" dirty="0">
                <a:solidFill>
                  <a:srgbClr val="545454"/>
                </a:solidFill>
                <a:latin typeface="Arial Black"/>
                <a:cs typeface="Arial Black"/>
              </a:rPr>
              <a:t>for </a:t>
            </a:r>
            <a:r>
              <a:rPr sz="3100" spc="-265" dirty="0">
                <a:solidFill>
                  <a:srgbClr val="545454"/>
                </a:solidFill>
                <a:latin typeface="Arial Black"/>
                <a:cs typeface="Arial Black"/>
              </a:rPr>
              <a:t>controlling,  </a:t>
            </a:r>
            <a:r>
              <a:rPr sz="3100" spc="-300" dirty="0">
                <a:solidFill>
                  <a:srgbClr val="545454"/>
                </a:solidFill>
                <a:latin typeface="Arial Black"/>
                <a:cs typeface="Arial Black"/>
              </a:rPr>
              <a:t>securing </a:t>
            </a:r>
            <a:r>
              <a:rPr sz="3100" spc="-225" dirty="0">
                <a:solidFill>
                  <a:srgbClr val="545454"/>
                </a:solidFill>
                <a:latin typeface="Arial Black"/>
                <a:cs typeface="Arial Black"/>
              </a:rPr>
              <a:t>and </a:t>
            </a:r>
            <a:r>
              <a:rPr sz="3100" spc="-280" dirty="0">
                <a:solidFill>
                  <a:srgbClr val="545454"/>
                </a:solidFill>
                <a:latin typeface="Arial Black"/>
                <a:cs typeface="Arial Black"/>
              </a:rPr>
              <a:t>managing </a:t>
            </a:r>
            <a:r>
              <a:rPr sz="3100" spc="-200" dirty="0">
                <a:solidFill>
                  <a:srgbClr val="545454"/>
                </a:solidFill>
                <a:latin typeface="Arial Black"/>
                <a:cs typeface="Arial Black"/>
              </a:rPr>
              <a:t>your </a:t>
            </a:r>
            <a:r>
              <a:rPr sz="3100" spc="-290" dirty="0">
                <a:solidFill>
                  <a:srgbClr val="545454"/>
                </a:solidFill>
                <a:latin typeface="Arial Black"/>
                <a:cs typeface="Arial Black"/>
              </a:rPr>
              <a:t>Ansible </a:t>
            </a:r>
            <a:r>
              <a:rPr sz="3100" spc="-245" dirty="0">
                <a:solidFill>
                  <a:srgbClr val="545454"/>
                </a:solidFill>
                <a:latin typeface="Arial Black"/>
                <a:cs typeface="Arial Black"/>
              </a:rPr>
              <a:t>automation </a:t>
            </a:r>
            <a:r>
              <a:rPr sz="3100" spc="-305" dirty="0">
                <a:solidFill>
                  <a:srgbClr val="545454"/>
                </a:solidFill>
                <a:latin typeface="Arial Black"/>
                <a:cs typeface="Arial Black"/>
              </a:rPr>
              <a:t>with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3100" b="1" spc="135" dirty="0">
                <a:solidFill>
                  <a:srgbClr val="545454"/>
                </a:solidFill>
                <a:latin typeface="Arial"/>
                <a:cs typeface="Arial"/>
              </a:rPr>
              <a:t>UI </a:t>
            </a:r>
            <a:r>
              <a:rPr sz="3100" b="1" spc="120" dirty="0">
                <a:solidFill>
                  <a:srgbClr val="545454"/>
                </a:solidFill>
                <a:latin typeface="Arial"/>
                <a:cs typeface="Arial"/>
              </a:rPr>
              <a:t>and  </a:t>
            </a:r>
            <a:r>
              <a:rPr sz="3100" b="1" spc="-85" dirty="0">
                <a:solidFill>
                  <a:srgbClr val="545454"/>
                </a:solidFill>
                <a:latin typeface="Arial"/>
                <a:cs typeface="Arial"/>
              </a:rPr>
              <a:t>RESTful</a:t>
            </a:r>
            <a:r>
              <a:rPr sz="3100" b="1" spc="-65" dirty="0">
                <a:solidFill>
                  <a:srgbClr val="545454"/>
                </a:solidFill>
                <a:latin typeface="Arial"/>
                <a:cs typeface="Arial"/>
              </a:rPr>
              <a:t> API</a:t>
            </a:r>
            <a:r>
              <a:rPr sz="3100" spc="-65" dirty="0">
                <a:solidFill>
                  <a:srgbClr val="545454"/>
                </a:solidFill>
                <a:latin typeface="Arial Black"/>
                <a:cs typeface="Arial Black"/>
              </a:rPr>
              <a:t>.</a:t>
            </a:r>
            <a:endParaRPr sz="31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2710744"/>
            <a:ext cx="3770629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80" dirty="0"/>
              <a:t>Handler</a:t>
            </a:r>
            <a:r>
              <a:rPr spc="-140" dirty="0"/>
              <a:t> </a:t>
            </a:r>
            <a:r>
              <a:rPr spc="-95" dirty="0"/>
              <a:t>Tasks</a:t>
            </a:r>
          </a:p>
        </p:txBody>
      </p:sp>
      <p:sp>
        <p:nvSpPr>
          <p:cNvPr id="3" name="object 3"/>
          <p:cNvSpPr/>
          <p:nvPr/>
        </p:nvSpPr>
        <p:spPr>
          <a:xfrm>
            <a:off x="2933700" y="4978400"/>
            <a:ext cx="10388600" cy="31115"/>
          </a:xfrm>
          <a:custGeom>
            <a:avLst/>
            <a:gdLst/>
            <a:ahLst/>
            <a:cxnLst/>
            <a:rect l="l" t="t" r="r" b="b"/>
            <a:pathLst>
              <a:path w="10388600" h="31114">
                <a:moveTo>
                  <a:pt x="0" y="31044"/>
                </a:moveTo>
                <a:lnTo>
                  <a:pt x="10388600" y="31044"/>
                </a:lnTo>
                <a:lnTo>
                  <a:pt x="10388600" y="0"/>
                </a:lnTo>
                <a:lnTo>
                  <a:pt x="0" y="0"/>
                </a:lnTo>
                <a:lnTo>
                  <a:pt x="0" y="31044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77255" y="5034844"/>
            <a:ext cx="29845" cy="1092200"/>
          </a:xfrm>
          <a:custGeom>
            <a:avLst/>
            <a:gdLst/>
            <a:ahLst/>
            <a:cxnLst/>
            <a:rect l="l" t="t" r="r" b="b"/>
            <a:pathLst>
              <a:path w="29844" h="1092200">
                <a:moveTo>
                  <a:pt x="0" y="1092199"/>
                </a:moveTo>
                <a:lnTo>
                  <a:pt x="29633" y="1092199"/>
                </a:lnTo>
                <a:lnTo>
                  <a:pt x="29633" y="0"/>
                </a:lnTo>
                <a:lnTo>
                  <a:pt x="0" y="0"/>
                </a:lnTo>
                <a:lnTo>
                  <a:pt x="0" y="109219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77255" y="4978400"/>
            <a:ext cx="56444" cy="56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22300" y="4978400"/>
            <a:ext cx="56444" cy="56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22300" y="6127044"/>
            <a:ext cx="56444" cy="56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77255" y="6127044"/>
            <a:ext cx="56444" cy="56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6889" y="5009444"/>
            <a:ext cx="10456545" cy="1157605"/>
          </a:xfrm>
          <a:custGeom>
            <a:avLst/>
            <a:gdLst/>
            <a:ahLst/>
            <a:cxnLst/>
            <a:rect l="l" t="t" r="r" b="b"/>
            <a:pathLst>
              <a:path w="10456544" h="1157604">
                <a:moveTo>
                  <a:pt x="10456333" y="1157111"/>
                </a:moveTo>
                <a:lnTo>
                  <a:pt x="0" y="1157111"/>
                </a:lnTo>
                <a:lnTo>
                  <a:pt x="0" y="0"/>
                </a:lnTo>
                <a:lnTo>
                  <a:pt x="10456333" y="0"/>
                </a:lnTo>
                <a:lnTo>
                  <a:pt x="10456333" y="1157111"/>
                </a:lnTo>
                <a:close/>
              </a:path>
            </a:pathLst>
          </a:custGeom>
          <a:solidFill>
            <a:srgbClr val="FFFFFF">
              <a:alpha val="470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9300" y="3678766"/>
            <a:ext cx="13983335" cy="2410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95"/>
              </a:spcBef>
            </a:pPr>
            <a:r>
              <a:rPr sz="3100" spc="-260" dirty="0">
                <a:solidFill>
                  <a:srgbClr val="545454"/>
                </a:solidFill>
                <a:latin typeface="Arial Black"/>
                <a:cs typeface="Arial Black"/>
              </a:rPr>
              <a:t>Handlers </a:t>
            </a:r>
            <a:r>
              <a:rPr sz="3100" spc="-280" dirty="0">
                <a:solidFill>
                  <a:srgbClr val="545454"/>
                </a:solidFill>
                <a:latin typeface="Arial Black"/>
                <a:cs typeface="Arial Black"/>
              </a:rPr>
              <a:t>are </a:t>
            </a:r>
            <a:r>
              <a:rPr sz="3100" spc="-335" dirty="0">
                <a:solidFill>
                  <a:srgbClr val="545454"/>
                </a:solidFill>
                <a:latin typeface="Arial Black"/>
                <a:cs typeface="Arial Black"/>
              </a:rPr>
              <a:t>special </a:t>
            </a:r>
            <a:r>
              <a:rPr sz="3100" spc="-380" dirty="0">
                <a:solidFill>
                  <a:srgbClr val="545454"/>
                </a:solidFill>
                <a:latin typeface="Arial Black"/>
                <a:cs typeface="Arial Black"/>
              </a:rPr>
              <a:t>tasks </a:t>
            </a:r>
            <a:r>
              <a:rPr sz="3100" spc="-270" dirty="0">
                <a:solidFill>
                  <a:srgbClr val="545454"/>
                </a:solidFill>
                <a:latin typeface="Arial Black"/>
                <a:cs typeface="Arial Black"/>
              </a:rPr>
              <a:t>that </a:t>
            </a:r>
            <a:r>
              <a:rPr sz="3100" spc="-145" dirty="0">
                <a:solidFill>
                  <a:srgbClr val="545454"/>
                </a:solidFill>
                <a:latin typeface="Arial Black"/>
                <a:cs typeface="Arial Black"/>
              </a:rPr>
              <a:t>run </a:t>
            </a:r>
            <a:r>
              <a:rPr sz="3100" spc="-310" dirty="0">
                <a:solidFill>
                  <a:srgbClr val="545454"/>
                </a:solidFill>
                <a:latin typeface="Arial Black"/>
                <a:cs typeface="Arial Black"/>
              </a:rPr>
              <a:t>at </a:t>
            </a:r>
            <a:r>
              <a:rPr sz="3100" spc="-260" dirty="0">
                <a:solidFill>
                  <a:srgbClr val="545454"/>
                </a:solidFill>
                <a:latin typeface="Arial Black"/>
                <a:cs typeface="Arial Black"/>
              </a:rPr>
              <a:t>the </a:t>
            </a:r>
            <a:r>
              <a:rPr sz="3100" spc="-220" dirty="0">
                <a:solidFill>
                  <a:srgbClr val="545454"/>
                </a:solidFill>
                <a:latin typeface="Arial Black"/>
                <a:cs typeface="Arial Black"/>
              </a:rPr>
              <a:t>end </a:t>
            </a:r>
            <a:r>
              <a:rPr sz="3100" spc="-175" dirty="0">
                <a:solidFill>
                  <a:srgbClr val="545454"/>
                </a:solidFill>
                <a:latin typeface="Arial Black"/>
                <a:cs typeface="Arial Black"/>
              </a:rPr>
              <a:t>of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3100" spc="-275" dirty="0">
                <a:solidFill>
                  <a:srgbClr val="545454"/>
                </a:solidFill>
                <a:latin typeface="Arial Black"/>
                <a:cs typeface="Arial Black"/>
              </a:rPr>
              <a:t>play </a:t>
            </a:r>
            <a:r>
              <a:rPr sz="3100" spc="-204" dirty="0">
                <a:solidFill>
                  <a:srgbClr val="545454"/>
                </a:solidFill>
                <a:latin typeface="Arial Black"/>
                <a:cs typeface="Arial Black"/>
              </a:rPr>
              <a:t>if </a:t>
            </a:r>
            <a:r>
              <a:rPr sz="3100" spc="-225" dirty="0">
                <a:solidFill>
                  <a:srgbClr val="545454"/>
                </a:solidFill>
                <a:latin typeface="Arial Black"/>
                <a:cs typeface="Arial Black"/>
              </a:rPr>
              <a:t>notified </a:t>
            </a:r>
            <a:r>
              <a:rPr sz="3100" spc="-280" dirty="0">
                <a:solidFill>
                  <a:srgbClr val="545454"/>
                </a:solidFill>
                <a:latin typeface="Arial Black"/>
                <a:cs typeface="Arial Black"/>
              </a:rPr>
              <a:t>by </a:t>
            </a:r>
            <a:r>
              <a:rPr sz="3100" spc="-229" dirty="0">
                <a:solidFill>
                  <a:srgbClr val="545454"/>
                </a:solidFill>
                <a:latin typeface="Arial Black"/>
                <a:cs typeface="Arial Black"/>
              </a:rPr>
              <a:t>another  </a:t>
            </a:r>
            <a:r>
              <a:rPr sz="3100" spc="-370" dirty="0">
                <a:solidFill>
                  <a:srgbClr val="545454"/>
                </a:solidFill>
                <a:latin typeface="Arial Black"/>
                <a:cs typeface="Arial Black"/>
              </a:rPr>
              <a:t>task </a:t>
            </a:r>
            <a:r>
              <a:rPr sz="3100" spc="-290" dirty="0">
                <a:solidFill>
                  <a:srgbClr val="545454"/>
                </a:solidFill>
                <a:latin typeface="Arial Black"/>
                <a:cs typeface="Arial Black"/>
              </a:rPr>
              <a:t>when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3100" spc="-330" dirty="0">
                <a:solidFill>
                  <a:srgbClr val="545454"/>
                </a:solidFill>
                <a:latin typeface="Arial Black"/>
                <a:cs typeface="Arial Black"/>
              </a:rPr>
              <a:t>change</a:t>
            </a:r>
            <a:r>
              <a:rPr sz="3100" spc="75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325" dirty="0">
                <a:solidFill>
                  <a:srgbClr val="545454"/>
                </a:solidFill>
                <a:latin typeface="Arial Black"/>
                <a:cs typeface="Arial Black"/>
              </a:rPr>
              <a:t>occurs.</a:t>
            </a:r>
            <a:endParaRPr sz="3100">
              <a:latin typeface="Arial Black"/>
              <a:cs typeface="Arial Black"/>
            </a:endParaRPr>
          </a:p>
          <a:p>
            <a:pPr marL="2227580" marR="2564765">
              <a:lnSpc>
                <a:spcPct val="107500"/>
              </a:lnSpc>
              <a:spcBef>
                <a:spcPts val="2780"/>
              </a:spcBef>
            </a:pPr>
            <a:r>
              <a:rPr sz="3100" spc="-250" dirty="0">
                <a:solidFill>
                  <a:srgbClr val="545454"/>
                </a:solidFill>
                <a:latin typeface="Arial Black"/>
                <a:cs typeface="Arial Black"/>
              </a:rPr>
              <a:t>If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3100" spc="-254" dirty="0">
                <a:solidFill>
                  <a:srgbClr val="545454"/>
                </a:solidFill>
                <a:latin typeface="Arial Black"/>
                <a:cs typeface="Arial Black"/>
              </a:rPr>
              <a:t>configuration </a:t>
            </a:r>
            <a:r>
              <a:rPr sz="3100" spc="-250" dirty="0">
                <a:solidFill>
                  <a:srgbClr val="545454"/>
                </a:solidFill>
                <a:latin typeface="Arial Black"/>
                <a:cs typeface="Arial Black"/>
              </a:rPr>
              <a:t>file </a:t>
            </a:r>
            <a:r>
              <a:rPr sz="3100" spc="-350" dirty="0">
                <a:solidFill>
                  <a:srgbClr val="545454"/>
                </a:solidFill>
                <a:latin typeface="Arial Black"/>
                <a:cs typeface="Arial Black"/>
              </a:rPr>
              <a:t>gets </a:t>
            </a:r>
            <a:r>
              <a:rPr sz="3100" spc="-305" dirty="0">
                <a:solidFill>
                  <a:srgbClr val="545454"/>
                </a:solidFill>
                <a:latin typeface="Arial Black"/>
                <a:cs typeface="Arial Black"/>
              </a:rPr>
              <a:t>changed </a:t>
            </a:r>
            <a:r>
              <a:rPr sz="3100" spc="-229" dirty="0">
                <a:solidFill>
                  <a:srgbClr val="545454"/>
                </a:solidFill>
                <a:latin typeface="Arial Black"/>
                <a:cs typeface="Arial Black"/>
              </a:rPr>
              <a:t>notify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 service  </a:t>
            </a:r>
            <a:r>
              <a:rPr sz="3100" spc="-280" dirty="0">
                <a:solidFill>
                  <a:srgbClr val="545454"/>
                </a:solidFill>
                <a:latin typeface="Arial Black"/>
                <a:cs typeface="Arial Black"/>
              </a:rPr>
              <a:t>restart </a:t>
            </a:r>
            <a:r>
              <a:rPr sz="3100" spc="-370" dirty="0">
                <a:solidFill>
                  <a:srgbClr val="545454"/>
                </a:solidFill>
                <a:latin typeface="Arial Black"/>
                <a:cs typeface="Arial Black"/>
              </a:rPr>
              <a:t>task </a:t>
            </a:r>
            <a:r>
              <a:rPr sz="3100" spc="-270" dirty="0">
                <a:solidFill>
                  <a:srgbClr val="545454"/>
                </a:solidFill>
                <a:latin typeface="Arial Black"/>
                <a:cs typeface="Arial Black"/>
              </a:rPr>
              <a:t>that </a:t>
            </a:r>
            <a:r>
              <a:rPr sz="3100" spc="-265" dirty="0">
                <a:solidFill>
                  <a:srgbClr val="545454"/>
                </a:solidFill>
                <a:latin typeface="Arial Black"/>
                <a:cs typeface="Arial Black"/>
              </a:rPr>
              <a:t>it </a:t>
            </a:r>
            <a:r>
              <a:rPr sz="3100" spc="-280" dirty="0">
                <a:solidFill>
                  <a:srgbClr val="545454"/>
                </a:solidFill>
                <a:latin typeface="Arial Black"/>
                <a:cs typeface="Arial Black"/>
              </a:rPr>
              <a:t>needs </a:t>
            </a:r>
            <a:r>
              <a:rPr sz="3100" spc="-240" dirty="0">
                <a:solidFill>
                  <a:srgbClr val="545454"/>
                </a:solidFill>
                <a:latin typeface="Arial Black"/>
                <a:cs typeface="Arial Black"/>
              </a:rPr>
              <a:t>to</a:t>
            </a:r>
            <a:r>
              <a:rPr sz="3100" spc="80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165" dirty="0">
                <a:solidFill>
                  <a:srgbClr val="545454"/>
                </a:solidFill>
                <a:latin typeface="Arial Black"/>
                <a:cs typeface="Arial Black"/>
              </a:rPr>
              <a:t>run.</a:t>
            </a:r>
            <a:endParaRPr sz="31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1581855"/>
            <a:ext cx="8308975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90" dirty="0"/>
              <a:t>Example </a:t>
            </a:r>
            <a:r>
              <a:rPr spc="180" dirty="0"/>
              <a:t>Handler </a:t>
            </a:r>
            <a:r>
              <a:rPr spc="-55" dirty="0"/>
              <a:t>Task </a:t>
            </a:r>
            <a:r>
              <a:rPr spc="160" dirty="0"/>
              <a:t>in </a:t>
            </a:r>
            <a:r>
              <a:rPr spc="210" dirty="0"/>
              <a:t>a</a:t>
            </a:r>
            <a:r>
              <a:rPr spc="-780" dirty="0"/>
              <a:t> </a:t>
            </a:r>
            <a:r>
              <a:rPr spc="55" dirty="0"/>
              <a:t>Play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2490611"/>
            <a:ext cx="14566900" cy="92075"/>
          </a:xfrm>
          <a:custGeom>
            <a:avLst/>
            <a:gdLst/>
            <a:ahLst/>
            <a:cxnLst/>
            <a:rect l="l" t="t" r="r" b="b"/>
            <a:pathLst>
              <a:path w="14566900" h="92075">
                <a:moveTo>
                  <a:pt x="0" y="91722"/>
                </a:moveTo>
                <a:lnTo>
                  <a:pt x="14566900" y="91722"/>
                </a:lnTo>
                <a:lnTo>
                  <a:pt x="14566900" y="0"/>
                </a:lnTo>
                <a:lnTo>
                  <a:pt x="0" y="0"/>
                </a:lnTo>
                <a:lnTo>
                  <a:pt x="0" y="91722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866" y="2659944"/>
            <a:ext cx="93345" cy="4546600"/>
          </a:xfrm>
          <a:custGeom>
            <a:avLst/>
            <a:gdLst/>
            <a:ahLst/>
            <a:cxnLst/>
            <a:rect l="l" t="t" r="r" b="b"/>
            <a:pathLst>
              <a:path w="93345" h="4546600">
                <a:moveTo>
                  <a:pt x="0" y="4546600"/>
                </a:moveTo>
                <a:lnTo>
                  <a:pt x="93133" y="4546600"/>
                </a:lnTo>
                <a:lnTo>
                  <a:pt x="93133" y="0"/>
                </a:lnTo>
                <a:lnTo>
                  <a:pt x="0" y="0"/>
                </a:lnTo>
                <a:lnTo>
                  <a:pt x="0" y="45466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8866" y="2490611"/>
            <a:ext cx="169333" cy="16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05101" y="2490611"/>
            <a:ext cx="169333" cy="169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05101" y="7206544"/>
            <a:ext cx="169333" cy="169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8866" y="7206544"/>
            <a:ext cx="169333" cy="1693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" y="2582333"/>
            <a:ext cx="14506575" cy="4713605"/>
          </a:xfrm>
          <a:custGeom>
            <a:avLst/>
            <a:gdLst/>
            <a:ahLst/>
            <a:cxnLst/>
            <a:rect l="l" t="t" r="r" b="b"/>
            <a:pathLst>
              <a:path w="14506575" h="4713605">
                <a:moveTo>
                  <a:pt x="0" y="4713111"/>
                </a:moveTo>
                <a:lnTo>
                  <a:pt x="14506222" y="4713111"/>
                </a:lnTo>
                <a:lnTo>
                  <a:pt x="14506222" y="0"/>
                </a:lnTo>
                <a:lnTo>
                  <a:pt x="0" y="0"/>
                </a:lnTo>
                <a:lnTo>
                  <a:pt x="0" y="4713111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68223" y="2582333"/>
            <a:ext cx="226060" cy="4713605"/>
          </a:xfrm>
          <a:custGeom>
            <a:avLst/>
            <a:gdLst/>
            <a:ahLst/>
            <a:cxnLst/>
            <a:rect l="l" t="t" r="r" b="b"/>
            <a:pathLst>
              <a:path w="226059" h="4713605">
                <a:moveTo>
                  <a:pt x="225777" y="4713111"/>
                </a:moveTo>
                <a:lnTo>
                  <a:pt x="0" y="4713111"/>
                </a:lnTo>
                <a:lnTo>
                  <a:pt x="0" y="0"/>
                </a:lnTo>
                <a:lnTo>
                  <a:pt x="225777" y="0"/>
                </a:lnTo>
                <a:lnTo>
                  <a:pt x="225777" y="4713111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68221" y="2582333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19" h="198119">
                <a:moveTo>
                  <a:pt x="0" y="197555"/>
                </a:moveTo>
                <a:lnTo>
                  <a:pt x="0" y="0"/>
                </a:lnTo>
                <a:lnTo>
                  <a:pt x="197555" y="0"/>
                </a:lnTo>
              </a:path>
            </a:pathLst>
          </a:custGeom>
          <a:ln w="14111">
            <a:solidFill>
              <a:srgbClr val="EEE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68221" y="2582333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90" h="212089">
                <a:moveTo>
                  <a:pt x="0" y="211666"/>
                </a:moveTo>
                <a:lnTo>
                  <a:pt x="211666" y="211666"/>
                </a:lnTo>
                <a:lnTo>
                  <a:pt x="211666" y="0"/>
                </a:lnTo>
              </a:path>
            </a:pathLst>
          </a:custGeom>
          <a:ln w="14111">
            <a:solidFill>
              <a:srgbClr val="76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82333" y="2596444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4">
                <a:moveTo>
                  <a:pt x="0" y="169333"/>
                </a:moveTo>
                <a:lnTo>
                  <a:pt x="0" y="0"/>
                </a:lnTo>
                <a:lnTo>
                  <a:pt x="169333" y="0"/>
                </a:lnTo>
              </a:path>
            </a:pathLst>
          </a:custGeom>
          <a:ln w="14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82333" y="2596444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5" h="183514">
                <a:moveTo>
                  <a:pt x="0" y="183444"/>
                </a:moveTo>
                <a:lnTo>
                  <a:pt x="183444" y="183444"/>
                </a:lnTo>
                <a:lnTo>
                  <a:pt x="183444" y="0"/>
                </a:lnTo>
              </a:path>
            </a:pathLst>
          </a:custGeom>
          <a:ln w="14111">
            <a:solidFill>
              <a:srgbClr val="9F9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96444" y="2610555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4">
                <a:moveTo>
                  <a:pt x="169333" y="169333"/>
                </a:moveTo>
                <a:lnTo>
                  <a:pt x="0" y="169333"/>
                </a:lnTo>
                <a:lnTo>
                  <a:pt x="0" y="0"/>
                </a:lnTo>
                <a:lnTo>
                  <a:pt x="169333" y="0"/>
                </a:lnTo>
                <a:lnTo>
                  <a:pt x="169333" y="169333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324666" y="2638777"/>
            <a:ext cx="112888" cy="112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68221" y="7069666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19" h="198120">
                <a:moveTo>
                  <a:pt x="0" y="197555"/>
                </a:moveTo>
                <a:lnTo>
                  <a:pt x="0" y="0"/>
                </a:lnTo>
                <a:lnTo>
                  <a:pt x="197555" y="0"/>
                </a:lnTo>
              </a:path>
            </a:pathLst>
          </a:custGeom>
          <a:ln w="14111">
            <a:solidFill>
              <a:srgbClr val="EEE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68221" y="7069666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90" h="212090">
                <a:moveTo>
                  <a:pt x="0" y="211666"/>
                </a:moveTo>
                <a:lnTo>
                  <a:pt x="211666" y="211666"/>
                </a:lnTo>
                <a:lnTo>
                  <a:pt x="211666" y="0"/>
                </a:lnTo>
              </a:path>
            </a:pathLst>
          </a:custGeom>
          <a:ln w="14111">
            <a:solidFill>
              <a:srgbClr val="76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282333" y="7083777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0" y="169333"/>
                </a:moveTo>
                <a:lnTo>
                  <a:pt x="0" y="0"/>
                </a:lnTo>
                <a:lnTo>
                  <a:pt x="169333" y="0"/>
                </a:lnTo>
              </a:path>
            </a:pathLst>
          </a:custGeom>
          <a:ln w="14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82333" y="7083777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5" h="183515">
                <a:moveTo>
                  <a:pt x="0" y="183444"/>
                </a:moveTo>
                <a:lnTo>
                  <a:pt x="183444" y="183444"/>
                </a:lnTo>
                <a:lnTo>
                  <a:pt x="183444" y="0"/>
                </a:lnTo>
              </a:path>
            </a:pathLst>
          </a:custGeom>
          <a:ln w="14111">
            <a:solidFill>
              <a:srgbClr val="9F9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96444" y="7097889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169333" y="169333"/>
                </a:moveTo>
                <a:lnTo>
                  <a:pt x="0" y="169333"/>
                </a:lnTo>
                <a:lnTo>
                  <a:pt x="0" y="0"/>
                </a:lnTo>
                <a:lnTo>
                  <a:pt x="169333" y="0"/>
                </a:lnTo>
                <a:lnTo>
                  <a:pt x="169333" y="169333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324666" y="7126110"/>
            <a:ext cx="112888" cy="1128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68221" y="6815666"/>
            <a:ext cx="225777" cy="254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68221" y="2808111"/>
            <a:ext cx="198120" cy="3979545"/>
          </a:xfrm>
          <a:custGeom>
            <a:avLst/>
            <a:gdLst/>
            <a:ahLst/>
            <a:cxnLst/>
            <a:rect l="l" t="t" r="r" b="b"/>
            <a:pathLst>
              <a:path w="198119" h="3979545">
                <a:moveTo>
                  <a:pt x="0" y="3979333"/>
                </a:moveTo>
                <a:lnTo>
                  <a:pt x="0" y="0"/>
                </a:lnTo>
                <a:lnTo>
                  <a:pt x="197555" y="0"/>
                </a:lnTo>
              </a:path>
            </a:pathLst>
          </a:custGeom>
          <a:ln w="14111">
            <a:solidFill>
              <a:srgbClr val="EEE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68221" y="2808111"/>
            <a:ext cx="212090" cy="3993515"/>
          </a:xfrm>
          <a:custGeom>
            <a:avLst/>
            <a:gdLst/>
            <a:ahLst/>
            <a:cxnLst/>
            <a:rect l="l" t="t" r="r" b="b"/>
            <a:pathLst>
              <a:path w="212090" h="3993515">
                <a:moveTo>
                  <a:pt x="0" y="3993444"/>
                </a:moveTo>
                <a:lnTo>
                  <a:pt x="211666" y="3993444"/>
                </a:lnTo>
                <a:lnTo>
                  <a:pt x="211666" y="0"/>
                </a:lnTo>
              </a:path>
            </a:pathLst>
          </a:custGeom>
          <a:ln w="14111">
            <a:solidFill>
              <a:srgbClr val="76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82333" y="2822222"/>
            <a:ext cx="169545" cy="3951604"/>
          </a:xfrm>
          <a:custGeom>
            <a:avLst/>
            <a:gdLst/>
            <a:ahLst/>
            <a:cxnLst/>
            <a:rect l="l" t="t" r="r" b="b"/>
            <a:pathLst>
              <a:path w="169544" h="3951604">
                <a:moveTo>
                  <a:pt x="0" y="3951111"/>
                </a:moveTo>
                <a:lnTo>
                  <a:pt x="0" y="0"/>
                </a:lnTo>
                <a:lnTo>
                  <a:pt x="169333" y="0"/>
                </a:lnTo>
              </a:path>
            </a:pathLst>
          </a:custGeom>
          <a:ln w="14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82333" y="2822222"/>
            <a:ext cx="183515" cy="3965575"/>
          </a:xfrm>
          <a:custGeom>
            <a:avLst/>
            <a:gdLst/>
            <a:ahLst/>
            <a:cxnLst/>
            <a:rect l="l" t="t" r="r" b="b"/>
            <a:pathLst>
              <a:path w="183515" h="3965575">
                <a:moveTo>
                  <a:pt x="0" y="3965222"/>
                </a:moveTo>
                <a:lnTo>
                  <a:pt x="183444" y="3965222"/>
                </a:lnTo>
                <a:lnTo>
                  <a:pt x="183444" y="0"/>
                </a:lnTo>
              </a:path>
            </a:pathLst>
          </a:custGeom>
          <a:ln w="14111">
            <a:solidFill>
              <a:srgbClr val="9F9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96444" y="2836333"/>
            <a:ext cx="169545" cy="3951604"/>
          </a:xfrm>
          <a:custGeom>
            <a:avLst/>
            <a:gdLst/>
            <a:ahLst/>
            <a:cxnLst/>
            <a:rect l="l" t="t" r="r" b="b"/>
            <a:pathLst>
              <a:path w="169544" h="3951604">
                <a:moveTo>
                  <a:pt x="169333" y="3951111"/>
                </a:moveTo>
                <a:lnTo>
                  <a:pt x="0" y="3951111"/>
                </a:lnTo>
                <a:lnTo>
                  <a:pt x="0" y="0"/>
                </a:lnTo>
                <a:lnTo>
                  <a:pt x="169333" y="0"/>
                </a:lnTo>
                <a:lnTo>
                  <a:pt x="169333" y="3951111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19855" y="2880077"/>
            <a:ext cx="3103880" cy="1295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75" dirty="0">
                <a:solidFill>
                  <a:srgbClr val="EEDBBB"/>
                </a:solidFill>
                <a:latin typeface="Arial"/>
                <a:cs typeface="Arial"/>
              </a:rPr>
              <a:t>tasks</a:t>
            </a:r>
            <a:r>
              <a:rPr sz="1650" b="1" spc="-75" dirty="0">
                <a:solidFill>
                  <a:srgbClr val="DBDBDB"/>
                </a:solidFill>
                <a:latin typeface="Arial"/>
                <a:cs typeface="Arial"/>
              </a:rPr>
              <a:t>:</a:t>
            </a:r>
            <a:endParaRPr sz="1650">
              <a:latin typeface="Arial"/>
              <a:cs typeface="Arial"/>
            </a:endParaRPr>
          </a:p>
          <a:p>
            <a:pPr marL="129539" marR="5080" indent="-117475">
              <a:lnSpc>
                <a:spcPct val="101000"/>
              </a:lnSpc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- </a:t>
            </a:r>
            <a:r>
              <a:rPr sz="1650" b="1" spc="-50" dirty="0">
                <a:solidFill>
                  <a:srgbClr val="EEDBBB"/>
                </a:solidFill>
                <a:latin typeface="Arial"/>
                <a:cs typeface="Arial"/>
              </a:rPr>
              <a:t>name</a:t>
            </a: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: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httpd </a:t>
            </a: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package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is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present </a:t>
            </a:r>
            <a:r>
              <a:rPr sz="1650" b="1" spc="-65" dirty="0">
                <a:solidFill>
                  <a:srgbClr val="EEDBBB"/>
                </a:solidFill>
                <a:latin typeface="Arial"/>
                <a:cs typeface="Arial"/>
              </a:rPr>
              <a:t> </a:t>
            </a:r>
            <a:r>
              <a:rPr sz="1650" b="1" spc="-90" dirty="0">
                <a:solidFill>
                  <a:srgbClr val="EEDBBB"/>
                </a:solidFill>
                <a:latin typeface="Arial"/>
                <a:cs typeface="Arial"/>
              </a:rPr>
              <a:t>yum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:</a:t>
            </a:r>
            <a:endParaRPr sz="1650">
              <a:latin typeface="Arial"/>
              <a:cs typeface="Arial"/>
            </a:endParaRPr>
          </a:p>
          <a:p>
            <a:pPr marL="247015" marR="1732280">
              <a:lnSpc>
                <a:spcPct val="101000"/>
              </a:lnSpc>
            </a:pPr>
            <a:r>
              <a:rPr sz="1650" b="1" spc="-50" dirty="0">
                <a:solidFill>
                  <a:srgbClr val="EEDBBB"/>
                </a:solidFill>
                <a:latin typeface="Arial"/>
                <a:cs typeface="Arial"/>
              </a:rPr>
              <a:t>name</a:t>
            </a: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: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httpd  </a:t>
            </a:r>
            <a:r>
              <a:rPr sz="1650" b="1" spc="-60" dirty="0">
                <a:solidFill>
                  <a:srgbClr val="EEDBBB"/>
                </a:solidFill>
                <a:latin typeface="Arial"/>
                <a:cs typeface="Arial"/>
              </a:rPr>
              <a:t>state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:</a:t>
            </a:r>
            <a:r>
              <a:rPr sz="1650" b="1" spc="-45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latest</a:t>
            </a:r>
            <a:endParaRPr sz="16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45444" y="4162778"/>
            <a:ext cx="1762760" cy="282575"/>
          </a:xfrm>
          <a:prstGeom prst="rect">
            <a:avLst/>
          </a:prstGeom>
          <a:solidFill>
            <a:srgbClr val="5ABCBE"/>
          </a:solidFill>
        </p:spPr>
        <p:txBody>
          <a:bodyPr vert="horz" wrap="square" lIns="0" tIns="1905" rIns="0" bIns="0" rtlCol="0">
            <a:spAutoFit/>
          </a:bodyPr>
          <a:lstStyle/>
          <a:p>
            <a:pPr marL="3810">
              <a:lnSpc>
                <a:spcPct val="100000"/>
              </a:lnSpc>
              <a:spcBef>
                <a:spcPts val="15"/>
              </a:spcBef>
            </a:pPr>
            <a:r>
              <a:rPr sz="1650" b="1" spc="-90" dirty="0">
                <a:solidFill>
                  <a:srgbClr val="EEDBBB"/>
                </a:solidFill>
                <a:latin typeface="Arial"/>
                <a:cs typeface="Arial"/>
              </a:rPr>
              <a:t>notify</a:t>
            </a:r>
            <a:r>
              <a:rPr sz="1650" b="1" spc="-90" dirty="0">
                <a:latin typeface="Arial"/>
                <a:cs typeface="Arial"/>
              </a:rPr>
              <a:t>: </a:t>
            </a:r>
            <a:r>
              <a:rPr sz="1650" b="1" spc="-65" dirty="0">
                <a:latin typeface="Arial"/>
                <a:cs typeface="Arial"/>
              </a:rPr>
              <a:t>restart</a:t>
            </a:r>
            <a:r>
              <a:rPr sz="1650" b="1" spc="35" dirty="0">
                <a:latin typeface="Arial"/>
                <a:cs typeface="Arial"/>
              </a:rPr>
              <a:t> </a:t>
            </a:r>
            <a:r>
              <a:rPr sz="1650" b="1" spc="-90" dirty="0">
                <a:latin typeface="Arial"/>
                <a:cs typeface="Arial"/>
              </a:rPr>
              <a:t>httpd</a:t>
            </a:r>
            <a:endParaRPr sz="16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19855" y="4658078"/>
            <a:ext cx="3631565" cy="104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539" marR="5080" indent="-117475">
              <a:lnSpc>
                <a:spcPct val="101000"/>
              </a:lnSpc>
              <a:spcBef>
                <a:spcPts val="95"/>
              </a:spcBef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- </a:t>
            </a:r>
            <a:r>
              <a:rPr sz="1650" b="1" spc="-50" dirty="0">
                <a:solidFill>
                  <a:srgbClr val="EEDBBB"/>
                </a:solidFill>
                <a:latin typeface="Arial"/>
                <a:cs typeface="Arial"/>
              </a:rPr>
              <a:t>name</a:t>
            </a: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: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latest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index.html file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is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present </a:t>
            </a:r>
            <a:r>
              <a:rPr sz="1650" b="1" spc="-65" dirty="0">
                <a:solidFill>
                  <a:srgbClr val="EEDBBB"/>
                </a:solidFill>
                <a:latin typeface="Arial"/>
                <a:cs typeface="Arial"/>
              </a:rPr>
              <a:t> </a:t>
            </a:r>
            <a:r>
              <a:rPr sz="1650" b="1" spc="-90" dirty="0">
                <a:solidFill>
                  <a:srgbClr val="EEDBBB"/>
                </a:solidFill>
                <a:latin typeface="Arial"/>
                <a:cs typeface="Arial"/>
              </a:rPr>
              <a:t>copy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:</a:t>
            </a:r>
            <a:endParaRPr sz="1650">
              <a:latin typeface="Arial"/>
              <a:cs typeface="Arial"/>
            </a:endParaRPr>
          </a:p>
          <a:p>
            <a:pPr marL="247015" marR="1473200">
              <a:lnSpc>
                <a:spcPct val="101000"/>
              </a:lnSpc>
            </a:pPr>
            <a:r>
              <a:rPr sz="1650" b="1" spc="-90" dirty="0">
                <a:solidFill>
                  <a:srgbClr val="EEDBBB"/>
                </a:solidFill>
                <a:latin typeface="Arial"/>
                <a:cs typeface="Arial"/>
              </a:rPr>
              <a:t>src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: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files/index.html  </a:t>
            </a:r>
            <a:r>
              <a:rPr sz="1650" b="1" spc="-70" dirty="0">
                <a:solidFill>
                  <a:srgbClr val="EEDBBB"/>
                </a:solidFill>
                <a:latin typeface="Arial"/>
                <a:cs typeface="Arial"/>
              </a:rPr>
              <a:t>dest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:</a:t>
            </a:r>
            <a:r>
              <a:rPr sz="1650" b="1" spc="-30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/var/www/html/</a:t>
            </a:r>
            <a:endParaRPr sz="16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2555" y="5940778"/>
            <a:ext cx="875030" cy="282575"/>
          </a:xfrm>
          <a:prstGeom prst="rect">
            <a:avLst/>
          </a:prstGeom>
          <a:solidFill>
            <a:srgbClr val="5ABCBE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650" b="1" spc="-90" dirty="0">
                <a:solidFill>
                  <a:srgbClr val="EEDBBB"/>
                </a:solidFill>
                <a:latin typeface="Arial"/>
                <a:cs typeface="Arial"/>
              </a:rPr>
              <a:t>h</a:t>
            </a:r>
            <a:r>
              <a:rPr sz="1650" b="1" dirty="0">
                <a:solidFill>
                  <a:srgbClr val="EEDBBB"/>
                </a:solidFill>
                <a:latin typeface="Arial"/>
                <a:cs typeface="Arial"/>
              </a:rPr>
              <a:t>a</a:t>
            </a:r>
            <a:r>
              <a:rPr sz="1650" b="1" spc="-90" dirty="0">
                <a:solidFill>
                  <a:srgbClr val="EEDBBB"/>
                </a:solidFill>
                <a:latin typeface="Arial"/>
                <a:cs typeface="Arial"/>
              </a:rPr>
              <a:t>nd</a:t>
            </a:r>
            <a:r>
              <a:rPr sz="1650" b="1" spc="-95" dirty="0">
                <a:solidFill>
                  <a:srgbClr val="EEDBBB"/>
                </a:solidFill>
                <a:latin typeface="Arial"/>
                <a:cs typeface="Arial"/>
              </a:rPr>
              <a:t>l</a:t>
            </a:r>
            <a:r>
              <a:rPr sz="1650" b="1" dirty="0">
                <a:solidFill>
                  <a:srgbClr val="EEDBBB"/>
                </a:solidFill>
                <a:latin typeface="Arial"/>
                <a:cs typeface="Arial"/>
              </a:rPr>
              <a:t>e</a:t>
            </a:r>
            <a:r>
              <a:rPr sz="1650" b="1" spc="-95" dirty="0">
                <a:solidFill>
                  <a:srgbClr val="EEDBBB"/>
                </a:solidFill>
                <a:latin typeface="Arial"/>
                <a:cs typeface="Arial"/>
              </a:rPr>
              <a:t>r</a:t>
            </a:r>
            <a:r>
              <a:rPr sz="1650" b="1" spc="-85" dirty="0">
                <a:solidFill>
                  <a:srgbClr val="EEDBBB"/>
                </a:solidFill>
                <a:latin typeface="Arial"/>
                <a:cs typeface="Arial"/>
              </a:rPr>
              <a:t>s</a:t>
            </a:r>
            <a:r>
              <a:rPr sz="1650" b="1" spc="-90" dirty="0">
                <a:latin typeface="Arial"/>
                <a:cs typeface="Arial"/>
              </a:rPr>
              <a:t>:</a:t>
            </a:r>
            <a:endParaRPr sz="16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19855" y="6182077"/>
            <a:ext cx="1928495" cy="104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539" marR="5080" indent="-117475">
              <a:lnSpc>
                <a:spcPct val="101000"/>
              </a:lnSpc>
              <a:spcBef>
                <a:spcPts val="95"/>
              </a:spcBef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- </a:t>
            </a:r>
            <a:r>
              <a:rPr sz="1650" b="1" spc="-50" dirty="0">
                <a:solidFill>
                  <a:srgbClr val="EEDBBB"/>
                </a:solidFill>
                <a:latin typeface="Arial"/>
                <a:cs typeface="Arial"/>
              </a:rPr>
              <a:t>name</a:t>
            </a: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: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restart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httpd </a:t>
            </a:r>
            <a:r>
              <a:rPr sz="1650" b="1" spc="-90" dirty="0">
                <a:solidFill>
                  <a:srgbClr val="EEDBBB"/>
                </a:solidFill>
                <a:latin typeface="Arial"/>
                <a:cs typeface="Arial"/>
              </a:rPr>
              <a:t> </a:t>
            </a:r>
            <a:r>
              <a:rPr sz="1650" b="1" spc="-65" dirty="0">
                <a:solidFill>
                  <a:srgbClr val="EEDBBB"/>
                </a:solidFill>
                <a:latin typeface="Arial"/>
                <a:cs typeface="Arial"/>
              </a:rPr>
              <a:t>service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:</a:t>
            </a:r>
            <a:endParaRPr sz="1650">
              <a:latin typeface="Arial"/>
              <a:cs typeface="Arial"/>
            </a:endParaRPr>
          </a:p>
          <a:p>
            <a:pPr marL="247015" marR="262890">
              <a:lnSpc>
                <a:spcPct val="101000"/>
              </a:lnSpc>
            </a:pPr>
            <a:r>
              <a:rPr sz="1650" b="1" spc="-50" dirty="0">
                <a:solidFill>
                  <a:srgbClr val="EEDBBB"/>
                </a:solidFill>
                <a:latin typeface="Arial"/>
                <a:cs typeface="Arial"/>
              </a:rPr>
              <a:t>name</a:t>
            </a: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: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httpd  </a:t>
            </a:r>
            <a:r>
              <a:rPr sz="1650" b="1" spc="-60" dirty="0">
                <a:solidFill>
                  <a:srgbClr val="EEDBBB"/>
                </a:solidFill>
                <a:latin typeface="Arial"/>
                <a:cs typeface="Arial"/>
              </a:rPr>
              <a:t>state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: restarted</a:t>
            </a:r>
            <a:endParaRPr sz="16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3472744"/>
            <a:ext cx="4832350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00" b="1" spc="-5" dirty="0">
                <a:solidFill>
                  <a:srgbClr val="CC0000"/>
                </a:solidFill>
                <a:latin typeface="Arial"/>
                <a:cs typeface="Arial"/>
              </a:rPr>
              <a:t>Plays </a:t>
            </a:r>
            <a:r>
              <a:rPr sz="4200" b="1" spc="130" dirty="0">
                <a:solidFill>
                  <a:srgbClr val="CC0000"/>
                </a:solidFill>
                <a:latin typeface="Arial"/>
                <a:cs typeface="Arial"/>
              </a:rPr>
              <a:t>&amp;</a:t>
            </a:r>
            <a:r>
              <a:rPr sz="4200" b="1" spc="-20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4200" b="1" spc="50" dirty="0">
                <a:solidFill>
                  <a:srgbClr val="CC0000"/>
                </a:solidFill>
                <a:latin typeface="Arial"/>
                <a:cs typeface="Arial"/>
              </a:rPr>
              <a:t>Playbooks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4440766"/>
            <a:ext cx="13819505" cy="15706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95"/>
              </a:spcBef>
            </a:pP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Plays </a:t>
            </a:r>
            <a:r>
              <a:rPr sz="3100" spc="-280" dirty="0">
                <a:solidFill>
                  <a:srgbClr val="545454"/>
                </a:solidFill>
                <a:latin typeface="Arial Black"/>
                <a:cs typeface="Arial Black"/>
              </a:rPr>
              <a:t>are </a:t>
            </a:r>
            <a:r>
              <a:rPr sz="3100" spc="-220" dirty="0">
                <a:solidFill>
                  <a:srgbClr val="545454"/>
                </a:solidFill>
                <a:latin typeface="Arial Black"/>
                <a:cs typeface="Arial Black"/>
              </a:rPr>
              <a:t>ordered </a:t>
            </a:r>
            <a:r>
              <a:rPr sz="3100" spc="-360" dirty="0">
                <a:solidFill>
                  <a:srgbClr val="545454"/>
                </a:solidFill>
                <a:latin typeface="Arial Black"/>
                <a:cs typeface="Arial Black"/>
              </a:rPr>
              <a:t>sets </a:t>
            </a:r>
            <a:r>
              <a:rPr sz="3100" spc="-175" dirty="0">
                <a:solidFill>
                  <a:srgbClr val="545454"/>
                </a:solidFill>
                <a:latin typeface="Arial Black"/>
                <a:cs typeface="Arial Black"/>
              </a:rPr>
              <a:t>of </a:t>
            </a:r>
            <a:r>
              <a:rPr sz="3100" spc="-380" dirty="0">
                <a:solidFill>
                  <a:srgbClr val="545454"/>
                </a:solidFill>
                <a:latin typeface="Arial Black"/>
                <a:cs typeface="Arial Black"/>
              </a:rPr>
              <a:t>tasks </a:t>
            </a:r>
            <a:r>
              <a:rPr sz="3100" spc="-240" dirty="0">
                <a:solidFill>
                  <a:srgbClr val="545454"/>
                </a:solidFill>
                <a:latin typeface="Arial Black"/>
                <a:cs typeface="Arial Black"/>
              </a:rPr>
              <a:t>to </a:t>
            </a:r>
            <a:r>
              <a:rPr sz="3100" spc="-370" dirty="0">
                <a:solidFill>
                  <a:srgbClr val="545454"/>
                </a:solidFill>
                <a:latin typeface="Arial Black"/>
                <a:cs typeface="Arial Black"/>
              </a:rPr>
              <a:t>execute </a:t>
            </a:r>
            <a:r>
              <a:rPr sz="3100" spc="-310" dirty="0">
                <a:solidFill>
                  <a:srgbClr val="545454"/>
                </a:solidFill>
                <a:latin typeface="Arial Black"/>
                <a:cs typeface="Arial Black"/>
              </a:rPr>
              <a:t>against </a:t>
            </a:r>
            <a:r>
              <a:rPr sz="3100" spc="-265" dirty="0">
                <a:solidFill>
                  <a:srgbClr val="545454"/>
                </a:solidFill>
                <a:latin typeface="Arial Black"/>
                <a:cs typeface="Arial Black"/>
              </a:rPr>
              <a:t>host </a:t>
            </a:r>
            <a:r>
              <a:rPr sz="3100" spc="-325" dirty="0">
                <a:solidFill>
                  <a:srgbClr val="545454"/>
                </a:solidFill>
                <a:latin typeface="Arial Black"/>
                <a:cs typeface="Arial Black"/>
              </a:rPr>
              <a:t>selections </a:t>
            </a:r>
            <a:r>
              <a:rPr sz="3100" spc="-185" dirty="0">
                <a:solidFill>
                  <a:srgbClr val="545454"/>
                </a:solidFill>
                <a:latin typeface="Arial Black"/>
                <a:cs typeface="Arial Black"/>
              </a:rPr>
              <a:t>from </a:t>
            </a:r>
            <a:r>
              <a:rPr sz="3100" spc="-200" dirty="0">
                <a:solidFill>
                  <a:srgbClr val="545454"/>
                </a:solidFill>
                <a:latin typeface="Arial Black"/>
                <a:cs typeface="Arial Black"/>
              </a:rPr>
              <a:t>your  </a:t>
            </a:r>
            <a:r>
              <a:rPr sz="3100" spc="-250">
                <a:solidFill>
                  <a:srgbClr val="545454"/>
                </a:solidFill>
                <a:latin typeface="Arial Black"/>
                <a:cs typeface="Arial Black"/>
              </a:rPr>
              <a:t>inventory</a:t>
            </a:r>
            <a:r>
              <a:rPr sz="3100" spc="-250" smtClean="0">
                <a:solidFill>
                  <a:srgbClr val="545454"/>
                </a:solidFill>
                <a:latin typeface="Arial Black"/>
                <a:cs typeface="Arial Black"/>
              </a:rPr>
              <a:t>.</a:t>
            </a:r>
            <a:endParaRPr lang="en-US" sz="3100" spc="-250" dirty="0" smtClean="0">
              <a:solidFill>
                <a:srgbClr val="545454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07500"/>
              </a:lnSpc>
              <a:spcBef>
                <a:spcPts val="95"/>
              </a:spcBef>
            </a:pPr>
            <a:r>
              <a:rPr sz="3100" spc="-445" smtClean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3100" spc="-260" dirty="0">
                <a:solidFill>
                  <a:srgbClr val="545454"/>
                </a:solidFill>
                <a:latin typeface="Arial Black"/>
                <a:cs typeface="Arial Black"/>
              </a:rPr>
              <a:t>playbook </a:t>
            </a:r>
            <a:r>
              <a:rPr sz="3100" spc="-330" dirty="0">
                <a:solidFill>
                  <a:srgbClr val="545454"/>
                </a:solidFill>
                <a:latin typeface="Arial Black"/>
                <a:cs typeface="Arial Black"/>
              </a:rPr>
              <a:t>is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3100" spc="-250" dirty="0">
                <a:solidFill>
                  <a:srgbClr val="545454"/>
                </a:solidFill>
                <a:latin typeface="Arial Black"/>
                <a:cs typeface="Arial Black"/>
              </a:rPr>
              <a:t>file </a:t>
            </a:r>
            <a:r>
              <a:rPr sz="3100" spc="-280" dirty="0">
                <a:solidFill>
                  <a:srgbClr val="545454"/>
                </a:solidFill>
                <a:latin typeface="Arial Black"/>
                <a:cs typeface="Arial Black"/>
              </a:rPr>
              <a:t>containing </a:t>
            </a:r>
            <a:r>
              <a:rPr sz="3100" spc="-229" dirty="0">
                <a:solidFill>
                  <a:srgbClr val="545454"/>
                </a:solidFill>
                <a:latin typeface="Arial Black"/>
                <a:cs typeface="Arial Black"/>
              </a:rPr>
              <a:t>one </a:t>
            </a:r>
            <a:r>
              <a:rPr sz="3100" spc="-150" dirty="0">
                <a:solidFill>
                  <a:srgbClr val="545454"/>
                </a:solidFill>
                <a:latin typeface="Arial Black"/>
                <a:cs typeface="Arial Black"/>
              </a:rPr>
              <a:t>or </a:t>
            </a:r>
            <a:r>
              <a:rPr sz="3100" spc="-225" dirty="0">
                <a:solidFill>
                  <a:srgbClr val="545454"/>
                </a:solidFill>
                <a:latin typeface="Arial Black"/>
                <a:cs typeface="Arial Black"/>
              </a:rPr>
              <a:t>more</a:t>
            </a:r>
            <a:r>
              <a:rPr sz="3100" spc="-355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285" dirty="0">
                <a:solidFill>
                  <a:srgbClr val="545454"/>
                </a:solidFill>
                <a:latin typeface="Arial Black"/>
                <a:cs typeface="Arial Black"/>
              </a:rPr>
              <a:t>plays.</a:t>
            </a:r>
            <a:endParaRPr sz="31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1524000"/>
            <a:ext cx="4909185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85" dirty="0"/>
              <a:t>Playbook</a:t>
            </a:r>
            <a:r>
              <a:rPr spc="-114" dirty="0"/>
              <a:t> </a:t>
            </a:r>
            <a:r>
              <a:rPr spc="9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2490611"/>
            <a:ext cx="14566900" cy="92075"/>
          </a:xfrm>
          <a:custGeom>
            <a:avLst/>
            <a:gdLst/>
            <a:ahLst/>
            <a:cxnLst/>
            <a:rect l="l" t="t" r="r" b="b"/>
            <a:pathLst>
              <a:path w="14566900" h="92075">
                <a:moveTo>
                  <a:pt x="0" y="91722"/>
                </a:moveTo>
                <a:lnTo>
                  <a:pt x="14566900" y="91722"/>
                </a:lnTo>
                <a:lnTo>
                  <a:pt x="14566900" y="0"/>
                </a:lnTo>
                <a:lnTo>
                  <a:pt x="0" y="0"/>
                </a:lnTo>
                <a:lnTo>
                  <a:pt x="0" y="91722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866" y="2659944"/>
            <a:ext cx="93345" cy="4546600"/>
          </a:xfrm>
          <a:custGeom>
            <a:avLst/>
            <a:gdLst/>
            <a:ahLst/>
            <a:cxnLst/>
            <a:rect l="l" t="t" r="r" b="b"/>
            <a:pathLst>
              <a:path w="93345" h="4546600">
                <a:moveTo>
                  <a:pt x="0" y="4546600"/>
                </a:moveTo>
                <a:lnTo>
                  <a:pt x="93133" y="4546600"/>
                </a:lnTo>
                <a:lnTo>
                  <a:pt x="93133" y="0"/>
                </a:lnTo>
                <a:lnTo>
                  <a:pt x="0" y="0"/>
                </a:lnTo>
                <a:lnTo>
                  <a:pt x="0" y="45466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8866" y="2490611"/>
            <a:ext cx="169333" cy="16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05101" y="2490611"/>
            <a:ext cx="169333" cy="169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05101" y="7206544"/>
            <a:ext cx="169333" cy="169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8866" y="7206544"/>
            <a:ext cx="169333" cy="1693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" y="2582333"/>
            <a:ext cx="14506575" cy="4713605"/>
          </a:xfrm>
          <a:custGeom>
            <a:avLst/>
            <a:gdLst/>
            <a:ahLst/>
            <a:cxnLst/>
            <a:rect l="l" t="t" r="r" b="b"/>
            <a:pathLst>
              <a:path w="14506575" h="4713605">
                <a:moveTo>
                  <a:pt x="0" y="4713111"/>
                </a:moveTo>
                <a:lnTo>
                  <a:pt x="14506222" y="4713111"/>
                </a:lnTo>
                <a:lnTo>
                  <a:pt x="14506222" y="0"/>
                </a:lnTo>
                <a:lnTo>
                  <a:pt x="0" y="0"/>
                </a:lnTo>
                <a:lnTo>
                  <a:pt x="0" y="4713111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68223" y="2582333"/>
            <a:ext cx="226060" cy="4713605"/>
          </a:xfrm>
          <a:custGeom>
            <a:avLst/>
            <a:gdLst/>
            <a:ahLst/>
            <a:cxnLst/>
            <a:rect l="l" t="t" r="r" b="b"/>
            <a:pathLst>
              <a:path w="226059" h="4713605">
                <a:moveTo>
                  <a:pt x="225777" y="4713111"/>
                </a:moveTo>
                <a:lnTo>
                  <a:pt x="0" y="4713111"/>
                </a:lnTo>
                <a:lnTo>
                  <a:pt x="0" y="0"/>
                </a:lnTo>
                <a:lnTo>
                  <a:pt x="225777" y="0"/>
                </a:lnTo>
                <a:lnTo>
                  <a:pt x="225777" y="4713111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68221" y="2582333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19" h="198119">
                <a:moveTo>
                  <a:pt x="0" y="197555"/>
                </a:moveTo>
                <a:lnTo>
                  <a:pt x="0" y="0"/>
                </a:lnTo>
                <a:lnTo>
                  <a:pt x="197555" y="0"/>
                </a:lnTo>
              </a:path>
            </a:pathLst>
          </a:custGeom>
          <a:ln w="14111">
            <a:solidFill>
              <a:srgbClr val="EEE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68221" y="2582333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90" h="212089">
                <a:moveTo>
                  <a:pt x="0" y="211666"/>
                </a:moveTo>
                <a:lnTo>
                  <a:pt x="211666" y="211666"/>
                </a:lnTo>
                <a:lnTo>
                  <a:pt x="211666" y="0"/>
                </a:lnTo>
              </a:path>
            </a:pathLst>
          </a:custGeom>
          <a:ln w="14111">
            <a:solidFill>
              <a:srgbClr val="76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82333" y="2596444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4">
                <a:moveTo>
                  <a:pt x="0" y="169333"/>
                </a:moveTo>
                <a:lnTo>
                  <a:pt x="0" y="0"/>
                </a:lnTo>
                <a:lnTo>
                  <a:pt x="169333" y="0"/>
                </a:lnTo>
              </a:path>
            </a:pathLst>
          </a:custGeom>
          <a:ln w="14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82333" y="2596444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5" h="183514">
                <a:moveTo>
                  <a:pt x="0" y="183444"/>
                </a:moveTo>
                <a:lnTo>
                  <a:pt x="183444" y="183444"/>
                </a:lnTo>
                <a:lnTo>
                  <a:pt x="183444" y="0"/>
                </a:lnTo>
              </a:path>
            </a:pathLst>
          </a:custGeom>
          <a:ln w="14111">
            <a:solidFill>
              <a:srgbClr val="9F9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96444" y="2610555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4">
                <a:moveTo>
                  <a:pt x="169333" y="169333"/>
                </a:moveTo>
                <a:lnTo>
                  <a:pt x="0" y="169333"/>
                </a:lnTo>
                <a:lnTo>
                  <a:pt x="0" y="0"/>
                </a:lnTo>
                <a:lnTo>
                  <a:pt x="169333" y="0"/>
                </a:lnTo>
                <a:lnTo>
                  <a:pt x="169333" y="169333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324666" y="2638777"/>
            <a:ext cx="112888" cy="112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68221" y="7069666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19" h="198120">
                <a:moveTo>
                  <a:pt x="0" y="197555"/>
                </a:moveTo>
                <a:lnTo>
                  <a:pt x="0" y="0"/>
                </a:lnTo>
                <a:lnTo>
                  <a:pt x="197555" y="0"/>
                </a:lnTo>
              </a:path>
            </a:pathLst>
          </a:custGeom>
          <a:ln w="14111">
            <a:solidFill>
              <a:srgbClr val="EEE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68221" y="7069666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90" h="212090">
                <a:moveTo>
                  <a:pt x="0" y="211666"/>
                </a:moveTo>
                <a:lnTo>
                  <a:pt x="211666" y="211666"/>
                </a:lnTo>
                <a:lnTo>
                  <a:pt x="211666" y="0"/>
                </a:lnTo>
              </a:path>
            </a:pathLst>
          </a:custGeom>
          <a:ln w="14111">
            <a:solidFill>
              <a:srgbClr val="76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282333" y="7083777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0" y="169333"/>
                </a:moveTo>
                <a:lnTo>
                  <a:pt x="0" y="0"/>
                </a:lnTo>
                <a:lnTo>
                  <a:pt x="169333" y="0"/>
                </a:lnTo>
              </a:path>
            </a:pathLst>
          </a:custGeom>
          <a:ln w="14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82333" y="7083777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5" h="183515">
                <a:moveTo>
                  <a:pt x="0" y="183444"/>
                </a:moveTo>
                <a:lnTo>
                  <a:pt x="183444" y="183444"/>
                </a:lnTo>
                <a:lnTo>
                  <a:pt x="183444" y="0"/>
                </a:lnTo>
              </a:path>
            </a:pathLst>
          </a:custGeom>
          <a:ln w="14111">
            <a:solidFill>
              <a:srgbClr val="9F9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96444" y="7097889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169333" y="169333"/>
                </a:moveTo>
                <a:lnTo>
                  <a:pt x="0" y="169333"/>
                </a:lnTo>
                <a:lnTo>
                  <a:pt x="0" y="0"/>
                </a:lnTo>
                <a:lnTo>
                  <a:pt x="169333" y="0"/>
                </a:lnTo>
                <a:lnTo>
                  <a:pt x="169333" y="169333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324666" y="7126110"/>
            <a:ext cx="112888" cy="1128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68221" y="5912555"/>
            <a:ext cx="225777" cy="11571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68221" y="2808111"/>
            <a:ext cx="198120" cy="3076575"/>
          </a:xfrm>
          <a:custGeom>
            <a:avLst/>
            <a:gdLst/>
            <a:ahLst/>
            <a:cxnLst/>
            <a:rect l="l" t="t" r="r" b="b"/>
            <a:pathLst>
              <a:path w="198119" h="3076575">
                <a:moveTo>
                  <a:pt x="0" y="3076222"/>
                </a:moveTo>
                <a:lnTo>
                  <a:pt x="0" y="0"/>
                </a:lnTo>
                <a:lnTo>
                  <a:pt x="197555" y="0"/>
                </a:lnTo>
              </a:path>
            </a:pathLst>
          </a:custGeom>
          <a:ln w="14111">
            <a:solidFill>
              <a:srgbClr val="EEE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68221" y="2808111"/>
            <a:ext cx="212090" cy="3090545"/>
          </a:xfrm>
          <a:custGeom>
            <a:avLst/>
            <a:gdLst/>
            <a:ahLst/>
            <a:cxnLst/>
            <a:rect l="l" t="t" r="r" b="b"/>
            <a:pathLst>
              <a:path w="212090" h="3090545">
                <a:moveTo>
                  <a:pt x="0" y="3090333"/>
                </a:moveTo>
                <a:lnTo>
                  <a:pt x="211666" y="3090333"/>
                </a:lnTo>
                <a:lnTo>
                  <a:pt x="211666" y="0"/>
                </a:lnTo>
              </a:path>
            </a:pathLst>
          </a:custGeom>
          <a:ln w="14111">
            <a:solidFill>
              <a:srgbClr val="76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82333" y="2822222"/>
            <a:ext cx="169545" cy="3048000"/>
          </a:xfrm>
          <a:custGeom>
            <a:avLst/>
            <a:gdLst/>
            <a:ahLst/>
            <a:cxnLst/>
            <a:rect l="l" t="t" r="r" b="b"/>
            <a:pathLst>
              <a:path w="169544" h="3048000">
                <a:moveTo>
                  <a:pt x="0" y="3048000"/>
                </a:moveTo>
                <a:lnTo>
                  <a:pt x="0" y="0"/>
                </a:lnTo>
                <a:lnTo>
                  <a:pt x="169333" y="0"/>
                </a:lnTo>
              </a:path>
            </a:pathLst>
          </a:custGeom>
          <a:ln w="14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82333" y="2822222"/>
            <a:ext cx="183515" cy="3062605"/>
          </a:xfrm>
          <a:custGeom>
            <a:avLst/>
            <a:gdLst/>
            <a:ahLst/>
            <a:cxnLst/>
            <a:rect l="l" t="t" r="r" b="b"/>
            <a:pathLst>
              <a:path w="183515" h="3062604">
                <a:moveTo>
                  <a:pt x="0" y="3062111"/>
                </a:moveTo>
                <a:lnTo>
                  <a:pt x="183444" y="3062111"/>
                </a:lnTo>
                <a:lnTo>
                  <a:pt x="183444" y="0"/>
                </a:lnTo>
              </a:path>
            </a:pathLst>
          </a:custGeom>
          <a:ln w="14111">
            <a:solidFill>
              <a:srgbClr val="9F9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96444" y="2836333"/>
            <a:ext cx="169545" cy="3048000"/>
          </a:xfrm>
          <a:custGeom>
            <a:avLst/>
            <a:gdLst/>
            <a:ahLst/>
            <a:cxnLst/>
            <a:rect l="l" t="t" r="r" b="b"/>
            <a:pathLst>
              <a:path w="169544" h="3048000">
                <a:moveTo>
                  <a:pt x="169333" y="3048000"/>
                </a:moveTo>
                <a:lnTo>
                  <a:pt x="0" y="3048000"/>
                </a:lnTo>
                <a:lnTo>
                  <a:pt x="0" y="0"/>
                </a:lnTo>
                <a:lnTo>
                  <a:pt x="169333" y="0"/>
                </a:lnTo>
                <a:lnTo>
                  <a:pt x="169333" y="304800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19855" y="2880077"/>
            <a:ext cx="3749040" cy="4343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dirty="0">
                <a:solidFill>
                  <a:srgbClr val="7E9E7E"/>
                </a:solidFill>
                <a:latin typeface="Arial"/>
                <a:cs typeface="Arial"/>
              </a:rPr>
              <a:t>---</a:t>
            </a:r>
            <a:endParaRPr sz="1650">
              <a:latin typeface="Arial"/>
              <a:cs typeface="Arial"/>
            </a:endParaRPr>
          </a:p>
          <a:p>
            <a:pPr marL="129539" marR="779780" indent="-117475">
              <a:lnSpc>
                <a:spcPct val="101000"/>
              </a:lnSpc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- </a:t>
            </a: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name: </a:t>
            </a:r>
            <a:r>
              <a:rPr sz="1650" b="1" spc="-80" dirty="0">
                <a:solidFill>
                  <a:srgbClr val="DBDBDB"/>
                </a:solidFill>
                <a:latin typeface="Arial"/>
                <a:cs typeface="Arial"/>
              </a:rPr>
              <a:t>install </a:t>
            </a:r>
            <a:r>
              <a:rPr sz="1650" b="1" spc="-55" dirty="0">
                <a:solidFill>
                  <a:srgbClr val="DBDBDB"/>
                </a:solidFill>
                <a:latin typeface="Arial"/>
                <a:cs typeface="Arial"/>
              </a:rPr>
              <a:t>and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start </a:t>
            </a:r>
            <a:r>
              <a:rPr sz="1650" b="1" spc="-40" dirty="0">
                <a:solidFill>
                  <a:srgbClr val="DBDBDB"/>
                </a:solidFill>
                <a:latin typeface="Arial"/>
                <a:cs typeface="Arial"/>
              </a:rPr>
              <a:t>apache 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hosts:</a:t>
            </a:r>
            <a:r>
              <a:rPr sz="1650" b="1" spc="-5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55" dirty="0">
                <a:solidFill>
                  <a:srgbClr val="DBDBDB"/>
                </a:solidFill>
                <a:latin typeface="Arial"/>
                <a:cs typeface="Arial"/>
              </a:rPr>
              <a:t>web</a:t>
            </a:r>
            <a:endParaRPr sz="1650">
              <a:latin typeface="Arial"/>
              <a:cs typeface="Arial"/>
            </a:endParaRPr>
          </a:p>
          <a:p>
            <a:pPr marL="129539" marR="2412365">
              <a:lnSpc>
                <a:spcPct val="101000"/>
              </a:lnSpc>
            </a:pP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become: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55" dirty="0">
                <a:solidFill>
                  <a:srgbClr val="EEEEAE"/>
                </a:solidFill>
                <a:latin typeface="Arial"/>
                <a:cs typeface="Arial"/>
              </a:rPr>
              <a:t>yes 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vars:</a:t>
            </a:r>
            <a:endParaRPr sz="165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20"/>
              </a:spcBef>
            </a:pPr>
            <a:r>
              <a:rPr sz="1650" b="1" spc="-80" dirty="0">
                <a:solidFill>
                  <a:srgbClr val="DBDBDB"/>
                </a:solidFill>
                <a:latin typeface="Arial"/>
                <a:cs typeface="Arial"/>
              </a:rPr>
              <a:t>http_port:</a:t>
            </a:r>
            <a:r>
              <a:rPr sz="1650" b="1" spc="-5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5" dirty="0">
                <a:solidFill>
                  <a:srgbClr val="8BCFD2"/>
                </a:solidFill>
                <a:latin typeface="Arial"/>
                <a:cs typeface="Arial"/>
              </a:rPr>
              <a:t>80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5"/>
              </a:spcBef>
            </a:pPr>
            <a:r>
              <a:rPr sz="1650" b="1" spc="-75" dirty="0">
                <a:solidFill>
                  <a:srgbClr val="DBDBDB"/>
                </a:solidFill>
                <a:latin typeface="Arial"/>
                <a:cs typeface="Arial"/>
              </a:rPr>
              <a:t>tasks:</a:t>
            </a:r>
            <a:endParaRPr sz="1650">
              <a:latin typeface="Arial"/>
              <a:cs typeface="Arial"/>
            </a:endParaRPr>
          </a:p>
          <a:p>
            <a:pPr marL="247015" marR="532765" indent="-117475">
              <a:lnSpc>
                <a:spcPct val="101000"/>
              </a:lnSpc>
              <a:buChar char="-"/>
              <a:tabLst>
                <a:tab pos="259079" algn="l"/>
              </a:tabLst>
            </a:pP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name: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httpd </a:t>
            </a: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package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is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present 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yum:</a:t>
            </a:r>
            <a:endParaRPr sz="1650">
              <a:latin typeface="Arial"/>
              <a:cs typeface="Arial"/>
            </a:endParaRPr>
          </a:p>
          <a:p>
            <a:pPr marL="364490" marR="2259965">
              <a:lnSpc>
                <a:spcPct val="101000"/>
              </a:lnSpc>
            </a:pP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name: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httpd 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state:</a:t>
            </a:r>
            <a:r>
              <a:rPr sz="1650" b="1" spc="-45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latest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Arial"/>
              <a:cs typeface="Arial"/>
            </a:endParaRPr>
          </a:p>
          <a:p>
            <a:pPr marL="247015" marR="5080" indent="-117475">
              <a:lnSpc>
                <a:spcPct val="101000"/>
              </a:lnSpc>
              <a:buChar char="-"/>
              <a:tabLst>
                <a:tab pos="259079" algn="l"/>
              </a:tabLst>
            </a:pP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name: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latest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index.html file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is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present 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copy:</a:t>
            </a:r>
            <a:endParaRPr sz="1650">
              <a:latin typeface="Arial"/>
              <a:cs typeface="Arial"/>
            </a:endParaRPr>
          </a:p>
          <a:p>
            <a:pPr marL="364490" marR="1473200">
              <a:lnSpc>
                <a:spcPct val="101000"/>
              </a:lnSpc>
            </a:pP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src: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files/index.html  dest:</a:t>
            </a:r>
            <a:r>
              <a:rPr sz="1650" b="1" spc="-30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/var/www/html/</a:t>
            </a:r>
            <a:endParaRPr sz="16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1581855"/>
            <a:ext cx="7447280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80" dirty="0"/>
              <a:t>Human-Meaningful</a:t>
            </a:r>
            <a:r>
              <a:rPr spc="-125" dirty="0"/>
              <a:t> </a:t>
            </a:r>
            <a:r>
              <a:rPr spc="190" dirty="0"/>
              <a:t>Naming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2490611"/>
            <a:ext cx="14566900" cy="92075"/>
          </a:xfrm>
          <a:custGeom>
            <a:avLst/>
            <a:gdLst/>
            <a:ahLst/>
            <a:cxnLst/>
            <a:rect l="l" t="t" r="r" b="b"/>
            <a:pathLst>
              <a:path w="14566900" h="92075">
                <a:moveTo>
                  <a:pt x="0" y="91722"/>
                </a:moveTo>
                <a:lnTo>
                  <a:pt x="14566900" y="91722"/>
                </a:lnTo>
                <a:lnTo>
                  <a:pt x="14566900" y="0"/>
                </a:lnTo>
                <a:lnTo>
                  <a:pt x="0" y="0"/>
                </a:lnTo>
                <a:lnTo>
                  <a:pt x="0" y="91722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866" y="2659944"/>
            <a:ext cx="93345" cy="4546600"/>
          </a:xfrm>
          <a:custGeom>
            <a:avLst/>
            <a:gdLst/>
            <a:ahLst/>
            <a:cxnLst/>
            <a:rect l="l" t="t" r="r" b="b"/>
            <a:pathLst>
              <a:path w="93345" h="4546600">
                <a:moveTo>
                  <a:pt x="0" y="4546600"/>
                </a:moveTo>
                <a:lnTo>
                  <a:pt x="93133" y="4546600"/>
                </a:lnTo>
                <a:lnTo>
                  <a:pt x="93133" y="0"/>
                </a:lnTo>
                <a:lnTo>
                  <a:pt x="0" y="0"/>
                </a:lnTo>
                <a:lnTo>
                  <a:pt x="0" y="45466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8866" y="2490611"/>
            <a:ext cx="169333" cy="16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05101" y="2490611"/>
            <a:ext cx="169333" cy="169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05101" y="7206544"/>
            <a:ext cx="169333" cy="169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8866" y="7206544"/>
            <a:ext cx="169333" cy="1693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" y="2582333"/>
            <a:ext cx="14506575" cy="4713605"/>
          </a:xfrm>
          <a:custGeom>
            <a:avLst/>
            <a:gdLst/>
            <a:ahLst/>
            <a:cxnLst/>
            <a:rect l="l" t="t" r="r" b="b"/>
            <a:pathLst>
              <a:path w="14506575" h="4713605">
                <a:moveTo>
                  <a:pt x="0" y="4713111"/>
                </a:moveTo>
                <a:lnTo>
                  <a:pt x="14506222" y="4713111"/>
                </a:lnTo>
                <a:lnTo>
                  <a:pt x="14506222" y="0"/>
                </a:lnTo>
                <a:lnTo>
                  <a:pt x="0" y="0"/>
                </a:lnTo>
                <a:lnTo>
                  <a:pt x="0" y="4713111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68223" y="2582333"/>
            <a:ext cx="226060" cy="4713605"/>
          </a:xfrm>
          <a:custGeom>
            <a:avLst/>
            <a:gdLst/>
            <a:ahLst/>
            <a:cxnLst/>
            <a:rect l="l" t="t" r="r" b="b"/>
            <a:pathLst>
              <a:path w="226059" h="4713605">
                <a:moveTo>
                  <a:pt x="225777" y="4713111"/>
                </a:moveTo>
                <a:lnTo>
                  <a:pt x="0" y="4713111"/>
                </a:lnTo>
                <a:lnTo>
                  <a:pt x="0" y="0"/>
                </a:lnTo>
                <a:lnTo>
                  <a:pt x="225777" y="0"/>
                </a:lnTo>
                <a:lnTo>
                  <a:pt x="225777" y="4713111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68221" y="2582333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19" h="198119">
                <a:moveTo>
                  <a:pt x="0" y="197555"/>
                </a:moveTo>
                <a:lnTo>
                  <a:pt x="0" y="0"/>
                </a:lnTo>
                <a:lnTo>
                  <a:pt x="197555" y="0"/>
                </a:lnTo>
              </a:path>
            </a:pathLst>
          </a:custGeom>
          <a:ln w="14111">
            <a:solidFill>
              <a:srgbClr val="EEE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68221" y="2582333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90" h="212089">
                <a:moveTo>
                  <a:pt x="0" y="211666"/>
                </a:moveTo>
                <a:lnTo>
                  <a:pt x="211666" y="211666"/>
                </a:lnTo>
                <a:lnTo>
                  <a:pt x="211666" y="0"/>
                </a:lnTo>
              </a:path>
            </a:pathLst>
          </a:custGeom>
          <a:ln w="14111">
            <a:solidFill>
              <a:srgbClr val="76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82333" y="2596444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4">
                <a:moveTo>
                  <a:pt x="0" y="169333"/>
                </a:moveTo>
                <a:lnTo>
                  <a:pt x="0" y="0"/>
                </a:lnTo>
                <a:lnTo>
                  <a:pt x="169333" y="0"/>
                </a:lnTo>
              </a:path>
            </a:pathLst>
          </a:custGeom>
          <a:ln w="14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82333" y="2596444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5" h="183514">
                <a:moveTo>
                  <a:pt x="0" y="183444"/>
                </a:moveTo>
                <a:lnTo>
                  <a:pt x="183444" y="183444"/>
                </a:lnTo>
                <a:lnTo>
                  <a:pt x="183444" y="0"/>
                </a:lnTo>
              </a:path>
            </a:pathLst>
          </a:custGeom>
          <a:ln w="14111">
            <a:solidFill>
              <a:srgbClr val="9F9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96444" y="2610555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4">
                <a:moveTo>
                  <a:pt x="169333" y="169333"/>
                </a:moveTo>
                <a:lnTo>
                  <a:pt x="0" y="169333"/>
                </a:lnTo>
                <a:lnTo>
                  <a:pt x="0" y="0"/>
                </a:lnTo>
                <a:lnTo>
                  <a:pt x="169333" y="0"/>
                </a:lnTo>
                <a:lnTo>
                  <a:pt x="169333" y="169333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324666" y="2638777"/>
            <a:ext cx="112888" cy="112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68221" y="7069666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19" h="198120">
                <a:moveTo>
                  <a:pt x="0" y="197555"/>
                </a:moveTo>
                <a:lnTo>
                  <a:pt x="0" y="0"/>
                </a:lnTo>
                <a:lnTo>
                  <a:pt x="197555" y="0"/>
                </a:lnTo>
              </a:path>
            </a:pathLst>
          </a:custGeom>
          <a:ln w="14111">
            <a:solidFill>
              <a:srgbClr val="EEE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68221" y="7069666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90" h="212090">
                <a:moveTo>
                  <a:pt x="0" y="211666"/>
                </a:moveTo>
                <a:lnTo>
                  <a:pt x="211666" y="211666"/>
                </a:lnTo>
                <a:lnTo>
                  <a:pt x="211666" y="0"/>
                </a:lnTo>
              </a:path>
            </a:pathLst>
          </a:custGeom>
          <a:ln w="14111">
            <a:solidFill>
              <a:srgbClr val="76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282333" y="7083777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0" y="169333"/>
                </a:moveTo>
                <a:lnTo>
                  <a:pt x="0" y="0"/>
                </a:lnTo>
                <a:lnTo>
                  <a:pt x="169333" y="0"/>
                </a:lnTo>
              </a:path>
            </a:pathLst>
          </a:custGeom>
          <a:ln w="14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82333" y="7083777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5" h="183515">
                <a:moveTo>
                  <a:pt x="0" y="183444"/>
                </a:moveTo>
                <a:lnTo>
                  <a:pt x="183444" y="183444"/>
                </a:lnTo>
                <a:lnTo>
                  <a:pt x="183444" y="0"/>
                </a:lnTo>
              </a:path>
            </a:pathLst>
          </a:custGeom>
          <a:ln w="14111">
            <a:solidFill>
              <a:srgbClr val="9F9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96444" y="7097889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169333" y="169333"/>
                </a:moveTo>
                <a:lnTo>
                  <a:pt x="0" y="169333"/>
                </a:lnTo>
                <a:lnTo>
                  <a:pt x="0" y="0"/>
                </a:lnTo>
                <a:lnTo>
                  <a:pt x="169333" y="0"/>
                </a:lnTo>
                <a:lnTo>
                  <a:pt x="169333" y="169333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324666" y="7126110"/>
            <a:ext cx="112888" cy="1128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68221" y="5912555"/>
            <a:ext cx="225777" cy="11571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68221" y="2808111"/>
            <a:ext cx="198120" cy="3076575"/>
          </a:xfrm>
          <a:custGeom>
            <a:avLst/>
            <a:gdLst/>
            <a:ahLst/>
            <a:cxnLst/>
            <a:rect l="l" t="t" r="r" b="b"/>
            <a:pathLst>
              <a:path w="198119" h="3076575">
                <a:moveTo>
                  <a:pt x="0" y="3076222"/>
                </a:moveTo>
                <a:lnTo>
                  <a:pt x="0" y="0"/>
                </a:lnTo>
                <a:lnTo>
                  <a:pt x="197555" y="0"/>
                </a:lnTo>
              </a:path>
            </a:pathLst>
          </a:custGeom>
          <a:ln w="14111">
            <a:solidFill>
              <a:srgbClr val="EEE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68221" y="2808111"/>
            <a:ext cx="212090" cy="3090545"/>
          </a:xfrm>
          <a:custGeom>
            <a:avLst/>
            <a:gdLst/>
            <a:ahLst/>
            <a:cxnLst/>
            <a:rect l="l" t="t" r="r" b="b"/>
            <a:pathLst>
              <a:path w="212090" h="3090545">
                <a:moveTo>
                  <a:pt x="0" y="3090333"/>
                </a:moveTo>
                <a:lnTo>
                  <a:pt x="211666" y="3090333"/>
                </a:lnTo>
                <a:lnTo>
                  <a:pt x="211666" y="0"/>
                </a:lnTo>
              </a:path>
            </a:pathLst>
          </a:custGeom>
          <a:ln w="14111">
            <a:solidFill>
              <a:srgbClr val="76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82333" y="2822222"/>
            <a:ext cx="169545" cy="3048000"/>
          </a:xfrm>
          <a:custGeom>
            <a:avLst/>
            <a:gdLst/>
            <a:ahLst/>
            <a:cxnLst/>
            <a:rect l="l" t="t" r="r" b="b"/>
            <a:pathLst>
              <a:path w="169544" h="3048000">
                <a:moveTo>
                  <a:pt x="0" y="3048000"/>
                </a:moveTo>
                <a:lnTo>
                  <a:pt x="0" y="0"/>
                </a:lnTo>
                <a:lnTo>
                  <a:pt x="169333" y="0"/>
                </a:lnTo>
              </a:path>
            </a:pathLst>
          </a:custGeom>
          <a:ln w="14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82333" y="2822222"/>
            <a:ext cx="183515" cy="3062605"/>
          </a:xfrm>
          <a:custGeom>
            <a:avLst/>
            <a:gdLst/>
            <a:ahLst/>
            <a:cxnLst/>
            <a:rect l="l" t="t" r="r" b="b"/>
            <a:pathLst>
              <a:path w="183515" h="3062604">
                <a:moveTo>
                  <a:pt x="0" y="3062111"/>
                </a:moveTo>
                <a:lnTo>
                  <a:pt x="183444" y="3062111"/>
                </a:lnTo>
                <a:lnTo>
                  <a:pt x="183444" y="0"/>
                </a:lnTo>
              </a:path>
            </a:pathLst>
          </a:custGeom>
          <a:ln w="14111">
            <a:solidFill>
              <a:srgbClr val="9F9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96444" y="2836333"/>
            <a:ext cx="169545" cy="3048000"/>
          </a:xfrm>
          <a:custGeom>
            <a:avLst/>
            <a:gdLst/>
            <a:ahLst/>
            <a:cxnLst/>
            <a:rect l="l" t="t" r="r" b="b"/>
            <a:pathLst>
              <a:path w="169544" h="3048000">
                <a:moveTo>
                  <a:pt x="169333" y="3048000"/>
                </a:moveTo>
                <a:lnTo>
                  <a:pt x="0" y="3048000"/>
                </a:lnTo>
                <a:lnTo>
                  <a:pt x="0" y="0"/>
                </a:lnTo>
                <a:lnTo>
                  <a:pt x="169333" y="0"/>
                </a:lnTo>
                <a:lnTo>
                  <a:pt x="169333" y="304800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78504" y="2880077"/>
            <a:ext cx="3213735" cy="3073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dirty="0">
                <a:solidFill>
                  <a:srgbClr val="7E9E7E"/>
                </a:solidFill>
                <a:latin typeface="Arial"/>
                <a:cs typeface="Arial"/>
              </a:rPr>
              <a:t>---</a:t>
            </a:r>
            <a:endParaRPr sz="1650">
              <a:latin typeface="Arial"/>
              <a:cs typeface="Arial"/>
            </a:endParaRPr>
          </a:p>
          <a:p>
            <a:pPr marL="129539" marR="244475" indent="-117475">
              <a:lnSpc>
                <a:spcPct val="101000"/>
              </a:lnSpc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- </a:t>
            </a:r>
            <a:r>
              <a:rPr sz="1650" b="1" spc="-50" dirty="0">
                <a:latin typeface="Arial"/>
                <a:cs typeface="Arial"/>
              </a:rPr>
              <a:t>name: </a:t>
            </a:r>
            <a:r>
              <a:rPr sz="1650" b="1" spc="-80" dirty="0">
                <a:solidFill>
                  <a:srgbClr val="E2CDAA"/>
                </a:solidFill>
                <a:latin typeface="Arial"/>
                <a:cs typeface="Arial"/>
              </a:rPr>
              <a:t>install </a:t>
            </a:r>
            <a:r>
              <a:rPr sz="1650" b="1" spc="-55" dirty="0">
                <a:solidFill>
                  <a:srgbClr val="E2CDAA"/>
                </a:solidFill>
                <a:latin typeface="Arial"/>
                <a:cs typeface="Arial"/>
              </a:rPr>
              <a:t>and </a:t>
            </a:r>
            <a:r>
              <a:rPr sz="1650" b="1" spc="-70" dirty="0">
                <a:solidFill>
                  <a:srgbClr val="E2CDAA"/>
                </a:solidFill>
                <a:latin typeface="Arial"/>
                <a:cs typeface="Arial"/>
              </a:rPr>
              <a:t>start </a:t>
            </a:r>
            <a:r>
              <a:rPr sz="1650" b="1" spc="-40" dirty="0">
                <a:latin typeface="Arial"/>
                <a:cs typeface="Arial"/>
              </a:rPr>
              <a:t>apache </a:t>
            </a:r>
            <a:r>
              <a:rPr sz="1650" b="1" spc="-40" dirty="0">
                <a:solidFill>
                  <a:srgbClr val="E2CDAA"/>
                </a:solidFill>
                <a:latin typeface="Arial"/>
                <a:cs typeface="Arial"/>
              </a:rPr>
              <a:t> </a:t>
            </a:r>
            <a:r>
              <a:rPr sz="1650" b="1" spc="-90" dirty="0">
                <a:solidFill>
                  <a:srgbClr val="E2CDAA"/>
                </a:solidFill>
                <a:latin typeface="Arial"/>
                <a:cs typeface="Arial"/>
              </a:rPr>
              <a:t>hosts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:</a:t>
            </a:r>
            <a:r>
              <a:rPr sz="1650" b="1" spc="-5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55" dirty="0">
                <a:solidFill>
                  <a:srgbClr val="DBDBDB"/>
                </a:solidFill>
                <a:latin typeface="Arial"/>
                <a:cs typeface="Arial"/>
              </a:rPr>
              <a:t>web</a:t>
            </a:r>
            <a:endParaRPr sz="1650">
              <a:latin typeface="Arial"/>
              <a:cs typeface="Arial"/>
            </a:endParaRPr>
          </a:p>
          <a:p>
            <a:pPr marL="129539" marR="1877060">
              <a:lnSpc>
                <a:spcPct val="101000"/>
              </a:lnSpc>
            </a:pP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become: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55" dirty="0">
                <a:solidFill>
                  <a:srgbClr val="DBDBDB"/>
                </a:solidFill>
                <a:latin typeface="Arial"/>
                <a:cs typeface="Arial"/>
              </a:rPr>
              <a:t>yes 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vars:</a:t>
            </a:r>
            <a:endParaRPr sz="165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20"/>
              </a:spcBef>
            </a:pPr>
            <a:r>
              <a:rPr sz="1650" b="1" spc="-80" dirty="0">
                <a:solidFill>
                  <a:srgbClr val="DBDBDB"/>
                </a:solidFill>
                <a:latin typeface="Arial"/>
                <a:cs typeface="Arial"/>
              </a:rPr>
              <a:t>http_port:</a:t>
            </a:r>
            <a:r>
              <a:rPr sz="1650" b="1" spc="-5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5" dirty="0">
                <a:solidFill>
                  <a:srgbClr val="8BCFD2"/>
                </a:solidFill>
                <a:latin typeface="Arial"/>
                <a:cs typeface="Arial"/>
              </a:rPr>
              <a:t>80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5"/>
              </a:spcBef>
            </a:pPr>
            <a:r>
              <a:rPr sz="1650" b="1" spc="-75" dirty="0">
                <a:solidFill>
                  <a:srgbClr val="DBDBDB"/>
                </a:solidFill>
                <a:latin typeface="Arial"/>
                <a:cs typeface="Arial"/>
              </a:rPr>
              <a:t>tasks:</a:t>
            </a:r>
            <a:endParaRPr sz="1650">
              <a:latin typeface="Arial"/>
              <a:cs typeface="Arial"/>
            </a:endParaRPr>
          </a:p>
          <a:p>
            <a:pPr marL="247015" indent="-117475">
              <a:lnSpc>
                <a:spcPct val="101000"/>
              </a:lnSpc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- </a:t>
            </a:r>
            <a:r>
              <a:rPr sz="1650" b="1" spc="-50" dirty="0">
                <a:solidFill>
                  <a:srgbClr val="E2CDAA"/>
                </a:solidFill>
                <a:latin typeface="Arial"/>
                <a:cs typeface="Arial"/>
              </a:rPr>
              <a:t>name</a:t>
            </a:r>
            <a:r>
              <a:rPr sz="1650" b="1" spc="-50" dirty="0">
                <a:latin typeface="Arial"/>
                <a:cs typeface="Arial"/>
              </a:rPr>
              <a:t>: </a:t>
            </a:r>
            <a:r>
              <a:rPr sz="1650" b="1" spc="-90" dirty="0">
                <a:latin typeface="Arial"/>
                <a:cs typeface="Arial"/>
              </a:rPr>
              <a:t>httpd </a:t>
            </a:r>
            <a:r>
              <a:rPr sz="1650" b="1" spc="-50" dirty="0">
                <a:solidFill>
                  <a:srgbClr val="E2CDAA"/>
                </a:solidFill>
                <a:latin typeface="Arial"/>
                <a:cs typeface="Arial"/>
              </a:rPr>
              <a:t>package </a:t>
            </a:r>
            <a:r>
              <a:rPr sz="1650" b="1" spc="-90" dirty="0">
                <a:solidFill>
                  <a:srgbClr val="E2CDAA"/>
                </a:solidFill>
                <a:latin typeface="Arial"/>
                <a:cs typeface="Arial"/>
              </a:rPr>
              <a:t>is </a:t>
            </a:r>
            <a:r>
              <a:rPr sz="1650" b="1" spc="-65" dirty="0">
                <a:solidFill>
                  <a:srgbClr val="E2CDAA"/>
                </a:solidFill>
                <a:latin typeface="Arial"/>
                <a:cs typeface="Arial"/>
              </a:rPr>
              <a:t>present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yum:</a:t>
            </a:r>
            <a:endParaRPr sz="1650">
              <a:latin typeface="Arial"/>
              <a:cs typeface="Arial"/>
            </a:endParaRPr>
          </a:p>
          <a:p>
            <a:pPr marL="364490" marR="1725295">
              <a:lnSpc>
                <a:spcPct val="101000"/>
              </a:lnSpc>
            </a:pPr>
            <a:r>
              <a:rPr sz="1650" b="1" spc="-50" dirty="0">
                <a:solidFill>
                  <a:srgbClr val="E2CDAA"/>
                </a:solidFill>
                <a:latin typeface="Arial"/>
                <a:cs typeface="Arial"/>
              </a:rPr>
              <a:t>name</a:t>
            </a: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:</a:t>
            </a:r>
            <a:r>
              <a:rPr sz="1650" b="1" spc="-80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httpd 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state:</a:t>
            </a:r>
            <a:r>
              <a:rPr sz="1650" b="1" spc="-45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latest</a:t>
            </a:r>
            <a:endParaRPr sz="16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95803" y="6182077"/>
            <a:ext cx="95885" cy="27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-</a:t>
            </a:r>
            <a:endParaRPr sz="16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43000" y="6194778"/>
            <a:ext cx="3484245" cy="282575"/>
          </a:xfrm>
          <a:prstGeom prst="rect">
            <a:avLst/>
          </a:prstGeom>
          <a:solidFill>
            <a:srgbClr val="5ABCBE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650" b="1" spc="-50" dirty="0">
                <a:solidFill>
                  <a:srgbClr val="E2CDAA"/>
                </a:solidFill>
                <a:latin typeface="Arial"/>
                <a:cs typeface="Arial"/>
              </a:rPr>
              <a:t>name</a:t>
            </a:r>
            <a:r>
              <a:rPr sz="1650" b="1" spc="-50" dirty="0">
                <a:latin typeface="Arial"/>
                <a:cs typeface="Arial"/>
              </a:rPr>
              <a:t>: </a:t>
            </a:r>
            <a:r>
              <a:rPr sz="1650" b="1" spc="-60" dirty="0">
                <a:latin typeface="Arial"/>
                <a:cs typeface="Arial"/>
              </a:rPr>
              <a:t>latest </a:t>
            </a:r>
            <a:r>
              <a:rPr sz="1650" b="1" spc="-70" dirty="0">
                <a:solidFill>
                  <a:srgbClr val="E2CDAA"/>
                </a:solidFill>
                <a:latin typeface="Arial"/>
                <a:cs typeface="Arial"/>
              </a:rPr>
              <a:t>index</a:t>
            </a:r>
            <a:r>
              <a:rPr sz="1650" b="1" spc="-70" dirty="0">
                <a:latin typeface="Arial"/>
                <a:cs typeface="Arial"/>
              </a:rPr>
              <a:t>.html </a:t>
            </a:r>
            <a:r>
              <a:rPr sz="1650" b="1" spc="-70" dirty="0">
                <a:solidFill>
                  <a:srgbClr val="E2CDAA"/>
                </a:solidFill>
                <a:latin typeface="Arial"/>
                <a:cs typeface="Arial"/>
              </a:rPr>
              <a:t>file </a:t>
            </a:r>
            <a:r>
              <a:rPr sz="1650" b="1" spc="-90" dirty="0">
                <a:solidFill>
                  <a:srgbClr val="E2CDAA"/>
                </a:solidFill>
                <a:latin typeface="Arial"/>
                <a:cs typeface="Arial"/>
              </a:rPr>
              <a:t>is</a:t>
            </a:r>
            <a:r>
              <a:rPr sz="1650" b="1" spc="215" dirty="0">
                <a:solidFill>
                  <a:srgbClr val="E2CDAA"/>
                </a:solidFill>
                <a:latin typeface="Arial"/>
                <a:cs typeface="Arial"/>
              </a:rPr>
              <a:t> </a:t>
            </a:r>
            <a:r>
              <a:rPr sz="1650" b="1" spc="-65" dirty="0">
                <a:solidFill>
                  <a:srgbClr val="E2CDAA"/>
                </a:solidFill>
                <a:latin typeface="Arial"/>
                <a:cs typeface="Arial"/>
              </a:rPr>
              <a:t>present</a:t>
            </a:r>
            <a:endParaRPr sz="16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13102" y="6436077"/>
            <a:ext cx="2045970" cy="787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copy:</a:t>
            </a:r>
            <a:endParaRPr sz="1650">
              <a:latin typeface="Arial"/>
              <a:cs typeface="Arial"/>
            </a:endParaRPr>
          </a:p>
          <a:p>
            <a:pPr marL="129539" marR="5080">
              <a:lnSpc>
                <a:spcPct val="101000"/>
              </a:lnSpc>
            </a:pP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src: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files/</a:t>
            </a:r>
            <a:r>
              <a:rPr sz="1650" b="1" spc="-70" dirty="0">
                <a:solidFill>
                  <a:srgbClr val="E2CDAA"/>
                </a:solidFill>
                <a:latin typeface="Arial"/>
                <a:cs typeface="Arial"/>
              </a:rPr>
              <a:t>index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.html  dest:</a:t>
            </a:r>
            <a:r>
              <a:rPr sz="1650" b="1" spc="-30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/</a:t>
            </a:r>
            <a:r>
              <a:rPr sz="1650" b="1" spc="-60" dirty="0">
                <a:solidFill>
                  <a:srgbClr val="E2CDAA"/>
                </a:solidFill>
                <a:latin typeface="Arial"/>
                <a:cs typeface="Arial"/>
              </a:rPr>
              <a:t>var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/www/html/</a:t>
            </a:r>
            <a:endParaRPr sz="16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1581855"/>
            <a:ext cx="3581400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5" dirty="0"/>
              <a:t>Host</a:t>
            </a:r>
            <a:r>
              <a:rPr spc="-150" dirty="0"/>
              <a:t> </a:t>
            </a:r>
            <a:r>
              <a:rPr spc="65" dirty="0"/>
              <a:t>Selector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2490611"/>
            <a:ext cx="14566900" cy="92075"/>
          </a:xfrm>
          <a:custGeom>
            <a:avLst/>
            <a:gdLst/>
            <a:ahLst/>
            <a:cxnLst/>
            <a:rect l="l" t="t" r="r" b="b"/>
            <a:pathLst>
              <a:path w="14566900" h="92075">
                <a:moveTo>
                  <a:pt x="0" y="91722"/>
                </a:moveTo>
                <a:lnTo>
                  <a:pt x="14566900" y="91722"/>
                </a:lnTo>
                <a:lnTo>
                  <a:pt x="14566900" y="0"/>
                </a:lnTo>
                <a:lnTo>
                  <a:pt x="0" y="0"/>
                </a:lnTo>
                <a:lnTo>
                  <a:pt x="0" y="91722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866" y="2659944"/>
            <a:ext cx="93345" cy="4546600"/>
          </a:xfrm>
          <a:custGeom>
            <a:avLst/>
            <a:gdLst/>
            <a:ahLst/>
            <a:cxnLst/>
            <a:rect l="l" t="t" r="r" b="b"/>
            <a:pathLst>
              <a:path w="93345" h="4546600">
                <a:moveTo>
                  <a:pt x="0" y="4546600"/>
                </a:moveTo>
                <a:lnTo>
                  <a:pt x="93133" y="4546600"/>
                </a:lnTo>
                <a:lnTo>
                  <a:pt x="93133" y="0"/>
                </a:lnTo>
                <a:lnTo>
                  <a:pt x="0" y="0"/>
                </a:lnTo>
                <a:lnTo>
                  <a:pt x="0" y="45466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8866" y="2490611"/>
            <a:ext cx="169333" cy="16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05101" y="2490611"/>
            <a:ext cx="169333" cy="169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05101" y="7206544"/>
            <a:ext cx="169333" cy="169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8866" y="7206544"/>
            <a:ext cx="169333" cy="1693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" y="2582333"/>
            <a:ext cx="14506575" cy="4713605"/>
          </a:xfrm>
          <a:custGeom>
            <a:avLst/>
            <a:gdLst/>
            <a:ahLst/>
            <a:cxnLst/>
            <a:rect l="l" t="t" r="r" b="b"/>
            <a:pathLst>
              <a:path w="14506575" h="4713605">
                <a:moveTo>
                  <a:pt x="0" y="4713111"/>
                </a:moveTo>
                <a:lnTo>
                  <a:pt x="14506222" y="4713111"/>
                </a:lnTo>
                <a:lnTo>
                  <a:pt x="14506222" y="0"/>
                </a:lnTo>
                <a:lnTo>
                  <a:pt x="0" y="0"/>
                </a:lnTo>
                <a:lnTo>
                  <a:pt x="0" y="4713111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68223" y="2582333"/>
            <a:ext cx="226060" cy="4713605"/>
          </a:xfrm>
          <a:custGeom>
            <a:avLst/>
            <a:gdLst/>
            <a:ahLst/>
            <a:cxnLst/>
            <a:rect l="l" t="t" r="r" b="b"/>
            <a:pathLst>
              <a:path w="226059" h="4713605">
                <a:moveTo>
                  <a:pt x="225777" y="4713111"/>
                </a:moveTo>
                <a:lnTo>
                  <a:pt x="0" y="4713111"/>
                </a:lnTo>
                <a:lnTo>
                  <a:pt x="0" y="0"/>
                </a:lnTo>
                <a:lnTo>
                  <a:pt x="225777" y="0"/>
                </a:lnTo>
                <a:lnTo>
                  <a:pt x="225777" y="4713111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68221" y="2582333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19" h="198119">
                <a:moveTo>
                  <a:pt x="0" y="197555"/>
                </a:moveTo>
                <a:lnTo>
                  <a:pt x="0" y="0"/>
                </a:lnTo>
                <a:lnTo>
                  <a:pt x="197555" y="0"/>
                </a:lnTo>
              </a:path>
            </a:pathLst>
          </a:custGeom>
          <a:ln w="14111">
            <a:solidFill>
              <a:srgbClr val="EEE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68221" y="2582333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90" h="212089">
                <a:moveTo>
                  <a:pt x="0" y="211666"/>
                </a:moveTo>
                <a:lnTo>
                  <a:pt x="211666" y="211666"/>
                </a:lnTo>
                <a:lnTo>
                  <a:pt x="211666" y="0"/>
                </a:lnTo>
              </a:path>
            </a:pathLst>
          </a:custGeom>
          <a:ln w="14111">
            <a:solidFill>
              <a:srgbClr val="76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82333" y="2596444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4">
                <a:moveTo>
                  <a:pt x="0" y="169333"/>
                </a:moveTo>
                <a:lnTo>
                  <a:pt x="0" y="0"/>
                </a:lnTo>
                <a:lnTo>
                  <a:pt x="169333" y="0"/>
                </a:lnTo>
              </a:path>
            </a:pathLst>
          </a:custGeom>
          <a:ln w="14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82333" y="2596444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5" h="183514">
                <a:moveTo>
                  <a:pt x="0" y="183444"/>
                </a:moveTo>
                <a:lnTo>
                  <a:pt x="183444" y="183444"/>
                </a:lnTo>
                <a:lnTo>
                  <a:pt x="183444" y="0"/>
                </a:lnTo>
              </a:path>
            </a:pathLst>
          </a:custGeom>
          <a:ln w="14111">
            <a:solidFill>
              <a:srgbClr val="9F9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96444" y="2610555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4">
                <a:moveTo>
                  <a:pt x="169333" y="169333"/>
                </a:moveTo>
                <a:lnTo>
                  <a:pt x="0" y="169333"/>
                </a:lnTo>
                <a:lnTo>
                  <a:pt x="0" y="0"/>
                </a:lnTo>
                <a:lnTo>
                  <a:pt x="169333" y="0"/>
                </a:lnTo>
                <a:lnTo>
                  <a:pt x="169333" y="169333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324666" y="2638777"/>
            <a:ext cx="112888" cy="112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68221" y="7069666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19" h="198120">
                <a:moveTo>
                  <a:pt x="0" y="197555"/>
                </a:moveTo>
                <a:lnTo>
                  <a:pt x="0" y="0"/>
                </a:lnTo>
                <a:lnTo>
                  <a:pt x="197555" y="0"/>
                </a:lnTo>
              </a:path>
            </a:pathLst>
          </a:custGeom>
          <a:ln w="14111">
            <a:solidFill>
              <a:srgbClr val="EEE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68221" y="7069666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90" h="212090">
                <a:moveTo>
                  <a:pt x="0" y="211666"/>
                </a:moveTo>
                <a:lnTo>
                  <a:pt x="211666" y="211666"/>
                </a:lnTo>
                <a:lnTo>
                  <a:pt x="211666" y="0"/>
                </a:lnTo>
              </a:path>
            </a:pathLst>
          </a:custGeom>
          <a:ln w="14111">
            <a:solidFill>
              <a:srgbClr val="76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282333" y="7083777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0" y="169333"/>
                </a:moveTo>
                <a:lnTo>
                  <a:pt x="0" y="0"/>
                </a:lnTo>
                <a:lnTo>
                  <a:pt x="169333" y="0"/>
                </a:lnTo>
              </a:path>
            </a:pathLst>
          </a:custGeom>
          <a:ln w="14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82333" y="7083777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5" h="183515">
                <a:moveTo>
                  <a:pt x="0" y="183444"/>
                </a:moveTo>
                <a:lnTo>
                  <a:pt x="183444" y="183444"/>
                </a:lnTo>
                <a:lnTo>
                  <a:pt x="183444" y="0"/>
                </a:lnTo>
              </a:path>
            </a:pathLst>
          </a:custGeom>
          <a:ln w="14111">
            <a:solidFill>
              <a:srgbClr val="9F9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96444" y="7097889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169333" y="169333"/>
                </a:moveTo>
                <a:lnTo>
                  <a:pt x="0" y="169333"/>
                </a:lnTo>
                <a:lnTo>
                  <a:pt x="0" y="0"/>
                </a:lnTo>
                <a:lnTo>
                  <a:pt x="169333" y="0"/>
                </a:lnTo>
                <a:lnTo>
                  <a:pt x="169333" y="169333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324666" y="7126110"/>
            <a:ext cx="112888" cy="1128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68221" y="5912555"/>
            <a:ext cx="225777" cy="11571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68221" y="2808111"/>
            <a:ext cx="198120" cy="3076575"/>
          </a:xfrm>
          <a:custGeom>
            <a:avLst/>
            <a:gdLst/>
            <a:ahLst/>
            <a:cxnLst/>
            <a:rect l="l" t="t" r="r" b="b"/>
            <a:pathLst>
              <a:path w="198119" h="3076575">
                <a:moveTo>
                  <a:pt x="0" y="3076222"/>
                </a:moveTo>
                <a:lnTo>
                  <a:pt x="0" y="0"/>
                </a:lnTo>
                <a:lnTo>
                  <a:pt x="197555" y="0"/>
                </a:lnTo>
              </a:path>
            </a:pathLst>
          </a:custGeom>
          <a:ln w="14111">
            <a:solidFill>
              <a:srgbClr val="EEE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68221" y="2808111"/>
            <a:ext cx="212090" cy="3090545"/>
          </a:xfrm>
          <a:custGeom>
            <a:avLst/>
            <a:gdLst/>
            <a:ahLst/>
            <a:cxnLst/>
            <a:rect l="l" t="t" r="r" b="b"/>
            <a:pathLst>
              <a:path w="212090" h="3090545">
                <a:moveTo>
                  <a:pt x="0" y="3090333"/>
                </a:moveTo>
                <a:lnTo>
                  <a:pt x="211666" y="3090333"/>
                </a:lnTo>
                <a:lnTo>
                  <a:pt x="211666" y="0"/>
                </a:lnTo>
              </a:path>
            </a:pathLst>
          </a:custGeom>
          <a:ln w="14111">
            <a:solidFill>
              <a:srgbClr val="76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82333" y="2822222"/>
            <a:ext cx="169545" cy="3048000"/>
          </a:xfrm>
          <a:custGeom>
            <a:avLst/>
            <a:gdLst/>
            <a:ahLst/>
            <a:cxnLst/>
            <a:rect l="l" t="t" r="r" b="b"/>
            <a:pathLst>
              <a:path w="169544" h="3048000">
                <a:moveTo>
                  <a:pt x="0" y="3048000"/>
                </a:moveTo>
                <a:lnTo>
                  <a:pt x="0" y="0"/>
                </a:lnTo>
                <a:lnTo>
                  <a:pt x="169333" y="0"/>
                </a:lnTo>
              </a:path>
            </a:pathLst>
          </a:custGeom>
          <a:ln w="14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82333" y="2822222"/>
            <a:ext cx="183515" cy="3062605"/>
          </a:xfrm>
          <a:custGeom>
            <a:avLst/>
            <a:gdLst/>
            <a:ahLst/>
            <a:cxnLst/>
            <a:rect l="l" t="t" r="r" b="b"/>
            <a:pathLst>
              <a:path w="183515" h="3062604">
                <a:moveTo>
                  <a:pt x="0" y="3062111"/>
                </a:moveTo>
                <a:lnTo>
                  <a:pt x="183444" y="3062111"/>
                </a:lnTo>
                <a:lnTo>
                  <a:pt x="183444" y="0"/>
                </a:lnTo>
              </a:path>
            </a:pathLst>
          </a:custGeom>
          <a:ln w="14111">
            <a:solidFill>
              <a:srgbClr val="9F9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96444" y="2836333"/>
            <a:ext cx="169545" cy="3048000"/>
          </a:xfrm>
          <a:custGeom>
            <a:avLst/>
            <a:gdLst/>
            <a:ahLst/>
            <a:cxnLst/>
            <a:rect l="l" t="t" r="r" b="b"/>
            <a:pathLst>
              <a:path w="169544" h="3048000">
                <a:moveTo>
                  <a:pt x="169333" y="3048000"/>
                </a:moveTo>
                <a:lnTo>
                  <a:pt x="0" y="3048000"/>
                </a:lnTo>
                <a:lnTo>
                  <a:pt x="0" y="0"/>
                </a:lnTo>
                <a:lnTo>
                  <a:pt x="169333" y="0"/>
                </a:lnTo>
                <a:lnTo>
                  <a:pt x="169333" y="304800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19855" y="2880077"/>
            <a:ext cx="2974340" cy="533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dirty="0">
                <a:solidFill>
                  <a:srgbClr val="7E9E7E"/>
                </a:solidFill>
                <a:latin typeface="Arial"/>
                <a:cs typeface="Arial"/>
              </a:rPr>
              <a:t>---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- </a:t>
            </a: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name: </a:t>
            </a:r>
            <a:r>
              <a:rPr sz="1650" b="1" spc="-80" dirty="0">
                <a:solidFill>
                  <a:srgbClr val="DBDBDB"/>
                </a:solidFill>
                <a:latin typeface="Arial"/>
                <a:cs typeface="Arial"/>
              </a:rPr>
              <a:t>install </a:t>
            </a:r>
            <a:r>
              <a:rPr sz="1650" b="1" spc="-55" dirty="0">
                <a:solidFill>
                  <a:srgbClr val="DBDBDB"/>
                </a:solidFill>
                <a:latin typeface="Arial"/>
                <a:cs typeface="Arial"/>
              </a:rPr>
              <a:t>and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start</a:t>
            </a:r>
            <a:r>
              <a:rPr sz="1650" b="1" spc="114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40" dirty="0">
                <a:solidFill>
                  <a:srgbClr val="DBDBDB"/>
                </a:solidFill>
                <a:latin typeface="Arial"/>
                <a:cs typeface="Arial"/>
              </a:rPr>
              <a:t>apache</a:t>
            </a:r>
            <a:endParaRPr sz="16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45444" y="3400778"/>
            <a:ext cx="1016000" cy="282575"/>
          </a:xfrm>
          <a:prstGeom prst="rect">
            <a:avLst/>
          </a:prstGeom>
          <a:solidFill>
            <a:srgbClr val="5ABCBE"/>
          </a:solidFill>
        </p:spPr>
        <p:txBody>
          <a:bodyPr vert="horz" wrap="square" lIns="0" tIns="1905" rIns="0" bIns="0" rtlCol="0">
            <a:spAutoFit/>
          </a:bodyPr>
          <a:lstStyle/>
          <a:p>
            <a:pPr marL="3810">
              <a:lnSpc>
                <a:spcPct val="100000"/>
              </a:lnSpc>
              <a:spcBef>
                <a:spcPts val="15"/>
              </a:spcBef>
            </a:pPr>
            <a:r>
              <a:rPr sz="1650" b="1" spc="-90" dirty="0">
                <a:latin typeface="Arial"/>
                <a:cs typeface="Arial"/>
              </a:rPr>
              <a:t>hosts:</a:t>
            </a:r>
            <a:r>
              <a:rPr sz="1650" b="1" spc="-70" dirty="0">
                <a:latin typeface="Arial"/>
                <a:cs typeface="Arial"/>
              </a:rPr>
              <a:t> </a:t>
            </a:r>
            <a:r>
              <a:rPr sz="1650" b="1" spc="-55" dirty="0">
                <a:latin typeface="Arial"/>
                <a:cs typeface="Arial"/>
              </a:rPr>
              <a:t>web</a:t>
            </a:r>
            <a:endParaRPr sz="16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37154" y="3642078"/>
            <a:ext cx="3631565" cy="358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412365">
              <a:lnSpc>
                <a:spcPct val="101000"/>
              </a:lnSpc>
              <a:spcBef>
                <a:spcPts val="95"/>
              </a:spcBef>
            </a:pP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become:</a:t>
            </a:r>
            <a:r>
              <a:rPr sz="1650" b="1" spc="-95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55" dirty="0">
                <a:solidFill>
                  <a:srgbClr val="EEEEAE"/>
                </a:solidFill>
                <a:latin typeface="Arial"/>
                <a:cs typeface="Arial"/>
              </a:rPr>
              <a:t>yes 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vars:</a:t>
            </a:r>
            <a:endParaRPr sz="165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20"/>
              </a:spcBef>
            </a:pPr>
            <a:r>
              <a:rPr sz="1650" b="1" spc="-80" dirty="0">
                <a:solidFill>
                  <a:srgbClr val="DBDBDB"/>
                </a:solidFill>
                <a:latin typeface="Arial"/>
                <a:cs typeface="Arial"/>
              </a:rPr>
              <a:t>http_port:</a:t>
            </a:r>
            <a:r>
              <a:rPr sz="1650" b="1" spc="-5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5" dirty="0">
                <a:solidFill>
                  <a:srgbClr val="8BCFD2"/>
                </a:solidFill>
                <a:latin typeface="Arial"/>
                <a:cs typeface="Arial"/>
              </a:rPr>
              <a:t>80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50" b="1" spc="-75" dirty="0">
                <a:solidFill>
                  <a:srgbClr val="DBDBDB"/>
                </a:solidFill>
                <a:latin typeface="Arial"/>
                <a:cs typeface="Arial"/>
              </a:rPr>
              <a:t>tasks:</a:t>
            </a:r>
            <a:endParaRPr sz="1650">
              <a:latin typeface="Arial"/>
              <a:cs typeface="Arial"/>
            </a:endParaRPr>
          </a:p>
          <a:p>
            <a:pPr marL="129539" marR="532765" indent="-117475">
              <a:lnSpc>
                <a:spcPct val="101000"/>
              </a:lnSpc>
              <a:buChar char="-"/>
              <a:tabLst>
                <a:tab pos="142240" algn="l"/>
              </a:tabLst>
            </a:pP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name: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httpd </a:t>
            </a: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package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is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present 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yum:</a:t>
            </a:r>
            <a:endParaRPr sz="1650">
              <a:latin typeface="Arial"/>
              <a:cs typeface="Arial"/>
            </a:endParaRPr>
          </a:p>
          <a:p>
            <a:pPr marL="247015" marR="2259965">
              <a:lnSpc>
                <a:spcPct val="101000"/>
              </a:lnSpc>
            </a:pP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name: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httpd 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state:</a:t>
            </a:r>
            <a:r>
              <a:rPr sz="1650" b="1" spc="-45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latest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Arial"/>
              <a:cs typeface="Arial"/>
            </a:endParaRPr>
          </a:p>
          <a:p>
            <a:pPr marL="129539" marR="5080" indent="-117475">
              <a:lnSpc>
                <a:spcPct val="101000"/>
              </a:lnSpc>
              <a:buChar char="-"/>
              <a:tabLst>
                <a:tab pos="142240" algn="l"/>
              </a:tabLst>
            </a:pP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name: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latest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index.html file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is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present 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copy:</a:t>
            </a:r>
            <a:endParaRPr sz="1650">
              <a:latin typeface="Arial"/>
              <a:cs typeface="Arial"/>
            </a:endParaRPr>
          </a:p>
          <a:p>
            <a:pPr marL="247015" marR="1473200">
              <a:lnSpc>
                <a:spcPct val="101000"/>
              </a:lnSpc>
            </a:pP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src: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files/index.html  dest:</a:t>
            </a:r>
            <a:r>
              <a:rPr sz="1650" b="1" spc="-30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/var/www/html/</a:t>
            </a:r>
            <a:endParaRPr sz="16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1581855"/>
            <a:ext cx="5210175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70" dirty="0"/>
              <a:t>Privilege</a:t>
            </a:r>
            <a:r>
              <a:rPr spc="-110" dirty="0"/>
              <a:t> </a:t>
            </a:r>
            <a:r>
              <a:rPr spc="45" dirty="0"/>
              <a:t>Escalation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2490611"/>
            <a:ext cx="14566900" cy="92075"/>
          </a:xfrm>
          <a:custGeom>
            <a:avLst/>
            <a:gdLst/>
            <a:ahLst/>
            <a:cxnLst/>
            <a:rect l="l" t="t" r="r" b="b"/>
            <a:pathLst>
              <a:path w="14566900" h="92075">
                <a:moveTo>
                  <a:pt x="0" y="91722"/>
                </a:moveTo>
                <a:lnTo>
                  <a:pt x="14566900" y="91722"/>
                </a:lnTo>
                <a:lnTo>
                  <a:pt x="14566900" y="0"/>
                </a:lnTo>
                <a:lnTo>
                  <a:pt x="0" y="0"/>
                </a:lnTo>
                <a:lnTo>
                  <a:pt x="0" y="91722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866" y="2659944"/>
            <a:ext cx="93345" cy="4546600"/>
          </a:xfrm>
          <a:custGeom>
            <a:avLst/>
            <a:gdLst/>
            <a:ahLst/>
            <a:cxnLst/>
            <a:rect l="l" t="t" r="r" b="b"/>
            <a:pathLst>
              <a:path w="93345" h="4546600">
                <a:moveTo>
                  <a:pt x="0" y="4546600"/>
                </a:moveTo>
                <a:lnTo>
                  <a:pt x="93133" y="4546600"/>
                </a:lnTo>
                <a:lnTo>
                  <a:pt x="93133" y="0"/>
                </a:lnTo>
                <a:lnTo>
                  <a:pt x="0" y="0"/>
                </a:lnTo>
                <a:lnTo>
                  <a:pt x="0" y="45466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8866" y="2490611"/>
            <a:ext cx="169333" cy="16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05101" y="2490611"/>
            <a:ext cx="169333" cy="169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05101" y="7206544"/>
            <a:ext cx="169333" cy="169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8866" y="7206544"/>
            <a:ext cx="169333" cy="1693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" y="2582333"/>
            <a:ext cx="14506575" cy="4713605"/>
          </a:xfrm>
          <a:custGeom>
            <a:avLst/>
            <a:gdLst/>
            <a:ahLst/>
            <a:cxnLst/>
            <a:rect l="l" t="t" r="r" b="b"/>
            <a:pathLst>
              <a:path w="14506575" h="4713605">
                <a:moveTo>
                  <a:pt x="0" y="4713111"/>
                </a:moveTo>
                <a:lnTo>
                  <a:pt x="14506222" y="4713111"/>
                </a:lnTo>
                <a:lnTo>
                  <a:pt x="14506222" y="0"/>
                </a:lnTo>
                <a:lnTo>
                  <a:pt x="0" y="0"/>
                </a:lnTo>
                <a:lnTo>
                  <a:pt x="0" y="4713111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68223" y="2582333"/>
            <a:ext cx="226060" cy="4713605"/>
          </a:xfrm>
          <a:custGeom>
            <a:avLst/>
            <a:gdLst/>
            <a:ahLst/>
            <a:cxnLst/>
            <a:rect l="l" t="t" r="r" b="b"/>
            <a:pathLst>
              <a:path w="226059" h="4713605">
                <a:moveTo>
                  <a:pt x="225777" y="4713111"/>
                </a:moveTo>
                <a:lnTo>
                  <a:pt x="0" y="4713111"/>
                </a:lnTo>
                <a:lnTo>
                  <a:pt x="0" y="0"/>
                </a:lnTo>
                <a:lnTo>
                  <a:pt x="225777" y="0"/>
                </a:lnTo>
                <a:lnTo>
                  <a:pt x="225777" y="4713111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68221" y="2582333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19" h="198119">
                <a:moveTo>
                  <a:pt x="0" y="197555"/>
                </a:moveTo>
                <a:lnTo>
                  <a:pt x="0" y="0"/>
                </a:lnTo>
                <a:lnTo>
                  <a:pt x="197555" y="0"/>
                </a:lnTo>
              </a:path>
            </a:pathLst>
          </a:custGeom>
          <a:ln w="14111">
            <a:solidFill>
              <a:srgbClr val="EEE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68221" y="2582333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90" h="212089">
                <a:moveTo>
                  <a:pt x="0" y="211666"/>
                </a:moveTo>
                <a:lnTo>
                  <a:pt x="211666" y="211666"/>
                </a:lnTo>
                <a:lnTo>
                  <a:pt x="211666" y="0"/>
                </a:lnTo>
              </a:path>
            </a:pathLst>
          </a:custGeom>
          <a:ln w="14111">
            <a:solidFill>
              <a:srgbClr val="76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82333" y="2596444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4">
                <a:moveTo>
                  <a:pt x="0" y="169333"/>
                </a:moveTo>
                <a:lnTo>
                  <a:pt x="0" y="0"/>
                </a:lnTo>
                <a:lnTo>
                  <a:pt x="169333" y="0"/>
                </a:lnTo>
              </a:path>
            </a:pathLst>
          </a:custGeom>
          <a:ln w="14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82333" y="2596444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5" h="183514">
                <a:moveTo>
                  <a:pt x="0" y="183444"/>
                </a:moveTo>
                <a:lnTo>
                  <a:pt x="183444" y="183444"/>
                </a:lnTo>
                <a:lnTo>
                  <a:pt x="183444" y="0"/>
                </a:lnTo>
              </a:path>
            </a:pathLst>
          </a:custGeom>
          <a:ln w="14111">
            <a:solidFill>
              <a:srgbClr val="9F9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96444" y="2610555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4">
                <a:moveTo>
                  <a:pt x="169333" y="169333"/>
                </a:moveTo>
                <a:lnTo>
                  <a:pt x="0" y="169333"/>
                </a:lnTo>
                <a:lnTo>
                  <a:pt x="0" y="0"/>
                </a:lnTo>
                <a:lnTo>
                  <a:pt x="169333" y="0"/>
                </a:lnTo>
                <a:lnTo>
                  <a:pt x="169333" y="169333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324666" y="2638777"/>
            <a:ext cx="112888" cy="112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68221" y="7069666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19" h="198120">
                <a:moveTo>
                  <a:pt x="0" y="197555"/>
                </a:moveTo>
                <a:lnTo>
                  <a:pt x="0" y="0"/>
                </a:lnTo>
                <a:lnTo>
                  <a:pt x="197555" y="0"/>
                </a:lnTo>
              </a:path>
            </a:pathLst>
          </a:custGeom>
          <a:ln w="14111">
            <a:solidFill>
              <a:srgbClr val="EEE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68221" y="7069666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90" h="212090">
                <a:moveTo>
                  <a:pt x="0" y="211666"/>
                </a:moveTo>
                <a:lnTo>
                  <a:pt x="211666" y="211666"/>
                </a:lnTo>
                <a:lnTo>
                  <a:pt x="211666" y="0"/>
                </a:lnTo>
              </a:path>
            </a:pathLst>
          </a:custGeom>
          <a:ln w="14111">
            <a:solidFill>
              <a:srgbClr val="76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282333" y="7083777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0" y="169333"/>
                </a:moveTo>
                <a:lnTo>
                  <a:pt x="0" y="0"/>
                </a:lnTo>
                <a:lnTo>
                  <a:pt x="169333" y="0"/>
                </a:lnTo>
              </a:path>
            </a:pathLst>
          </a:custGeom>
          <a:ln w="14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82333" y="7083777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5" h="183515">
                <a:moveTo>
                  <a:pt x="0" y="183444"/>
                </a:moveTo>
                <a:lnTo>
                  <a:pt x="183444" y="183444"/>
                </a:lnTo>
                <a:lnTo>
                  <a:pt x="183444" y="0"/>
                </a:lnTo>
              </a:path>
            </a:pathLst>
          </a:custGeom>
          <a:ln w="14111">
            <a:solidFill>
              <a:srgbClr val="9F9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96444" y="7097889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169333" y="169333"/>
                </a:moveTo>
                <a:lnTo>
                  <a:pt x="0" y="169333"/>
                </a:lnTo>
                <a:lnTo>
                  <a:pt x="0" y="0"/>
                </a:lnTo>
                <a:lnTo>
                  <a:pt x="169333" y="0"/>
                </a:lnTo>
                <a:lnTo>
                  <a:pt x="169333" y="169333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324666" y="7126110"/>
            <a:ext cx="112888" cy="1128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68221" y="5912555"/>
            <a:ext cx="225777" cy="11571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68221" y="2808111"/>
            <a:ext cx="198120" cy="3076575"/>
          </a:xfrm>
          <a:custGeom>
            <a:avLst/>
            <a:gdLst/>
            <a:ahLst/>
            <a:cxnLst/>
            <a:rect l="l" t="t" r="r" b="b"/>
            <a:pathLst>
              <a:path w="198119" h="3076575">
                <a:moveTo>
                  <a:pt x="0" y="3076222"/>
                </a:moveTo>
                <a:lnTo>
                  <a:pt x="0" y="0"/>
                </a:lnTo>
                <a:lnTo>
                  <a:pt x="197555" y="0"/>
                </a:lnTo>
              </a:path>
            </a:pathLst>
          </a:custGeom>
          <a:ln w="14111">
            <a:solidFill>
              <a:srgbClr val="EEE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68221" y="2808111"/>
            <a:ext cx="212090" cy="3090545"/>
          </a:xfrm>
          <a:custGeom>
            <a:avLst/>
            <a:gdLst/>
            <a:ahLst/>
            <a:cxnLst/>
            <a:rect l="l" t="t" r="r" b="b"/>
            <a:pathLst>
              <a:path w="212090" h="3090545">
                <a:moveTo>
                  <a:pt x="0" y="3090333"/>
                </a:moveTo>
                <a:lnTo>
                  <a:pt x="211666" y="3090333"/>
                </a:lnTo>
                <a:lnTo>
                  <a:pt x="211666" y="0"/>
                </a:lnTo>
              </a:path>
            </a:pathLst>
          </a:custGeom>
          <a:ln w="14111">
            <a:solidFill>
              <a:srgbClr val="76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82333" y="2822222"/>
            <a:ext cx="169545" cy="3048000"/>
          </a:xfrm>
          <a:custGeom>
            <a:avLst/>
            <a:gdLst/>
            <a:ahLst/>
            <a:cxnLst/>
            <a:rect l="l" t="t" r="r" b="b"/>
            <a:pathLst>
              <a:path w="169544" h="3048000">
                <a:moveTo>
                  <a:pt x="0" y="3048000"/>
                </a:moveTo>
                <a:lnTo>
                  <a:pt x="0" y="0"/>
                </a:lnTo>
                <a:lnTo>
                  <a:pt x="169333" y="0"/>
                </a:lnTo>
              </a:path>
            </a:pathLst>
          </a:custGeom>
          <a:ln w="14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82333" y="2822222"/>
            <a:ext cx="183515" cy="3062605"/>
          </a:xfrm>
          <a:custGeom>
            <a:avLst/>
            <a:gdLst/>
            <a:ahLst/>
            <a:cxnLst/>
            <a:rect l="l" t="t" r="r" b="b"/>
            <a:pathLst>
              <a:path w="183515" h="3062604">
                <a:moveTo>
                  <a:pt x="0" y="3062111"/>
                </a:moveTo>
                <a:lnTo>
                  <a:pt x="183444" y="3062111"/>
                </a:lnTo>
                <a:lnTo>
                  <a:pt x="183444" y="0"/>
                </a:lnTo>
              </a:path>
            </a:pathLst>
          </a:custGeom>
          <a:ln w="14111">
            <a:solidFill>
              <a:srgbClr val="9F9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96444" y="2836333"/>
            <a:ext cx="169545" cy="3048000"/>
          </a:xfrm>
          <a:custGeom>
            <a:avLst/>
            <a:gdLst/>
            <a:ahLst/>
            <a:cxnLst/>
            <a:rect l="l" t="t" r="r" b="b"/>
            <a:pathLst>
              <a:path w="169544" h="3048000">
                <a:moveTo>
                  <a:pt x="169333" y="3048000"/>
                </a:moveTo>
                <a:lnTo>
                  <a:pt x="0" y="3048000"/>
                </a:lnTo>
                <a:lnTo>
                  <a:pt x="0" y="0"/>
                </a:lnTo>
                <a:lnTo>
                  <a:pt x="169333" y="0"/>
                </a:lnTo>
                <a:lnTo>
                  <a:pt x="169333" y="304800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19855" y="2880077"/>
            <a:ext cx="2974340" cy="787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dirty="0">
                <a:solidFill>
                  <a:srgbClr val="7E9E7E"/>
                </a:solidFill>
                <a:latin typeface="Arial"/>
                <a:cs typeface="Arial"/>
              </a:rPr>
              <a:t>---</a:t>
            </a:r>
            <a:endParaRPr sz="1650">
              <a:latin typeface="Arial"/>
              <a:cs typeface="Arial"/>
            </a:endParaRPr>
          </a:p>
          <a:p>
            <a:pPr marL="129539" marR="5080" indent="-117475">
              <a:lnSpc>
                <a:spcPct val="101000"/>
              </a:lnSpc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- </a:t>
            </a: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name: </a:t>
            </a:r>
            <a:r>
              <a:rPr sz="1650" b="1" spc="-80" dirty="0">
                <a:solidFill>
                  <a:srgbClr val="DBDBDB"/>
                </a:solidFill>
                <a:latin typeface="Arial"/>
                <a:cs typeface="Arial"/>
              </a:rPr>
              <a:t>install </a:t>
            </a:r>
            <a:r>
              <a:rPr sz="1650" b="1" spc="-55" dirty="0">
                <a:solidFill>
                  <a:srgbClr val="DBDBDB"/>
                </a:solidFill>
                <a:latin typeface="Arial"/>
                <a:cs typeface="Arial"/>
              </a:rPr>
              <a:t>and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start </a:t>
            </a:r>
            <a:r>
              <a:rPr sz="1650" b="1" spc="-40" dirty="0">
                <a:solidFill>
                  <a:srgbClr val="DBDBDB"/>
                </a:solidFill>
                <a:latin typeface="Arial"/>
                <a:cs typeface="Arial"/>
              </a:rPr>
              <a:t>apache 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hosts:</a:t>
            </a:r>
            <a:r>
              <a:rPr sz="1650" b="1" spc="-5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55" dirty="0">
                <a:solidFill>
                  <a:srgbClr val="DBDBDB"/>
                </a:solidFill>
                <a:latin typeface="Arial"/>
                <a:cs typeface="Arial"/>
              </a:rPr>
              <a:t>web</a:t>
            </a:r>
            <a:endParaRPr sz="16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45444" y="3654778"/>
            <a:ext cx="1212215" cy="282575"/>
          </a:xfrm>
          <a:prstGeom prst="rect">
            <a:avLst/>
          </a:prstGeom>
          <a:solidFill>
            <a:srgbClr val="5ABCBE"/>
          </a:solidFill>
        </p:spPr>
        <p:txBody>
          <a:bodyPr vert="horz" wrap="square" lIns="0" tIns="1905" rIns="0" bIns="0" rtlCol="0">
            <a:spAutoFit/>
          </a:bodyPr>
          <a:lstStyle/>
          <a:p>
            <a:pPr marL="3810">
              <a:lnSpc>
                <a:spcPct val="100000"/>
              </a:lnSpc>
              <a:spcBef>
                <a:spcPts val="15"/>
              </a:spcBef>
            </a:pPr>
            <a:r>
              <a:rPr sz="1650" b="1" spc="-60" dirty="0">
                <a:latin typeface="Arial"/>
                <a:cs typeface="Arial"/>
              </a:rPr>
              <a:t>become:</a:t>
            </a:r>
            <a:r>
              <a:rPr sz="1650" b="1" spc="-85" dirty="0">
                <a:latin typeface="Arial"/>
                <a:cs typeface="Arial"/>
              </a:rPr>
              <a:t> </a:t>
            </a:r>
            <a:r>
              <a:rPr sz="1650" b="1" spc="-55" dirty="0">
                <a:solidFill>
                  <a:srgbClr val="EEEEAE"/>
                </a:solidFill>
                <a:latin typeface="Arial"/>
                <a:cs typeface="Arial"/>
              </a:rPr>
              <a:t>yes</a:t>
            </a:r>
            <a:endParaRPr sz="16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37154" y="3896078"/>
            <a:ext cx="3631565" cy="3327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vars:</a:t>
            </a:r>
            <a:endParaRPr sz="165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20"/>
              </a:spcBef>
            </a:pPr>
            <a:r>
              <a:rPr sz="1650" b="1" spc="-80" dirty="0">
                <a:solidFill>
                  <a:srgbClr val="DBDBDB"/>
                </a:solidFill>
                <a:latin typeface="Arial"/>
                <a:cs typeface="Arial"/>
              </a:rPr>
              <a:t>http_port:</a:t>
            </a:r>
            <a:r>
              <a:rPr sz="1650" b="1" spc="-5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5" dirty="0">
                <a:solidFill>
                  <a:srgbClr val="8BCFD2"/>
                </a:solidFill>
                <a:latin typeface="Arial"/>
                <a:cs typeface="Arial"/>
              </a:rPr>
              <a:t>80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50" b="1" spc="-75" dirty="0">
                <a:solidFill>
                  <a:srgbClr val="DBDBDB"/>
                </a:solidFill>
                <a:latin typeface="Arial"/>
                <a:cs typeface="Arial"/>
              </a:rPr>
              <a:t>tasks:</a:t>
            </a:r>
            <a:endParaRPr sz="1650">
              <a:latin typeface="Arial"/>
              <a:cs typeface="Arial"/>
            </a:endParaRPr>
          </a:p>
          <a:p>
            <a:pPr marL="129539" marR="532765" indent="-117475">
              <a:lnSpc>
                <a:spcPct val="101000"/>
              </a:lnSpc>
              <a:buChar char="-"/>
              <a:tabLst>
                <a:tab pos="142240" algn="l"/>
              </a:tabLst>
            </a:pP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name: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httpd </a:t>
            </a: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package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is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present 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yum:</a:t>
            </a:r>
            <a:endParaRPr sz="1650">
              <a:latin typeface="Arial"/>
              <a:cs typeface="Arial"/>
            </a:endParaRPr>
          </a:p>
          <a:p>
            <a:pPr marL="247015" marR="2259965">
              <a:lnSpc>
                <a:spcPct val="101000"/>
              </a:lnSpc>
            </a:pP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name: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httpd 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state:</a:t>
            </a:r>
            <a:r>
              <a:rPr sz="1650" b="1" spc="-45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latest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Arial"/>
              <a:cs typeface="Arial"/>
            </a:endParaRPr>
          </a:p>
          <a:p>
            <a:pPr marL="129539" marR="5080" indent="-117475">
              <a:lnSpc>
                <a:spcPct val="101000"/>
              </a:lnSpc>
              <a:buChar char="-"/>
              <a:tabLst>
                <a:tab pos="142240" algn="l"/>
              </a:tabLst>
            </a:pP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name: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latest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index.html file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is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present 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copy:</a:t>
            </a:r>
            <a:endParaRPr sz="1650">
              <a:latin typeface="Arial"/>
              <a:cs typeface="Arial"/>
            </a:endParaRPr>
          </a:p>
          <a:p>
            <a:pPr marL="247015" marR="1473200">
              <a:lnSpc>
                <a:spcPct val="101000"/>
              </a:lnSpc>
            </a:pP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src: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files/index.html  dest:</a:t>
            </a:r>
            <a:r>
              <a:rPr sz="1650" b="1" spc="-30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/var/www/html/</a:t>
            </a:r>
            <a:endParaRPr sz="16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1581855"/>
            <a:ext cx="3771900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5" dirty="0"/>
              <a:t>Play</a:t>
            </a:r>
            <a:r>
              <a:rPr spc="-114" dirty="0"/>
              <a:t> </a:t>
            </a:r>
            <a:r>
              <a:rPr spc="85" dirty="0"/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2490611"/>
            <a:ext cx="14566900" cy="92075"/>
          </a:xfrm>
          <a:custGeom>
            <a:avLst/>
            <a:gdLst/>
            <a:ahLst/>
            <a:cxnLst/>
            <a:rect l="l" t="t" r="r" b="b"/>
            <a:pathLst>
              <a:path w="14566900" h="92075">
                <a:moveTo>
                  <a:pt x="0" y="91722"/>
                </a:moveTo>
                <a:lnTo>
                  <a:pt x="14566900" y="91722"/>
                </a:lnTo>
                <a:lnTo>
                  <a:pt x="14566900" y="0"/>
                </a:lnTo>
                <a:lnTo>
                  <a:pt x="0" y="0"/>
                </a:lnTo>
                <a:lnTo>
                  <a:pt x="0" y="91722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866" y="2659944"/>
            <a:ext cx="93345" cy="4546600"/>
          </a:xfrm>
          <a:custGeom>
            <a:avLst/>
            <a:gdLst/>
            <a:ahLst/>
            <a:cxnLst/>
            <a:rect l="l" t="t" r="r" b="b"/>
            <a:pathLst>
              <a:path w="93345" h="4546600">
                <a:moveTo>
                  <a:pt x="0" y="4546600"/>
                </a:moveTo>
                <a:lnTo>
                  <a:pt x="93133" y="4546600"/>
                </a:lnTo>
                <a:lnTo>
                  <a:pt x="93133" y="0"/>
                </a:lnTo>
                <a:lnTo>
                  <a:pt x="0" y="0"/>
                </a:lnTo>
                <a:lnTo>
                  <a:pt x="0" y="45466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8866" y="2490611"/>
            <a:ext cx="169333" cy="16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05101" y="2490611"/>
            <a:ext cx="169333" cy="169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05101" y="7206544"/>
            <a:ext cx="169333" cy="169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8866" y="7206544"/>
            <a:ext cx="169333" cy="1693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" y="2582333"/>
            <a:ext cx="14506575" cy="4713605"/>
          </a:xfrm>
          <a:custGeom>
            <a:avLst/>
            <a:gdLst/>
            <a:ahLst/>
            <a:cxnLst/>
            <a:rect l="l" t="t" r="r" b="b"/>
            <a:pathLst>
              <a:path w="14506575" h="4713605">
                <a:moveTo>
                  <a:pt x="0" y="4713111"/>
                </a:moveTo>
                <a:lnTo>
                  <a:pt x="14506222" y="4713111"/>
                </a:lnTo>
                <a:lnTo>
                  <a:pt x="14506222" y="0"/>
                </a:lnTo>
                <a:lnTo>
                  <a:pt x="0" y="0"/>
                </a:lnTo>
                <a:lnTo>
                  <a:pt x="0" y="4713111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68223" y="2582333"/>
            <a:ext cx="226060" cy="4713605"/>
          </a:xfrm>
          <a:custGeom>
            <a:avLst/>
            <a:gdLst/>
            <a:ahLst/>
            <a:cxnLst/>
            <a:rect l="l" t="t" r="r" b="b"/>
            <a:pathLst>
              <a:path w="226059" h="4713605">
                <a:moveTo>
                  <a:pt x="225777" y="4713111"/>
                </a:moveTo>
                <a:lnTo>
                  <a:pt x="0" y="4713111"/>
                </a:lnTo>
                <a:lnTo>
                  <a:pt x="0" y="0"/>
                </a:lnTo>
                <a:lnTo>
                  <a:pt x="225777" y="0"/>
                </a:lnTo>
                <a:lnTo>
                  <a:pt x="225777" y="4713111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68221" y="2582333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19" h="198119">
                <a:moveTo>
                  <a:pt x="0" y="197555"/>
                </a:moveTo>
                <a:lnTo>
                  <a:pt x="0" y="0"/>
                </a:lnTo>
                <a:lnTo>
                  <a:pt x="197555" y="0"/>
                </a:lnTo>
              </a:path>
            </a:pathLst>
          </a:custGeom>
          <a:ln w="14111">
            <a:solidFill>
              <a:srgbClr val="EEE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68221" y="2582333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90" h="212089">
                <a:moveTo>
                  <a:pt x="0" y="211666"/>
                </a:moveTo>
                <a:lnTo>
                  <a:pt x="211666" y="211666"/>
                </a:lnTo>
                <a:lnTo>
                  <a:pt x="211666" y="0"/>
                </a:lnTo>
              </a:path>
            </a:pathLst>
          </a:custGeom>
          <a:ln w="14111">
            <a:solidFill>
              <a:srgbClr val="76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82333" y="2596444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4">
                <a:moveTo>
                  <a:pt x="0" y="169333"/>
                </a:moveTo>
                <a:lnTo>
                  <a:pt x="0" y="0"/>
                </a:lnTo>
                <a:lnTo>
                  <a:pt x="169333" y="0"/>
                </a:lnTo>
              </a:path>
            </a:pathLst>
          </a:custGeom>
          <a:ln w="14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82333" y="2596444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5" h="183514">
                <a:moveTo>
                  <a:pt x="0" y="183444"/>
                </a:moveTo>
                <a:lnTo>
                  <a:pt x="183444" y="183444"/>
                </a:lnTo>
                <a:lnTo>
                  <a:pt x="183444" y="0"/>
                </a:lnTo>
              </a:path>
            </a:pathLst>
          </a:custGeom>
          <a:ln w="14111">
            <a:solidFill>
              <a:srgbClr val="9F9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96444" y="2610555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4">
                <a:moveTo>
                  <a:pt x="169333" y="169333"/>
                </a:moveTo>
                <a:lnTo>
                  <a:pt x="0" y="169333"/>
                </a:lnTo>
                <a:lnTo>
                  <a:pt x="0" y="0"/>
                </a:lnTo>
                <a:lnTo>
                  <a:pt x="169333" y="0"/>
                </a:lnTo>
                <a:lnTo>
                  <a:pt x="169333" y="169333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324666" y="2638777"/>
            <a:ext cx="112888" cy="112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68221" y="7069666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19" h="198120">
                <a:moveTo>
                  <a:pt x="0" y="197555"/>
                </a:moveTo>
                <a:lnTo>
                  <a:pt x="0" y="0"/>
                </a:lnTo>
                <a:lnTo>
                  <a:pt x="197555" y="0"/>
                </a:lnTo>
              </a:path>
            </a:pathLst>
          </a:custGeom>
          <a:ln w="14111">
            <a:solidFill>
              <a:srgbClr val="EEE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68221" y="7069666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90" h="212090">
                <a:moveTo>
                  <a:pt x="0" y="211666"/>
                </a:moveTo>
                <a:lnTo>
                  <a:pt x="211666" y="211666"/>
                </a:lnTo>
                <a:lnTo>
                  <a:pt x="211666" y="0"/>
                </a:lnTo>
              </a:path>
            </a:pathLst>
          </a:custGeom>
          <a:ln w="14111">
            <a:solidFill>
              <a:srgbClr val="76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282333" y="7083777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0" y="169333"/>
                </a:moveTo>
                <a:lnTo>
                  <a:pt x="0" y="0"/>
                </a:lnTo>
                <a:lnTo>
                  <a:pt x="169333" y="0"/>
                </a:lnTo>
              </a:path>
            </a:pathLst>
          </a:custGeom>
          <a:ln w="14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82333" y="7083777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5" h="183515">
                <a:moveTo>
                  <a:pt x="0" y="183444"/>
                </a:moveTo>
                <a:lnTo>
                  <a:pt x="183444" y="183444"/>
                </a:lnTo>
                <a:lnTo>
                  <a:pt x="183444" y="0"/>
                </a:lnTo>
              </a:path>
            </a:pathLst>
          </a:custGeom>
          <a:ln w="14111">
            <a:solidFill>
              <a:srgbClr val="9F9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96444" y="7097889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169333" y="169333"/>
                </a:moveTo>
                <a:lnTo>
                  <a:pt x="0" y="169333"/>
                </a:lnTo>
                <a:lnTo>
                  <a:pt x="0" y="0"/>
                </a:lnTo>
                <a:lnTo>
                  <a:pt x="169333" y="0"/>
                </a:lnTo>
                <a:lnTo>
                  <a:pt x="169333" y="169333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324666" y="7126110"/>
            <a:ext cx="112888" cy="1128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68221" y="5912555"/>
            <a:ext cx="225777" cy="11571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68221" y="2808111"/>
            <a:ext cx="198120" cy="3076575"/>
          </a:xfrm>
          <a:custGeom>
            <a:avLst/>
            <a:gdLst/>
            <a:ahLst/>
            <a:cxnLst/>
            <a:rect l="l" t="t" r="r" b="b"/>
            <a:pathLst>
              <a:path w="198119" h="3076575">
                <a:moveTo>
                  <a:pt x="0" y="3076222"/>
                </a:moveTo>
                <a:lnTo>
                  <a:pt x="0" y="0"/>
                </a:lnTo>
                <a:lnTo>
                  <a:pt x="197555" y="0"/>
                </a:lnTo>
              </a:path>
            </a:pathLst>
          </a:custGeom>
          <a:ln w="14111">
            <a:solidFill>
              <a:srgbClr val="EEE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68221" y="2808111"/>
            <a:ext cx="212090" cy="3090545"/>
          </a:xfrm>
          <a:custGeom>
            <a:avLst/>
            <a:gdLst/>
            <a:ahLst/>
            <a:cxnLst/>
            <a:rect l="l" t="t" r="r" b="b"/>
            <a:pathLst>
              <a:path w="212090" h="3090545">
                <a:moveTo>
                  <a:pt x="0" y="3090333"/>
                </a:moveTo>
                <a:lnTo>
                  <a:pt x="211666" y="3090333"/>
                </a:lnTo>
                <a:lnTo>
                  <a:pt x="211666" y="0"/>
                </a:lnTo>
              </a:path>
            </a:pathLst>
          </a:custGeom>
          <a:ln w="14111">
            <a:solidFill>
              <a:srgbClr val="76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82333" y="2822222"/>
            <a:ext cx="169545" cy="3048000"/>
          </a:xfrm>
          <a:custGeom>
            <a:avLst/>
            <a:gdLst/>
            <a:ahLst/>
            <a:cxnLst/>
            <a:rect l="l" t="t" r="r" b="b"/>
            <a:pathLst>
              <a:path w="169544" h="3048000">
                <a:moveTo>
                  <a:pt x="0" y="3048000"/>
                </a:moveTo>
                <a:lnTo>
                  <a:pt x="0" y="0"/>
                </a:lnTo>
                <a:lnTo>
                  <a:pt x="169333" y="0"/>
                </a:lnTo>
              </a:path>
            </a:pathLst>
          </a:custGeom>
          <a:ln w="14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82333" y="2822222"/>
            <a:ext cx="183515" cy="3062605"/>
          </a:xfrm>
          <a:custGeom>
            <a:avLst/>
            <a:gdLst/>
            <a:ahLst/>
            <a:cxnLst/>
            <a:rect l="l" t="t" r="r" b="b"/>
            <a:pathLst>
              <a:path w="183515" h="3062604">
                <a:moveTo>
                  <a:pt x="0" y="3062111"/>
                </a:moveTo>
                <a:lnTo>
                  <a:pt x="183444" y="3062111"/>
                </a:lnTo>
                <a:lnTo>
                  <a:pt x="183444" y="0"/>
                </a:lnTo>
              </a:path>
            </a:pathLst>
          </a:custGeom>
          <a:ln w="14111">
            <a:solidFill>
              <a:srgbClr val="9F9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96444" y="2836333"/>
            <a:ext cx="169545" cy="3048000"/>
          </a:xfrm>
          <a:custGeom>
            <a:avLst/>
            <a:gdLst/>
            <a:ahLst/>
            <a:cxnLst/>
            <a:rect l="l" t="t" r="r" b="b"/>
            <a:pathLst>
              <a:path w="169544" h="3048000">
                <a:moveTo>
                  <a:pt x="169333" y="3048000"/>
                </a:moveTo>
                <a:lnTo>
                  <a:pt x="0" y="3048000"/>
                </a:lnTo>
                <a:lnTo>
                  <a:pt x="0" y="0"/>
                </a:lnTo>
                <a:lnTo>
                  <a:pt x="169333" y="0"/>
                </a:lnTo>
                <a:lnTo>
                  <a:pt x="169333" y="304800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45444" y="3908778"/>
            <a:ext cx="466090" cy="282575"/>
          </a:xfrm>
          <a:custGeom>
            <a:avLst/>
            <a:gdLst/>
            <a:ahLst/>
            <a:cxnLst/>
            <a:rect l="l" t="t" r="r" b="b"/>
            <a:pathLst>
              <a:path w="466090" h="282575">
                <a:moveTo>
                  <a:pt x="465666" y="282222"/>
                </a:moveTo>
                <a:lnTo>
                  <a:pt x="0" y="282222"/>
                </a:lnTo>
                <a:lnTo>
                  <a:pt x="0" y="0"/>
                </a:lnTo>
                <a:lnTo>
                  <a:pt x="465666" y="0"/>
                </a:lnTo>
                <a:lnTo>
                  <a:pt x="465666" y="282222"/>
                </a:lnTo>
                <a:close/>
              </a:path>
            </a:pathLst>
          </a:custGeom>
          <a:solidFill>
            <a:srgbClr val="5AB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72444" y="4162778"/>
            <a:ext cx="1185545" cy="282575"/>
          </a:xfrm>
          <a:custGeom>
            <a:avLst/>
            <a:gdLst/>
            <a:ahLst/>
            <a:cxnLst/>
            <a:rect l="l" t="t" r="r" b="b"/>
            <a:pathLst>
              <a:path w="1185545" h="282575">
                <a:moveTo>
                  <a:pt x="1185333" y="282222"/>
                </a:moveTo>
                <a:lnTo>
                  <a:pt x="0" y="282222"/>
                </a:lnTo>
                <a:lnTo>
                  <a:pt x="0" y="0"/>
                </a:lnTo>
                <a:lnTo>
                  <a:pt x="1185333" y="0"/>
                </a:lnTo>
                <a:lnTo>
                  <a:pt x="1185333" y="282222"/>
                </a:lnTo>
                <a:close/>
              </a:path>
            </a:pathLst>
          </a:custGeom>
          <a:solidFill>
            <a:srgbClr val="5AB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19855" y="2880077"/>
            <a:ext cx="3749040" cy="4343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dirty="0">
                <a:solidFill>
                  <a:srgbClr val="7E9E7E"/>
                </a:solidFill>
                <a:latin typeface="Arial"/>
                <a:cs typeface="Arial"/>
              </a:rPr>
              <a:t>---</a:t>
            </a:r>
            <a:endParaRPr sz="1650">
              <a:latin typeface="Arial"/>
              <a:cs typeface="Arial"/>
            </a:endParaRPr>
          </a:p>
          <a:p>
            <a:pPr marL="129539" marR="779780" indent="-117475">
              <a:lnSpc>
                <a:spcPct val="101000"/>
              </a:lnSpc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- </a:t>
            </a: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name: </a:t>
            </a:r>
            <a:r>
              <a:rPr sz="1650" b="1" spc="-80" dirty="0">
                <a:solidFill>
                  <a:srgbClr val="DBDBDB"/>
                </a:solidFill>
                <a:latin typeface="Arial"/>
                <a:cs typeface="Arial"/>
              </a:rPr>
              <a:t>install </a:t>
            </a:r>
            <a:r>
              <a:rPr sz="1650" b="1" spc="-55" dirty="0">
                <a:solidFill>
                  <a:srgbClr val="DBDBDB"/>
                </a:solidFill>
                <a:latin typeface="Arial"/>
                <a:cs typeface="Arial"/>
              </a:rPr>
              <a:t>and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start </a:t>
            </a:r>
            <a:r>
              <a:rPr sz="1650" b="1" spc="-40" dirty="0">
                <a:solidFill>
                  <a:srgbClr val="DBDBDB"/>
                </a:solidFill>
                <a:latin typeface="Arial"/>
                <a:cs typeface="Arial"/>
              </a:rPr>
              <a:t>apache 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hosts:</a:t>
            </a:r>
            <a:r>
              <a:rPr sz="1650" b="1" spc="-5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55" dirty="0">
                <a:solidFill>
                  <a:srgbClr val="DBDBDB"/>
                </a:solidFill>
                <a:latin typeface="Arial"/>
                <a:cs typeface="Arial"/>
              </a:rPr>
              <a:t>web</a:t>
            </a:r>
            <a:endParaRPr sz="1650">
              <a:latin typeface="Arial"/>
              <a:cs typeface="Arial"/>
            </a:endParaRPr>
          </a:p>
          <a:p>
            <a:pPr marL="129539" marR="2412365">
              <a:lnSpc>
                <a:spcPct val="101000"/>
              </a:lnSpc>
            </a:pP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become: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55" dirty="0">
                <a:solidFill>
                  <a:srgbClr val="EEEEAE"/>
                </a:solidFill>
                <a:latin typeface="Arial"/>
                <a:cs typeface="Arial"/>
              </a:rPr>
              <a:t>yes  </a:t>
            </a:r>
            <a:r>
              <a:rPr sz="1650" b="1" spc="-70" dirty="0">
                <a:latin typeface="Arial"/>
                <a:cs typeface="Arial"/>
              </a:rPr>
              <a:t>vars:</a:t>
            </a:r>
            <a:endParaRPr sz="165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20"/>
              </a:spcBef>
            </a:pPr>
            <a:r>
              <a:rPr sz="1650" b="1" spc="-80" dirty="0">
                <a:latin typeface="Arial"/>
                <a:cs typeface="Arial"/>
              </a:rPr>
              <a:t>http_port: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solidFill>
                  <a:srgbClr val="276668"/>
                </a:solidFill>
                <a:latin typeface="Arial"/>
                <a:cs typeface="Arial"/>
              </a:rPr>
              <a:t>80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5"/>
              </a:spcBef>
            </a:pPr>
            <a:r>
              <a:rPr sz="1650" b="1" spc="-75" dirty="0">
                <a:solidFill>
                  <a:srgbClr val="DBDBDB"/>
                </a:solidFill>
                <a:latin typeface="Arial"/>
                <a:cs typeface="Arial"/>
              </a:rPr>
              <a:t>tasks:</a:t>
            </a:r>
            <a:endParaRPr sz="1650">
              <a:latin typeface="Arial"/>
              <a:cs typeface="Arial"/>
            </a:endParaRPr>
          </a:p>
          <a:p>
            <a:pPr marL="247015" marR="532765" indent="-117475">
              <a:lnSpc>
                <a:spcPct val="101000"/>
              </a:lnSpc>
              <a:buChar char="-"/>
              <a:tabLst>
                <a:tab pos="259079" algn="l"/>
              </a:tabLst>
            </a:pP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name: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httpd </a:t>
            </a: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package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is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present 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yum:</a:t>
            </a:r>
            <a:endParaRPr sz="1650">
              <a:latin typeface="Arial"/>
              <a:cs typeface="Arial"/>
            </a:endParaRPr>
          </a:p>
          <a:p>
            <a:pPr marL="364490" marR="2259965">
              <a:lnSpc>
                <a:spcPct val="101000"/>
              </a:lnSpc>
            </a:pP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name: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httpd 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state:</a:t>
            </a:r>
            <a:r>
              <a:rPr sz="1650" b="1" spc="-45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latest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Arial"/>
              <a:cs typeface="Arial"/>
            </a:endParaRPr>
          </a:p>
          <a:p>
            <a:pPr marL="247015" marR="5080" indent="-117475">
              <a:lnSpc>
                <a:spcPct val="101000"/>
              </a:lnSpc>
              <a:buChar char="-"/>
              <a:tabLst>
                <a:tab pos="259079" algn="l"/>
              </a:tabLst>
            </a:pP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name: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latest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index.html file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is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present 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copy:</a:t>
            </a:r>
            <a:endParaRPr sz="1650">
              <a:latin typeface="Arial"/>
              <a:cs typeface="Arial"/>
            </a:endParaRPr>
          </a:p>
          <a:p>
            <a:pPr marL="364490" marR="1473200">
              <a:lnSpc>
                <a:spcPct val="101000"/>
              </a:lnSpc>
            </a:pP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src: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files/index.html  dest:</a:t>
            </a:r>
            <a:r>
              <a:rPr sz="1650" b="1" spc="-30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/var/www/html/</a:t>
            </a:r>
            <a:endParaRPr sz="16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1581855"/>
            <a:ext cx="1482090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65" dirty="0"/>
              <a:t>T</a:t>
            </a:r>
            <a:r>
              <a:rPr spc="204" dirty="0"/>
              <a:t>a</a:t>
            </a:r>
            <a:r>
              <a:rPr spc="-245" dirty="0"/>
              <a:t>s</a:t>
            </a:r>
            <a:r>
              <a:rPr spc="275" dirty="0"/>
              <a:t>k</a:t>
            </a:r>
            <a:r>
              <a:rPr spc="-24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2490611"/>
            <a:ext cx="14566900" cy="92075"/>
          </a:xfrm>
          <a:custGeom>
            <a:avLst/>
            <a:gdLst/>
            <a:ahLst/>
            <a:cxnLst/>
            <a:rect l="l" t="t" r="r" b="b"/>
            <a:pathLst>
              <a:path w="14566900" h="92075">
                <a:moveTo>
                  <a:pt x="0" y="91722"/>
                </a:moveTo>
                <a:lnTo>
                  <a:pt x="14566900" y="91722"/>
                </a:lnTo>
                <a:lnTo>
                  <a:pt x="14566900" y="0"/>
                </a:lnTo>
                <a:lnTo>
                  <a:pt x="0" y="0"/>
                </a:lnTo>
                <a:lnTo>
                  <a:pt x="0" y="91722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866" y="2659944"/>
            <a:ext cx="93345" cy="4546600"/>
          </a:xfrm>
          <a:custGeom>
            <a:avLst/>
            <a:gdLst/>
            <a:ahLst/>
            <a:cxnLst/>
            <a:rect l="l" t="t" r="r" b="b"/>
            <a:pathLst>
              <a:path w="93345" h="4546600">
                <a:moveTo>
                  <a:pt x="0" y="4546600"/>
                </a:moveTo>
                <a:lnTo>
                  <a:pt x="93133" y="4546600"/>
                </a:lnTo>
                <a:lnTo>
                  <a:pt x="93133" y="0"/>
                </a:lnTo>
                <a:lnTo>
                  <a:pt x="0" y="0"/>
                </a:lnTo>
                <a:lnTo>
                  <a:pt x="0" y="45466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8866" y="2490611"/>
            <a:ext cx="169333" cy="16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05101" y="2490611"/>
            <a:ext cx="169333" cy="169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05101" y="7206544"/>
            <a:ext cx="169333" cy="169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8866" y="7206544"/>
            <a:ext cx="169333" cy="1693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" y="2582333"/>
            <a:ext cx="14506575" cy="4713605"/>
          </a:xfrm>
          <a:custGeom>
            <a:avLst/>
            <a:gdLst/>
            <a:ahLst/>
            <a:cxnLst/>
            <a:rect l="l" t="t" r="r" b="b"/>
            <a:pathLst>
              <a:path w="14506575" h="4713605">
                <a:moveTo>
                  <a:pt x="0" y="4713111"/>
                </a:moveTo>
                <a:lnTo>
                  <a:pt x="14506222" y="4713111"/>
                </a:lnTo>
                <a:lnTo>
                  <a:pt x="14506222" y="0"/>
                </a:lnTo>
                <a:lnTo>
                  <a:pt x="0" y="0"/>
                </a:lnTo>
                <a:lnTo>
                  <a:pt x="0" y="4713111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68223" y="2582333"/>
            <a:ext cx="226060" cy="4713605"/>
          </a:xfrm>
          <a:custGeom>
            <a:avLst/>
            <a:gdLst/>
            <a:ahLst/>
            <a:cxnLst/>
            <a:rect l="l" t="t" r="r" b="b"/>
            <a:pathLst>
              <a:path w="226059" h="4713605">
                <a:moveTo>
                  <a:pt x="225777" y="4713111"/>
                </a:moveTo>
                <a:lnTo>
                  <a:pt x="0" y="4713111"/>
                </a:lnTo>
                <a:lnTo>
                  <a:pt x="0" y="0"/>
                </a:lnTo>
                <a:lnTo>
                  <a:pt x="225777" y="0"/>
                </a:lnTo>
                <a:lnTo>
                  <a:pt x="225777" y="4713111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68221" y="2582333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19" h="198119">
                <a:moveTo>
                  <a:pt x="0" y="197555"/>
                </a:moveTo>
                <a:lnTo>
                  <a:pt x="0" y="0"/>
                </a:lnTo>
                <a:lnTo>
                  <a:pt x="197555" y="0"/>
                </a:lnTo>
              </a:path>
            </a:pathLst>
          </a:custGeom>
          <a:ln w="14111">
            <a:solidFill>
              <a:srgbClr val="EEE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68221" y="2582333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90" h="212089">
                <a:moveTo>
                  <a:pt x="0" y="211666"/>
                </a:moveTo>
                <a:lnTo>
                  <a:pt x="211666" y="211666"/>
                </a:lnTo>
                <a:lnTo>
                  <a:pt x="211666" y="0"/>
                </a:lnTo>
              </a:path>
            </a:pathLst>
          </a:custGeom>
          <a:ln w="14111">
            <a:solidFill>
              <a:srgbClr val="76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82333" y="2596444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4">
                <a:moveTo>
                  <a:pt x="0" y="169333"/>
                </a:moveTo>
                <a:lnTo>
                  <a:pt x="0" y="0"/>
                </a:lnTo>
                <a:lnTo>
                  <a:pt x="169333" y="0"/>
                </a:lnTo>
              </a:path>
            </a:pathLst>
          </a:custGeom>
          <a:ln w="14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82333" y="2596444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5" h="183514">
                <a:moveTo>
                  <a:pt x="0" y="183444"/>
                </a:moveTo>
                <a:lnTo>
                  <a:pt x="183444" y="183444"/>
                </a:lnTo>
                <a:lnTo>
                  <a:pt x="183444" y="0"/>
                </a:lnTo>
              </a:path>
            </a:pathLst>
          </a:custGeom>
          <a:ln w="14111">
            <a:solidFill>
              <a:srgbClr val="9F9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96444" y="2610555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4">
                <a:moveTo>
                  <a:pt x="169333" y="169333"/>
                </a:moveTo>
                <a:lnTo>
                  <a:pt x="0" y="169333"/>
                </a:lnTo>
                <a:lnTo>
                  <a:pt x="0" y="0"/>
                </a:lnTo>
                <a:lnTo>
                  <a:pt x="169333" y="0"/>
                </a:lnTo>
                <a:lnTo>
                  <a:pt x="169333" y="169333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324666" y="2638777"/>
            <a:ext cx="112888" cy="112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68221" y="7069666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19" h="198120">
                <a:moveTo>
                  <a:pt x="0" y="197555"/>
                </a:moveTo>
                <a:lnTo>
                  <a:pt x="0" y="0"/>
                </a:lnTo>
                <a:lnTo>
                  <a:pt x="197555" y="0"/>
                </a:lnTo>
              </a:path>
            </a:pathLst>
          </a:custGeom>
          <a:ln w="14111">
            <a:solidFill>
              <a:srgbClr val="EEE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68221" y="7069666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90" h="212090">
                <a:moveTo>
                  <a:pt x="0" y="211666"/>
                </a:moveTo>
                <a:lnTo>
                  <a:pt x="211666" y="211666"/>
                </a:lnTo>
                <a:lnTo>
                  <a:pt x="211666" y="0"/>
                </a:lnTo>
              </a:path>
            </a:pathLst>
          </a:custGeom>
          <a:ln w="14111">
            <a:solidFill>
              <a:srgbClr val="76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282333" y="7083777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0" y="169333"/>
                </a:moveTo>
                <a:lnTo>
                  <a:pt x="0" y="0"/>
                </a:lnTo>
                <a:lnTo>
                  <a:pt x="169333" y="0"/>
                </a:lnTo>
              </a:path>
            </a:pathLst>
          </a:custGeom>
          <a:ln w="14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82333" y="7083777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5" h="183515">
                <a:moveTo>
                  <a:pt x="0" y="183444"/>
                </a:moveTo>
                <a:lnTo>
                  <a:pt x="183444" y="183444"/>
                </a:lnTo>
                <a:lnTo>
                  <a:pt x="183444" y="0"/>
                </a:lnTo>
              </a:path>
            </a:pathLst>
          </a:custGeom>
          <a:ln w="14111">
            <a:solidFill>
              <a:srgbClr val="9F9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96444" y="7097889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169333" y="169333"/>
                </a:moveTo>
                <a:lnTo>
                  <a:pt x="0" y="169333"/>
                </a:lnTo>
                <a:lnTo>
                  <a:pt x="0" y="0"/>
                </a:lnTo>
                <a:lnTo>
                  <a:pt x="169333" y="0"/>
                </a:lnTo>
                <a:lnTo>
                  <a:pt x="169333" y="169333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324666" y="7126110"/>
            <a:ext cx="112888" cy="1128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68221" y="5912555"/>
            <a:ext cx="225777" cy="11571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68221" y="2808111"/>
            <a:ext cx="198120" cy="3076575"/>
          </a:xfrm>
          <a:custGeom>
            <a:avLst/>
            <a:gdLst/>
            <a:ahLst/>
            <a:cxnLst/>
            <a:rect l="l" t="t" r="r" b="b"/>
            <a:pathLst>
              <a:path w="198119" h="3076575">
                <a:moveTo>
                  <a:pt x="0" y="3076222"/>
                </a:moveTo>
                <a:lnTo>
                  <a:pt x="0" y="0"/>
                </a:lnTo>
                <a:lnTo>
                  <a:pt x="197555" y="0"/>
                </a:lnTo>
              </a:path>
            </a:pathLst>
          </a:custGeom>
          <a:ln w="14111">
            <a:solidFill>
              <a:srgbClr val="EEE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68221" y="2808111"/>
            <a:ext cx="212090" cy="3090545"/>
          </a:xfrm>
          <a:custGeom>
            <a:avLst/>
            <a:gdLst/>
            <a:ahLst/>
            <a:cxnLst/>
            <a:rect l="l" t="t" r="r" b="b"/>
            <a:pathLst>
              <a:path w="212090" h="3090545">
                <a:moveTo>
                  <a:pt x="0" y="3090333"/>
                </a:moveTo>
                <a:lnTo>
                  <a:pt x="211666" y="3090333"/>
                </a:lnTo>
                <a:lnTo>
                  <a:pt x="211666" y="0"/>
                </a:lnTo>
              </a:path>
            </a:pathLst>
          </a:custGeom>
          <a:ln w="14111">
            <a:solidFill>
              <a:srgbClr val="76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82333" y="2822222"/>
            <a:ext cx="169545" cy="3048000"/>
          </a:xfrm>
          <a:custGeom>
            <a:avLst/>
            <a:gdLst/>
            <a:ahLst/>
            <a:cxnLst/>
            <a:rect l="l" t="t" r="r" b="b"/>
            <a:pathLst>
              <a:path w="169544" h="3048000">
                <a:moveTo>
                  <a:pt x="0" y="3048000"/>
                </a:moveTo>
                <a:lnTo>
                  <a:pt x="0" y="0"/>
                </a:lnTo>
                <a:lnTo>
                  <a:pt x="169333" y="0"/>
                </a:lnTo>
              </a:path>
            </a:pathLst>
          </a:custGeom>
          <a:ln w="14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82333" y="2822222"/>
            <a:ext cx="183515" cy="3062605"/>
          </a:xfrm>
          <a:custGeom>
            <a:avLst/>
            <a:gdLst/>
            <a:ahLst/>
            <a:cxnLst/>
            <a:rect l="l" t="t" r="r" b="b"/>
            <a:pathLst>
              <a:path w="183515" h="3062604">
                <a:moveTo>
                  <a:pt x="0" y="3062111"/>
                </a:moveTo>
                <a:lnTo>
                  <a:pt x="183444" y="3062111"/>
                </a:lnTo>
                <a:lnTo>
                  <a:pt x="183444" y="0"/>
                </a:lnTo>
              </a:path>
            </a:pathLst>
          </a:custGeom>
          <a:ln w="14111">
            <a:solidFill>
              <a:srgbClr val="9F9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96444" y="2836333"/>
            <a:ext cx="169545" cy="3048000"/>
          </a:xfrm>
          <a:custGeom>
            <a:avLst/>
            <a:gdLst/>
            <a:ahLst/>
            <a:cxnLst/>
            <a:rect l="l" t="t" r="r" b="b"/>
            <a:pathLst>
              <a:path w="169544" h="3048000">
                <a:moveTo>
                  <a:pt x="169333" y="3048000"/>
                </a:moveTo>
                <a:lnTo>
                  <a:pt x="0" y="3048000"/>
                </a:lnTo>
                <a:lnTo>
                  <a:pt x="0" y="0"/>
                </a:lnTo>
                <a:lnTo>
                  <a:pt x="169333" y="0"/>
                </a:lnTo>
                <a:lnTo>
                  <a:pt x="169333" y="304800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72444" y="5178778"/>
            <a:ext cx="452120" cy="282575"/>
          </a:xfrm>
          <a:custGeom>
            <a:avLst/>
            <a:gdLst/>
            <a:ahLst/>
            <a:cxnLst/>
            <a:rect l="l" t="t" r="r" b="b"/>
            <a:pathLst>
              <a:path w="452119" h="282575">
                <a:moveTo>
                  <a:pt x="451555" y="282222"/>
                </a:moveTo>
                <a:lnTo>
                  <a:pt x="0" y="282222"/>
                </a:lnTo>
                <a:lnTo>
                  <a:pt x="0" y="0"/>
                </a:lnTo>
                <a:lnTo>
                  <a:pt x="451555" y="0"/>
                </a:lnTo>
                <a:lnTo>
                  <a:pt x="451555" y="282222"/>
                </a:lnTo>
                <a:close/>
              </a:path>
            </a:pathLst>
          </a:custGeom>
          <a:solidFill>
            <a:srgbClr val="5AB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19855" y="2880077"/>
            <a:ext cx="3784600" cy="2565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dirty="0">
                <a:solidFill>
                  <a:srgbClr val="7E9E7E"/>
                </a:solidFill>
                <a:latin typeface="Arial"/>
                <a:cs typeface="Arial"/>
              </a:rPr>
              <a:t>---</a:t>
            </a:r>
            <a:endParaRPr sz="1650">
              <a:latin typeface="Arial"/>
              <a:cs typeface="Arial"/>
            </a:endParaRPr>
          </a:p>
          <a:p>
            <a:pPr marL="129539" marR="815340" indent="-117475">
              <a:lnSpc>
                <a:spcPct val="101000"/>
              </a:lnSpc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- </a:t>
            </a: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name: </a:t>
            </a:r>
            <a:r>
              <a:rPr sz="1650" b="1" spc="-80" dirty="0">
                <a:solidFill>
                  <a:srgbClr val="DBDBDB"/>
                </a:solidFill>
                <a:latin typeface="Arial"/>
                <a:cs typeface="Arial"/>
              </a:rPr>
              <a:t>install </a:t>
            </a:r>
            <a:r>
              <a:rPr sz="1650" b="1" spc="-55" dirty="0">
                <a:solidFill>
                  <a:srgbClr val="DBDBDB"/>
                </a:solidFill>
                <a:latin typeface="Arial"/>
                <a:cs typeface="Arial"/>
              </a:rPr>
              <a:t>and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start </a:t>
            </a:r>
            <a:r>
              <a:rPr sz="1650" b="1" spc="-40" dirty="0">
                <a:solidFill>
                  <a:srgbClr val="DBDBDB"/>
                </a:solidFill>
                <a:latin typeface="Arial"/>
                <a:cs typeface="Arial"/>
              </a:rPr>
              <a:t>apache 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hosts:</a:t>
            </a:r>
            <a:r>
              <a:rPr sz="1650" b="1" spc="-5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55" dirty="0">
                <a:solidFill>
                  <a:srgbClr val="DBDBDB"/>
                </a:solidFill>
                <a:latin typeface="Arial"/>
                <a:cs typeface="Arial"/>
              </a:rPr>
              <a:t>web</a:t>
            </a:r>
            <a:endParaRPr sz="1650">
              <a:latin typeface="Arial"/>
              <a:cs typeface="Arial"/>
            </a:endParaRPr>
          </a:p>
          <a:p>
            <a:pPr marL="129539" marR="2447925">
              <a:lnSpc>
                <a:spcPct val="101000"/>
              </a:lnSpc>
            </a:pP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become: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55" dirty="0">
                <a:solidFill>
                  <a:srgbClr val="EEEEAE"/>
                </a:solidFill>
                <a:latin typeface="Arial"/>
                <a:cs typeface="Arial"/>
              </a:rPr>
              <a:t>yes 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vars:</a:t>
            </a:r>
            <a:endParaRPr sz="165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20"/>
              </a:spcBef>
            </a:pPr>
            <a:r>
              <a:rPr sz="1650" b="1" spc="-80" dirty="0">
                <a:solidFill>
                  <a:srgbClr val="DBDBDB"/>
                </a:solidFill>
                <a:latin typeface="Arial"/>
                <a:cs typeface="Arial"/>
              </a:rPr>
              <a:t>http_port:</a:t>
            </a:r>
            <a:r>
              <a:rPr sz="1650" b="1" spc="-5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5" dirty="0">
                <a:solidFill>
                  <a:srgbClr val="8BCFD2"/>
                </a:solidFill>
                <a:latin typeface="Arial"/>
                <a:cs typeface="Arial"/>
              </a:rPr>
              <a:t>80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5"/>
              </a:spcBef>
            </a:pPr>
            <a:r>
              <a:rPr sz="1650" b="1" spc="-75" dirty="0">
                <a:solidFill>
                  <a:srgbClr val="DBDBDB"/>
                </a:solidFill>
                <a:latin typeface="Arial"/>
                <a:cs typeface="Arial"/>
              </a:rPr>
              <a:t>tasks:</a:t>
            </a:r>
            <a:endParaRPr sz="1650">
              <a:latin typeface="Arial"/>
              <a:cs typeface="Arial"/>
            </a:endParaRPr>
          </a:p>
          <a:p>
            <a:pPr marL="247015" marR="5080" indent="-117475">
              <a:lnSpc>
                <a:spcPct val="101000"/>
              </a:lnSpc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- </a:t>
            </a: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name: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latest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httpd </a:t>
            </a: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package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is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present </a:t>
            </a:r>
            <a:r>
              <a:rPr sz="1650" b="1" spc="-65" dirty="0">
                <a:latin typeface="Arial"/>
                <a:cs typeface="Arial"/>
              </a:rPr>
              <a:t> </a:t>
            </a:r>
            <a:r>
              <a:rPr sz="1650" b="1" spc="-90" dirty="0">
                <a:latin typeface="Arial"/>
                <a:cs typeface="Arial"/>
              </a:rPr>
              <a:t>yum:</a:t>
            </a:r>
            <a:endParaRPr sz="16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85333" y="5432778"/>
            <a:ext cx="1127760" cy="282575"/>
          </a:xfrm>
          <a:prstGeom prst="rect">
            <a:avLst/>
          </a:prstGeom>
          <a:solidFill>
            <a:srgbClr val="5ABCBE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650" b="1" spc="-50" dirty="0">
                <a:latin typeface="Arial"/>
                <a:cs typeface="Arial"/>
              </a:rPr>
              <a:t>name:</a:t>
            </a:r>
            <a:r>
              <a:rPr sz="1650" b="1" spc="-70" dirty="0">
                <a:latin typeface="Arial"/>
                <a:cs typeface="Arial"/>
              </a:rPr>
              <a:t> </a:t>
            </a:r>
            <a:r>
              <a:rPr sz="1650" b="1" spc="-90" dirty="0">
                <a:latin typeface="Arial"/>
                <a:cs typeface="Arial"/>
              </a:rPr>
              <a:t>httpd</a:t>
            </a:r>
            <a:endParaRPr sz="16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85333" y="5715000"/>
            <a:ext cx="1115060" cy="254000"/>
          </a:xfrm>
          <a:prstGeom prst="rect">
            <a:avLst/>
          </a:prstGeom>
          <a:solidFill>
            <a:srgbClr val="5ABCB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</a:pPr>
            <a:r>
              <a:rPr sz="1650" b="1" spc="-60" dirty="0">
                <a:latin typeface="Arial"/>
                <a:cs typeface="Arial"/>
              </a:rPr>
              <a:t>state:</a:t>
            </a:r>
            <a:r>
              <a:rPr sz="1650" b="1" spc="-45" dirty="0">
                <a:latin typeface="Arial"/>
                <a:cs typeface="Arial"/>
              </a:rPr>
              <a:t> </a:t>
            </a:r>
            <a:r>
              <a:rPr sz="1650" b="1" spc="-60" dirty="0">
                <a:latin typeface="Arial"/>
                <a:cs typeface="Arial"/>
              </a:rPr>
              <a:t>latest</a:t>
            </a:r>
            <a:endParaRPr sz="16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37154" y="6182077"/>
            <a:ext cx="3631565" cy="27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- </a:t>
            </a: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name: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latest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index.html file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is</a:t>
            </a:r>
            <a:r>
              <a:rPr sz="1650" b="1" spc="210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present</a:t>
            </a:r>
            <a:endParaRPr sz="16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72444" y="6448778"/>
            <a:ext cx="506730" cy="282575"/>
          </a:xfrm>
          <a:prstGeom prst="rect">
            <a:avLst/>
          </a:prstGeom>
          <a:solidFill>
            <a:srgbClr val="5ABCBE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650" b="1" spc="-85" dirty="0">
                <a:latin typeface="Arial"/>
                <a:cs typeface="Arial"/>
              </a:rPr>
              <a:t>c</a:t>
            </a:r>
            <a:r>
              <a:rPr sz="1650" b="1" spc="-90" dirty="0">
                <a:latin typeface="Arial"/>
                <a:cs typeface="Arial"/>
              </a:rPr>
              <a:t>op</a:t>
            </a:r>
            <a:r>
              <a:rPr sz="1650" b="1" spc="-85" dirty="0">
                <a:latin typeface="Arial"/>
                <a:cs typeface="Arial"/>
              </a:rPr>
              <a:t>y</a:t>
            </a:r>
            <a:r>
              <a:rPr sz="1650" b="1" spc="-90" dirty="0">
                <a:latin typeface="Arial"/>
                <a:cs typeface="Arial"/>
              </a:rPr>
              <a:t>:</a:t>
            </a:r>
            <a:endParaRPr sz="1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85333" y="6702778"/>
            <a:ext cx="1805305" cy="282575"/>
          </a:xfrm>
          <a:prstGeom prst="rect">
            <a:avLst/>
          </a:prstGeom>
          <a:solidFill>
            <a:srgbClr val="5ABCBE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650" b="1" spc="-90" dirty="0">
                <a:latin typeface="Arial"/>
                <a:cs typeface="Arial"/>
              </a:rPr>
              <a:t>src: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-70" dirty="0">
                <a:latin typeface="Arial"/>
                <a:cs typeface="Arial"/>
              </a:rPr>
              <a:t>files/index.html</a:t>
            </a:r>
            <a:endParaRPr sz="16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85333" y="6956778"/>
            <a:ext cx="1905000" cy="282575"/>
          </a:xfrm>
          <a:prstGeom prst="rect">
            <a:avLst/>
          </a:prstGeom>
          <a:solidFill>
            <a:srgbClr val="5ABCBE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650" b="1" spc="-70" dirty="0">
                <a:latin typeface="Arial"/>
                <a:cs typeface="Arial"/>
              </a:rPr>
              <a:t>dest: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60" dirty="0">
                <a:latin typeface="Arial"/>
                <a:cs typeface="Arial"/>
              </a:rPr>
              <a:t>/var/www/html/</a:t>
            </a:r>
            <a:endParaRPr sz="16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3278011"/>
            <a:ext cx="7273290" cy="205740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6200" spc="55" dirty="0">
                <a:solidFill>
                  <a:srgbClr val="FFFFFF"/>
                </a:solidFill>
              </a:rPr>
              <a:t>Lab </a:t>
            </a:r>
            <a:r>
              <a:rPr sz="6200" spc="570" dirty="0">
                <a:solidFill>
                  <a:srgbClr val="FFFFFF"/>
                </a:solidFill>
              </a:rPr>
              <a:t>#</a:t>
            </a:r>
            <a:r>
              <a:rPr sz="6200" spc="-285" dirty="0">
                <a:solidFill>
                  <a:srgbClr val="FFFFFF"/>
                </a:solidFill>
              </a:rPr>
              <a:t> </a:t>
            </a:r>
            <a:r>
              <a:rPr sz="6200" spc="-100" dirty="0">
                <a:solidFill>
                  <a:srgbClr val="FFFFFF"/>
                </a:solidFill>
              </a:rPr>
              <a:t>2:</a:t>
            </a:r>
            <a:endParaRPr sz="6200"/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6200" spc="-185" dirty="0">
                <a:solidFill>
                  <a:srgbClr val="FFFFFF"/>
                </a:solidFill>
              </a:rPr>
              <a:t>A </a:t>
            </a:r>
            <a:r>
              <a:rPr sz="6200" spc="100" dirty="0">
                <a:solidFill>
                  <a:srgbClr val="FFFFFF"/>
                </a:solidFill>
              </a:rPr>
              <a:t>Simple</a:t>
            </a:r>
            <a:r>
              <a:rPr sz="6200" spc="-110" dirty="0">
                <a:solidFill>
                  <a:srgbClr val="FFFFFF"/>
                </a:solidFill>
              </a:rPr>
              <a:t> </a:t>
            </a:r>
            <a:r>
              <a:rPr sz="6200" spc="125" dirty="0">
                <a:solidFill>
                  <a:srgbClr val="FFFFFF"/>
                </a:solidFill>
              </a:rPr>
              <a:t>Playbook</a:t>
            </a:r>
            <a:endParaRPr sz="6200"/>
          </a:p>
        </p:txBody>
      </p:sp>
      <p:sp>
        <p:nvSpPr>
          <p:cNvPr id="3" name="object 3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913" y="4482107"/>
            <a:ext cx="179070" cy="281305"/>
          </a:xfrm>
          <a:custGeom>
            <a:avLst/>
            <a:gdLst/>
            <a:ahLst/>
            <a:cxnLst/>
            <a:rect l="l" t="t" r="r" b="b"/>
            <a:pathLst>
              <a:path w="179069" h="281304">
                <a:moveTo>
                  <a:pt x="172653" y="233268"/>
                </a:moveTo>
                <a:lnTo>
                  <a:pt x="81705" y="233268"/>
                </a:lnTo>
                <a:lnTo>
                  <a:pt x="89381" y="233157"/>
                </a:lnTo>
                <a:lnTo>
                  <a:pt x="96905" y="231879"/>
                </a:lnTo>
                <a:lnTo>
                  <a:pt x="104146" y="229466"/>
                </a:lnTo>
                <a:lnTo>
                  <a:pt x="110972" y="225952"/>
                </a:lnTo>
                <a:lnTo>
                  <a:pt x="117911" y="220940"/>
                </a:lnTo>
                <a:lnTo>
                  <a:pt x="121793" y="212718"/>
                </a:lnTo>
                <a:lnTo>
                  <a:pt x="121250" y="204175"/>
                </a:lnTo>
                <a:lnTo>
                  <a:pt x="121314" y="199050"/>
                </a:lnTo>
                <a:lnTo>
                  <a:pt x="86326" y="168133"/>
                </a:lnTo>
                <a:lnTo>
                  <a:pt x="58689" y="154675"/>
                </a:lnTo>
                <a:lnTo>
                  <a:pt x="49081" y="149313"/>
                </a:lnTo>
                <a:lnTo>
                  <a:pt x="15056" y="118510"/>
                </a:lnTo>
                <a:lnTo>
                  <a:pt x="3597" y="80841"/>
                </a:lnTo>
                <a:lnTo>
                  <a:pt x="3597" y="76130"/>
                </a:lnTo>
                <a:lnTo>
                  <a:pt x="4538" y="61740"/>
                </a:lnTo>
                <a:lnTo>
                  <a:pt x="28047" y="20731"/>
                </a:lnTo>
                <a:lnTo>
                  <a:pt x="77815" y="553"/>
                </a:lnTo>
                <a:lnTo>
                  <a:pt x="95990" y="0"/>
                </a:lnTo>
                <a:lnTo>
                  <a:pt x="106287" y="279"/>
                </a:lnTo>
                <a:lnTo>
                  <a:pt x="147103" y="8037"/>
                </a:lnTo>
                <a:lnTo>
                  <a:pt x="177346" y="19337"/>
                </a:lnTo>
                <a:lnTo>
                  <a:pt x="165327" y="48431"/>
                </a:lnTo>
                <a:lnTo>
                  <a:pt x="94247" y="48431"/>
                </a:lnTo>
                <a:lnTo>
                  <a:pt x="87486" y="48590"/>
                </a:lnTo>
                <a:lnTo>
                  <a:pt x="59993" y="68477"/>
                </a:lnTo>
                <a:lnTo>
                  <a:pt x="60276" y="76130"/>
                </a:lnTo>
                <a:lnTo>
                  <a:pt x="60135" y="80841"/>
                </a:lnTo>
                <a:lnTo>
                  <a:pt x="93176" y="110652"/>
                </a:lnTo>
                <a:lnTo>
                  <a:pt x="111843" y="119683"/>
                </a:lnTo>
                <a:lnTo>
                  <a:pt x="126372" y="126665"/>
                </a:lnTo>
                <a:lnTo>
                  <a:pt x="164106" y="156442"/>
                </a:lnTo>
                <a:lnTo>
                  <a:pt x="178915" y="200865"/>
                </a:lnTo>
                <a:lnTo>
                  <a:pt x="177662" y="217782"/>
                </a:lnTo>
                <a:lnTo>
                  <a:pt x="172653" y="233268"/>
                </a:lnTo>
                <a:close/>
              </a:path>
              <a:path w="179069" h="281304">
                <a:moveTo>
                  <a:pt x="158706" y="64458"/>
                </a:moveTo>
                <a:lnTo>
                  <a:pt x="122469" y="51915"/>
                </a:lnTo>
                <a:lnTo>
                  <a:pt x="94247" y="48431"/>
                </a:lnTo>
                <a:lnTo>
                  <a:pt x="165327" y="48431"/>
                </a:lnTo>
                <a:lnTo>
                  <a:pt x="158706" y="64458"/>
                </a:lnTo>
                <a:close/>
              </a:path>
              <a:path w="179069" h="281304">
                <a:moveTo>
                  <a:pt x="77523" y="281176"/>
                </a:moveTo>
                <a:lnTo>
                  <a:pt x="57523" y="280411"/>
                </a:lnTo>
                <a:lnTo>
                  <a:pt x="37808" y="277370"/>
                </a:lnTo>
                <a:lnTo>
                  <a:pt x="18569" y="272095"/>
                </a:lnTo>
                <a:lnTo>
                  <a:pt x="0" y="264627"/>
                </a:lnTo>
                <a:lnTo>
                  <a:pt x="0" y="210795"/>
                </a:lnTo>
                <a:lnTo>
                  <a:pt x="11452" y="215838"/>
                </a:lnTo>
                <a:lnTo>
                  <a:pt x="23089" y="220426"/>
                </a:lnTo>
                <a:lnTo>
                  <a:pt x="64123" y="231847"/>
                </a:lnTo>
                <a:lnTo>
                  <a:pt x="81705" y="233268"/>
                </a:lnTo>
                <a:lnTo>
                  <a:pt x="172653" y="233268"/>
                </a:lnTo>
                <a:lnTo>
                  <a:pt x="172513" y="233702"/>
                </a:lnTo>
                <a:lnTo>
                  <a:pt x="134756" y="269950"/>
                </a:lnTo>
                <a:lnTo>
                  <a:pt x="97239" y="280694"/>
                </a:lnTo>
                <a:lnTo>
                  <a:pt x="77523" y="281176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23782" y="4485242"/>
            <a:ext cx="58419" cy="274320"/>
          </a:xfrm>
          <a:custGeom>
            <a:avLst/>
            <a:gdLst/>
            <a:ahLst/>
            <a:cxnLst/>
            <a:rect l="l" t="t" r="r" b="b"/>
            <a:pathLst>
              <a:path w="58419" h="274320">
                <a:moveTo>
                  <a:pt x="58012" y="274208"/>
                </a:moveTo>
                <a:lnTo>
                  <a:pt x="0" y="274208"/>
                </a:lnTo>
                <a:lnTo>
                  <a:pt x="0" y="0"/>
                </a:lnTo>
                <a:lnTo>
                  <a:pt x="58012" y="0"/>
                </a:lnTo>
                <a:lnTo>
                  <a:pt x="58012" y="274208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50782" y="4485242"/>
            <a:ext cx="292735" cy="274955"/>
          </a:xfrm>
          <a:custGeom>
            <a:avLst/>
            <a:gdLst/>
            <a:ahLst/>
            <a:cxnLst/>
            <a:rect l="l" t="t" r="r" b="b"/>
            <a:pathLst>
              <a:path w="292735" h="274954">
                <a:moveTo>
                  <a:pt x="169506" y="274383"/>
                </a:moveTo>
                <a:lnTo>
                  <a:pt x="115850" y="274208"/>
                </a:lnTo>
                <a:lnTo>
                  <a:pt x="50520" y="59057"/>
                </a:lnTo>
                <a:lnTo>
                  <a:pt x="48779" y="59057"/>
                </a:lnTo>
                <a:lnTo>
                  <a:pt x="51392" y="113585"/>
                </a:lnTo>
                <a:lnTo>
                  <a:pt x="52045" y="132618"/>
                </a:lnTo>
                <a:lnTo>
                  <a:pt x="52263" y="146163"/>
                </a:lnTo>
                <a:lnTo>
                  <a:pt x="52263" y="274208"/>
                </a:lnTo>
                <a:lnTo>
                  <a:pt x="0" y="274208"/>
                </a:lnTo>
                <a:lnTo>
                  <a:pt x="0" y="0"/>
                </a:lnTo>
                <a:lnTo>
                  <a:pt x="78917" y="0"/>
                </a:lnTo>
                <a:lnTo>
                  <a:pt x="143723" y="209053"/>
                </a:lnTo>
                <a:lnTo>
                  <a:pt x="144768" y="209053"/>
                </a:lnTo>
                <a:lnTo>
                  <a:pt x="213408" y="0"/>
                </a:lnTo>
                <a:lnTo>
                  <a:pt x="292326" y="0"/>
                </a:lnTo>
                <a:lnTo>
                  <a:pt x="292326" y="274208"/>
                </a:lnTo>
                <a:lnTo>
                  <a:pt x="238320" y="274208"/>
                </a:lnTo>
                <a:lnTo>
                  <a:pt x="238320" y="123690"/>
                </a:lnTo>
                <a:lnTo>
                  <a:pt x="238973" y="101870"/>
                </a:lnTo>
                <a:lnTo>
                  <a:pt x="240934" y="60102"/>
                </a:lnTo>
                <a:lnTo>
                  <a:pt x="239191" y="60102"/>
                </a:lnTo>
                <a:lnTo>
                  <a:pt x="169506" y="274383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12095" y="4485242"/>
            <a:ext cx="189230" cy="274320"/>
          </a:xfrm>
          <a:custGeom>
            <a:avLst/>
            <a:gdLst/>
            <a:ahLst/>
            <a:cxnLst/>
            <a:rect l="l" t="t" r="r" b="b"/>
            <a:pathLst>
              <a:path w="189229" h="274320">
                <a:moveTo>
                  <a:pt x="58012" y="274208"/>
                </a:moveTo>
                <a:lnTo>
                  <a:pt x="0" y="274208"/>
                </a:lnTo>
                <a:lnTo>
                  <a:pt x="0" y="0"/>
                </a:lnTo>
                <a:lnTo>
                  <a:pt x="87105" y="0"/>
                </a:lnTo>
                <a:lnTo>
                  <a:pt x="107237" y="333"/>
                </a:lnTo>
                <a:lnTo>
                  <a:pt x="145561" y="11170"/>
                </a:lnTo>
                <a:lnTo>
                  <a:pt x="181786" y="47386"/>
                </a:lnTo>
                <a:lnTo>
                  <a:pt x="58186" y="47386"/>
                </a:lnTo>
                <a:lnTo>
                  <a:pt x="58012" y="128742"/>
                </a:lnTo>
                <a:lnTo>
                  <a:pt x="179522" y="128742"/>
                </a:lnTo>
                <a:lnTo>
                  <a:pt x="174062" y="138764"/>
                </a:lnTo>
                <a:lnTo>
                  <a:pt x="143655" y="163998"/>
                </a:lnTo>
                <a:lnTo>
                  <a:pt x="103898" y="175811"/>
                </a:lnTo>
                <a:lnTo>
                  <a:pt x="82924" y="176302"/>
                </a:lnTo>
                <a:lnTo>
                  <a:pt x="58012" y="176302"/>
                </a:lnTo>
                <a:lnTo>
                  <a:pt x="58012" y="274208"/>
                </a:lnTo>
                <a:close/>
              </a:path>
              <a:path w="189229" h="274320">
                <a:moveTo>
                  <a:pt x="179522" y="128742"/>
                </a:moveTo>
                <a:lnTo>
                  <a:pt x="77175" y="128742"/>
                </a:lnTo>
                <a:lnTo>
                  <a:pt x="87754" y="128631"/>
                </a:lnTo>
                <a:lnTo>
                  <a:pt x="98100" y="126785"/>
                </a:lnTo>
                <a:lnTo>
                  <a:pt x="130024" y="96014"/>
                </a:lnTo>
                <a:lnTo>
                  <a:pt x="130484" y="87280"/>
                </a:lnTo>
                <a:lnTo>
                  <a:pt x="130257" y="78957"/>
                </a:lnTo>
                <a:lnTo>
                  <a:pt x="102785" y="49152"/>
                </a:lnTo>
                <a:lnTo>
                  <a:pt x="84493" y="47386"/>
                </a:lnTo>
                <a:lnTo>
                  <a:pt x="181786" y="47386"/>
                </a:lnTo>
                <a:lnTo>
                  <a:pt x="183411" y="50348"/>
                </a:lnTo>
                <a:lnTo>
                  <a:pt x="188212" y="67420"/>
                </a:lnTo>
                <a:lnTo>
                  <a:pt x="189019" y="85364"/>
                </a:lnTo>
                <a:lnTo>
                  <a:pt x="188097" y="104299"/>
                </a:lnTo>
                <a:lnTo>
                  <a:pt x="183020" y="122322"/>
                </a:lnTo>
                <a:lnTo>
                  <a:pt x="179522" y="128742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52856" y="4485640"/>
            <a:ext cx="58419" cy="226060"/>
          </a:xfrm>
          <a:custGeom>
            <a:avLst/>
            <a:gdLst/>
            <a:ahLst/>
            <a:cxnLst/>
            <a:rect l="l" t="t" r="r" b="b"/>
            <a:pathLst>
              <a:path w="58420" h="226060">
                <a:moveTo>
                  <a:pt x="0" y="0"/>
                </a:moveTo>
                <a:lnTo>
                  <a:pt x="58186" y="0"/>
                </a:lnTo>
                <a:lnTo>
                  <a:pt x="58186" y="226059"/>
                </a:lnTo>
                <a:lnTo>
                  <a:pt x="0" y="226059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52856" y="4711700"/>
            <a:ext cx="169545" cy="48260"/>
          </a:xfrm>
          <a:custGeom>
            <a:avLst/>
            <a:gdLst/>
            <a:ahLst/>
            <a:cxnLst/>
            <a:rect l="l" t="t" r="r" b="b"/>
            <a:pathLst>
              <a:path w="169545" h="48260">
                <a:moveTo>
                  <a:pt x="0" y="0"/>
                </a:moveTo>
                <a:lnTo>
                  <a:pt x="169158" y="0"/>
                </a:lnTo>
                <a:lnTo>
                  <a:pt x="169158" y="48260"/>
                </a:lnTo>
                <a:lnTo>
                  <a:pt x="0" y="48260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70097" y="4485640"/>
            <a:ext cx="156845" cy="46990"/>
          </a:xfrm>
          <a:custGeom>
            <a:avLst/>
            <a:gdLst/>
            <a:ahLst/>
            <a:cxnLst/>
            <a:rect l="l" t="t" r="r" b="b"/>
            <a:pathLst>
              <a:path w="156845" h="46989">
                <a:moveTo>
                  <a:pt x="0" y="0"/>
                </a:moveTo>
                <a:lnTo>
                  <a:pt x="156790" y="0"/>
                </a:lnTo>
                <a:lnTo>
                  <a:pt x="156790" y="46989"/>
                </a:lnTo>
                <a:lnTo>
                  <a:pt x="0" y="46989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70097" y="4532629"/>
            <a:ext cx="57785" cy="60960"/>
          </a:xfrm>
          <a:custGeom>
            <a:avLst/>
            <a:gdLst/>
            <a:ahLst/>
            <a:cxnLst/>
            <a:rect l="l" t="t" r="r" b="b"/>
            <a:pathLst>
              <a:path w="57785" h="60960">
                <a:moveTo>
                  <a:pt x="0" y="0"/>
                </a:moveTo>
                <a:lnTo>
                  <a:pt x="57315" y="0"/>
                </a:lnTo>
                <a:lnTo>
                  <a:pt x="57315" y="60960"/>
                </a:lnTo>
                <a:lnTo>
                  <a:pt x="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70097" y="4593590"/>
            <a:ext cx="150495" cy="46990"/>
          </a:xfrm>
          <a:custGeom>
            <a:avLst/>
            <a:gdLst/>
            <a:ahLst/>
            <a:cxnLst/>
            <a:rect l="l" t="t" r="r" b="b"/>
            <a:pathLst>
              <a:path w="150495" h="46989">
                <a:moveTo>
                  <a:pt x="0" y="0"/>
                </a:moveTo>
                <a:lnTo>
                  <a:pt x="149995" y="0"/>
                </a:lnTo>
                <a:lnTo>
                  <a:pt x="149995" y="46989"/>
                </a:lnTo>
                <a:lnTo>
                  <a:pt x="0" y="46989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70097" y="4640579"/>
            <a:ext cx="57785" cy="69850"/>
          </a:xfrm>
          <a:custGeom>
            <a:avLst/>
            <a:gdLst/>
            <a:ahLst/>
            <a:cxnLst/>
            <a:rect l="l" t="t" r="r" b="b"/>
            <a:pathLst>
              <a:path w="57785" h="69850">
                <a:moveTo>
                  <a:pt x="0" y="0"/>
                </a:moveTo>
                <a:lnTo>
                  <a:pt x="57315" y="0"/>
                </a:lnTo>
                <a:lnTo>
                  <a:pt x="57315" y="69850"/>
                </a:lnTo>
                <a:lnTo>
                  <a:pt x="0" y="69850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70097" y="4710429"/>
            <a:ext cx="156845" cy="49530"/>
          </a:xfrm>
          <a:custGeom>
            <a:avLst/>
            <a:gdLst/>
            <a:ahLst/>
            <a:cxnLst/>
            <a:rect l="l" t="t" r="r" b="b"/>
            <a:pathLst>
              <a:path w="156845" h="49529">
                <a:moveTo>
                  <a:pt x="0" y="0"/>
                </a:moveTo>
                <a:lnTo>
                  <a:pt x="156790" y="0"/>
                </a:lnTo>
                <a:lnTo>
                  <a:pt x="156790" y="49529"/>
                </a:lnTo>
                <a:lnTo>
                  <a:pt x="0" y="49529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86750" y="4485242"/>
            <a:ext cx="189230" cy="274320"/>
          </a:xfrm>
          <a:custGeom>
            <a:avLst/>
            <a:gdLst/>
            <a:ahLst/>
            <a:cxnLst/>
            <a:rect l="l" t="t" r="r" b="b"/>
            <a:pathLst>
              <a:path w="189229" h="274320">
                <a:moveTo>
                  <a:pt x="58012" y="274208"/>
                </a:moveTo>
                <a:lnTo>
                  <a:pt x="0" y="274208"/>
                </a:lnTo>
                <a:lnTo>
                  <a:pt x="0" y="0"/>
                </a:lnTo>
                <a:lnTo>
                  <a:pt x="87105" y="0"/>
                </a:lnTo>
                <a:lnTo>
                  <a:pt x="107237" y="333"/>
                </a:lnTo>
                <a:lnTo>
                  <a:pt x="145561" y="11170"/>
                </a:lnTo>
                <a:lnTo>
                  <a:pt x="181784" y="47386"/>
                </a:lnTo>
                <a:lnTo>
                  <a:pt x="58186" y="47386"/>
                </a:lnTo>
                <a:lnTo>
                  <a:pt x="58012" y="128742"/>
                </a:lnTo>
                <a:lnTo>
                  <a:pt x="179522" y="128742"/>
                </a:lnTo>
                <a:lnTo>
                  <a:pt x="174062" y="138764"/>
                </a:lnTo>
                <a:lnTo>
                  <a:pt x="143655" y="163998"/>
                </a:lnTo>
                <a:lnTo>
                  <a:pt x="103898" y="175811"/>
                </a:lnTo>
                <a:lnTo>
                  <a:pt x="82924" y="176302"/>
                </a:lnTo>
                <a:lnTo>
                  <a:pt x="58012" y="176302"/>
                </a:lnTo>
                <a:lnTo>
                  <a:pt x="58012" y="274208"/>
                </a:lnTo>
                <a:close/>
              </a:path>
              <a:path w="189229" h="274320">
                <a:moveTo>
                  <a:pt x="179522" y="128742"/>
                </a:moveTo>
                <a:lnTo>
                  <a:pt x="77175" y="128742"/>
                </a:lnTo>
                <a:lnTo>
                  <a:pt x="87754" y="128631"/>
                </a:lnTo>
                <a:lnTo>
                  <a:pt x="98099" y="126785"/>
                </a:lnTo>
                <a:lnTo>
                  <a:pt x="130023" y="96014"/>
                </a:lnTo>
                <a:lnTo>
                  <a:pt x="130483" y="87280"/>
                </a:lnTo>
                <a:lnTo>
                  <a:pt x="130256" y="78957"/>
                </a:lnTo>
                <a:lnTo>
                  <a:pt x="102784" y="49152"/>
                </a:lnTo>
                <a:lnTo>
                  <a:pt x="84491" y="47386"/>
                </a:lnTo>
                <a:lnTo>
                  <a:pt x="181784" y="47386"/>
                </a:lnTo>
                <a:lnTo>
                  <a:pt x="183409" y="50348"/>
                </a:lnTo>
                <a:lnTo>
                  <a:pt x="188211" y="67420"/>
                </a:lnTo>
                <a:lnTo>
                  <a:pt x="189017" y="85364"/>
                </a:lnTo>
                <a:lnTo>
                  <a:pt x="188096" y="104299"/>
                </a:lnTo>
                <a:lnTo>
                  <a:pt x="183020" y="122322"/>
                </a:lnTo>
                <a:lnTo>
                  <a:pt x="179522" y="128742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15315" y="4481235"/>
            <a:ext cx="260985" cy="280670"/>
          </a:xfrm>
          <a:custGeom>
            <a:avLst/>
            <a:gdLst/>
            <a:ahLst/>
            <a:cxnLst/>
            <a:rect l="l" t="t" r="r" b="b"/>
            <a:pathLst>
              <a:path w="260984" h="280670">
                <a:moveTo>
                  <a:pt x="150869" y="280184"/>
                </a:moveTo>
                <a:lnTo>
                  <a:pt x="109577" y="280184"/>
                </a:lnTo>
                <a:lnTo>
                  <a:pt x="69610" y="268494"/>
                </a:lnTo>
                <a:lnTo>
                  <a:pt x="33623" y="245115"/>
                </a:lnTo>
                <a:lnTo>
                  <a:pt x="6828" y="196063"/>
                </a:lnTo>
                <a:lnTo>
                  <a:pt x="0" y="140588"/>
                </a:lnTo>
                <a:lnTo>
                  <a:pt x="734" y="112368"/>
                </a:lnTo>
                <a:lnTo>
                  <a:pt x="17870" y="59369"/>
                </a:lnTo>
                <a:lnTo>
                  <a:pt x="54704" y="19429"/>
                </a:lnTo>
                <a:lnTo>
                  <a:pt x="103966" y="1089"/>
                </a:lnTo>
                <a:lnTo>
                  <a:pt x="130658" y="0"/>
                </a:lnTo>
                <a:lnTo>
                  <a:pt x="157305" y="1059"/>
                </a:lnTo>
                <a:lnTo>
                  <a:pt x="182849" y="7669"/>
                </a:lnTo>
                <a:lnTo>
                  <a:pt x="206411" y="19496"/>
                </a:lnTo>
                <a:lnTo>
                  <a:pt x="227172" y="36235"/>
                </a:lnTo>
                <a:lnTo>
                  <a:pt x="235466" y="48605"/>
                </a:lnTo>
                <a:lnTo>
                  <a:pt x="130484" y="48605"/>
                </a:lnTo>
                <a:lnTo>
                  <a:pt x="115551" y="49452"/>
                </a:lnTo>
                <a:lnTo>
                  <a:pt x="78221" y="71949"/>
                </a:lnTo>
                <a:lnTo>
                  <a:pt x="60871" y="122539"/>
                </a:lnTo>
                <a:lnTo>
                  <a:pt x="60625" y="140588"/>
                </a:lnTo>
                <a:lnTo>
                  <a:pt x="60799" y="140588"/>
                </a:lnTo>
                <a:lnTo>
                  <a:pt x="60899" y="158893"/>
                </a:lnTo>
                <a:lnTo>
                  <a:pt x="78220" y="210273"/>
                </a:lnTo>
                <a:lnTo>
                  <a:pt x="115559" y="232664"/>
                </a:lnTo>
                <a:lnTo>
                  <a:pt x="130484" y="233443"/>
                </a:lnTo>
                <a:lnTo>
                  <a:pt x="234722" y="233443"/>
                </a:lnTo>
                <a:lnTo>
                  <a:pt x="226823" y="245115"/>
                </a:lnTo>
                <a:lnTo>
                  <a:pt x="190835" y="268494"/>
                </a:lnTo>
                <a:lnTo>
                  <a:pt x="150869" y="280184"/>
                </a:lnTo>
                <a:close/>
              </a:path>
              <a:path w="260984" h="280670">
                <a:moveTo>
                  <a:pt x="234722" y="233443"/>
                </a:moveTo>
                <a:lnTo>
                  <a:pt x="130484" y="233443"/>
                </a:lnTo>
                <a:lnTo>
                  <a:pt x="160972" y="227673"/>
                </a:lnTo>
                <a:lnTo>
                  <a:pt x="182748" y="210360"/>
                </a:lnTo>
                <a:lnTo>
                  <a:pt x="195814" y="181506"/>
                </a:lnTo>
                <a:lnTo>
                  <a:pt x="200169" y="141110"/>
                </a:lnTo>
                <a:lnTo>
                  <a:pt x="195814" y="100704"/>
                </a:lnTo>
                <a:lnTo>
                  <a:pt x="182748" y="71818"/>
                </a:lnTo>
                <a:lnTo>
                  <a:pt x="160972" y="54452"/>
                </a:lnTo>
                <a:lnTo>
                  <a:pt x="130484" y="48605"/>
                </a:lnTo>
                <a:lnTo>
                  <a:pt x="235466" y="48605"/>
                </a:lnTo>
                <a:lnTo>
                  <a:pt x="242832" y="59591"/>
                </a:lnTo>
                <a:lnTo>
                  <a:pt x="253749" y="85242"/>
                </a:lnTo>
                <a:lnTo>
                  <a:pt x="259696" y="112478"/>
                </a:lnTo>
                <a:lnTo>
                  <a:pt x="260446" y="140588"/>
                </a:lnTo>
                <a:lnTo>
                  <a:pt x="259672" y="168777"/>
                </a:lnTo>
                <a:lnTo>
                  <a:pt x="253655" y="196075"/>
                </a:lnTo>
                <a:lnTo>
                  <a:pt x="242628" y="221761"/>
                </a:lnTo>
                <a:lnTo>
                  <a:pt x="234722" y="233443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98060" y="4485416"/>
            <a:ext cx="371475" cy="274320"/>
          </a:xfrm>
          <a:custGeom>
            <a:avLst/>
            <a:gdLst/>
            <a:ahLst/>
            <a:cxnLst/>
            <a:rect l="l" t="t" r="r" b="b"/>
            <a:pathLst>
              <a:path w="371475" h="274320">
                <a:moveTo>
                  <a:pt x="300863" y="274034"/>
                </a:moveTo>
                <a:lnTo>
                  <a:pt x="234836" y="274034"/>
                </a:lnTo>
                <a:lnTo>
                  <a:pt x="195987" y="124931"/>
                </a:lnTo>
                <a:lnTo>
                  <a:pt x="190238" y="98080"/>
                </a:lnTo>
                <a:lnTo>
                  <a:pt x="186493" y="77785"/>
                </a:lnTo>
                <a:lnTo>
                  <a:pt x="185469" y="70447"/>
                </a:lnTo>
                <a:lnTo>
                  <a:pt x="185012" y="64980"/>
                </a:lnTo>
                <a:lnTo>
                  <a:pt x="183095" y="78134"/>
                </a:lnTo>
                <a:lnTo>
                  <a:pt x="175429" y="116504"/>
                </a:lnTo>
                <a:lnTo>
                  <a:pt x="172468" y="129265"/>
                </a:lnTo>
                <a:lnTo>
                  <a:pt x="135535" y="274034"/>
                </a:lnTo>
                <a:lnTo>
                  <a:pt x="69684" y="274034"/>
                </a:lnTo>
                <a:lnTo>
                  <a:pt x="0" y="349"/>
                </a:lnTo>
                <a:lnTo>
                  <a:pt x="57838" y="349"/>
                </a:lnTo>
                <a:lnTo>
                  <a:pt x="92680" y="149647"/>
                </a:lnTo>
                <a:lnTo>
                  <a:pt x="100607" y="188191"/>
                </a:lnTo>
                <a:lnTo>
                  <a:pt x="105920" y="221247"/>
                </a:lnTo>
                <a:lnTo>
                  <a:pt x="107750" y="207659"/>
                </a:lnTo>
                <a:lnTo>
                  <a:pt x="111146" y="188147"/>
                </a:lnTo>
                <a:lnTo>
                  <a:pt x="115153" y="168201"/>
                </a:lnTo>
                <a:lnTo>
                  <a:pt x="118812" y="153306"/>
                </a:lnTo>
                <a:lnTo>
                  <a:pt x="158706" y="0"/>
                </a:lnTo>
                <a:lnTo>
                  <a:pt x="213583" y="0"/>
                </a:lnTo>
                <a:lnTo>
                  <a:pt x="254871" y="159120"/>
                </a:lnTo>
                <a:lnTo>
                  <a:pt x="260097" y="184664"/>
                </a:lnTo>
                <a:lnTo>
                  <a:pt x="263582" y="204263"/>
                </a:lnTo>
                <a:lnTo>
                  <a:pt x="266020" y="220899"/>
                </a:lnTo>
                <a:lnTo>
                  <a:pt x="270071" y="194932"/>
                </a:lnTo>
                <a:lnTo>
                  <a:pt x="273915" y="174146"/>
                </a:lnTo>
                <a:lnTo>
                  <a:pt x="277660" y="156725"/>
                </a:lnTo>
                <a:lnTo>
                  <a:pt x="314276" y="349"/>
                </a:lnTo>
                <a:lnTo>
                  <a:pt x="371417" y="349"/>
                </a:lnTo>
                <a:lnTo>
                  <a:pt x="300863" y="274034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04320" y="4485640"/>
            <a:ext cx="156845" cy="46990"/>
          </a:xfrm>
          <a:custGeom>
            <a:avLst/>
            <a:gdLst/>
            <a:ahLst/>
            <a:cxnLst/>
            <a:rect l="l" t="t" r="r" b="b"/>
            <a:pathLst>
              <a:path w="156845" h="46989">
                <a:moveTo>
                  <a:pt x="0" y="0"/>
                </a:moveTo>
                <a:lnTo>
                  <a:pt x="156790" y="0"/>
                </a:lnTo>
                <a:lnTo>
                  <a:pt x="156790" y="46989"/>
                </a:lnTo>
                <a:lnTo>
                  <a:pt x="0" y="46989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04320" y="4532629"/>
            <a:ext cx="57785" cy="60960"/>
          </a:xfrm>
          <a:custGeom>
            <a:avLst/>
            <a:gdLst/>
            <a:ahLst/>
            <a:cxnLst/>
            <a:rect l="l" t="t" r="r" b="b"/>
            <a:pathLst>
              <a:path w="57784" h="60960">
                <a:moveTo>
                  <a:pt x="0" y="0"/>
                </a:moveTo>
                <a:lnTo>
                  <a:pt x="57316" y="0"/>
                </a:lnTo>
                <a:lnTo>
                  <a:pt x="57316" y="60960"/>
                </a:lnTo>
                <a:lnTo>
                  <a:pt x="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04320" y="4593590"/>
            <a:ext cx="150495" cy="46990"/>
          </a:xfrm>
          <a:custGeom>
            <a:avLst/>
            <a:gdLst/>
            <a:ahLst/>
            <a:cxnLst/>
            <a:rect l="l" t="t" r="r" b="b"/>
            <a:pathLst>
              <a:path w="150495" h="46989">
                <a:moveTo>
                  <a:pt x="0" y="0"/>
                </a:moveTo>
                <a:lnTo>
                  <a:pt x="149997" y="0"/>
                </a:lnTo>
                <a:lnTo>
                  <a:pt x="149997" y="46989"/>
                </a:lnTo>
                <a:lnTo>
                  <a:pt x="0" y="46989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04320" y="4640579"/>
            <a:ext cx="57785" cy="69850"/>
          </a:xfrm>
          <a:custGeom>
            <a:avLst/>
            <a:gdLst/>
            <a:ahLst/>
            <a:cxnLst/>
            <a:rect l="l" t="t" r="r" b="b"/>
            <a:pathLst>
              <a:path w="57784" h="69850">
                <a:moveTo>
                  <a:pt x="0" y="0"/>
                </a:moveTo>
                <a:lnTo>
                  <a:pt x="57316" y="0"/>
                </a:lnTo>
                <a:lnTo>
                  <a:pt x="57316" y="69850"/>
                </a:lnTo>
                <a:lnTo>
                  <a:pt x="0" y="69850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04320" y="4710429"/>
            <a:ext cx="156845" cy="49530"/>
          </a:xfrm>
          <a:custGeom>
            <a:avLst/>
            <a:gdLst/>
            <a:ahLst/>
            <a:cxnLst/>
            <a:rect l="l" t="t" r="r" b="b"/>
            <a:pathLst>
              <a:path w="156845" h="49529">
                <a:moveTo>
                  <a:pt x="0" y="0"/>
                </a:moveTo>
                <a:lnTo>
                  <a:pt x="156790" y="0"/>
                </a:lnTo>
                <a:lnTo>
                  <a:pt x="156790" y="49529"/>
                </a:lnTo>
                <a:lnTo>
                  <a:pt x="0" y="49529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17556" y="4485242"/>
            <a:ext cx="219075" cy="273685"/>
          </a:xfrm>
          <a:custGeom>
            <a:avLst/>
            <a:gdLst/>
            <a:ahLst/>
            <a:cxnLst/>
            <a:rect l="l" t="t" r="r" b="b"/>
            <a:pathLst>
              <a:path w="219075" h="273685">
                <a:moveTo>
                  <a:pt x="58012" y="273163"/>
                </a:moveTo>
                <a:lnTo>
                  <a:pt x="0" y="273163"/>
                </a:lnTo>
                <a:lnTo>
                  <a:pt x="0" y="0"/>
                </a:lnTo>
                <a:lnTo>
                  <a:pt x="79787" y="0"/>
                </a:lnTo>
                <a:lnTo>
                  <a:pt x="101455" y="96"/>
                </a:lnTo>
                <a:lnTo>
                  <a:pt x="143139" y="10385"/>
                </a:lnTo>
                <a:lnTo>
                  <a:pt x="180036" y="43315"/>
                </a:lnTo>
                <a:lnTo>
                  <a:pt x="181348" y="47534"/>
                </a:lnTo>
                <a:lnTo>
                  <a:pt x="86137" y="47534"/>
                </a:lnTo>
                <a:lnTo>
                  <a:pt x="58012" y="47560"/>
                </a:lnTo>
                <a:lnTo>
                  <a:pt x="58012" y="121425"/>
                </a:lnTo>
                <a:lnTo>
                  <a:pt x="177256" y="121425"/>
                </a:lnTo>
                <a:lnTo>
                  <a:pt x="175778" y="124909"/>
                </a:lnTo>
                <a:lnTo>
                  <a:pt x="167983" y="134188"/>
                </a:lnTo>
                <a:lnTo>
                  <a:pt x="159022" y="142261"/>
                </a:lnTo>
                <a:lnTo>
                  <a:pt x="149031" y="149018"/>
                </a:lnTo>
                <a:lnTo>
                  <a:pt x="138149" y="154351"/>
                </a:lnTo>
                <a:lnTo>
                  <a:pt x="147709" y="168636"/>
                </a:lnTo>
                <a:lnTo>
                  <a:pt x="58012" y="168636"/>
                </a:lnTo>
                <a:lnTo>
                  <a:pt x="58012" y="273163"/>
                </a:lnTo>
                <a:close/>
              </a:path>
              <a:path w="219075" h="273685">
                <a:moveTo>
                  <a:pt x="177256" y="121425"/>
                </a:moveTo>
                <a:lnTo>
                  <a:pt x="76652" y="121425"/>
                </a:lnTo>
                <a:lnTo>
                  <a:pt x="87230" y="121397"/>
                </a:lnTo>
                <a:lnTo>
                  <a:pt x="97633" y="119824"/>
                </a:lnTo>
                <a:lnTo>
                  <a:pt x="129893" y="91714"/>
                </a:lnTo>
                <a:lnTo>
                  <a:pt x="130309" y="83447"/>
                </a:lnTo>
                <a:lnTo>
                  <a:pt x="129923" y="75330"/>
                </a:lnTo>
                <a:lnTo>
                  <a:pt x="96706" y="48908"/>
                </a:lnTo>
                <a:lnTo>
                  <a:pt x="86137" y="47534"/>
                </a:lnTo>
                <a:lnTo>
                  <a:pt x="181348" y="47534"/>
                </a:lnTo>
                <a:lnTo>
                  <a:pt x="188391" y="70166"/>
                </a:lnTo>
                <a:lnTo>
                  <a:pt x="187086" y="98257"/>
                </a:lnTo>
                <a:lnTo>
                  <a:pt x="177256" y="121425"/>
                </a:lnTo>
                <a:close/>
              </a:path>
              <a:path w="219075" h="273685">
                <a:moveTo>
                  <a:pt x="218634" y="273512"/>
                </a:moveTo>
                <a:lnTo>
                  <a:pt x="154175" y="273512"/>
                </a:lnTo>
                <a:lnTo>
                  <a:pt x="88846" y="168984"/>
                </a:lnTo>
                <a:lnTo>
                  <a:pt x="58012" y="168636"/>
                </a:lnTo>
                <a:lnTo>
                  <a:pt x="147709" y="168636"/>
                </a:lnTo>
                <a:lnTo>
                  <a:pt x="189106" y="230307"/>
                </a:lnTo>
                <a:lnTo>
                  <a:pt x="206548" y="256004"/>
                </a:lnTo>
                <a:lnTo>
                  <a:pt x="218634" y="273512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69813" y="4485640"/>
            <a:ext cx="156845" cy="46990"/>
          </a:xfrm>
          <a:custGeom>
            <a:avLst/>
            <a:gdLst/>
            <a:ahLst/>
            <a:cxnLst/>
            <a:rect l="l" t="t" r="r" b="b"/>
            <a:pathLst>
              <a:path w="156845" h="46989">
                <a:moveTo>
                  <a:pt x="0" y="0"/>
                </a:moveTo>
                <a:lnTo>
                  <a:pt x="156790" y="0"/>
                </a:lnTo>
                <a:lnTo>
                  <a:pt x="156790" y="46989"/>
                </a:lnTo>
                <a:lnTo>
                  <a:pt x="0" y="46989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69813" y="4532629"/>
            <a:ext cx="57150" cy="69850"/>
          </a:xfrm>
          <a:custGeom>
            <a:avLst/>
            <a:gdLst/>
            <a:ahLst/>
            <a:cxnLst/>
            <a:rect l="l" t="t" r="r" b="b"/>
            <a:pathLst>
              <a:path w="57150" h="69850">
                <a:moveTo>
                  <a:pt x="0" y="0"/>
                </a:moveTo>
                <a:lnTo>
                  <a:pt x="57141" y="0"/>
                </a:lnTo>
                <a:lnTo>
                  <a:pt x="57141" y="69850"/>
                </a:lnTo>
                <a:lnTo>
                  <a:pt x="0" y="69850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69813" y="4602479"/>
            <a:ext cx="150495" cy="46990"/>
          </a:xfrm>
          <a:custGeom>
            <a:avLst/>
            <a:gdLst/>
            <a:ahLst/>
            <a:cxnLst/>
            <a:rect l="l" t="t" r="r" b="b"/>
            <a:pathLst>
              <a:path w="150495" h="46989">
                <a:moveTo>
                  <a:pt x="0" y="0"/>
                </a:moveTo>
                <a:lnTo>
                  <a:pt x="149995" y="0"/>
                </a:lnTo>
                <a:lnTo>
                  <a:pt x="149995" y="46989"/>
                </a:lnTo>
                <a:lnTo>
                  <a:pt x="0" y="46989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69813" y="4649470"/>
            <a:ext cx="57150" cy="110489"/>
          </a:xfrm>
          <a:custGeom>
            <a:avLst/>
            <a:gdLst/>
            <a:ahLst/>
            <a:cxnLst/>
            <a:rect l="l" t="t" r="r" b="b"/>
            <a:pathLst>
              <a:path w="57150" h="110489">
                <a:moveTo>
                  <a:pt x="0" y="0"/>
                </a:moveTo>
                <a:lnTo>
                  <a:pt x="57141" y="0"/>
                </a:lnTo>
                <a:lnTo>
                  <a:pt x="57141" y="110489"/>
                </a:lnTo>
                <a:lnTo>
                  <a:pt x="0" y="110489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78866" y="4485242"/>
            <a:ext cx="224790" cy="277495"/>
          </a:xfrm>
          <a:custGeom>
            <a:avLst/>
            <a:gdLst/>
            <a:ahLst/>
            <a:cxnLst/>
            <a:rect l="l" t="t" r="r" b="b"/>
            <a:pathLst>
              <a:path w="224790" h="277495">
                <a:moveTo>
                  <a:pt x="111320" y="277169"/>
                </a:moveTo>
                <a:lnTo>
                  <a:pt x="67686" y="271589"/>
                </a:lnTo>
                <a:lnTo>
                  <a:pt x="29267" y="250167"/>
                </a:lnTo>
                <a:lnTo>
                  <a:pt x="6579" y="216331"/>
                </a:lnTo>
                <a:lnTo>
                  <a:pt x="0" y="176127"/>
                </a:lnTo>
                <a:lnTo>
                  <a:pt x="0" y="0"/>
                </a:lnTo>
                <a:lnTo>
                  <a:pt x="57838" y="0"/>
                </a:lnTo>
                <a:lnTo>
                  <a:pt x="57889" y="179713"/>
                </a:lnTo>
                <a:lnTo>
                  <a:pt x="60076" y="191718"/>
                </a:lnTo>
                <a:lnTo>
                  <a:pt x="89972" y="225894"/>
                </a:lnTo>
                <a:lnTo>
                  <a:pt x="112715" y="228565"/>
                </a:lnTo>
                <a:lnTo>
                  <a:pt x="124071" y="228336"/>
                </a:lnTo>
                <a:lnTo>
                  <a:pt x="160287" y="203078"/>
                </a:lnTo>
                <a:lnTo>
                  <a:pt x="166894" y="0"/>
                </a:lnTo>
                <a:lnTo>
                  <a:pt x="224732" y="0"/>
                </a:lnTo>
                <a:lnTo>
                  <a:pt x="224732" y="176998"/>
                </a:lnTo>
                <a:lnTo>
                  <a:pt x="224080" y="190885"/>
                </a:lnTo>
                <a:lnTo>
                  <a:pt x="211143" y="230132"/>
                </a:lnTo>
                <a:lnTo>
                  <a:pt x="183645" y="258572"/>
                </a:lnTo>
                <a:lnTo>
                  <a:pt x="142317" y="274477"/>
                </a:lnTo>
                <a:lnTo>
                  <a:pt x="126918" y="276689"/>
                </a:lnTo>
                <a:lnTo>
                  <a:pt x="111320" y="277169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70671" y="4485640"/>
            <a:ext cx="58419" cy="226060"/>
          </a:xfrm>
          <a:custGeom>
            <a:avLst/>
            <a:gdLst/>
            <a:ahLst/>
            <a:cxnLst/>
            <a:rect l="l" t="t" r="r" b="b"/>
            <a:pathLst>
              <a:path w="58420" h="226060">
                <a:moveTo>
                  <a:pt x="0" y="0"/>
                </a:moveTo>
                <a:lnTo>
                  <a:pt x="58012" y="0"/>
                </a:lnTo>
                <a:lnTo>
                  <a:pt x="58012" y="226059"/>
                </a:lnTo>
                <a:lnTo>
                  <a:pt x="0" y="226059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70671" y="4711700"/>
            <a:ext cx="169545" cy="48260"/>
          </a:xfrm>
          <a:custGeom>
            <a:avLst/>
            <a:gdLst/>
            <a:ahLst/>
            <a:cxnLst/>
            <a:rect l="l" t="t" r="r" b="b"/>
            <a:pathLst>
              <a:path w="169545" h="48260">
                <a:moveTo>
                  <a:pt x="0" y="0"/>
                </a:moveTo>
                <a:lnTo>
                  <a:pt x="168983" y="0"/>
                </a:lnTo>
                <a:lnTo>
                  <a:pt x="168983" y="48260"/>
                </a:lnTo>
                <a:lnTo>
                  <a:pt x="0" y="48260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651276" y="4484720"/>
            <a:ext cx="264795" cy="274955"/>
          </a:xfrm>
          <a:custGeom>
            <a:avLst/>
            <a:gdLst/>
            <a:ahLst/>
            <a:cxnLst/>
            <a:rect l="l" t="t" r="r" b="b"/>
            <a:pathLst>
              <a:path w="264795" h="274954">
                <a:moveTo>
                  <a:pt x="62541" y="274730"/>
                </a:moveTo>
                <a:lnTo>
                  <a:pt x="0" y="274730"/>
                </a:lnTo>
                <a:lnTo>
                  <a:pt x="96512" y="0"/>
                </a:lnTo>
                <a:lnTo>
                  <a:pt x="167416" y="0"/>
                </a:lnTo>
                <a:lnTo>
                  <a:pt x="182430" y="42506"/>
                </a:lnTo>
                <a:lnTo>
                  <a:pt x="132224" y="42506"/>
                </a:lnTo>
                <a:lnTo>
                  <a:pt x="127761" y="58926"/>
                </a:lnTo>
                <a:lnTo>
                  <a:pt x="120466" y="84143"/>
                </a:lnTo>
                <a:lnTo>
                  <a:pt x="110340" y="118158"/>
                </a:lnTo>
                <a:lnTo>
                  <a:pt x="97383" y="160971"/>
                </a:lnTo>
                <a:lnTo>
                  <a:pt x="224272" y="160971"/>
                </a:lnTo>
                <a:lnTo>
                  <a:pt x="241439" y="209575"/>
                </a:lnTo>
                <a:lnTo>
                  <a:pt x="82226" y="209575"/>
                </a:lnTo>
                <a:lnTo>
                  <a:pt x="62541" y="274730"/>
                </a:lnTo>
                <a:close/>
              </a:path>
              <a:path w="264795" h="274954">
                <a:moveTo>
                  <a:pt x="224272" y="160971"/>
                </a:moveTo>
                <a:lnTo>
                  <a:pt x="168287" y="160971"/>
                </a:lnTo>
                <a:lnTo>
                  <a:pt x="146771" y="91678"/>
                </a:lnTo>
                <a:lnTo>
                  <a:pt x="134955" y="53018"/>
                </a:lnTo>
                <a:lnTo>
                  <a:pt x="132224" y="42506"/>
                </a:lnTo>
                <a:lnTo>
                  <a:pt x="182430" y="42506"/>
                </a:lnTo>
                <a:lnTo>
                  <a:pt x="224272" y="160971"/>
                </a:lnTo>
                <a:close/>
              </a:path>
              <a:path w="264795" h="274954">
                <a:moveTo>
                  <a:pt x="264452" y="274730"/>
                </a:moveTo>
                <a:lnTo>
                  <a:pt x="201909" y="274730"/>
                </a:lnTo>
                <a:lnTo>
                  <a:pt x="182049" y="209575"/>
                </a:lnTo>
                <a:lnTo>
                  <a:pt x="241439" y="209575"/>
                </a:lnTo>
                <a:lnTo>
                  <a:pt x="264452" y="27473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937853" y="4481235"/>
            <a:ext cx="224790" cy="281940"/>
          </a:xfrm>
          <a:custGeom>
            <a:avLst/>
            <a:gdLst/>
            <a:ahLst/>
            <a:cxnLst/>
            <a:rect l="l" t="t" r="r" b="b"/>
            <a:pathLst>
              <a:path w="224790" h="281939">
                <a:moveTo>
                  <a:pt x="127175" y="281351"/>
                </a:moveTo>
                <a:lnTo>
                  <a:pt x="75857" y="273587"/>
                </a:lnTo>
                <a:lnTo>
                  <a:pt x="32578" y="244941"/>
                </a:lnTo>
                <a:lnTo>
                  <a:pt x="6508" y="195725"/>
                </a:lnTo>
                <a:lnTo>
                  <a:pt x="0" y="140413"/>
                </a:lnTo>
                <a:lnTo>
                  <a:pt x="1268" y="112040"/>
                </a:lnTo>
                <a:lnTo>
                  <a:pt x="20566" y="59545"/>
                </a:lnTo>
                <a:lnTo>
                  <a:pt x="60926" y="20113"/>
                </a:lnTo>
                <a:lnTo>
                  <a:pt x="113978" y="1280"/>
                </a:lnTo>
                <a:lnTo>
                  <a:pt x="142505" y="0"/>
                </a:lnTo>
                <a:lnTo>
                  <a:pt x="163393" y="1196"/>
                </a:lnTo>
                <a:lnTo>
                  <a:pt x="183994" y="4522"/>
                </a:lnTo>
                <a:lnTo>
                  <a:pt x="204146" y="9942"/>
                </a:lnTo>
                <a:lnTo>
                  <a:pt x="223687" y="17421"/>
                </a:lnTo>
                <a:lnTo>
                  <a:pt x="204349" y="63761"/>
                </a:lnTo>
                <a:lnTo>
                  <a:pt x="189503" y="57272"/>
                </a:lnTo>
                <a:lnTo>
                  <a:pt x="174051" y="52586"/>
                </a:lnTo>
                <a:lnTo>
                  <a:pt x="158156" y="49742"/>
                </a:lnTo>
                <a:lnTo>
                  <a:pt x="141983" y="48779"/>
                </a:lnTo>
                <a:lnTo>
                  <a:pt x="125084" y="49942"/>
                </a:lnTo>
                <a:lnTo>
                  <a:pt x="81704" y="74039"/>
                </a:lnTo>
                <a:lnTo>
                  <a:pt x="59825" y="123618"/>
                </a:lnTo>
                <a:lnTo>
                  <a:pt x="59057" y="141982"/>
                </a:lnTo>
                <a:lnTo>
                  <a:pt x="59145" y="159917"/>
                </a:lnTo>
                <a:lnTo>
                  <a:pt x="76478" y="210098"/>
                </a:lnTo>
                <a:lnTo>
                  <a:pt x="113838" y="232575"/>
                </a:lnTo>
                <a:lnTo>
                  <a:pt x="128741" y="233617"/>
                </a:lnTo>
                <a:lnTo>
                  <a:pt x="138033" y="233391"/>
                </a:lnTo>
                <a:lnTo>
                  <a:pt x="165674" y="172817"/>
                </a:lnTo>
                <a:lnTo>
                  <a:pt x="113411" y="172817"/>
                </a:lnTo>
                <a:lnTo>
                  <a:pt x="115850" y="124038"/>
                </a:lnTo>
                <a:lnTo>
                  <a:pt x="224383" y="124038"/>
                </a:lnTo>
                <a:lnTo>
                  <a:pt x="224383" y="265846"/>
                </a:lnTo>
                <a:lnTo>
                  <a:pt x="187326" y="275644"/>
                </a:lnTo>
                <a:lnTo>
                  <a:pt x="139107" y="281140"/>
                </a:lnTo>
                <a:lnTo>
                  <a:pt x="127175" y="281351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227915" y="4485640"/>
            <a:ext cx="156845" cy="46990"/>
          </a:xfrm>
          <a:custGeom>
            <a:avLst/>
            <a:gdLst/>
            <a:ahLst/>
            <a:cxnLst/>
            <a:rect l="l" t="t" r="r" b="b"/>
            <a:pathLst>
              <a:path w="156845" h="46989">
                <a:moveTo>
                  <a:pt x="0" y="0"/>
                </a:moveTo>
                <a:lnTo>
                  <a:pt x="156790" y="0"/>
                </a:lnTo>
                <a:lnTo>
                  <a:pt x="156790" y="46989"/>
                </a:lnTo>
                <a:lnTo>
                  <a:pt x="0" y="46989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227915" y="4532629"/>
            <a:ext cx="57785" cy="60960"/>
          </a:xfrm>
          <a:custGeom>
            <a:avLst/>
            <a:gdLst/>
            <a:ahLst/>
            <a:cxnLst/>
            <a:rect l="l" t="t" r="r" b="b"/>
            <a:pathLst>
              <a:path w="57784" h="60960">
                <a:moveTo>
                  <a:pt x="0" y="0"/>
                </a:moveTo>
                <a:lnTo>
                  <a:pt x="57315" y="0"/>
                </a:lnTo>
                <a:lnTo>
                  <a:pt x="57315" y="60960"/>
                </a:lnTo>
                <a:lnTo>
                  <a:pt x="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227915" y="4593590"/>
            <a:ext cx="150495" cy="46990"/>
          </a:xfrm>
          <a:custGeom>
            <a:avLst/>
            <a:gdLst/>
            <a:ahLst/>
            <a:cxnLst/>
            <a:rect l="l" t="t" r="r" b="b"/>
            <a:pathLst>
              <a:path w="150495" h="46989">
                <a:moveTo>
                  <a:pt x="0" y="0"/>
                </a:moveTo>
                <a:lnTo>
                  <a:pt x="149995" y="0"/>
                </a:lnTo>
                <a:lnTo>
                  <a:pt x="149995" y="46989"/>
                </a:lnTo>
                <a:lnTo>
                  <a:pt x="0" y="46989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227915" y="4640579"/>
            <a:ext cx="57785" cy="69850"/>
          </a:xfrm>
          <a:custGeom>
            <a:avLst/>
            <a:gdLst/>
            <a:ahLst/>
            <a:cxnLst/>
            <a:rect l="l" t="t" r="r" b="b"/>
            <a:pathLst>
              <a:path w="57784" h="69850">
                <a:moveTo>
                  <a:pt x="0" y="0"/>
                </a:moveTo>
                <a:lnTo>
                  <a:pt x="57315" y="0"/>
                </a:lnTo>
                <a:lnTo>
                  <a:pt x="57315" y="69850"/>
                </a:lnTo>
                <a:lnTo>
                  <a:pt x="0" y="69850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227915" y="4710429"/>
            <a:ext cx="156845" cy="49530"/>
          </a:xfrm>
          <a:custGeom>
            <a:avLst/>
            <a:gdLst/>
            <a:ahLst/>
            <a:cxnLst/>
            <a:rect l="l" t="t" r="r" b="b"/>
            <a:pathLst>
              <a:path w="156845" h="49529">
                <a:moveTo>
                  <a:pt x="0" y="0"/>
                </a:moveTo>
                <a:lnTo>
                  <a:pt x="156790" y="0"/>
                </a:lnTo>
                <a:lnTo>
                  <a:pt x="156790" y="49529"/>
                </a:lnTo>
                <a:lnTo>
                  <a:pt x="0" y="49529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441672" y="4484894"/>
            <a:ext cx="243840" cy="274955"/>
          </a:xfrm>
          <a:custGeom>
            <a:avLst/>
            <a:gdLst/>
            <a:ahLst/>
            <a:cxnLst/>
            <a:rect l="l" t="t" r="r" b="b"/>
            <a:pathLst>
              <a:path w="243840" h="274954">
                <a:moveTo>
                  <a:pt x="243372" y="274556"/>
                </a:moveTo>
                <a:lnTo>
                  <a:pt x="169506" y="274556"/>
                </a:lnTo>
                <a:lnTo>
                  <a:pt x="50520" y="67593"/>
                </a:lnTo>
                <a:lnTo>
                  <a:pt x="48779" y="67593"/>
                </a:lnTo>
                <a:lnTo>
                  <a:pt x="51392" y="114587"/>
                </a:lnTo>
                <a:lnTo>
                  <a:pt x="52045" y="132172"/>
                </a:lnTo>
                <a:lnTo>
                  <a:pt x="52263" y="145815"/>
                </a:lnTo>
                <a:lnTo>
                  <a:pt x="52263" y="274556"/>
                </a:lnTo>
                <a:lnTo>
                  <a:pt x="0" y="274556"/>
                </a:lnTo>
                <a:lnTo>
                  <a:pt x="0" y="347"/>
                </a:lnTo>
                <a:lnTo>
                  <a:pt x="73168" y="347"/>
                </a:lnTo>
                <a:lnTo>
                  <a:pt x="192678" y="204872"/>
                </a:lnTo>
                <a:lnTo>
                  <a:pt x="194071" y="204872"/>
                </a:lnTo>
                <a:lnTo>
                  <a:pt x="191981" y="159359"/>
                </a:lnTo>
                <a:lnTo>
                  <a:pt x="191459" y="142449"/>
                </a:lnTo>
                <a:lnTo>
                  <a:pt x="191284" y="129438"/>
                </a:lnTo>
                <a:lnTo>
                  <a:pt x="191284" y="0"/>
                </a:lnTo>
                <a:lnTo>
                  <a:pt x="243547" y="0"/>
                </a:lnTo>
                <a:lnTo>
                  <a:pt x="243372" y="274556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727204" y="4484370"/>
            <a:ext cx="207010" cy="48260"/>
          </a:xfrm>
          <a:custGeom>
            <a:avLst/>
            <a:gdLst/>
            <a:ahLst/>
            <a:cxnLst/>
            <a:rect l="l" t="t" r="r" b="b"/>
            <a:pathLst>
              <a:path w="207009" h="48260">
                <a:moveTo>
                  <a:pt x="0" y="0"/>
                </a:moveTo>
                <a:lnTo>
                  <a:pt x="206613" y="0"/>
                </a:lnTo>
                <a:lnTo>
                  <a:pt x="206613" y="48260"/>
                </a:lnTo>
                <a:lnTo>
                  <a:pt x="0" y="48260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801417" y="4532629"/>
            <a:ext cx="58419" cy="227329"/>
          </a:xfrm>
          <a:custGeom>
            <a:avLst/>
            <a:gdLst/>
            <a:ahLst/>
            <a:cxnLst/>
            <a:rect l="l" t="t" r="r" b="b"/>
            <a:pathLst>
              <a:path w="58420" h="227329">
                <a:moveTo>
                  <a:pt x="0" y="0"/>
                </a:moveTo>
                <a:lnTo>
                  <a:pt x="58099" y="0"/>
                </a:lnTo>
                <a:lnTo>
                  <a:pt x="58099" y="227329"/>
                </a:lnTo>
                <a:lnTo>
                  <a:pt x="0" y="227329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975803" y="4485640"/>
            <a:ext cx="58419" cy="226060"/>
          </a:xfrm>
          <a:custGeom>
            <a:avLst/>
            <a:gdLst/>
            <a:ahLst/>
            <a:cxnLst/>
            <a:rect l="l" t="t" r="r" b="b"/>
            <a:pathLst>
              <a:path w="58420" h="226060">
                <a:moveTo>
                  <a:pt x="0" y="0"/>
                </a:moveTo>
                <a:lnTo>
                  <a:pt x="58012" y="0"/>
                </a:lnTo>
                <a:lnTo>
                  <a:pt x="58012" y="226059"/>
                </a:lnTo>
                <a:lnTo>
                  <a:pt x="0" y="226059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975803" y="4711700"/>
            <a:ext cx="169545" cy="48260"/>
          </a:xfrm>
          <a:custGeom>
            <a:avLst/>
            <a:gdLst/>
            <a:ahLst/>
            <a:cxnLst/>
            <a:rect l="l" t="t" r="r" b="b"/>
            <a:pathLst>
              <a:path w="169545" h="48260">
                <a:moveTo>
                  <a:pt x="0" y="0"/>
                </a:moveTo>
                <a:lnTo>
                  <a:pt x="168984" y="0"/>
                </a:lnTo>
                <a:lnTo>
                  <a:pt x="168984" y="48260"/>
                </a:lnTo>
                <a:lnTo>
                  <a:pt x="0" y="48260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193044" y="4485640"/>
            <a:ext cx="156845" cy="46990"/>
          </a:xfrm>
          <a:custGeom>
            <a:avLst/>
            <a:gdLst/>
            <a:ahLst/>
            <a:cxnLst/>
            <a:rect l="l" t="t" r="r" b="b"/>
            <a:pathLst>
              <a:path w="156845" h="46989">
                <a:moveTo>
                  <a:pt x="0" y="0"/>
                </a:moveTo>
                <a:lnTo>
                  <a:pt x="156790" y="0"/>
                </a:lnTo>
                <a:lnTo>
                  <a:pt x="156790" y="46989"/>
                </a:lnTo>
                <a:lnTo>
                  <a:pt x="0" y="46989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193044" y="4532629"/>
            <a:ext cx="57785" cy="60960"/>
          </a:xfrm>
          <a:custGeom>
            <a:avLst/>
            <a:gdLst/>
            <a:ahLst/>
            <a:cxnLst/>
            <a:rect l="l" t="t" r="r" b="b"/>
            <a:pathLst>
              <a:path w="57784" h="60960">
                <a:moveTo>
                  <a:pt x="0" y="0"/>
                </a:moveTo>
                <a:lnTo>
                  <a:pt x="57315" y="0"/>
                </a:lnTo>
                <a:lnTo>
                  <a:pt x="57315" y="60960"/>
                </a:lnTo>
                <a:lnTo>
                  <a:pt x="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193044" y="4593590"/>
            <a:ext cx="149860" cy="46990"/>
          </a:xfrm>
          <a:custGeom>
            <a:avLst/>
            <a:gdLst/>
            <a:ahLst/>
            <a:cxnLst/>
            <a:rect l="l" t="t" r="r" b="b"/>
            <a:pathLst>
              <a:path w="149859" h="46989">
                <a:moveTo>
                  <a:pt x="0" y="0"/>
                </a:moveTo>
                <a:lnTo>
                  <a:pt x="149821" y="0"/>
                </a:lnTo>
                <a:lnTo>
                  <a:pt x="149821" y="46989"/>
                </a:lnTo>
                <a:lnTo>
                  <a:pt x="0" y="46989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193044" y="4640579"/>
            <a:ext cx="57150" cy="69850"/>
          </a:xfrm>
          <a:custGeom>
            <a:avLst/>
            <a:gdLst/>
            <a:ahLst/>
            <a:cxnLst/>
            <a:rect l="l" t="t" r="r" b="b"/>
            <a:pathLst>
              <a:path w="57150" h="69850">
                <a:moveTo>
                  <a:pt x="0" y="0"/>
                </a:moveTo>
                <a:lnTo>
                  <a:pt x="57141" y="0"/>
                </a:lnTo>
                <a:lnTo>
                  <a:pt x="57141" y="69850"/>
                </a:lnTo>
                <a:lnTo>
                  <a:pt x="0" y="69850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193044" y="4710429"/>
            <a:ext cx="156845" cy="49530"/>
          </a:xfrm>
          <a:custGeom>
            <a:avLst/>
            <a:gdLst/>
            <a:ahLst/>
            <a:cxnLst/>
            <a:rect l="l" t="t" r="r" b="b"/>
            <a:pathLst>
              <a:path w="156845" h="49529">
                <a:moveTo>
                  <a:pt x="0" y="0"/>
                </a:moveTo>
                <a:lnTo>
                  <a:pt x="156704" y="0"/>
                </a:lnTo>
                <a:lnTo>
                  <a:pt x="156704" y="49529"/>
                </a:lnTo>
                <a:lnTo>
                  <a:pt x="0" y="49529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390948" y="4481410"/>
            <a:ext cx="178435" cy="281305"/>
          </a:xfrm>
          <a:custGeom>
            <a:avLst/>
            <a:gdLst/>
            <a:ahLst/>
            <a:cxnLst/>
            <a:rect l="l" t="t" r="r" b="b"/>
            <a:pathLst>
              <a:path w="178434" h="281304">
                <a:moveTo>
                  <a:pt x="172280" y="233268"/>
                </a:moveTo>
                <a:lnTo>
                  <a:pt x="81705" y="233268"/>
                </a:lnTo>
                <a:lnTo>
                  <a:pt x="89380" y="233150"/>
                </a:lnTo>
                <a:lnTo>
                  <a:pt x="96972" y="231846"/>
                </a:lnTo>
                <a:lnTo>
                  <a:pt x="104144" y="229459"/>
                </a:lnTo>
                <a:lnTo>
                  <a:pt x="110971" y="225950"/>
                </a:lnTo>
                <a:lnTo>
                  <a:pt x="117847" y="220901"/>
                </a:lnTo>
                <a:lnTo>
                  <a:pt x="121659" y="212685"/>
                </a:lnTo>
                <a:lnTo>
                  <a:pt x="121077" y="204175"/>
                </a:lnTo>
                <a:lnTo>
                  <a:pt x="121140" y="199050"/>
                </a:lnTo>
                <a:lnTo>
                  <a:pt x="86152" y="168132"/>
                </a:lnTo>
                <a:lnTo>
                  <a:pt x="58516" y="154675"/>
                </a:lnTo>
                <a:lnTo>
                  <a:pt x="48907" y="149312"/>
                </a:lnTo>
                <a:lnTo>
                  <a:pt x="14884" y="118508"/>
                </a:lnTo>
                <a:lnTo>
                  <a:pt x="3425" y="80840"/>
                </a:lnTo>
                <a:lnTo>
                  <a:pt x="3424" y="76128"/>
                </a:lnTo>
                <a:lnTo>
                  <a:pt x="4364" y="61740"/>
                </a:lnTo>
                <a:lnTo>
                  <a:pt x="27873" y="20730"/>
                </a:lnTo>
                <a:lnTo>
                  <a:pt x="77641" y="553"/>
                </a:lnTo>
                <a:lnTo>
                  <a:pt x="95816" y="0"/>
                </a:lnTo>
                <a:lnTo>
                  <a:pt x="106113" y="279"/>
                </a:lnTo>
                <a:lnTo>
                  <a:pt x="146930" y="8036"/>
                </a:lnTo>
                <a:lnTo>
                  <a:pt x="177173" y="19337"/>
                </a:lnTo>
                <a:lnTo>
                  <a:pt x="165154" y="48430"/>
                </a:lnTo>
                <a:lnTo>
                  <a:pt x="94075" y="48430"/>
                </a:lnTo>
                <a:lnTo>
                  <a:pt x="87312" y="48589"/>
                </a:lnTo>
                <a:lnTo>
                  <a:pt x="59819" y="68475"/>
                </a:lnTo>
                <a:lnTo>
                  <a:pt x="60102" y="76128"/>
                </a:lnTo>
                <a:lnTo>
                  <a:pt x="59973" y="80840"/>
                </a:lnTo>
                <a:lnTo>
                  <a:pt x="93004" y="110653"/>
                </a:lnTo>
                <a:lnTo>
                  <a:pt x="111669" y="119683"/>
                </a:lnTo>
                <a:lnTo>
                  <a:pt x="126199" y="126665"/>
                </a:lnTo>
                <a:lnTo>
                  <a:pt x="163934" y="156441"/>
                </a:lnTo>
                <a:lnTo>
                  <a:pt x="178393" y="201561"/>
                </a:lnTo>
                <a:lnTo>
                  <a:pt x="177122" y="218234"/>
                </a:lnTo>
                <a:lnTo>
                  <a:pt x="172280" y="233268"/>
                </a:lnTo>
                <a:close/>
              </a:path>
              <a:path w="178434" h="281304">
                <a:moveTo>
                  <a:pt x="158532" y="64457"/>
                </a:moveTo>
                <a:lnTo>
                  <a:pt x="122298" y="51915"/>
                </a:lnTo>
                <a:lnTo>
                  <a:pt x="94075" y="48430"/>
                </a:lnTo>
                <a:lnTo>
                  <a:pt x="165154" y="48430"/>
                </a:lnTo>
                <a:lnTo>
                  <a:pt x="158532" y="64457"/>
                </a:lnTo>
                <a:close/>
              </a:path>
              <a:path w="178434" h="281304">
                <a:moveTo>
                  <a:pt x="77524" y="281176"/>
                </a:moveTo>
                <a:lnTo>
                  <a:pt x="57524" y="280411"/>
                </a:lnTo>
                <a:lnTo>
                  <a:pt x="37808" y="277370"/>
                </a:lnTo>
                <a:lnTo>
                  <a:pt x="18569" y="272094"/>
                </a:lnTo>
                <a:lnTo>
                  <a:pt x="0" y="264626"/>
                </a:lnTo>
                <a:lnTo>
                  <a:pt x="0" y="210794"/>
                </a:lnTo>
                <a:lnTo>
                  <a:pt x="11453" y="215837"/>
                </a:lnTo>
                <a:lnTo>
                  <a:pt x="23090" y="220426"/>
                </a:lnTo>
                <a:lnTo>
                  <a:pt x="64123" y="231846"/>
                </a:lnTo>
                <a:lnTo>
                  <a:pt x="81705" y="233268"/>
                </a:lnTo>
                <a:lnTo>
                  <a:pt x="172280" y="233268"/>
                </a:lnTo>
                <a:lnTo>
                  <a:pt x="172064" y="233938"/>
                </a:lnTo>
                <a:lnTo>
                  <a:pt x="134756" y="269950"/>
                </a:lnTo>
                <a:lnTo>
                  <a:pt x="97240" y="280694"/>
                </a:lnTo>
                <a:lnTo>
                  <a:pt x="77524" y="281176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01222" y="4481410"/>
            <a:ext cx="178435" cy="281305"/>
          </a:xfrm>
          <a:custGeom>
            <a:avLst/>
            <a:gdLst/>
            <a:ahLst/>
            <a:cxnLst/>
            <a:rect l="l" t="t" r="r" b="b"/>
            <a:pathLst>
              <a:path w="178434" h="281304">
                <a:moveTo>
                  <a:pt x="172277" y="233268"/>
                </a:moveTo>
                <a:lnTo>
                  <a:pt x="81704" y="233268"/>
                </a:lnTo>
                <a:lnTo>
                  <a:pt x="89380" y="233150"/>
                </a:lnTo>
                <a:lnTo>
                  <a:pt x="96973" y="231846"/>
                </a:lnTo>
                <a:lnTo>
                  <a:pt x="104145" y="229459"/>
                </a:lnTo>
                <a:lnTo>
                  <a:pt x="110970" y="225950"/>
                </a:lnTo>
                <a:lnTo>
                  <a:pt x="117840" y="220901"/>
                </a:lnTo>
                <a:lnTo>
                  <a:pt x="121663" y="212685"/>
                </a:lnTo>
                <a:lnTo>
                  <a:pt x="121079" y="204175"/>
                </a:lnTo>
                <a:lnTo>
                  <a:pt x="121142" y="199049"/>
                </a:lnTo>
                <a:lnTo>
                  <a:pt x="86152" y="168132"/>
                </a:lnTo>
                <a:lnTo>
                  <a:pt x="58515" y="154675"/>
                </a:lnTo>
                <a:lnTo>
                  <a:pt x="48907" y="149312"/>
                </a:lnTo>
                <a:lnTo>
                  <a:pt x="14883" y="118508"/>
                </a:lnTo>
                <a:lnTo>
                  <a:pt x="3423" y="80840"/>
                </a:lnTo>
                <a:lnTo>
                  <a:pt x="3423" y="76128"/>
                </a:lnTo>
                <a:lnTo>
                  <a:pt x="4363" y="61740"/>
                </a:lnTo>
                <a:lnTo>
                  <a:pt x="27872" y="20730"/>
                </a:lnTo>
                <a:lnTo>
                  <a:pt x="77640" y="553"/>
                </a:lnTo>
                <a:lnTo>
                  <a:pt x="95815" y="0"/>
                </a:lnTo>
                <a:lnTo>
                  <a:pt x="106110" y="279"/>
                </a:lnTo>
                <a:lnTo>
                  <a:pt x="146930" y="8036"/>
                </a:lnTo>
                <a:lnTo>
                  <a:pt x="177175" y="19337"/>
                </a:lnTo>
                <a:lnTo>
                  <a:pt x="165154" y="48430"/>
                </a:lnTo>
                <a:lnTo>
                  <a:pt x="94073" y="48430"/>
                </a:lnTo>
                <a:lnTo>
                  <a:pt x="87312" y="48589"/>
                </a:lnTo>
                <a:lnTo>
                  <a:pt x="59818" y="68477"/>
                </a:lnTo>
                <a:lnTo>
                  <a:pt x="60102" y="76128"/>
                </a:lnTo>
                <a:lnTo>
                  <a:pt x="59973" y="80840"/>
                </a:lnTo>
                <a:lnTo>
                  <a:pt x="93002" y="110652"/>
                </a:lnTo>
                <a:lnTo>
                  <a:pt x="111668" y="119682"/>
                </a:lnTo>
                <a:lnTo>
                  <a:pt x="126197" y="126664"/>
                </a:lnTo>
                <a:lnTo>
                  <a:pt x="163929" y="156441"/>
                </a:lnTo>
                <a:lnTo>
                  <a:pt x="178394" y="201561"/>
                </a:lnTo>
                <a:lnTo>
                  <a:pt x="177120" y="218234"/>
                </a:lnTo>
                <a:lnTo>
                  <a:pt x="172277" y="233268"/>
                </a:lnTo>
                <a:close/>
              </a:path>
              <a:path w="178434" h="281304">
                <a:moveTo>
                  <a:pt x="158531" y="64457"/>
                </a:moveTo>
                <a:lnTo>
                  <a:pt x="122298" y="51915"/>
                </a:lnTo>
                <a:lnTo>
                  <a:pt x="94073" y="48430"/>
                </a:lnTo>
                <a:lnTo>
                  <a:pt x="165154" y="48430"/>
                </a:lnTo>
                <a:lnTo>
                  <a:pt x="158531" y="64457"/>
                </a:lnTo>
                <a:close/>
              </a:path>
              <a:path w="178434" h="281304">
                <a:moveTo>
                  <a:pt x="77523" y="281176"/>
                </a:moveTo>
                <a:lnTo>
                  <a:pt x="57523" y="280411"/>
                </a:lnTo>
                <a:lnTo>
                  <a:pt x="37807" y="277370"/>
                </a:lnTo>
                <a:lnTo>
                  <a:pt x="18568" y="272094"/>
                </a:lnTo>
                <a:lnTo>
                  <a:pt x="0" y="264626"/>
                </a:lnTo>
                <a:lnTo>
                  <a:pt x="0" y="210794"/>
                </a:lnTo>
                <a:lnTo>
                  <a:pt x="11452" y="215837"/>
                </a:lnTo>
                <a:lnTo>
                  <a:pt x="23089" y="220425"/>
                </a:lnTo>
                <a:lnTo>
                  <a:pt x="64123" y="231846"/>
                </a:lnTo>
                <a:lnTo>
                  <a:pt x="81704" y="233268"/>
                </a:lnTo>
                <a:lnTo>
                  <a:pt x="172277" y="233268"/>
                </a:lnTo>
                <a:lnTo>
                  <a:pt x="172061" y="233937"/>
                </a:lnTo>
                <a:lnTo>
                  <a:pt x="134755" y="269949"/>
                </a:lnTo>
                <a:lnTo>
                  <a:pt x="97237" y="280694"/>
                </a:lnTo>
                <a:lnTo>
                  <a:pt x="77523" y="281176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99835" y="5581728"/>
            <a:ext cx="247570" cy="199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77354" y="5617639"/>
            <a:ext cx="98096" cy="164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53841" y="5573017"/>
            <a:ext cx="100681" cy="1607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82223" y="5617441"/>
            <a:ext cx="94423" cy="1161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05216" y="5617639"/>
            <a:ext cx="98097" cy="164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33435" y="5572669"/>
            <a:ext cx="17780" cy="159385"/>
          </a:xfrm>
          <a:custGeom>
            <a:avLst/>
            <a:gdLst/>
            <a:ahLst/>
            <a:cxnLst/>
            <a:rect l="l" t="t" r="r" b="b"/>
            <a:pathLst>
              <a:path w="17779" h="159385">
                <a:moveTo>
                  <a:pt x="17421" y="158880"/>
                </a:moveTo>
                <a:lnTo>
                  <a:pt x="0" y="158880"/>
                </a:lnTo>
                <a:lnTo>
                  <a:pt x="0" y="0"/>
                </a:lnTo>
                <a:lnTo>
                  <a:pt x="17421" y="0"/>
                </a:lnTo>
                <a:lnTo>
                  <a:pt x="17421" y="158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80996" y="5617442"/>
            <a:ext cx="216195" cy="1647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18272" y="5617992"/>
            <a:ext cx="158357" cy="1140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06942" y="5617441"/>
            <a:ext cx="94421" cy="1161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29413" y="5617512"/>
            <a:ext cx="92854" cy="1140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43696" y="5592877"/>
            <a:ext cx="66200" cy="1406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12030" y="6024747"/>
            <a:ext cx="1305539" cy="211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407636" y="6045827"/>
            <a:ext cx="1278710" cy="1900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01577" y="6487801"/>
            <a:ext cx="306089" cy="1515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337108" y="6523094"/>
            <a:ext cx="64632" cy="11435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421775" y="6477697"/>
            <a:ext cx="198426" cy="1602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50514" y="6523339"/>
            <a:ext cx="273510" cy="1160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93187" y="6478567"/>
            <a:ext cx="1283241" cy="16121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12727" y="6949286"/>
            <a:ext cx="1237421" cy="1609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18265" y="6969145"/>
            <a:ext cx="79267" cy="14058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420876" y="6949286"/>
            <a:ext cx="106791" cy="15888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51361" y="6991446"/>
            <a:ext cx="105048" cy="11866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29056" y="6991618"/>
            <a:ext cx="101740" cy="11857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62153" y="6990922"/>
            <a:ext cx="106611" cy="16689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94553" y="6990922"/>
            <a:ext cx="106613" cy="16689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81133" y="6948938"/>
            <a:ext cx="31750" cy="159385"/>
          </a:xfrm>
          <a:custGeom>
            <a:avLst/>
            <a:gdLst/>
            <a:ahLst/>
            <a:cxnLst/>
            <a:rect l="l" t="t" r="r" b="b"/>
            <a:pathLst>
              <a:path w="31750" h="159384">
                <a:moveTo>
                  <a:pt x="31183" y="158880"/>
                </a:moveTo>
                <a:lnTo>
                  <a:pt x="0" y="158880"/>
                </a:lnTo>
                <a:lnTo>
                  <a:pt x="0" y="0"/>
                </a:lnTo>
                <a:lnTo>
                  <a:pt x="31183" y="0"/>
                </a:lnTo>
                <a:lnTo>
                  <a:pt x="31183" y="158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243676" y="6947892"/>
            <a:ext cx="243372" cy="16221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06212" y="6991446"/>
            <a:ext cx="317238" cy="16672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847143" y="6948938"/>
            <a:ext cx="31750" cy="159385"/>
          </a:xfrm>
          <a:custGeom>
            <a:avLst/>
            <a:gdLst/>
            <a:ahLst/>
            <a:cxnLst/>
            <a:rect l="l" t="t" r="r" b="b"/>
            <a:pathLst>
              <a:path w="31750" h="159384">
                <a:moveTo>
                  <a:pt x="31183" y="158880"/>
                </a:moveTo>
                <a:lnTo>
                  <a:pt x="0" y="158880"/>
                </a:lnTo>
                <a:lnTo>
                  <a:pt x="0" y="0"/>
                </a:lnTo>
                <a:lnTo>
                  <a:pt x="31183" y="0"/>
                </a:lnTo>
                <a:lnTo>
                  <a:pt x="31183" y="158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904633" y="6991446"/>
            <a:ext cx="105048" cy="11866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154469" y="5562600"/>
            <a:ext cx="17780" cy="63500"/>
          </a:xfrm>
          <a:custGeom>
            <a:avLst/>
            <a:gdLst/>
            <a:ahLst/>
            <a:cxnLst/>
            <a:rect l="l" t="t" r="r" b="b"/>
            <a:pathLst>
              <a:path w="17780" h="63500">
                <a:moveTo>
                  <a:pt x="0" y="0"/>
                </a:moveTo>
                <a:lnTo>
                  <a:pt x="17421" y="0"/>
                </a:lnTo>
                <a:lnTo>
                  <a:pt x="17421" y="63500"/>
                </a:lnTo>
                <a:lnTo>
                  <a:pt x="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250460" y="5562600"/>
            <a:ext cx="17780" cy="63500"/>
          </a:xfrm>
          <a:custGeom>
            <a:avLst/>
            <a:gdLst/>
            <a:ahLst/>
            <a:cxnLst/>
            <a:rect l="l" t="t" r="r" b="b"/>
            <a:pathLst>
              <a:path w="17780" h="63500">
                <a:moveTo>
                  <a:pt x="0" y="0"/>
                </a:moveTo>
                <a:lnTo>
                  <a:pt x="17421" y="0"/>
                </a:lnTo>
                <a:lnTo>
                  <a:pt x="17421" y="63500"/>
                </a:lnTo>
                <a:lnTo>
                  <a:pt x="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154469" y="5626100"/>
            <a:ext cx="113664" cy="16510"/>
          </a:xfrm>
          <a:custGeom>
            <a:avLst/>
            <a:gdLst/>
            <a:ahLst/>
            <a:cxnLst/>
            <a:rect l="l" t="t" r="r" b="b"/>
            <a:pathLst>
              <a:path w="113664" h="16510">
                <a:moveTo>
                  <a:pt x="0" y="0"/>
                </a:moveTo>
                <a:lnTo>
                  <a:pt x="113412" y="0"/>
                </a:lnTo>
                <a:lnTo>
                  <a:pt x="113412" y="16510"/>
                </a:lnTo>
                <a:lnTo>
                  <a:pt x="0" y="165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54469" y="5642609"/>
            <a:ext cx="17780" cy="69850"/>
          </a:xfrm>
          <a:custGeom>
            <a:avLst/>
            <a:gdLst/>
            <a:ahLst/>
            <a:cxnLst/>
            <a:rect l="l" t="t" r="r" b="b"/>
            <a:pathLst>
              <a:path w="17780" h="69850">
                <a:moveTo>
                  <a:pt x="0" y="0"/>
                </a:moveTo>
                <a:lnTo>
                  <a:pt x="17421" y="0"/>
                </a:lnTo>
                <a:lnTo>
                  <a:pt x="17421" y="69850"/>
                </a:lnTo>
                <a:lnTo>
                  <a:pt x="0" y="698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50460" y="5642609"/>
            <a:ext cx="17780" cy="69850"/>
          </a:xfrm>
          <a:custGeom>
            <a:avLst/>
            <a:gdLst/>
            <a:ahLst/>
            <a:cxnLst/>
            <a:rect l="l" t="t" r="r" b="b"/>
            <a:pathLst>
              <a:path w="17780" h="69850">
                <a:moveTo>
                  <a:pt x="0" y="0"/>
                </a:moveTo>
                <a:lnTo>
                  <a:pt x="17421" y="0"/>
                </a:lnTo>
                <a:lnTo>
                  <a:pt x="17421" y="69850"/>
                </a:lnTo>
                <a:lnTo>
                  <a:pt x="0" y="698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305686" y="5600020"/>
            <a:ext cx="93376" cy="11425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434427" y="5598305"/>
            <a:ext cx="157835" cy="11408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620778" y="5599498"/>
            <a:ext cx="89251" cy="11469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44698" y="5598523"/>
            <a:ext cx="92853" cy="11403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927620" y="5597509"/>
            <a:ext cx="173687" cy="11655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22332" y="5599498"/>
            <a:ext cx="89251" cy="11469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240166" y="5553505"/>
            <a:ext cx="100682" cy="16079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366632" y="5599498"/>
            <a:ext cx="89369" cy="11469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490845" y="5552983"/>
            <a:ext cx="99323" cy="16090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618716" y="5552983"/>
            <a:ext cx="17780" cy="159385"/>
          </a:xfrm>
          <a:custGeom>
            <a:avLst/>
            <a:gdLst/>
            <a:ahLst/>
            <a:cxnLst/>
            <a:rect l="l" t="t" r="r" b="b"/>
            <a:pathLst>
              <a:path w="17779" h="159385">
                <a:moveTo>
                  <a:pt x="17420" y="158880"/>
                </a:moveTo>
                <a:lnTo>
                  <a:pt x="0" y="158880"/>
                </a:lnTo>
                <a:lnTo>
                  <a:pt x="0" y="0"/>
                </a:lnTo>
                <a:lnTo>
                  <a:pt x="17420" y="0"/>
                </a:lnTo>
                <a:lnTo>
                  <a:pt x="17420" y="158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665927" y="5597928"/>
            <a:ext cx="94421" cy="11612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835553" y="5557597"/>
            <a:ext cx="1108735" cy="15667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154469" y="6015514"/>
            <a:ext cx="116895" cy="14929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303769" y="6050705"/>
            <a:ext cx="102261" cy="11602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482430" y="6051053"/>
            <a:ext cx="79993" cy="11585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589301" y="6051076"/>
            <a:ext cx="99478" cy="16408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711772" y="6050879"/>
            <a:ext cx="94421" cy="11613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829016" y="6050879"/>
            <a:ext cx="81008" cy="11602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932788" y="6010198"/>
            <a:ext cx="20320" cy="154940"/>
          </a:xfrm>
          <a:custGeom>
            <a:avLst/>
            <a:gdLst/>
            <a:ahLst/>
            <a:cxnLst/>
            <a:rect l="l" t="t" r="r" b="b"/>
            <a:pathLst>
              <a:path w="20319" h="154939">
                <a:moveTo>
                  <a:pt x="12788" y="24300"/>
                </a:moveTo>
                <a:lnTo>
                  <a:pt x="6664" y="24300"/>
                </a:lnTo>
                <a:lnTo>
                  <a:pt x="2670" y="20646"/>
                </a:lnTo>
                <a:lnTo>
                  <a:pt x="960" y="18281"/>
                </a:lnTo>
                <a:lnTo>
                  <a:pt x="213" y="15354"/>
                </a:lnTo>
                <a:lnTo>
                  <a:pt x="580" y="12458"/>
                </a:lnTo>
                <a:lnTo>
                  <a:pt x="0" y="9334"/>
                </a:lnTo>
                <a:lnTo>
                  <a:pt x="759" y="6111"/>
                </a:lnTo>
                <a:lnTo>
                  <a:pt x="2670" y="3573"/>
                </a:lnTo>
                <a:lnTo>
                  <a:pt x="6696" y="0"/>
                </a:lnTo>
                <a:lnTo>
                  <a:pt x="12757" y="0"/>
                </a:lnTo>
                <a:lnTo>
                  <a:pt x="16781" y="3573"/>
                </a:lnTo>
                <a:lnTo>
                  <a:pt x="18949" y="5862"/>
                </a:lnTo>
                <a:lnTo>
                  <a:pt x="20027" y="8971"/>
                </a:lnTo>
                <a:lnTo>
                  <a:pt x="19744" y="12109"/>
                </a:lnTo>
                <a:lnTo>
                  <a:pt x="20006" y="15246"/>
                </a:lnTo>
                <a:lnTo>
                  <a:pt x="18930" y="18346"/>
                </a:lnTo>
                <a:lnTo>
                  <a:pt x="16783" y="20646"/>
                </a:lnTo>
                <a:lnTo>
                  <a:pt x="12788" y="24300"/>
                </a:lnTo>
                <a:close/>
              </a:path>
              <a:path w="20319" h="154939">
                <a:moveTo>
                  <a:pt x="18873" y="154614"/>
                </a:moveTo>
                <a:lnTo>
                  <a:pt x="2670" y="154614"/>
                </a:lnTo>
                <a:lnTo>
                  <a:pt x="2670" y="42771"/>
                </a:lnTo>
                <a:lnTo>
                  <a:pt x="20092" y="42771"/>
                </a:lnTo>
                <a:lnTo>
                  <a:pt x="18873" y="154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979478" y="6052448"/>
            <a:ext cx="89252" cy="11469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103398" y="6005933"/>
            <a:ext cx="17780" cy="159385"/>
          </a:xfrm>
          <a:custGeom>
            <a:avLst/>
            <a:gdLst/>
            <a:ahLst/>
            <a:cxnLst/>
            <a:rect l="l" t="t" r="r" b="b"/>
            <a:pathLst>
              <a:path w="17780" h="159385">
                <a:moveTo>
                  <a:pt x="17421" y="158880"/>
                </a:moveTo>
                <a:lnTo>
                  <a:pt x="0" y="158880"/>
                </a:lnTo>
                <a:lnTo>
                  <a:pt x="0" y="0"/>
                </a:lnTo>
                <a:lnTo>
                  <a:pt x="17421" y="0"/>
                </a:lnTo>
                <a:lnTo>
                  <a:pt x="17421" y="158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204964" y="6050705"/>
            <a:ext cx="202258" cy="11619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430230" y="6006454"/>
            <a:ext cx="100682" cy="16079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563213" y="6010546"/>
            <a:ext cx="20955" cy="154305"/>
          </a:xfrm>
          <a:custGeom>
            <a:avLst/>
            <a:gdLst/>
            <a:ahLst/>
            <a:cxnLst/>
            <a:rect l="l" t="t" r="r" b="b"/>
            <a:pathLst>
              <a:path w="20954" h="154304">
                <a:moveTo>
                  <a:pt x="13182" y="24301"/>
                </a:moveTo>
                <a:lnTo>
                  <a:pt x="7058" y="24301"/>
                </a:lnTo>
                <a:lnTo>
                  <a:pt x="3064" y="20646"/>
                </a:lnTo>
                <a:lnTo>
                  <a:pt x="1017" y="18296"/>
                </a:lnTo>
                <a:lnTo>
                  <a:pt x="11" y="15215"/>
                </a:lnTo>
                <a:lnTo>
                  <a:pt x="278" y="12110"/>
                </a:lnTo>
                <a:lnTo>
                  <a:pt x="0" y="8971"/>
                </a:lnTo>
                <a:lnTo>
                  <a:pt x="998" y="5913"/>
                </a:lnTo>
                <a:lnTo>
                  <a:pt x="3064" y="3573"/>
                </a:lnTo>
                <a:lnTo>
                  <a:pt x="7090" y="0"/>
                </a:lnTo>
                <a:lnTo>
                  <a:pt x="13151" y="0"/>
                </a:lnTo>
                <a:lnTo>
                  <a:pt x="17175" y="3573"/>
                </a:lnTo>
                <a:lnTo>
                  <a:pt x="19343" y="5862"/>
                </a:lnTo>
                <a:lnTo>
                  <a:pt x="20419" y="9001"/>
                </a:lnTo>
                <a:lnTo>
                  <a:pt x="20137" y="12110"/>
                </a:lnTo>
                <a:lnTo>
                  <a:pt x="20398" y="15246"/>
                </a:lnTo>
                <a:lnTo>
                  <a:pt x="19323" y="18346"/>
                </a:lnTo>
                <a:lnTo>
                  <a:pt x="17175" y="20646"/>
                </a:lnTo>
                <a:lnTo>
                  <a:pt x="13182" y="24301"/>
                </a:lnTo>
                <a:close/>
              </a:path>
              <a:path w="20954" h="154304">
                <a:moveTo>
                  <a:pt x="18570" y="154266"/>
                </a:moveTo>
                <a:lnTo>
                  <a:pt x="1148" y="154266"/>
                </a:lnTo>
                <a:lnTo>
                  <a:pt x="1148" y="42423"/>
                </a:lnTo>
                <a:lnTo>
                  <a:pt x="18570" y="42423"/>
                </a:lnTo>
                <a:lnTo>
                  <a:pt x="18570" y="154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617321" y="6050775"/>
            <a:ext cx="94073" cy="11403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32102" y="6052219"/>
            <a:ext cx="105597" cy="16398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907304" y="6051053"/>
            <a:ext cx="79993" cy="11585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013827" y="6006456"/>
            <a:ext cx="129372" cy="15887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176888" y="6005933"/>
            <a:ext cx="17780" cy="159385"/>
          </a:xfrm>
          <a:custGeom>
            <a:avLst/>
            <a:gdLst/>
            <a:ahLst/>
            <a:cxnLst/>
            <a:rect l="l" t="t" r="r" b="b"/>
            <a:pathLst>
              <a:path w="17779" h="159385">
                <a:moveTo>
                  <a:pt x="17420" y="158880"/>
                </a:moveTo>
                <a:lnTo>
                  <a:pt x="0" y="158880"/>
                </a:lnTo>
                <a:lnTo>
                  <a:pt x="0" y="0"/>
                </a:lnTo>
                <a:lnTo>
                  <a:pt x="17420" y="0"/>
                </a:lnTo>
                <a:lnTo>
                  <a:pt x="17420" y="158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229675" y="6005933"/>
            <a:ext cx="17780" cy="159385"/>
          </a:xfrm>
          <a:custGeom>
            <a:avLst/>
            <a:gdLst/>
            <a:ahLst/>
            <a:cxnLst/>
            <a:rect l="l" t="t" r="r" b="b"/>
            <a:pathLst>
              <a:path w="17779" h="159385">
                <a:moveTo>
                  <a:pt x="17420" y="158880"/>
                </a:moveTo>
                <a:lnTo>
                  <a:pt x="0" y="158880"/>
                </a:lnTo>
                <a:lnTo>
                  <a:pt x="0" y="0"/>
                </a:lnTo>
                <a:lnTo>
                  <a:pt x="17420" y="0"/>
                </a:lnTo>
                <a:lnTo>
                  <a:pt x="17420" y="158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275413" y="6051053"/>
            <a:ext cx="79993" cy="11585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436464" y="6050775"/>
            <a:ext cx="93724" cy="11403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559282" y="6050182"/>
            <a:ext cx="94945" cy="11672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676352" y="6050879"/>
            <a:ext cx="94423" cy="116126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793433" y="6006454"/>
            <a:ext cx="100682" cy="160797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921990" y="6050879"/>
            <a:ext cx="94421" cy="11609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038897" y="6006454"/>
            <a:ext cx="100682" cy="160797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135830" y="6469379"/>
            <a:ext cx="212886" cy="150713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376162" y="6504003"/>
            <a:ext cx="79993" cy="11585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482510" y="6459753"/>
            <a:ext cx="183046" cy="160100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741213" y="6503828"/>
            <a:ext cx="321246" cy="116067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085280" y="6503828"/>
            <a:ext cx="81008" cy="11602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190330" y="6505919"/>
            <a:ext cx="93552" cy="114251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304613" y="6479961"/>
            <a:ext cx="176998" cy="140143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503748" y="6459405"/>
            <a:ext cx="100681" cy="160795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691084" y="6463496"/>
            <a:ext cx="20955" cy="154305"/>
          </a:xfrm>
          <a:custGeom>
            <a:avLst/>
            <a:gdLst/>
            <a:ahLst/>
            <a:cxnLst/>
            <a:rect l="l" t="t" r="r" b="b"/>
            <a:pathLst>
              <a:path w="20954" h="154304">
                <a:moveTo>
                  <a:pt x="13181" y="24300"/>
                </a:moveTo>
                <a:lnTo>
                  <a:pt x="7059" y="24300"/>
                </a:lnTo>
                <a:lnTo>
                  <a:pt x="3065" y="20646"/>
                </a:lnTo>
                <a:lnTo>
                  <a:pt x="1017" y="18296"/>
                </a:lnTo>
                <a:lnTo>
                  <a:pt x="12" y="15215"/>
                </a:lnTo>
                <a:lnTo>
                  <a:pt x="277" y="12110"/>
                </a:lnTo>
                <a:lnTo>
                  <a:pt x="0" y="8972"/>
                </a:lnTo>
                <a:lnTo>
                  <a:pt x="1000" y="5914"/>
                </a:lnTo>
                <a:lnTo>
                  <a:pt x="3065" y="3573"/>
                </a:lnTo>
                <a:lnTo>
                  <a:pt x="7089" y="0"/>
                </a:lnTo>
                <a:lnTo>
                  <a:pt x="13151" y="0"/>
                </a:lnTo>
                <a:lnTo>
                  <a:pt x="17176" y="3573"/>
                </a:lnTo>
                <a:lnTo>
                  <a:pt x="19343" y="5862"/>
                </a:lnTo>
                <a:lnTo>
                  <a:pt x="20419" y="9001"/>
                </a:lnTo>
                <a:lnTo>
                  <a:pt x="20137" y="12110"/>
                </a:lnTo>
                <a:lnTo>
                  <a:pt x="20399" y="15246"/>
                </a:lnTo>
                <a:lnTo>
                  <a:pt x="19323" y="18346"/>
                </a:lnTo>
                <a:lnTo>
                  <a:pt x="17176" y="20646"/>
                </a:lnTo>
                <a:lnTo>
                  <a:pt x="13181" y="24300"/>
                </a:lnTo>
                <a:close/>
              </a:path>
              <a:path w="20954" h="154304">
                <a:moveTo>
                  <a:pt x="18570" y="154266"/>
                </a:moveTo>
                <a:lnTo>
                  <a:pt x="1148" y="154266"/>
                </a:lnTo>
                <a:lnTo>
                  <a:pt x="1148" y="42423"/>
                </a:lnTo>
                <a:lnTo>
                  <a:pt x="18570" y="42423"/>
                </a:lnTo>
                <a:lnTo>
                  <a:pt x="18570" y="154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745019" y="6503724"/>
            <a:ext cx="92854" cy="114038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922539" y="6503654"/>
            <a:ext cx="102262" cy="116024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054418" y="6459405"/>
            <a:ext cx="179612" cy="160795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261729" y="6503828"/>
            <a:ext cx="94423" cy="116124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145760" y="6937090"/>
            <a:ext cx="122819" cy="153132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385071" y="6503410"/>
            <a:ext cx="64632" cy="114353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294884" y="6949460"/>
            <a:ext cx="198078" cy="140917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569616" y="6971412"/>
            <a:ext cx="106611" cy="166894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702539" y="6971760"/>
            <a:ext cx="198078" cy="118289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919783" y="6929775"/>
            <a:ext cx="106789" cy="160447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058627" y="6974024"/>
            <a:ext cx="105223" cy="116320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189634" y="6949460"/>
            <a:ext cx="182224" cy="140959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393460" y="6929425"/>
            <a:ext cx="282223" cy="160999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748157" y="6971770"/>
            <a:ext cx="105744" cy="166536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887698" y="6974024"/>
            <a:ext cx="105223" cy="116320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023757" y="6929425"/>
            <a:ext cx="35560" cy="158750"/>
          </a:xfrm>
          <a:custGeom>
            <a:avLst/>
            <a:gdLst/>
            <a:ahLst/>
            <a:cxnLst/>
            <a:rect l="l" t="t" r="r" b="b"/>
            <a:pathLst>
              <a:path w="35560" h="158750">
                <a:moveTo>
                  <a:pt x="22546" y="30891"/>
                </a:moveTo>
                <a:lnTo>
                  <a:pt x="17943" y="30487"/>
                </a:lnTo>
                <a:lnTo>
                  <a:pt x="5980" y="30487"/>
                </a:lnTo>
                <a:lnTo>
                  <a:pt x="0" y="25377"/>
                </a:lnTo>
                <a:lnTo>
                  <a:pt x="0" y="5053"/>
                </a:lnTo>
                <a:lnTo>
                  <a:pt x="5806" y="0"/>
                </a:lnTo>
                <a:lnTo>
                  <a:pt x="29034" y="0"/>
                </a:lnTo>
                <a:lnTo>
                  <a:pt x="34842" y="5053"/>
                </a:lnTo>
                <a:lnTo>
                  <a:pt x="34842" y="15156"/>
                </a:lnTo>
                <a:lnTo>
                  <a:pt x="35119" y="19353"/>
                </a:lnTo>
                <a:lnTo>
                  <a:pt x="33599" y="23470"/>
                </a:lnTo>
                <a:lnTo>
                  <a:pt x="30660" y="26479"/>
                </a:lnTo>
                <a:lnTo>
                  <a:pt x="27120" y="29450"/>
                </a:lnTo>
                <a:lnTo>
                  <a:pt x="22546" y="30891"/>
                </a:lnTo>
                <a:close/>
              </a:path>
              <a:path w="35560" h="158750">
                <a:moveTo>
                  <a:pt x="32402" y="158706"/>
                </a:moveTo>
                <a:lnTo>
                  <a:pt x="1219" y="158706"/>
                </a:lnTo>
                <a:lnTo>
                  <a:pt x="1219" y="44598"/>
                </a:lnTo>
                <a:lnTo>
                  <a:pt x="32402" y="44598"/>
                </a:lnTo>
                <a:lnTo>
                  <a:pt x="32402" y="158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081943" y="6971934"/>
            <a:ext cx="90415" cy="118460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196226" y="6928380"/>
            <a:ext cx="296334" cy="210104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156864" y="5564132"/>
            <a:ext cx="353126" cy="201387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0538561" y="5600091"/>
            <a:ext cx="92854" cy="114037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0653017" y="5575457"/>
            <a:ext cx="65852" cy="140665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0740123" y="5555248"/>
            <a:ext cx="17780" cy="159385"/>
          </a:xfrm>
          <a:custGeom>
            <a:avLst/>
            <a:gdLst/>
            <a:ahLst/>
            <a:cxnLst/>
            <a:rect l="l" t="t" r="r" b="b"/>
            <a:pathLst>
              <a:path w="17779" h="159385">
                <a:moveTo>
                  <a:pt x="17421" y="158880"/>
                </a:moveTo>
                <a:lnTo>
                  <a:pt x="0" y="158880"/>
                </a:lnTo>
                <a:lnTo>
                  <a:pt x="0" y="0"/>
                </a:lnTo>
                <a:lnTo>
                  <a:pt x="17421" y="0"/>
                </a:lnTo>
                <a:lnTo>
                  <a:pt x="17421" y="158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0787857" y="5600020"/>
            <a:ext cx="94421" cy="116124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0904151" y="5599498"/>
            <a:ext cx="79992" cy="115849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1003451" y="5599498"/>
            <a:ext cx="79993" cy="115849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1157129" y="5555249"/>
            <a:ext cx="1156992" cy="161209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0319498" y="6052446"/>
            <a:ext cx="79867" cy="115850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0176199" y="6017604"/>
            <a:ext cx="114109" cy="151389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0420794" y="6052969"/>
            <a:ext cx="94421" cy="116124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0536565" y="6052446"/>
            <a:ext cx="79994" cy="11585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0694305" y="6015339"/>
            <a:ext cx="136054" cy="153654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0860502" y="6053166"/>
            <a:ext cx="98095" cy="164084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0982800" y="6052969"/>
            <a:ext cx="94420" cy="116124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1105793" y="6053040"/>
            <a:ext cx="92856" cy="114037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1343067" y="6015165"/>
            <a:ext cx="93901" cy="153827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1227565" y="6015165"/>
            <a:ext cx="93899" cy="153827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1466757" y="6017259"/>
            <a:ext cx="17780" cy="149860"/>
          </a:xfrm>
          <a:custGeom>
            <a:avLst/>
            <a:gdLst/>
            <a:ahLst/>
            <a:cxnLst/>
            <a:rect l="l" t="t" r="r" b="b"/>
            <a:pathLst>
              <a:path w="17779" h="149860">
                <a:moveTo>
                  <a:pt x="0" y="0"/>
                </a:moveTo>
                <a:lnTo>
                  <a:pt x="17421" y="0"/>
                </a:lnTo>
                <a:lnTo>
                  <a:pt x="17421" y="149860"/>
                </a:lnTo>
                <a:lnTo>
                  <a:pt x="0" y="1498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1562747" y="6017259"/>
            <a:ext cx="17780" cy="149860"/>
          </a:xfrm>
          <a:custGeom>
            <a:avLst/>
            <a:gdLst/>
            <a:ahLst/>
            <a:cxnLst/>
            <a:rect l="l" t="t" r="r" b="b"/>
            <a:pathLst>
              <a:path w="17779" h="149860">
                <a:moveTo>
                  <a:pt x="0" y="0"/>
                </a:moveTo>
                <a:lnTo>
                  <a:pt x="17421" y="0"/>
                </a:lnTo>
                <a:lnTo>
                  <a:pt x="17421" y="149860"/>
                </a:lnTo>
                <a:lnTo>
                  <a:pt x="0" y="1498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1466757" y="6080759"/>
            <a:ext cx="113664" cy="16510"/>
          </a:xfrm>
          <a:custGeom>
            <a:avLst/>
            <a:gdLst/>
            <a:ahLst/>
            <a:cxnLst/>
            <a:rect l="l" t="t" r="r" b="b"/>
            <a:pathLst>
              <a:path w="113665" h="16510">
                <a:moveTo>
                  <a:pt x="0" y="0"/>
                </a:moveTo>
                <a:lnTo>
                  <a:pt x="113412" y="0"/>
                </a:lnTo>
                <a:lnTo>
                  <a:pt x="113412" y="16510"/>
                </a:lnTo>
                <a:lnTo>
                  <a:pt x="0" y="165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1666277" y="6016211"/>
            <a:ext cx="141063" cy="154524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1863089" y="6016559"/>
            <a:ext cx="187622" cy="150519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2071507" y="6012637"/>
            <a:ext cx="20955" cy="154305"/>
          </a:xfrm>
          <a:custGeom>
            <a:avLst/>
            <a:gdLst/>
            <a:ahLst/>
            <a:cxnLst/>
            <a:rect l="l" t="t" r="r" b="b"/>
            <a:pathLst>
              <a:path w="20954" h="154304">
                <a:moveTo>
                  <a:pt x="13191" y="24301"/>
                </a:moveTo>
                <a:lnTo>
                  <a:pt x="7067" y="24301"/>
                </a:lnTo>
                <a:lnTo>
                  <a:pt x="3073" y="20646"/>
                </a:lnTo>
                <a:lnTo>
                  <a:pt x="1026" y="18296"/>
                </a:lnTo>
                <a:lnTo>
                  <a:pt x="21" y="15215"/>
                </a:lnTo>
                <a:lnTo>
                  <a:pt x="287" y="12110"/>
                </a:lnTo>
                <a:lnTo>
                  <a:pt x="0" y="9003"/>
                </a:lnTo>
                <a:lnTo>
                  <a:pt x="1007" y="5914"/>
                </a:lnTo>
                <a:lnTo>
                  <a:pt x="3073" y="3573"/>
                </a:lnTo>
                <a:lnTo>
                  <a:pt x="7098" y="0"/>
                </a:lnTo>
                <a:lnTo>
                  <a:pt x="13159" y="0"/>
                </a:lnTo>
                <a:lnTo>
                  <a:pt x="17184" y="3573"/>
                </a:lnTo>
                <a:lnTo>
                  <a:pt x="19350" y="5862"/>
                </a:lnTo>
                <a:lnTo>
                  <a:pt x="20430" y="8971"/>
                </a:lnTo>
                <a:lnTo>
                  <a:pt x="20144" y="12110"/>
                </a:lnTo>
                <a:lnTo>
                  <a:pt x="20408" y="15246"/>
                </a:lnTo>
                <a:lnTo>
                  <a:pt x="19333" y="18346"/>
                </a:lnTo>
                <a:lnTo>
                  <a:pt x="17184" y="20646"/>
                </a:lnTo>
                <a:lnTo>
                  <a:pt x="13191" y="24301"/>
                </a:lnTo>
                <a:close/>
              </a:path>
              <a:path w="20954" h="154304">
                <a:moveTo>
                  <a:pt x="18578" y="154266"/>
                </a:moveTo>
                <a:lnTo>
                  <a:pt x="1158" y="154266"/>
                </a:lnTo>
                <a:lnTo>
                  <a:pt x="1158" y="42423"/>
                </a:lnTo>
                <a:lnTo>
                  <a:pt x="18578" y="42423"/>
                </a:lnTo>
                <a:lnTo>
                  <a:pt x="18578" y="154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2126323" y="6053040"/>
            <a:ext cx="92854" cy="114037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2256980" y="6017605"/>
            <a:ext cx="105224" cy="149298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2386943" y="6017779"/>
            <a:ext cx="147554" cy="149298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0178291" y="6470727"/>
            <a:ext cx="116373" cy="149299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0326896" y="6505919"/>
            <a:ext cx="102260" cy="116024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0505057" y="6507661"/>
            <a:ext cx="89251" cy="114696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0615361" y="6505919"/>
            <a:ext cx="216745" cy="165501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0860678" y="6505988"/>
            <a:ext cx="92854" cy="114038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0974787" y="6481354"/>
            <a:ext cx="160921" cy="140666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1202654" y="6481354"/>
            <a:ext cx="185186" cy="140666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1465539" y="6505919"/>
            <a:ext cx="210271" cy="116124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1698285" y="6505418"/>
            <a:ext cx="98095" cy="164085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1826157" y="6461146"/>
            <a:ext cx="17780" cy="159385"/>
          </a:xfrm>
          <a:custGeom>
            <a:avLst/>
            <a:gdLst/>
            <a:ahLst/>
            <a:cxnLst/>
            <a:rect l="l" t="t" r="r" b="b"/>
            <a:pathLst>
              <a:path w="17779" h="159384">
                <a:moveTo>
                  <a:pt x="17420" y="158880"/>
                </a:moveTo>
                <a:lnTo>
                  <a:pt x="0" y="158880"/>
                </a:lnTo>
                <a:lnTo>
                  <a:pt x="0" y="0"/>
                </a:lnTo>
                <a:lnTo>
                  <a:pt x="17420" y="0"/>
                </a:lnTo>
                <a:lnTo>
                  <a:pt x="17420" y="158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1874761" y="6505919"/>
            <a:ext cx="102262" cy="116024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2004096" y="6465586"/>
            <a:ext cx="20955" cy="154305"/>
          </a:xfrm>
          <a:custGeom>
            <a:avLst/>
            <a:gdLst/>
            <a:ahLst/>
            <a:cxnLst/>
            <a:rect l="l" t="t" r="r" b="b"/>
            <a:pathLst>
              <a:path w="20954" h="154304">
                <a:moveTo>
                  <a:pt x="13181" y="24300"/>
                </a:moveTo>
                <a:lnTo>
                  <a:pt x="7059" y="24300"/>
                </a:lnTo>
                <a:lnTo>
                  <a:pt x="3065" y="20646"/>
                </a:lnTo>
                <a:lnTo>
                  <a:pt x="1017" y="18296"/>
                </a:lnTo>
                <a:lnTo>
                  <a:pt x="12" y="15215"/>
                </a:lnTo>
                <a:lnTo>
                  <a:pt x="278" y="12110"/>
                </a:lnTo>
                <a:lnTo>
                  <a:pt x="0" y="8972"/>
                </a:lnTo>
                <a:lnTo>
                  <a:pt x="1000" y="5914"/>
                </a:lnTo>
                <a:lnTo>
                  <a:pt x="3065" y="3573"/>
                </a:lnTo>
                <a:lnTo>
                  <a:pt x="7089" y="0"/>
                </a:lnTo>
                <a:lnTo>
                  <a:pt x="13150" y="0"/>
                </a:lnTo>
                <a:lnTo>
                  <a:pt x="17176" y="3573"/>
                </a:lnTo>
                <a:lnTo>
                  <a:pt x="19341" y="5862"/>
                </a:lnTo>
                <a:lnTo>
                  <a:pt x="20418" y="9001"/>
                </a:lnTo>
                <a:lnTo>
                  <a:pt x="20137" y="12110"/>
                </a:lnTo>
                <a:lnTo>
                  <a:pt x="20399" y="15246"/>
                </a:lnTo>
                <a:lnTo>
                  <a:pt x="19323" y="18346"/>
                </a:lnTo>
                <a:lnTo>
                  <a:pt x="17176" y="20646"/>
                </a:lnTo>
                <a:lnTo>
                  <a:pt x="13181" y="24300"/>
                </a:lnTo>
                <a:close/>
              </a:path>
              <a:path w="20954" h="154304">
                <a:moveTo>
                  <a:pt x="18570" y="154266"/>
                </a:moveTo>
                <a:lnTo>
                  <a:pt x="1148" y="154266"/>
                </a:lnTo>
                <a:lnTo>
                  <a:pt x="1148" y="42423"/>
                </a:lnTo>
                <a:lnTo>
                  <a:pt x="18570" y="42423"/>
                </a:lnTo>
                <a:lnTo>
                  <a:pt x="18570" y="154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2043921" y="6481354"/>
            <a:ext cx="66198" cy="140666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2181199" y="6505919"/>
            <a:ext cx="102261" cy="116024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2312901" y="6505674"/>
            <a:ext cx="64634" cy="114353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2452268" y="6508009"/>
            <a:ext cx="93378" cy="114251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2580490" y="6506117"/>
            <a:ext cx="98096" cy="164084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2702627" y="6461495"/>
            <a:ext cx="100686" cy="160795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2829214" y="6507661"/>
            <a:ext cx="89251" cy="114696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2938671" y="6480832"/>
            <a:ext cx="176822" cy="141211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0176027" y="6941446"/>
            <a:ext cx="158357" cy="149298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0363651" y="6974024"/>
            <a:ext cx="110624" cy="118289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0499884" y="6973887"/>
            <a:ext cx="193202" cy="118800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0765732" y="6930471"/>
            <a:ext cx="325354" cy="162217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1114502" y="6974024"/>
            <a:ext cx="90764" cy="118485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1227915" y="6931516"/>
            <a:ext cx="35560" cy="158750"/>
          </a:xfrm>
          <a:custGeom>
            <a:avLst/>
            <a:gdLst/>
            <a:ahLst/>
            <a:cxnLst/>
            <a:rect l="l" t="t" r="r" b="b"/>
            <a:pathLst>
              <a:path w="35559" h="158750">
                <a:moveTo>
                  <a:pt x="22547" y="30891"/>
                </a:moveTo>
                <a:lnTo>
                  <a:pt x="17943" y="30487"/>
                </a:lnTo>
                <a:lnTo>
                  <a:pt x="5981" y="30487"/>
                </a:lnTo>
                <a:lnTo>
                  <a:pt x="0" y="25377"/>
                </a:lnTo>
                <a:lnTo>
                  <a:pt x="0" y="5053"/>
                </a:lnTo>
                <a:lnTo>
                  <a:pt x="5807" y="0"/>
                </a:lnTo>
                <a:lnTo>
                  <a:pt x="29036" y="0"/>
                </a:lnTo>
                <a:lnTo>
                  <a:pt x="34842" y="5053"/>
                </a:lnTo>
                <a:lnTo>
                  <a:pt x="34842" y="15157"/>
                </a:lnTo>
                <a:lnTo>
                  <a:pt x="35119" y="19353"/>
                </a:lnTo>
                <a:lnTo>
                  <a:pt x="33599" y="23470"/>
                </a:lnTo>
                <a:lnTo>
                  <a:pt x="30660" y="26479"/>
                </a:lnTo>
                <a:lnTo>
                  <a:pt x="27122" y="29450"/>
                </a:lnTo>
                <a:lnTo>
                  <a:pt x="22547" y="30891"/>
                </a:lnTo>
                <a:close/>
              </a:path>
              <a:path w="35559" h="158750">
                <a:moveTo>
                  <a:pt x="32402" y="158706"/>
                </a:moveTo>
                <a:lnTo>
                  <a:pt x="1219" y="158706"/>
                </a:lnTo>
                <a:lnTo>
                  <a:pt x="1219" y="44598"/>
                </a:lnTo>
                <a:lnTo>
                  <a:pt x="32402" y="44598"/>
                </a:lnTo>
                <a:lnTo>
                  <a:pt x="32402" y="158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1285927" y="6974024"/>
            <a:ext cx="105050" cy="118663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1416412" y="6974582"/>
            <a:ext cx="105222" cy="116338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1541494" y="6951724"/>
            <a:ext cx="79964" cy="140588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1690507" y="6938311"/>
            <a:ext cx="148715" cy="154177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1909430" y="6974565"/>
            <a:ext cx="173513" cy="117052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2107508" y="6973849"/>
            <a:ext cx="111320" cy="118290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2244262" y="6973887"/>
            <a:ext cx="193375" cy="118800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2510792" y="6974024"/>
            <a:ext cx="317769" cy="118840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2851739" y="6976288"/>
            <a:ext cx="105219" cy="116320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2989534" y="6973676"/>
            <a:ext cx="193205" cy="119024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221687" y="2850093"/>
            <a:ext cx="732155" cy="1299210"/>
          </a:xfrm>
          <a:custGeom>
            <a:avLst/>
            <a:gdLst/>
            <a:ahLst/>
            <a:cxnLst/>
            <a:rect l="l" t="t" r="r" b="b"/>
            <a:pathLst>
              <a:path w="732154" h="1299210">
                <a:moveTo>
                  <a:pt x="497721" y="1035165"/>
                </a:moveTo>
                <a:lnTo>
                  <a:pt x="233617" y="1035165"/>
                </a:lnTo>
                <a:lnTo>
                  <a:pt x="217683" y="1032269"/>
                </a:lnTo>
                <a:lnTo>
                  <a:pt x="187451" y="989347"/>
                </a:lnTo>
                <a:lnTo>
                  <a:pt x="182921" y="943705"/>
                </a:lnTo>
                <a:lnTo>
                  <a:pt x="178195" y="889400"/>
                </a:lnTo>
                <a:lnTo>
                  <a:pt x="165525" y="831005"/>
                </a:lnTo>
                <a:lnTo>
                  <a:pt x="147181" y="771294"/>
                </a:lnTo>
                <a:lnTo>
                  <a:pt x="125433" y="713040"/>
                </a:lnTo>
                <a:lnTo>
                  <a:pt x="102552" y="659020"/>
                </a:lnTo>
                <a:lnTo>
                  <a:pt x="80809" y="612006"/>
                </a:lnTo>
                <a:lnTo>
                  <a:pt x="62476" y="574775"/>
                </a:lnTo>
                <a:lnTo>
                  <a:pt x="49824" y="550099"/>
                </a:lnTo>
                <a:lnTo>
                  <a:pt x="45121" y="540754"/>
                </a:lnTo>
                <a:lnTo>
                  <a:pt x="15983" y="471841"/>
                </a:lnTo>
                <a:lnTo>
                  <a:pt x="1568" y="398424"/>
                </a:lnTo>
                <a:lnTo>
                  <a:pt x="0" y="364801"/>
                </a:lnTo>
                <a:lnTo>
                  <a:pt x="3058" y="316751"/>
                </a:lnTo>
                <a:lnTo>
                  <a:pt x="12342" y="269929"/>
                </a:lnTo>
                <a:lnTo>
                  <a:pt x="27613" y="224912"/>
                </a:lnTo>
                <a:lnTo>
                  <a:pt x="48633" y="182275"/>
                </a:lnTo>
                <a:lnTo>
                  <a:pt x="75163" y="142595"/>
                </a:lnTo>
                <a:lnTo>
                  <a:pt x="106967" y="106446"/>
                </a:lnTo>
                <a:lnTo>
                  <a:pt x="141426" y="76033"/>
                </a:lnTo>
                <a:lnTo>
                  <a:pt x="178549" y="50688"/>
                </a:lnTo>
                <a:lnTo>
                  <a:pt x="217852" y="30413"/>
                </a:lnTo>
                <a:lnTo>
                  <a:pt x="258850" y="15206"/>
                </a:lnTo>
                <a:lnTo>
                  <a:pt x="301059" y="5068"/>
                </a:lnTo>
                <a:lnTo>
                  <a:pt x="343994" y="0"/>
                </a:lnTo>
                <a:lnTo>
                  <a:pt x="387171" y="0"/>
                </a:lnTo>
                <a:lnTo>
                  <a:pt x="430106" y="5068"/>
                </a:lnTo>
                <a:lnTo>
                  <a:pt x="472315" y="15206"/>
                </a:lnTo>
                <a:lnTo>
                  <a:pt x="513313" y="30413"/>
                </a:lnTo>
                <a:lnTo>
                  <a:pt x="552616" y="50688"/>
                </a:lnTo>
                <a:lnTo>
                  <a:pt x="589740" y="76033"/>
                </a:lnTo>
                <a:lnTo>
                  <a:pt x="624199" y="106446"/>
                </a:lnTo>
                <a:lnTo>
                  <a:pt x="624895" y="106446"/>
                </a:lnTo>
                <a:lnTo>
                  <a:pt x="656698" y="142595"/>
                </a:lnTo>
                <a:lnTo>
                  <a:pt x="683229" y="182275"/>
                </a:lnTo>
                <a:lnTo>
                  <a:pt x="704249" y="224912"/>
                </a:lnTo>
                <a:lnTo>
                  <a:pt x="719520" y="269929"/>
                </a:lnTo>
                <a:lnTo>
                  <a:pt x="728803" y="316751"/>
                </a:lnTo>
                <a:lnTo>
                  <a:pt x="731861" y="364801"/>
                </a:lnTo>
                <a:lnTo>
                  <a:pt x="730294" y="398424"/>
                </a:lnTo>
                <a:lnTo>
                  <a:pt x="716135" y="471673"/>
                </a:lnTo>
                <a:lnTo>
                  <a:pt x="687961" y="540754"/>
                </a:lnTo>
                <a:lnTo>
                  <a:pt x="682607" y="550145"/>
                </a:lnTo>
                <a:lnTo>
                  <a:pt x="669494" y="574845"/>
                </a:lnTo>
                <a:lnTo>
                  <a:pt x="650863" y="612084"/>
                </a:lnTo>
                <a:lnTo>
                  <a:pt x="628952" y="659091"/>
                </a:lnTo>
                <a:lnTo>
                  <a:pt x="606000" y="713098"/>
                </a:lnTo>
                <a:lnTo>
                  <a:pt x="584248" y="771332"/>
                </a:lnTo>
                <a:lnTo>
                  <a:pt x="565935" y="831025"/>
                </a:lnTo>
                <a:lnTo>
                  <a:pt x="553301" y="889406"/>
                </a:lnTo>
                <a:lnTo>
                  <a:pt x="548591" y="943705"/>
                </a:lnTo>
                <a:lnTo>
                  <a:pt x="543887" y="989347"/>
                </a:lnTo>
                <a:lnTo>
                  <a:pt x="536772" y="1009295"/>
                </a:lnTo>
                <a:lnTo>
                  <a:pt x="526685" y="1023624"/>
                </a:lnTo>
                <a:lnTo>
                  <a:pt x="513657" y="1032269"/>
                </a:lnTo>
                <a:lnTo>
                  <a:pt x="497721" y="1035165"/>
                </a:lnTo>
                <a:close/>
              </a:path>
              <a:path w="732154" h="1299210">
                <a:moveTo>
                  <a:pt x="515143" y="1191608"/>
                </a:moveTo>
                <a:lnTo>
                  <a:pt x="217764" y="1191608"/>
                </a:lnTo>
                <a:lnTo>
                  <a:pt x="217068" y="1098579"/>
                </a:lnTo>
                <a:lnTo>
                  <a:pt x="515143" y="1098579"/>
                </a:lnTo>
                <a:lnTo>
                  <a:pt x="515143" y="1191608"/>
                </a:lnTo>
                <a:close/>
              </a:path>
              <a:path w="732154" h="1299210">
                <a:moveTo>
                  <a:pt x="450510" y="1298921"/>
                </a:moveTo>
                <a:lnTo>
                  <a:pt x="282397" y="1298921"/>
                </a:lnTo>
                <a:lnTo>
                  <a:pt x="282397" y="1246658"/>
                </a:lnTo>
                <a:lnTo>
                  <a:pt x="450510" y="1246658"/>
                </a:lnTo>
                <a:lnTo>
                  <a:pt x="450510" y="1298921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2160411"/>
            <a:ext cx="7315200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0" dirty="0"/>
              <a:t>Doing </a:t>
            </a:r>
            <a:r>
              <a:rPr spc="215" dirty="0"/>
              <a:t>More </a:t>
            </a:r>
            <a:r>
              <a:rPr spc="270" dirty="0"/>
              <a:t>with</a:t>
            </a:r>
            <a:r>
              <a:rPr spc="-525" dirty="0"/>
              <a:t> </a:t>
            </a:r>
            <a:r>
              <a:rPr spc="50" dirty="0"/>
              <a:t>Playbooks</a:t>
            </a:r>
          </a:p>
        </p:txBody>
      </p:sp>
      <p:sp>
        <p:nvSpPr>
          <p:cNvPr id="3" name="object 3"/>
          <p:cNvSpPr/>
          <p:nvPr/>
        </p:nvSpPr>
        <p:spPr>
          <a:xfrm>
            <a:off x="1164166" y="4071055"/>
            <a:ext cx="155222" cy="155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4166" y="4691944"/>
            <a:ext cx="155222" cy="155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4166" y="5312833"/>
            <a:ext cx="155222" cy="155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4166" y="5947833"/>
            <a:ext cx="155222" cy="155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4166" y="6568722"/>
            <a:ext cx="155222" cy="155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9300" y="2944989"/>
            <a:ext cx="12536170" cy="393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2640" marR="5080" indent="-790575">
              <a:lnSpc>
                <a:spcPct val="149300"/>
              </a:lnSpc>
              <a:spcBef>
                <a:spcPts val="100"/>
              </a:spcBef>
            </a:pPr>
            <a:r>
              <a:rPr sz="3100" spc="-280" dirty="0">
                <a:solidFill>
                  <a:srgbClr val="545454"/>
                </a:solidFill>
                <a:latin typeface="Arial Black"/>
                <a:cs typeface="Arial Black"/>
              </a:rPr>
              <a:t>Here are </a:t>
            </a:r>
            <a:r>
              <a:rPr sz="3100" spc="-290" dirty="0">
                <a:solidFill>
                  <a:srgbClr val="545454"/>
                </a:solidFill>
                <a:latin typeface="Arial Black"/>
                <a:cs typeface="Arial Black"/>
              </a:rPr>
              <a:t>some </a:t>
            </a:r>
            <a:r>
              <a:rPr sz="3100" spc="-225" dirty="0">
                <a:solidFill>
                  <a:srgbClr val="545454"/>
                </a:solidFill>
                <a:latin typeface="Arial Black"/>
                <a:cs typeface="Arial Black"/>
              </a:rPr>
              <a:t>more </a:t>
            </a:r>
            <a:r>
              <a:rPr sz="3100" spc="-310" dirty="0">
                <a:solidFill>
                  <a:srgbClr val="545454"/>
                </a:solidFill>
                <a:latin typeface="Arial Black"/>
                <a:cs typeface="Arial Black"/>
              </a:rPr>
              <a:t>essential </a:t>
            </a:r>
            <a:r>
              <a:rPr sz="3100" spc="-260" dirty="0">
                <a:solidFill>
                  <a:srgbClr val="545454"/>
                </a:solidFill>
                <a:latin typeface="Arial Black"/>
                <a:cs typeface="Arial Black"/>
              </a:rPr>
              <a:t>playbook </a:t>
            </a:r>
            <a:r>
              <a:rPr sz="3100" spc="-275" dirty="0">
                <a:solidFill>
                  <a:srgbClr val="545454"/>
                </a:solidFill>
                <a:latin typeface="Arial Black"/>
                <a:cs typeface="Arial Black"/>
              </a:rPr>
              <a:t>features </a:t>
            </a:r>
            <a:r>
              <a:rPr sz="3100" spc="-270" dirty="0">
                <a:solidFill>
                  <a:srgbClr val="545454"/>
                </a:solidFill>
                <a:latin typeface="Arial Black"/>
                <a:cs typeface="Arial Black"/>
              </a:rPr>
              <a:t>that </a:t>
            </a:r>
            <a:r>
              <a:rPr sz="3100" spc="-229" dirty="0">
                <a:solidFill>
                  <a:srgbClr val="545454"/>
                </a:solidFill>
                <a:latin typeface="Arial Black"/>
                <a:cs typeface="Arial Black"/>
              </a:rPr>
              <a:t>you </a:t>
            </a:r>
            <a:r>
              <a:rPr sz="3100" spc="-365" dirty="0">
                <a:solidFill>
                  <a:srgbClr val="545454"/>
                </a:solidFill>
                <a:latin typeface="Arial Black"/>
                <a:cs typeface="Arial Black"/>
              </a:rPr>
              <a:t>can </a:t>
            </a:r>
            <a:r>
              <a:rPr sz="3100" spc="-245" dirty="0">
                <a:solidFill>
                  <a:srgbClr val="545454"/>
                </a:solidFill>
                <a:latin typeface="Arial Black"/>
                <a:cs typeface="Arial Black"/>
              </a:rPr>
              <a:t>apply: 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Templates</a:t>
            </a:r>
            <a:endParaRPr sz="3100">
              <a:latin typeface="Arial Black"/>
              <a:cs typeface="Arial Black"/>
            </a:endParaRPr>
          </a:p>
          <a:p>
            <a:pPr marL="802640" marR="9424670">
              <a:lnSpc>
                <a:spcPct val="131400"/>
              </a:lnSpc>
            </a:pPr>
            <a:r>
              <a:rPr sz="3100" spc="-285" dirty="0">
                <a:solidFill>
                  <a:srgbClr val="545454"/>
                </a:solidFill>
                <a:latin typeface="Arial Black"/>
                <a:cs typeface="Arial Black"/>
              </a:rPr>
              <a:t>Loops  </a:t>
            </a:r>
            <a:r>
              <a:rPr sz="3100" spc="-455" dirty="0">
                <a:solidFill>
                  <a:srgbClr val="545454"/>
                </a:solidFill>
                <a:latin typeface="Arial Black"/>
                <a:cs typeface="Arial Black"/>
              </a:rPr>
              <a:t>C</a:t>
            </a:r>
            <a:r>
              <a:rPr sz="3100" spc="-195" dirty="0">
                <a:solidFill>
                  <a:srgbClr val="545454"/>
                </a:solidFill>
                <a:latin typeface="Arial Black"/>
                <a:cs typeface="Arial Black"/>
              </a:rPr>
              <a:t>o</a:t>
            </a:r>
            <a:r>
              <a:rPr sz="3100" spc="-165" dirty="0">
                <a:solidFill>
                  <a:srgbClr val="545454"/>
                </a:solidFill>
                <a:latin typeface="Arial Black"/>
                <a:cs typeface="Arial Black"/>
              </a:rPr>
              <a:t>n</a:t>
            </a:r>
            <a:r>
              <a:rPr sz="3100" spc="-170" dirty="0">
                <a:solidFill>
                  <a:srgbClr val="545454"/>
                </a:solidFill>
                <a:latin typeface="Arial Black"/>
                <a:cs typeface="Arial Black"/>
              </a:rPr>
              <a:t>d</a:t>
            </a:r>
            <a:r>
              <a:rPr sz="3100" spc="-254" dirty="0">
                <a:solidFill>
                  <a:srgbClr val="545454"/>
                </a:solidFill>
                <a:latin typeface="Arial Black"/>
                <a:cs typeface="Arial Black"/>
              </a:rPr>
              <a:t>i</a:t>
            </a:r>
            <a:r>
              <a:rPr sz="3100" spc="-285" dirty="0">
                <a:solidFill>
                  <a:srgbClr val="545454"/>
                </a:solidFill>
                <a:latin typeface="Arial Black"/>
                <a:cs typeface="Arial Black"/>
              </a:rPr>
              <a:t>t</a:t>
            </a:r>
            <a:r>
              <a:rPr sz="3100" spc="-254" dirty="0">
                <a:solidFill>
                  <a:srgbClr val="545454"/>
                </a:solidFill>
                <a:latin typeface="Arial Black"/>
                <a:cs typeface="Arial Black"/>
              </a:rPr>
              <a:t>i</a:t>
            </a:r>
            <a:r>
              <a:rPr sz="3100" spc="-195" dirty="0">
                <a:solidFill>
                  <a:srgbClr val="545454"/>
                </a:solidFill>
                <a:latin typeface="Arial Black"/>
                <a:cs typeface="Arial Black"/>
              </a:rPr>
              <a:t>o</a:t>
            </a:r>
            <a:r>
              <a:rPr sz="3100" spc="-165" dirty="0">
                <a:solidFill>
                  <a:srgbClr val="545454"/>
                </a:solidFill>
                <a:latin typeface="Arial Black"/>
                <a:cs typeface="Arial Black"/>
              </a:rPr>
              <a:t>n</a:t>
            </a:r>
            <a:r>
              <a:rPr sz="3100" spc="-345" dirty="0">
                <a:solidFill>
                  <a:srgbClr val="545454"/>
                </a:solidFill>
                <a:latin typeface="Arial Black"/>
                <a:cs typeface="Arial Black"/>
              </a:rPr>
              <a:t>a</a:t>
            </a:r>
            <a:r>
              <a:rPr sz="3100" spc="-254" dirty="0">
                <a:solidFill>
                  <a:srgbClr val="545454"/>
                </a:solidFill>
                <a:latin typeface="Arial Black"/>
                <a:cs typeface="Arial Black"/>
              </a:rPr>
              <a:t>l</a:t>
            </a:r>
            <a:r>
              <a:rPr sz="3100" spc="-409" dirty="0">
                <a:solidFill>
                  <a:srgbClr val="545454"/>
                </a:solidFill>
                <a:latin typeface="Arial Black"/>
                <a:cs typeface="Arial Black"/>
              </a:rPr>
              <a:t>s</a:t>
            </a:r>
            <a:endParaRPr sz="3100">
              <a:latin typeface="Arial Black"/>
              <a:cs typeface="Arial Black"/>
            </a:endParaRPr>
          </a:p>
          <a:p>
            <a:pPr marL="802640" marR="10546715">
              <a:lnSpc>
                <a:spcPct val="131400"/>
              </a:lnSpc>
              <a:spcBef>
                <a:spcPts val="110"/>
              </a:spcBef>
            </a:pPr>
            <a:r>
              <a:rPr sz="3100" spc="-475" dirty="0">
                <a:solidFill>
                  <a:srgbClr val="545454"/>
                </a:solidFill>
                <a:latin typeface="Arial Black"/>
                <a:cs typeface="Arial Black"/>
              </a:rPr>
              <a:t>Tags  </a:t>
            </a:r>
            <a:r>
              <a:rPr sz="3100" spc="-405" dirty="0">
                <a:solidFill>
                  <a:srgbClr val="545454"/>
                </a:solidFill>
                <a:latin typeface="Arial Black"/>
                <a:cs typeface="Arial Black"/>
              </a:rPr>
              <a:t>B</a:t>
            </a:r>
            <a:r>
              <a:rPr sz="3100" spc="-254" dirty="0">
                <a:solidFill>
                  <a:srgbClr val="545454"/>
                </a:solidFill>
                <a:latin typeface="Arial Black"/>
                <a:cs typeface="Arial Black"/>
              </a:rPr>
              <a:t>l</a:t>
            </a:r>
            <a:r>
              <a:rPr sz="3100" spc="-195" dirty="0">
                <a:solidFill>
                  <a:srgbClr val="545454"/>
                </a:solidFill>
                <a:latin typeface="Arial Black"/>
                <a:cs typeface="Arial Black"/>
              </a:rPr>
              <a:t>o</a:t>
            </a:r>
            <a:r>
              <a:rPr sz="3100" spc="-595" dirty="0">
                <a:solidFill>
                  <a:srgbClr val="545454"/>
                </a:solidFill>
                <a:latin typeface="Arial Black"/>
                <a:cs typeface="Arial Black"/>
              </a:rPr>
              <a:t>c</a:t>
            </a:r>
            <a:r>
              <a:rPr sz="3100" spc="-440" dirty="0">
                <a:solidFill>
                  <a:srgbClr val="545454"/>
                </a:solidFill>
                <a:latin typeface="Arial Black"/>
                <a:cs typeface="Arial Black"/>
              </a:rPr>
              <a:t>k</a:t>
            </a:r>
            <a:r>
              <a:rPr sz="3100" spc="-409" dirty="0">
                <a:solidFill>
                  <a:srgbClr val="545454"/>
                </a:solidFill>
                <a:latin typeface="Arial Black"/>
                <a:cs typeface="Arial Black"/>
              </a:rPr>
              <a:t>s</a:t>
            </a:r>
            <a:endParaRPr sz="31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2781300"/>
            <a:ext cx="2784475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0" dirty="0"/>
              <a:t>Templates</a:t>
            </a:r>
          </a:p>
        </p:txBody>
      </p:sp>
      <p:sp>
        <p:nvSpPr>
          <p:cNvPr id="3" name="object 3"/>
          <p:cNvSpPr/>
          <p:nvPr/>
        </p:nvSpPr>
        <p:spPr>
          <a:xfrm>
            <a:off x="1164166" y="4691944"/>
            <a:ext cx="155222" cy="155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4166" y="5312833"/>
            <a:ext cx="155222" cy="155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4166" y="5933722"/>
            <a:ext cx="155222" cy="155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9300" y="3565878"/>
            <a:ext cx="14217015" cy="2678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2640" marR="5080" indent="-790575">
              <a:lnSpc>
                <a:spcPct val="149300"/>
              </a:lnSpc>
              <a:spcBef>
                <a:spcPts val="100"/>
              </a:spcBef>
            </a:pPr>
            <a:r>
              <a:rPr sz="3100" spc="-290" dirty="0">
                <a:solidFill>
                  <a:srgbClr val="545454"/>
                </a:solidFill>
                <a:latin typeface="Arial Black"/>
                <a:cs typeface="Arial Black"/>
              </a:rPr>
              <a:t>Ansible </a:t>
            </a:r>
            <a:r>
              <a:rPr sz="3100" spc="-270" dirty="0">
                <a:solidFill>
                  <a:srgbClr val="545454"/>
                </a:solidFill>
                <a:latin typeface="Arial Black"/>
                <a:cs typeface="Arial Black"/>
              </a:rPr>
              <a:t>embeds </a:t>
            </a:r>
            <a:r>
              <a:rPr sz="3100" spc="-260" dirty="0">
                <a:solidFill>
                  <a:srgbClr val="545454"/>
                </a:solidFill>
                <a:latin typeface="Arial Black"/>
                <a:cs typeface="Arial Black"/>
              </a:rPr>
              <a:t>the </a:t>
            </a:r>
            <a:r>
              <a:rPr sz="3100" spc="-425" dirty="0">
                <a:solidFill>
                  <a:srgbClr val="00008A"/>
                </a:solidFill>
                <a:latin typeface="Arial Black"/>
                <a:cs typeface="Arial Black"/>
                <a:hlinkClick r:id="rId4"/>
              </a:rPr>
              <a:t>Jinja2 </a:t>
            </a:r>
            <a:r>
              <a:rPr sz="3100" spc="-265" dirty="0">
                <a:solidFill>
                  <a:srgbClr val="00008A"/>
                </a:solidFill>
                <a:latin typeface="Arial Black"/>
                <a:cs typeface="Arial Black"/>
                <a:hlinkClick r:id="rId4"/>
              </a:rPr>
              <a:t>templating </a:t>
            </a:r>
            <a:r>
              <a:rPr sz="3100" spc="-270" dirty="0">
                <a:solidFill>
                  <a:srgbClr val="00008A"/>
                </a:solidFill>
                <a:latin typeface="Arial Black"/>
                <a:cs typeface="Arial Black"/>
                <a:hlinkClick r:id="rId4"/>
              </a:rPr>
              <a:t>engine </a:t>
            </a:r>
            <a:r>
              <a:rPr sz="3100" spc="-270" dirty="0">
                <a:solidFill>
                  <a:srgbClr val="545454"/>
                </a:solidFill>
                <a:latin typeface="Arial Black"/>
                <a:cs typeface="Arial Black"/>
              </a:rPr>
              <a:t>that </a:t>
            </a:r>
            <a:r>
              <a:rPr sz="3100" spc="-365" dirty="0">
                <a:solidFill>
                  <a:srgbClr val="545454"/>
                </a:solidFill>
                <a:latin typeface="Arial Black"/>
                <a:cs typeface="Arial Black"/>
              </a:rPr>
              <a:t>can </a:t>
            </a:r>
            <a:r>
              <a:rPr sz="3100" spc="-245" dirty="0">
                <a:solidFill>
                  <a:srgbClr val="545454"/>
                </a:solidFill>
                <a:latin typeface="Arial Black"/>
                <a:cs typeface="Arial Black"/>
              </a:rPr>
              <a:t>be </a:t>
            </a:r>
            <a:r>
              <a:rPr sz="3100" spc="-270" dirty="0">
                <a:solidFill>
                  <a:srgbClr val="545454"/>
                </a:solidFill>
                <a:latin typeface="Arial Black"/>
                <a:cs typeface="Arial Black"/>
              </a:rPr>
              <a:t>used </a:t>
            </a:r>
            <a:r>
              <a:rPr sz="3100" spc="-240" dirty="0">
                <a:solidFill>
                  <a:srgbClr val="545454"/>
                </a:solidFill>
                <a:latin typeface="Arial Black"/>
                <a:cs typeface="Arial Black"/>
              </a:rPr>
              <a:t>to </a:t>
            </a:r>
            <a:r>
              <a:rPr sz="3100" spc="-290" dirty="0">
                <a:solidFill>
                  <a:srgbClr val="545454"/>
                </a:solidFill>
                <a:latin typeface="Arial Black"/>
                <a:cs typeface="Arial Black"/>
              </a:rPr>
              <a:t>dynamically:  </a:t>
            </a:r>
            <a:r>
              <a:rPr sz="3100" spc="-385" dirty="0">
                <a:solidFill>
                  <a:srgbClr val="545454"/>
                </a:solidFill>
                <a:latin typeface="Arial Black"/>
                <a:cs typeface="Arial Black"/>
              </a:rPr>
              <a:t>Set </a:t>
            </a:r>
            <a:r>
              <a:rPr sz="3100" spc="-225" dirty="0">
                <a:solidFill>
                  <a:srgbClr val="545454"/>
                </a:solidFill>
                <a:latin typeface="Arial Black"/>
                <a:cs typeface="Arial Black"/>
              </a:rPr>
              <a:t>and </a:t>
            </a:r>
            <a:r>
              <a:rPr sz="3100" spc="-220" dirty="0">
                <a:solidFill>
                  <a:srgbClr val="545454"/>
                </a:solidFill>
                <a:latin typeface="Arial Black"/>
                <a:cs typeface="Arial Black"/>
              </a:rPr>
              <a:t>modify </a:t>
            </a:r>
            <a:r>
              <a:rPr sz="3100" spc="-275" dirty="0">
                <a:solidFill>
                  <a:srgbClr val="545454"/>
                </a:solidFill>
                <a:latin typeface="Arial Black"/>
                <a:cs typeface="Arial Black"/>
              </a:rPr>
              <a:t>play</a:t>
            </a:r>
            <a:r>
              <a:rPr sz="3100" spc="-95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285" dirty="0">
                <a:solidFill>
                  <a:srgbClr val="545454"/>
                </a:solidFill>
                <a:latin typeface="Arial Black"/>
                <a:cs typeface="Arial Black"/>
              </a:rPr>
              <a:t>variables</a:t>
            </a:r>
            <a:endParaRPr sz="3100">
              <a:latin typeface="Arial Black"/>
              <a:cs typeface="Arial Black"/>
            </a:endParaRPr>
          </a:p>
          <a:p>
            <a:pPr marL="802640">
              <a:lnSpc>
                <a:spcPct val="100000"/>
              </a:lnSpc>
              <a:spcBef>
                <a:spcPts val="1165"/>
              </a:spcBef>
            </a:pPr>
            <a:r>
              <a:rPr sz="3100" spc="-250" dirty="0">
                <a:solidFill>
                  <a:srgbClr val="545454"/>
                </a:solidFill>
                <a:latin typeface="Arial Black"/>
                <a:cs typeface="Arial Black"/>
              </a:rPr>
              <a:t>Conditional</a:t>
            </a:r>
            <a:r>
              <a:rPr sz="3100" spc="-235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330" dirty="0">
                <a:solidFill>
                  <a:srgbClr val="545454"/>
                </a:solidFill>
                <a:latin typeface="Arial Black"/>
                <a:cs typeface="Arial Black"/>
              </a:rPr>
              <a:t>logic</a:t>
            </a:r>
            <a:endParaRPr sz="3100">
              <a:latin typeface="Arial Black"/>
              <a:cs typeface="Arial Black"/>
            </a:endParaRPr>
          </a:p>
          <a:p>
            <a:pPr marL="802640">
              <a:lnSpc>
                <a:spcPct val="100000"/>
              </a:lnSpc>
              <a:spcBef>
                <a:spcPts val="1170"/>
              </a:spcBef>
            </a:pPr>
            <a:r>
              <a:rPr sz="3100" spc="-285" dirty="0">
                <a:solidFill>
                  <a:srgbClr val="545454"/>
                </a:solidFill>
                <a:latin typeface="Arial Black"/>
                <a:cs typeface="Arial Black"/>
              </a:rPr>
              <a:t>Generate </a:t>
            </a:r>
            <a:r>
              <a:rPr sz="3100" spc="-280" dirty="0">
                <a:solidFill>
                  <a:srgbClr val="545454"/>
                </a:solidFill>
                <a:latin typeface="Arial Black"/>
                <a:cs typeface="Arial Black"/>
              </a:rPr>
              <a:t>files </a:t>
            </a:r>
            <a:r>
              <a:rPr sz="3100" spc="-335" dirty="0">
                <a:solidFill>
                  <a:srgbClr val="545454"/>
                </a:solidFill>
                <a:latin typeface="Arial Black"/>
                <a:cs typeface="Arial Black"/>
              </a:rPr>
              <a:t>such </a:t>
            </a:r>
            <a:r>
              <a:rPr sz="3100" spc="-380" dirty="0">
                <a:solidFill>
                  <a:srgbClr val="545454"/>
                </a:solidFill>
                <a:latin typeface="Arial Black"/>
                <a:cs typeface="Arial Black"/>
              </a:rPr>
              <a:t>as </a:t>
            </a:r>
            <a:r>
              <a:rPr sz="3100" spc="-265" dirty="0">
                <a:solidFill>
                  <a:srgbClr val="545454"/>
                </a:solidFill>
                <a:latin typeface="Arial Black"/>
                <a:cs typeface="Arial Black"/>
              </a:rPr>
              <a:t>configurations </a:t>
            </a:r>
            <a:r>
              <a:rPr sz="3100" spc="-185" dirty="0">
                <a:solidFill>
                  <a:srgbClr val="545454"/>
                </a:solidFill>
                <a:latin typeface="Arial Black"/>
                <a:cs typeface="Arial Black"/>
              </a:rPr>
              <a:t>from</a:t>
            </a:r>
            <a:r>
              <a:rPr sz="3100" spc="160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285" dirty="0">
                <a:solidFill>
                  <a:srgbClr val="545454"/>
                </a:solidFill>
                <a:latin typeface="Arial Black"/>
                <a:cs typeface="Arial Black"/>
              </a:rPr>
              <a:t>variables</a:t>
            </a:r>
            <a:endParaRPr sz="31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2202744"/>
            <a:ext cx="1597660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90" dirty="0"/>
              <a:t>L</a:t>
            </a:r>
            <a:r>
              <a:rPr spc="40" dirty="0"/>
              <a:t>oo</a:t>
            </a:r>
            <a:r>
              <a:rPr spc="105" dirty="0"/>
              <a:t>p</a:t>
            </a:r>
            <a:r>
              <a:rPr spc="-24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3170766"/>
            <a:ext cx="14474190" cy="104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95"/>
              </a:spcBef>
            </a:pPr>
            <a:r>
              <a:rPr sz="3100" spc="-285" dirty="0">
                <a:solidFill>
                  <a:srgbClr val="545454"/>
                </a:solidFill>
                <a:latin typeface="Arial Black"/>
                <a:cs typeface="Arial Black"/>
              </a:rPr>
              <a:t>Loops </a:t>
            </a:r>
            <a:r>
              <a:rPr sz="3100" spc="-365" dirty="0">
                <a:solidFill>
                  <a:srgbClr val="545454"/>
                </a:solidFill>
                <a:latin typeface="Arial Black"/>
                <a:cs typeface="Arial Black"/>
              </a:rPr>
              <a:t>can </a:t>
            </a:r>
            <a:r>
              <a:rPr sz="3100" spc="-180" dirty="0">
                <a:solidFill>
                  <a:srgbClr val="545454"/>
                </a:solidFill>
                <a:latin typeface="Arial Black"/>
                <a:cs typeface="Arial Black"/>
              </a:rPr>
              <a:t>do </a:t>
            </a:r>
            <a:r>
              <a:rPr sz="3100" spc="-229" dirty="0">
                <a:solidFill>
                  <a:srgbClr val="545454"/>
                </a:solidFill>
                <a:latin typeface="Arial Black"/>
                <a:cs typeface="Arial Black"/>
              </a:rPr>
              <a:t>one </a:t>
            </a:r>
            <a:r>
              <a:rPr sz="3100" spc="-370" dirty="0">
                <a:solidFill>
                  <a:srgbClr val="545454"/>
                </a:solidFill>
                <a:latin typeface="Arial Black"/>
                <a:cs typeface="Arial Black"/>
              </a:rPr>
              <a:t>task </a:t>
            </a:r>
            <a:r>
              <a:rPr sz="3100" spc="-180" dirty="0">
                <a:solidFill>
                  <a:srgbClr val="545454"/>
                </a:solidFill>
                <a:latin typeface="Arial Black"/>
                <a:cs typeface="Arial Black"/>
              </a:rPr>
              <a:t>on </a:t>
            </a:r>
            <a:r>
              <a:rPr sz="3100" spc="-240" dirty="0">
                <a:solidFill>
                  <a:srgbClr val="545454"/>
                </a:solidFill>
                <a:latin typeface="Arial Black"/>
                <a:cs typeface="Arial Black"/>
              </a:rPr>
              <a:t>multiple </a:t>
            </a:r>
            <a:r>
              <a:rPr sz="3100" spc="-275" dirty="0">
                <a:solidFill>
                  <a:srgbClr val="545454"/>
                </a:solidFill>
                <a:latin typeface="Arial Black"/>
                <a:cs typeface="Arial Black"/>
              </a:rPr>
              <a:t>things, </a:t>
            </a:r>
            <a:r>
              <a:rPr sz="3100" spc="-335" dirty="0">
                <a:solidFill>
                  <a:srgbClr val="545454"/>
                </a:solidFill>
                <a:latin typeface="Arial Black"/>
                <a:cs typeface="Arial Black"/>
              </a:rPr>
              <a:t>such </a:t>
            </a:r>
            <a:r>
              <a:rPr sz="3100" spc="-380" dirty="0">
                <a:solidFill>
                  <a:srgbClr val="545454"/>
                </a:solidFill>
                <a:latin typeface="Arial Black"/>
                <a:cs typeface="Arial Black"/>
              </a:rPr>
              <a:t>as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create a </a:t>
            </a:r>
            <a:r>
              <a:rPr sz="3100" spc="-245" dirty="0">
                <a:solidFill>
                  <a:srgbClr val="545454"/>
                </a:solidFill>
                <a:latin typeface="Arial Black"/>
                <a:cs typeface="Arial Black"/>
              </a:rPr>
              <a:t>lot </a:t>
            </a:r>
            <a:r>
              <a:rPr sz="3100" spc="-175" dirty="0">
                <a:solidFill>
                  <a:srgbClr val="545454"/>
                </a:solidFill>
                <a:latin typeface="Arial Black"/>
                <a:cs typeface="Arial Black"/>
              </a:rPr>
              <a:t>of </a:t>
            </a:r>
            <a:r>
              <a:rPr sz="3100" spc="-285" dirty="0">
                <a:solidFill>
                  <a:srgbClr val="545454"/>
                </a:solidFill>
                <a:latin typeface="Arial Black"/>
                <a:cs typeface="Arial Black"/>
              </a:rPr>
              <a:t>users, </a:t>
            </a:r>
            <a:r>
              <a:rPr sz="3100" spc="-280" dirty="0">
                <a:solidFill>
                  <a:srgbClr val="545454"/>
                </a:solidFill>
                <a:latin typeface="Arial Black"/>
                <a:cs typeface="Arial Black"/>
              </a:rPr>
              <a:t>install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  </a:t>
            </a:r>
            <a:r>
              <a:rPr sz="3100" spc="-245" dirty="0">
                <a:solidFill>
                  <a:srgbClr val="545454"/>
                </a:solidFill>
                <a:latin typeface="Arial Black"/>
                <a:cs typeface="Arial Black"/>
              </a:rPr>
              <a:t>lot </a:t>
            </a:r>
            <a:r>
              <a:rPr sz="3100" spc="-175" dirty="0">
                <a:solidFill>
                  <a:srgbClr val="545454"/>
                </a:solidFill>
                <a:latin typeface="Arial Black"/>
                <a:cs typeface="Arial Black"/>
              </a:rPr>
              <a:t>of </a:t>
            </a:r>
            <a:r>
              <a:rPr sz="3100" spc="-365" dirty="0">
                <a:solidFill>
                  <a:srgbClr val="545454"/>
                </a:solidFill>
                <a:latin typeface="Arial Black"/>
                <a:cs typeface="Arial Black"/>
              </a:rPr>
              <a:t>packages, </a:t>
            </a:r>
            <a:r>
              <a:rPr sz="3100" spc="-150" dirty="0">
                <a:solidFill>
                  <a:srgbClr val="545454"/>
                </a:solidFill>
                <a:latin typeface="Arial Black"/>
                <a:cs typeface="Arial Black"/>
              </a:rPr>
              <a:t>or </a:t>
            </a:r>
            <a:r>
              <a:rPr sz="3100" spc="-270" dirty="0">
                <a:solidFill>
                  <a:srgbClr val="545454"/>
                </a:solidFill>
                <a:latin typeface="Arial Black"/>
                <a:cs typeface="Arial Black"/>
              </a:rPr>
              <a:t>repeat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3100" spc="-235" dirty="0">
                <a:solidFill>
                  <a:srgbClr val="545454"/>
                </a:solidFill>
                <a:latin typeface="Arial Black"/>
                <a:cs typeface="Arial Black"/>
              </a:rPr>
              <a:t>polling </a:t>
            </a:r>
            <a:r>
              <a:rPr sz="3100" spc="-300" dirty="0">
                <a:solidFill>
                  <a:srgbClr val="545454"/>
                </a:solidFill>
                <a:latin typeface="Arial Black"/>
                <a:cs typeface="Arial Black"/>
              </a:rPr>
              <a:t>step </a:t>
            </a:r>
            <a:r>
              <a:rPr sz="3100" spc="-225" dirty="0">
                <a:solidFill>
                  <a:srgbClr val="545454"/>
                </a:solidFill>
                <a:latin typeface="Arial Black"/>
                <a:cs typeface="Arial Black"/>
              </a:rPr>
              <a:t>until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3100" spc="-295" dirty="0">
                <a:solidFill>
                  <a:srgbClr val="545454"/>
                </a:solidFill>
                <a:latin typeface="Arial Black"/>
                <a:cs typeface="Arial Black"/>
              </a:rPr>
              <a:t>certain </a:t>
            </a:r>
            <a:r>
              <a:rPr sz="3100" spc="-270" dirty="0">
                <a:solidFill>
                  <a:srgbClr val="545454"/>
                </a:solidFill>
                <a:latin typeface="Arial Black"/>
                <a:cs typeface="Arial Black"/>
              </a:rPr>
              <a:t>result </a:t>
            </a:r>
            <a:r>
              <a:rPr sz="3100" spc="-330" dirty="0">
                <a:solidFill>
                  <a:srgbClr val="545454"/>
                </a:solidFill>
                <a:latin typeface="Arial Black"/>
                <a:cs typeface="Arial Black"/>
              </a:rPr>
              <a:t>is</a:t>
            </a:r>
            <a:r>
              <a:rPr sz="3100" spc="240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290" dirty="0">
                <a:solidFill>
                  <a:srgbClr val="545454"/>
                </a:solidFill>
                <a:latin typeface="Arial Black"/>
                <a:cs typeface="Arial Black"/>
              </a:rPr>
              <a:t>reached.</a:t>
            </a:r>
            <a:endParaRPr sz="31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4408311"/>
            <a:ext cx="14566900" cy="93345"/>
          </a:xfrm>
          <a:custGeom>
            <a:avLst/>
            <a:gdLst/>
            <a:ahLst/>
            <a:cxnLst/>
            <a:rect l="l" t="t" r="r" b="b"/>
            <a:pathLst>
              <a:path w="14566900" h="93345">
                <a:moveTo>
                  <a:pt x="0" y="93132"/>
                </a:moveTo>
                <a:lnTo>
                  <a:pt x="14566900" y="93132"/>
                </a:lnTo>
                <a:lnTo>
                  <a:pt x="14566900" y="0"/>
                </a:lnTo>
                <a:lnTo>
                  <a:pt x="0" y="0"/>
                </a:lnTo>
                <a:lnTo>
                  <a:pt x="0" y="93132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8866" y="4577644"/>
            <a:ext cx="93345" cy="2006600"/>
          </a:xfrm>
          <a:custGeom>
            <a:avLst/>
            <a:gdLst/>
            <a:ahLst/>
            <a:cxnLst/>
            <a:rect l="l" t="t" r="r" b="b"/>
            <a:pathLst>
              <a:path w="93345" h="2006600">
                <a:moveTo>
                  <a:pt x="0" y="2006600"/>
                </a:moveTo>
                <a:lnTo>
                  <a:pt x="93133" y="2006600"/>
                </a:lnTo>
                <a:lnTo>
                  <a:pt x="93133" y="0"/>
                </a:lnTo>
                <a:lnTo>
                  <a:pt x="0" y="0"/>
                </a:lnTo>
                <a:lnTo>
                  <a:pt x="0" y="20066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8866" y="4408311"/>
            <a:ext cx="169333" cy="16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05101" y="4408311"/>
            <a:ext cx="169333" cy="169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05101" y="6584244"/>
            <a:ext cx="169333" cy="169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8866" y="6584244"/>
            <a:ext cx="169333" cy="1693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2000" y="4501444"/>
            <a:ext cx="14732000" cy="2173605"/>
          </a:xfrm>
          <a:custGeom>
            <a:avLst/>
            <a:gdLst/>
            <a:ahLst/>
            <a:cxnLst/>
            <a:rect l="l" t="t" r="r" b="b"/>
            <a:pathLst>
              <a:path w="14732000" h="2173604">
                <a:moveTo>
                  <a:pt x="14732000" y="2173111"/>
                </a:moveTo>
                <a:lnTo>
                  <a:pt x="0" y="2173111"/>
                </a:lnTo>
                <a:lnTo>
                  <a:pt x="0" y="0"/>
                </a:lnTo>
                <a:lnTo>
                  <a:pt x="14732000" y="0"/>
                </a:lnTo>
                <a:lnTo>
                  <a:pt x="14732000" y="2173111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07444" y="5065889"/>
            <a:ext cx="960119" cy="282575"/>
          </a:xfrm>
          <a:prstGeom prst="rect">
            <a:avLst/>
          </a:prstGeom>
          <a:solidFill>
            <a:srgbClr val="5ABCBE"/>
          </a:solidFill>
        </p:spPr>
        <p:txBody>
          <a:bodyPr vert="horz" wrap="square" lIns="0" tIns="19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15"/>
              </a:spcBef>
            </a:pPr>
            <a:r>
              <a:rPr sz="1650" b="1" spc="-125" dirty="0">
                <a:latin typeface="Arial"/>
                <a:cs typeface="Arial"/>
              </a:rPr>
              <a:t>"{{ </a:t>
            </a:r>
            <a:r>
              <a:rPr sz="1650" b="1" spc="-65" dirty="0">
                <a:latin typeface="Arial"/>
                <a:cs typeface="Arial"/>
              </a:rPr>
              <a:t>item</a:t>
            </a:r>
            <a:r>
              <a:rPr sz="1650" b="1" spc="35" dirty="0">
                <a:latin typeface="Arial"/>
                <a:cs typeface="Arial"/>
              </a:rPr>
              <a:t> </a:t>
            </a:r>
            <a:r>
              <a:rPr sz="1650" b="1" spc="-125" dirty="0">
                <a:latin typeface="Arial"/>
                <a:cs typeface="Arial"/>
              </a:rPr>
              <a:t>}}"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2555" y="4799188"/>
            <a:ext cx="1328420" cy="787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-</a:t>
            </a:r>
            <a:r>
              <a:rPr sz="1650" b="1" spc="-10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90" dirty="0">
                <a:solidFill>
                  <a:srgbClr val="DBA2A2"/>
                </a:solidFill>
                <a:latin typeface="Arial"/>
                <a:cs typeface="Arial"/>
              </a:rPr>
              <a:t>yum:</a:t>
            </a:r>
            <a:endParaRPr sz="1650">
              <a:latin typeface="Arial"/>
              <a:cs typeface="Arial"/>
            </a:endParaRPr>
          </a:p>
          <a:p>
            <a:pPr marL="234315" marR="5080">
              <a:lnSpc>
                <a:spcPct val="101000"/>
              </a:lnSpc>
            </a:pP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name: 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state: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latest</a:t>
            </a:r>
            <a:endParaRPr sz="165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45444" y="5573889"/>
          <a:ext cx="1091565" cy="790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060"/>
                <a:gridCol w="484505"/>
              </a:tblGrid>
              <a:tr h="282222">
                <a:tc gridSpan="2">
                  <a:txBody>
                    <a:bodyPr/>
                    <a:lstStyle/>
                    <a:p>
                      <a:pPr marL="3810" marR="120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b="1" spc="-75" dirty="0">
                          <a:latin typeface="Arial"/>
                          <a:cs typeface="Arial"/>
                        </a:rPr>
                        <a:t>with_items: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5ABC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3810">
                        <a:lnSpc>
                          <a:spcPts val="1775"/>
                        </a:lnSpc>
                      </a:pPr>
                      <a:r>
                        <a:rPr sz="1650" b="1" spc="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5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spc="-90" dirty="0">
                          <a:latin typeface="Arial"/>
                          <a:cs typeface="Arial"/>
                        </a:rPr>
                        <a:t>httpd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5ABCBE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E3E3E"/>
                    </a:solidFill>
                  </a:tcPr>
                </a:tc>
              </a:tr>
              <a:tr h="254000">
                <a:tc gridSpan="2">
                  <a:txBody>
                    <a:bodyPr/>
                    <a:lstStyle/>
                    <a:p>
                      <a:pPr marL="3810">
                        <a:lnSpc>
                          <a:spcPts val="1775"/>
                        </a:lnSpc>
                      </a:pPr>
                      <a:r>
                        <a:rPr sz="1650" b="1" spc="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5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spc="-75" dirty="0">
                          <a:latin typeface="Arial"/>
                          <a:cs typeface="Arial"/>
                        </a:rPr>
                        <a:t>mod_wsgi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5ABC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2456744"/>
            <a:ext cx="3388360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80" dirty="0"/>
              <a:t>Conditionals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3424766"/>
            <a:ext cx="13723619" cy="104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95"/>
              </a:spcBef>
            </a:pPr>
            <a:r>
              <a:rPr sz="3100" spc="-290" dirty="0">
                <a:solidFill>
                  <a:srgbClr val="545454"/>
                </a:solidFill>
                <a:latin typeface="Arial Black"/>
                <a:cs typeface="Arial Black"/>
              </a:rPr>
              <a:t>Ansible </a:t>
            </a:r>
            <a:r>
              <a:rPr sz="3100" spc="-240" dirty="0">
                <a:solidFill>
                  <a:srgbClr val="545454"/>
                </a:solidFill>
                <a:latin typeface="Arial Black"/>
                <a:cs typeface="Arial Black"/>
              </a:rPr>
              <a:t>supports </a:t>
            </a:r>
            <a:r>
              <a:rPr sz="3100" spc="-260" dirty="0">
                <a:solidFill>
                  <a:srgbClr val="545454"/>
                </a:solidFill>
                <a:latin typeface="Arial Black"/>
                <a:cs typeface="Arial Black"/>
              </a:rPr>
              <a:t>the conditional </a:t>
            </a:r>
            <a:r>
              <a:rPr sz="3100" spc="-320" dirty="0">
                <a:solidFill>
                  <a:srgbClr val="545454"/>
                </a:solidFill>
                <a:latin typeface="Arial Black"/>
                <a:cs typeface="Arial Black"/>
              </a:rPr>
              <a:t>execution </a:t>
            </a:r>
            <a:r>
              <a:rPr sz="3100" spc="-175" dirty="0">
                <a:solidFill>
                  <a:srgbClr val="545454"/>
                </a:solidFill>
                <a:latin typeface="Arial Black"/>
                <a:cs typeface="Arial Black"/>
              </a:rPr>
              <a:t>of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3100" spc="-370" dirty="0">
                <a:solidFill>
                  <a:srgbClr val="545454"/>
                </a:solidFill>
                <a:latin typeface="Arial Black"/>
                <a:cs typeface="Arial Black"/>
              </a:rPr>
              <a:t>task </a:t>
            </a:r>
            <a:r>
              <a:rPr sz="3100" spc="-285" dirty="0">
                <a:solidFill>
                  <a:srgbClr val="545454"/>
                </a:solidFill>
                <a:latin typeface="Arial Black"/>
                <a:cs typeface="Arial Black"/>
              </a:rPr>
              <a:t>based </a:t>
            </a:r>
            <a:r>
              <a:rPr sz="3100" spc="-180" dirty="0">
                <a:solidFill>
                  <a:srgbClr val="545454"/>
                </a:solidFill>
                <a:latin typeface="Arial Black"/>
                <a:cs typeface="Arial Black"/>
              </a:rPr>
              <a:t>on </a:t>
            </a:r>
            <a:r>
              <a:rPr sz="3100" spc="-260" dirty="0">
                <a:solidFill>
                  <a:srgbClr val="545454"/>
                </a:solidFill>
                <a:latin typeface="Arial Black"/>
                <a:cs typeface="Arial Black"/>
              </a:rPr>
              <a:t>the </a:t>
            </a:r>
            <a:r>
              <a:rPr sz="3100" spc="-195" dirty="0">
                <a:solidFill>
                  <a:srgbClr val="545454"/>
                </a:solidFill>
                <a:latin typeface="Arial Black"/>
                <a:cs typeface="Arial Black"/>
              </a:rPr>
              <a:t>run-time  </a:t>
            </a:r>
            <a:r>
              <a:rPr sz="3100" spc="-275" dirty="0">
                <a:solidFill>
                  <a:srgbClr val="545454"/>
                </a:solidFill>
                <a:latin typeface="Arial Black"/>
                <a:cs typeface="Arial Black"/>
              </a:rPr>
              <a:t>evaluation </a:t>
            </a:r>
            <a:r>
              <a:rPr sz="3100" spc="-175" dirty="0">
                <a:solidFill>
                  <a:srgbClr val="545454"/>
                </a:solidFill>
                <a:latin typeface="Arial Black"/>
                <a:cs typeface="Arial Black"/>
              </a:rPr>
              <a:t>of </a:t>
            </a:r>
            <a:r>
              <a:rPr sz="3100" spc="-270" dirty="0">
                <a:solidFill>
                  <a:srgbClr val="545454"/>
                </a:solidFill>
                <a:latin typeface="Arial Black"/>
                <a:cs typeface="Arial Black"/>
              </a:rPr>
              <a:t>variable, </a:t>
            </a:r>
            <a:r>
              <a:rPr sz="3100" spc="-330" dirty="0">
                <a:solidFill>
                  <a:srgbClr val="545454"/>
                </a:solidFill>
                <a:latin typeface="Arial Black"/>
                <a:cs typeface="Arial Black"/>
              </a:rPr>
              <a:t>fact, </a:t>
            </a:r>
            <a:r>
              <a:rPr sz="3100" spc="-150" dirty="0">
                <a:solidFill>
                  <a:srgbClr val="545454"/>
                </a:solidFill>
                <a:latin typeface="Arial Black"/>
                <a:cs typeface="Arial Black"/>
              </a:rPr>
              <a:t>or </a:t>
            </a:r>
            <a:r>
              <a:rPr sz="3100" spc="-265" dirty="0">
                <a:solidFill>
                  <a:srgbClr val="545454"/>
                </a:solidFill>
                <a:latin typeface="Arial Black"/>
                <a:cs typeface="Arial Black"/>
              </a:rPr>
              <a:t>previous </a:t>
            </a:r>
            <a:r>
              <a:rPr sz="3100" spc="-370" dirty="0">
                <a:solidFill>
                  <a:srgbClr val="545454"/>
                </a:solidFill>
                <a:latin typeface="Arial Black"/>
                <a:cs typeface="Arial Black"/>
              </a:rPr>
              <a:t>task</a:t>
            </a:r>
            <a:r>
              <a:rPr sz="3100" spc="-145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260" dirty="0">
                <a:solidFill>
                  <a:srgbClr val="545454"/>
                </a:solidFill>
                <a:latin typeface="Arial Black"/>
                <a:cs typeface="Arial Black"/>
              </a:rPr>
              <a:t>result.</a:t>
            </a:r>
            <a:endParaRPr sz="31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4662311"/>
            <a:ext cx="14566900" cy="93345"/>
          </a:xfrm>
          <a:custGeom>
            <a:avLst/>
            <a:gdLst/>
            <a:ahLst/>
            <a:cxnLst/>
            <a:rect l="l" t="t" r="r" b="b"/>
            <a:pathLst>
              <a:path w="14566900" h="93345">
                <a:moveTo>
                  <a:pt x="0" y="93132"/>
                </a:moveTo>
                <a:lnTo>
                  <a:pt x="14566900" y="93132"/>
                </a:lnTo>
                <a:lnTo>
                  <a:pt x="14566900" y="0"/>
                </a:lnTo>
                <a:lnTo>
                  <a:pt x="0" y="0"/>
                </a:lnTo>
                <a:lnTo>
                  <a:pt x="0" y="93132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8866" y="4831644"/>
            <a:ext cx="93345" cy="1498600"/>
          </a:xfrm>
          <a:custGeom>
            <a:avLst/>
            <a:gdLst/>
            <a:ahLst/>
            <a:cxnLst/>
            <a:rect l="l" t="t" r="r" b="b"/>
            <a:pathLst>
              <a:path w="93345" h="1498600">
                <a:moveTo>
                  <a:pt x="0" y="1498600"/>
                </a:moveTo>
                <a:lnTo>
                  <a:pt x="93133" y="1498600"/>
                </a:lnTo>
                <a:lnTo>
                  <a:pt x="93133" y="0"/>
                </a:lnTo>
                <a:lnTo>
                  <a:pt x="0" y="0"/>
                </a:lnTo>
                <a:lnTo>
                  <a:pt x="0" y="14986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8866" y="4662311"/>
            <a:ext cx="169333" cy="16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05101" y="4662311"/>
            <a:ext cx="169333" cy="169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05101" y="6330245"/>
            <a:ext cx="169333" cy="169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8866" y="6330245"/>
            <a:ext cx="169333" cy="1693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2000" y="4755444"/>
            <a:ext cx="14732000" cy="1665605"/>
          </a:xfrm>
          <a:custGeom>
            <a:avLst/>
            <a:gdLst/>
            <a:ahLst/>
            <a:cxnLst/>
            <a:rect l="l" t="t" r="r" b="b"/>
            <a:pathLst>
              <a:path w="14732000" h="1665604">
                <a:moveTo>
                  <a:pt x="14732000" y="1665111"/>
                </a:moveTo>
                <a:lnTo>
                  <a:pt x="0" y="1665111"/>
                </a:lnTo>
                <a:lnTo>
                  <a:pt x="0" y="0"/>
                </a:lnTo>
                <a:lnTo>
                  <a:pt x="14732000" y="0"/>
                </a:lnTo>
                <a:lnTo>
                  <a:pt x="14732000" y="1665111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2555" y="5053188"/>
            <a:ext cx="1363980" cy="787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-</a:t>
            </a:r>
            <a:r>
              <a:rPr sz="1650" b="1" spc="-10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yum:</a:t>
            </a:r>
            <a:endParaRPr sz="1650">
              <a:latin typeface="Arial"/>
              <a:cs typeface="Arial"/>
            </a:endParaRPr>
          </a:p>
          <a:p>
            <a:pPr marL="234315" marR="5080">
              <a:lnSpc>
                <a:spcPct val="101000"/>
              </a:lnSpc>
            </a:pP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name: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httpd  </a:t>
            </a:r>
            <a:r>
              <a:rPr sz="1650" b="1" spc="-60" dirty="0">
                <a:solidFill>
                  <a:srgbClr val="E2CDAA"/>
                </a:solidFill>
                <a:latin typeface="Arial"/>
                <a:cs typeface="Arial"/>
              </a:rPr>
              <a:t>state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:</a:t>
            </a:r>
            <a:r>
              <a:rPr sz="1650" b="1" spc="-45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latest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5444" y="5827889"/>
            <a:ext cx="3542029" cy="282575"/>
          </a:xfrm>
          <a:prstGeom prst="rect">
            <a:avLst/>
          </a:prstGeom>
          <a:solidFill>
            <a:srgbClr val="5ABCBE"/>
          </a:solidFill>
        </p:spPr>
        <p:txBody>
          <a:bodyPr vert="horz" wrap="square" lIns="0" tIns="1905" rIns="0" bIns="0" rtlCol="0">
            <a:spAutoFit/>
          </a:bodyPr>
          <a:lstStyle/>
          <a:p>
            <a:pPr marL="3810">
              <a:lnSpc>
                <a:spcPct val="100000"/>
              </a:lnSpc>
              <a:spcBef>
                <a:spcPts val="15"/>
              </a:spcBef>
            </a:pPr>
            <a:r>
              <a:rPr sz="1650" b="1" spc="-70" dirty="0">
                <a:latin typeface="Arial"/>
                <a:cs typeface="Arial"/>
              </a:rPr>
              <a:t>when: </a:t>
            </a:r>
            <a:r>
              <a:rPr sz="1650" b="1" spc="-65" dirty="0">
                <a:latin typeface="Arial"/>
                <a:cs typeface="Arial"/>
              </a:rPr>
              <a:t>ansible_os_family </a:t>
            </a:r>
            <a:r>
              <a:rPr sz="1650" b="1" spc="5" dirty="0">
                <a:latin typeface="Arial"/>
                <a:cs typeface="Arial"/>
              </a:rPr>
              <a:t>==</a:t>
            </a:r>
            <a:r>
              <a:rPr sz="1650" b="1" spc="135" dirty="0">
                <a:latin typeface="Arial"/>
                <a:cs typeface="Arial"/>
              </a:rPr>
              <a:t> </a:t>
            </a:r>
            <a:r>
              <a:rPr sz="1650" b="1" spc="-70" dirty="0">
                <a:solidFill>
                  <a:srgbClr val="AE2D2D"/>
                </a:solidFill>
                <a:latin typeface="Arial"/>
                <a:cs typeface="Arial"/>
              </a:rPr>
              <a:t>"RedHat"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1440744"/>
            <a:ext cx="1186180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65" dirty="0"/>
              <a:t>T</a:t>
            </a:r>
            <a:r>
              <a:rPr spc="204" dirty="0"/>
              <a:t>a</a:t>
            </a:r>
            <a:r>
              <a:rPr spc="-190" dirty="0"/>
              <a:t>g</a:t>
            </a:r>
            <a:r>
              <a:rPr spc="-24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2442633"/>
            <a:ext cx="12509500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-475" dirty="0">
                <a:solidFill>
                  <a:srgbClr val="545454"/>
                </a:solidFill>
                <a:latin typeface="Arial Black"/>
                <a:cs typeface="Arial Black"/>
              </a:rPr>
              <a:t>Tags </a:t>
            </a:r>
            <a:r>
              <a:rPr sz="3100" spc="-280" dirty="0">
                <a:solidFill>
                  <a:srgbClr val="545454"/>
                </a:solidFill>
                <a:latin typeface="Arial Black"/>
                <a:cs typeface="Arial Black"/>
              </a:rPr>
              <a:t>are </a:t>
            </a:r>
            <a:r>
              <a:rPr sz="3100" spc="-250" dirty="0">
                <a:solidFill>
                  <a:srgbClr val="545454"/>
                </a:solidFill>
                <a:latin typeface="Arial Black"/>
                <a:cs typeface="Arial Black"/>
              </a:rPr>
              <a:t>useful </a:t>
            </a:r>
            <a:r>
              <a:rPr sz="3100" spc="-240" dirty="0">
                <a:solidFill>
                  <a:srgbClr val="545454"/>
                </a:solidFill>
                <a:latin typeface="Arial Black"/>
                <a:cs typeface="Arial Black"/>
              </a:rPr>
              <a:t>to </a:t>
            </a:r>
            <a:r>
              <a:rPr sz="3100" spc="-245" dirty="0">
                <a:solidFill>
                  <a:srgbClr val="545454"/>
                </a:solidFill>
                <a:latin typeface="Arial Black"/>
                <a:cs typeface="Arial Black"/>
              </a:rPr>
              <a:t>be </a:t>
            </a:r>
            <a:r>
              <a:rPr sz="3100" spc="-275" dirty="0">
                <a:solidFill>
                  <a:srgbClr val="545454"/>
                </a:solidFill>
                <a:latin typeface="Arial Black"/>
                <a:cs typeface="Arial Black"/>
              </a:rPr>
              <a:t>able </a:t>
            </a:r>
            <a:r>
              <a:rPr sz="3100" spc="-240" dirty="0">
                <a:solidFill>
                  <a:srgbClr val="545454"/>
                </a:solidFill>
                <a:latin typeface="Arial Black"/>
                <a:cs typeface="Arial Black"/>
              </a:rPr>
              <a:t>to </a:t>
            </a:r>
            <a:r>
              <a:rPr sz="3100" spc="-145" dirty="0">
                <a:solidFill>
                  <a:srgbClr val="545454"/>
                </a:solidFill>
                <a:latin typeface="Arial Black"/>
                <a:cs typeface="Arial Black"/>
              </a:rPr>
              <a:t>run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3100" spc="-295" dirty="0">
                <a:solidFill>
                  <a:srgbClr val="545454"/>
                </a:solidFill>
                <a:latin typeface="Arial Black"/>
                <a:cs typeface="Arial Black"/>
              </a:rPr>
              <a:t>subset </a:t>
            </a:r>
            <a:r>
              <a:rPr sz="3100" spc="-175" dirty="0">
                <a:solidFill>
                  <a:srgbClr val="545454"/>
                </a:solidFill>
                <a:latin typeface="Arial Black"/>
                <a:cs typeface="Arial Black"/>
              </a:rPr>
              <a:t>of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3100" spc="-260" dirty="0">
                <a:solidFill>
                  <a:srgbClr val="545454"/>
                </a:solidFill>
                <a:latin typeface="Arial Black"/>
                <a:cs typeface="Arial Black"/>
              </a:rPr>
              <a:t>playbook</a:t>
            </a:r>
            <a:r>
              <a:rPr sz="3100" spc="-220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200" dirty="0">
                <a:solidFill>
                  <a:srgbClr val="545454"/>
                </a:solidFill>
                <a:latin typeface="Arial Black"/>
                <a:cs typeface="Arial Black"/>
              </a:rPr>
              <a:t>on-demand.</a:t>
            </a:r>
            <a:endParaRPr sz="31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3138311"/>
            <a:ext cx="14566900" cy="93345"/>
          </a:xfrm>
          <a:custGeom>
            <a:avLst/>
            <a:gdLst/>
            <a:ahLst/>
            <a:cxnLst/>
            <a:rect l="l" t="t" r="r" b="b"/>
            <a:pathLst>
              <a:path w="14566900" h="93344">
                <a:moveTo>
                  <a:pt x="0" y="93133"/>
                </a:moveTo>
                <a:lnTo>
                  <a:pt x="14566900" y="93133"/>
                </a:lnTo>
                <a:lnTo>
                  <a:pt x="14566900" y="0"/>
                </a:lnTo>
                <a:lnTo>
                  <a:pt x="0" y="0"/>
                </a:lnTo>
                <a:lnTo>
                  <a:pt x="0" y="93133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8866" y="3307644"/>
            <a:ext cx="93345" cy="4038600"/>
          </a:xfrm>
          <a:custGeom>
            <a:avLst/>
            <a:gdLst/>
            <a:ahLst/>
            <a:cxnLst/>
            <a:rect l="l" t="t" r="r" b="b"/>
            <a:pathLst>
              <a:path w="93345" h="4038600">
                <a:moveTo>
                  <a:pt x="0" y="4038600"/>
                </a:moveTo>
                <a:lnTo>
                  <a:pt x="93133" y="4038600"/>
                </a:lnTo>
                <a:lnTo>
                  <a:pt x="93133" y="0"/>
                </a:lnTo>
                <a:lnTo>
                  <a:pt x="0" y="0"/>
                </a:lnTo>
                <a:lnTo>
                  <a:pt x="0" y="40386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8866" y="3138311"/>
            <a:ext cx="169333" cy="16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05101" y="3138311"/>
            <a:ext cx="169333" cy="169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05101" y="7346244"/>
            <a:ext cx="169333" cy="169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8866" y="7346244"/>
            <a:ext cx="169333" cy="1693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2000" y="3231444"/>
            <a:ext cx="14732000" cy="4205605"/>
          </a:xfrm>
          <a:custGeom>
            <a:avLst/>
            <a:gdLst/>
            <a:ahLst/>
            <a:cxnLst/>
            <a:rect l="l" t="t" r="r" b="b"/>
            <a:pathLst>
              <a:path w="14732000" h="4205605">
                <a:moveTo>
                  <a:pt x="14732000" y="4205111"/>
                </a:moveTo>
                <a:lnTo>
                  <a:pt x="0" y="4205111"/>
                </a:lnTo>
                <a:lnTo>
                  <a:pt x="0" y="0"/>
                </a:lnTo>
                <a:lnTo>
                  <a:pt x="14732000" y="0"/>
                </a:lnTo>
                <a:lnTo>
                  <a:pt x="14732000" y="4205111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2555" y="3529188"/>
            <a:ext cx="1842770" cy="154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8905" indent="-129539">
              <a:lnSpc>
                <a:spcPct val="100000"/>
              </a:lnSpc>
              <a:spcBef>
                <a:spcPts val="114"/>
              </a:spcBef>
              <a:buClr>
                <a:srgbClr val="DBDBDB"/>
              </a:buClr>
              <a:buChar char="-"/>
              <a:tabLst>
                <a:tab pos="129539" algn="l"/>
              </a:tabLst>
            </a:pPr>
            <a:r>
              <a:rPr sz="1650" b="1" spc="-90" dirty="0">
                <a:solidFill>
                  <a:srgbClr val="DBA2A2"/>
                </a:solidFill>
                <a:latin typeface="Arial"/>
                <a:cs typeface="Arial"/>
              </a:rPr>
              <a:t>yum:</a:t>
            </a:r>
            <a:endParaRPr sz="1650">
              <a:latin typeface="Arial"/>
              <a:cs typeface="Arial"/>
            </a:endParaRPr>
          </a:p>
          <a:p>
            <a:pPr marL="116839" marR="5080" indent="116839">
              <a:lnSpc>
                <a:spcPct val="101000"/>
              </a:lnSpc>
            </a:pP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name: </a:t>
            </a:r>
            <a:r>
              <a:rPr sz="1650" b="1" spc="-125" dirty="0">
                <a:solidFill>
                  <a:srgbClr val="DBDBDB"/>
                </a:solidFill>
                <a:latin typeface="Arial"/>
                <a:cs typeface="Arial"/>
              </a:rPr>
              <a:t>"{{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item </a:t>
            </a:r>
            <a:r>
              <a:rPr sz="1650" b="1" spc="-125" dirty="0">
                <a:solidFill>
                  <a:srgbClr val="DBDBDB"/>
                </a:solidFill>
                <a:latin typeface="Arial"/>
                <a:cs typeface="Arial"/>
              </a:rPr>
              <a:t>}}" 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state: latest  </a:t>
            </a:r>
            <a:r>
              <a:rPr sz="1650" b="1" spc="-75" dirty="0">
                <a:solidFill>
                  <a:srgbClr val="DBDBDB"/>
                </a:solidFill>
                <a:latin typeface="Arial"/>
                <a:cs typeface="Arial"/>
              </a:rPr>
              <a:t>with_items:</a:t>
            </a:r>
            <a:endParaRPr sz="1650">
              <a:latin typeface="Arial"/>
              <a:cs typeface="Arial"/>
            </a:endParaRPr>
          </a:p>
          <a:p>
            <a:pPr marL="245745" lvl="1" indent="-129539">
              <a:lnSpc>
                <a:spcPct val="100000"/>
              </a:lnSpc>
              <a:spcBef>
                <a:spcPts val="20"/>
              </a:spcBef>
              <a:buChar char="-"/>
              <a:tabLst>
                <a:tab pos="246379" algn="l"/>
              </a:tabLst>
            </a:pP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httpd</a:t>
            </a:r>
            <a:endParaRPr sz="1650">
              <a:latin typeface="Arial"/>
              <a:cs typeface="Arial"/>
            </a:endParaRPr>
          </a:p>
          <a:p>
            <a:pPr marL="245745" lvl="1" indent="-129539">
              <a:lnSpc>
                <a:spcPct val="100000"/>
              </a:lnSpc>
              <a:spcBef>
                <a:spcPts val="20"/>
              </a:spcBef>
              <a:buChar char="-"/>
              <a:tabLst>
                <a:tab pos="246379" algn="l"/>
              </a:tabLst>
            </a:pPr>
            <a:r>
              <a:rPr sz="1650" b="1" spc="-75" dirty="0">
                <a:solidFill>
                  <a:srgbClr val="DBDBDB"/>
                </a:solidFill>
                <a:latin typeface="Arial"/>
                <a:cs typeface="Arial"/>
              </a:rPr>
              <a:t>mod_wsgi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5444" y="5065889"/>
            <a:ext cx="466090" cy="282575"/>
          </a:xfrm>
          <a:prstGeom prst="rect">
            <a:avLst/>
          </a:prstGeom>
          <a:solidFill>
            <a:srgbClr val="5ABCBE"/>
          </a:solidFill>
        </p:spPr>
        <p:txBody>
          <a:bodyPr vert="horz" wrap="square" lIns="0" tIns="1905" rIns="0" bIns="0" rtlCol="0">
            <a:spAutoFit/>
          </a:bodyPr>
          <a:lstStyle/>
          <a:p>
            <a:pPr marL="3810">
              <a:lnSpc>
                <a:spcPct val="100000"/>
              </a:lnSpc>
              <a:spcBef>
                <a:spcPts val="15"/>
              </a:spcBef>
            </a:pPr>
            <a:r>
              <a:rPr sz="1650" b="1" spc="-9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a</a:t>
            </a:r>
            <a:r>
              <a:rPr sz="1650" b="1" spc="-90" dirty="0">
                <a:latin typeface="Arial"/>
                <a:cs typeface="Arial"/>
              </a:rPr>
              <a:t>g</a:t>
            </a:r>
            <a:r>
              <a:rPr sz="1650" b="1" spc="-85" dirty="0">
                <a:latin typeface="Arial"/>
                <a:cs typeface="Arial"/>
              </a:rPr>
              <a:t>s</a:t>
            </a:r>
            <a:r>
              <a:rPr sz="1650" b="1" spc="-90" dirty="0">
                <a:latin typeface="Arial"/>
                <a:cs typeface="Arial"/>
              </a:rPr>
              <a:t>: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8888" y="5348111"/>
            <a:ext cx="1043305" cy="254000"/>
          </a:xfrm>
          <a:prstGeom prst="rect">
            <a:avLst/>
          </a:prstGeom>
          <a:solidFill>
            <a:srgbClr val="5ABCB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</a:pPr>
            <a:r>
              <a:rPr sz="1650" b="1" spc="5" dirty="0">
                <a:latin typeface="Arial"/>
                <a:cs typeface="Arial"/>
              </a:rPr>
              <a:t>-</a:t>
            </a:r>
            <a:r>
              <a:rPr sz="1650" b="1" spc="-60" dirty="0">
                <a:latin typeface="Arial"/>
                <a:cs typeface="Arial"/>
              </a:rPr>
              <a:t> </a:t>
            </a:r>
            <a:r>
              <a:rPr sz="1650" b="1" spc="-55" dirty="0">
                <a:latin typeface="Arial"/>
                <a:cs typeface="Arial"/>
              </a:rPr>
              <a:t>packages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1204" y="5815188"/>
            <a:ext cx="3078480" cy="787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-</a:t>
            </a:r>
            <a:r>
              <a:rPr sz="1650" b="1" spc="-5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60" dirty="0">
                <a:solidFill>
                  <a:srgbClr val="DBA2A2"/>
                </a:solidFill>
                <a:latin typeface="Arial"/>
                <a:cs typeface="Arial"/>
              </a:rPr>
              <a:t>template:</a:t>
            </a:r>
            <a:endParaRPr sz="1650">
              <a:latin typeface="Arial"/>
              <a:cs typeface="Arial"/>
            </a:endParaRPr>
          </a:p>
          <a:p>
            <a:pPr marL="234315" marR="5080">
              <a:lnSpc>
                <a:spcPct val="101000"/>
              </a:lnSpc>
            </a:pP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src: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templates/httpd.conf.j2 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dest:</a:t>
            </a:r>
            <a:r>
              <a:rPr sz="1650" b="1" spc="-20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/etc/httpd/conf/httpd.conf</a:t>
            </a:r>
            <a:endParaRPr sz="1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5444" y="6589889"/>
            <a:ext cx="466090" cy="282575"/>
          </a:xfrm>
          <a:prstGeom prst="rect">
            <a:avLst/>
          </a:prstGeom>
          <a:solidFill>
            <a:srgbClr val="5ABCBE"/>
          </a:solidFill>
        </p:spPr>
        <p:txBody>
          <a:bodyPr vert="horz" wrap="square" lIns="0" tIns="1905" rIns="0" bIns="0" rtlCol="0">
            <a:spAutoFit/>
          </a:bodyPr>
          <a:lstStyle/>
          <a:p>
            <a:pPr marL="3810">
              <a:lnSpc>
                <a:spcPct val="100000"/>
              </a:lnSpc>
              <a:spcBef>
                <a:spcPts val="15"/>
              </a:spcBef>
            </a:pPr>
            <a:r>
              <a:rPr sz="1650" b="1" spc="-9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a</a:t>
            </a:r>
            <a:r>
              <a:rPr sz="1650" b="1" spc="-90" dirty="0">
                <a:latin typeface="Arial"/>
                <a:cs typeface="Arial"/>
              </a:rPr>
              <a:t>g</a:t>
            </a:r>
            <a:r>
              <a:rPr sz="1650" b="1" spc="-85" dirty="0">
                <a:latin typeface="Arial"/>
                <a:cs typeface="Arial"/>
              </a:rPr>
              <a:t>s</a:t>
            </a:r>
            <a:r>
              <a:rPr sz="1650" b="1" spc="-90" dirty="0">
                <a:latin typeface="Arial"/>
                <a:cs typeface="Arial"/>
              </a:rPr>
              <a:t>:</a:t>
            </a:r>
            <a:endParaRPr sz="1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8888" y="6872111"/>
            <a:ext cx="1341120" cy="254000"/>
          </a:xfrm>
          <a:prstGeom prst="rect">
            <a:avLst/>
          </a:prstGeom>
          <a:solidFill>
            <a:srgbClr val="5ABCB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</a:pPr>
            <a:r>
              <a:rPr sz="1650" b="1" spc="5" dirty="0">
                <a:latin typeface="Arial"/>
                <a:cs typeface="Arial"/>
              </a:rPr>
              <a:t>-</a:t>
            </a:r>
            <a:r>
              <a:rPr sz="1650" b="1" spc="-40" dirty="0">
                <a:latin typeface="Arial"/>
                <a:cs typeface="Arial"/>
              </a:rPr>
              <a:t> </a:t>
            </a:r>
            <a:r>
              <a:rPr sz="1650" b="1" spc="-85" dirty="0">
                <a:latin typeface="Arial"/>
                <a:cs typeface="Arial"/>
              </a:rPr>
              <a:t>configuration</a:t>
            </a:r>
            <a:endParaRPr sz="16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1440744"/>
            <a:ext cx="1755775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00" dirty="0"/>
              <a:t>B</a:t>
            </a:r>
            <a:r>
              <a:rPr spc="114" dirty="0"/>
              <a:t>l</a:t>
            </a:r>
            <a:r>
              <a:rPr spc="40" dirty="0"/>
              <a:t>o</a:t>
            </a:r>
            <a:r>
              <a:rPr spc="-170" dirty="0"/>
              <a:t>c</a:t>
            </a:r>
            <a:r>
              <a:rPr spc="275" dirty="0"/>
              <a:t>k</a:t>
            </a:r>
            <a:r>
              <a:rPr spc="-24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2408766"/>
            <a:ext cx="14465300" cy="104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95"/>
              </a:spcBef>
            </a:pPr>
            <a:r>
              <a:rPr sz="3100" spc="-385" dirty="0">
                <a:solidFill>
                  <a:srgbClr val="545454"/>
                </a:solidFill>
                <a:latin typeface="Arial Black"/>
                <a:cs typeface="Arial Black"/>
              </a:rPr>
              <a:t>Blocks </a:t>
            </a:r>
            <a:r>
              <a:rPr sz="3100" spc="-345" dirty="0">
                <a:solidFill>
                  <a:srgbClr val="545454"/>
                </a:solidFill>
                <a:latin typeface="Arial Black"/>
                <a:cs typeface="Arial Black"/>
              </a:rPr>
              <a:t>cut </a:t>
            </a:r>
            <a:r>
              <a:rPr sz="3100" spc="-275" dirty="0">
                <a:solidFill>
                  <a:srgbClr val="545454"/>
                </a:solidFill>
                <a:latin typeface="Arial Black"/>
                <a:cs typeface="Arial Black"/>
              </a:rPr>
              <a:t>down </a:t>
            </a:r>
            <a:r>
              <a:rPr sz="3100" spc="-180" dirty="0">
                <a:solidFill>
                  <a:srgbClr val="545454"/>
                </a:solidFill>
                <a:latin typeface="Arial Black"/>
                <a:cs typeface="Arial Black"/>
              </a:rPr>
              <a:t>on </a:t>
            </a:r>
            <a:r>
              <a:rPr sz="3100" spc="-275" dirty="0">
                <a:solidFill>
                  <a:srgbClr val="545454"/>
                </a:solidFill>
                <a:latin typeface="Arial Black"/>
                <a:cs typeface="Arial Black"/>
              </a:rPr>
              <a:t>repetitive </a:t>
            </a:r>
            <a:r>
              <a:rPr sz="3100" spc="-370" dirty="0">
                <a:solidFill>
                  <a:srgbClr val="545454"/>
                </a:solidFill>
                <a:latin typeface="Arial Black"/>
                <a:cs typeface="Arial Black"/>
              </a:rPr>
              <a:t>task </a:t>
            </a:r>
            <a:r>
              <a:rPr sz="3100" spc="-310" dirty="0">
                <a:solidFill>
                  <a:srgbClr val="545454"/>
                </a:solidFill>
                <a:latin typeface="Arial Black"/>
                <a:cs typeface="Arial Black"/>
              </a:rPr>
              <a:t>directives, </a:t>
            </a:r>
            <a:r>
              <a:rPr sz="3100" spc="-325" dirty="0">
                <a:solidFill>
                  <a:srgbClr val="545454"/>
                </a:solidFill>
                <a:latin typeface="Arial Black"/>
                <a:cs typeface="Arial Black"/>
              </a:rPr>
              <a:t>allow </a:t>
            </a:r>
            <a:r>
              <a:rPr sz="3100" spc="-155" dirty="0">
                <a:solidFill>
                  <a:srgbClr val="545454"/>
                </a:solidFill>
                <a:latin typeface="Arial Black"/>
                <a:cs typeface="Arial Black"/>
              </a:rPr>
              <a:t>for </a:t>
            </a:r>
            <a:r>
              <a:rPr sz="3100" spc="-325" dirty="0">
                <a:solidFill>
                  <a:srgbClr val="545454"/>
                </a:solidFill>
                <a:latin typeface="Arial Black"/>
                <a:cs typeface="Arial Black"/>
              </a:rPr>
              <a:t>logical </a:t>
            </a:r>
            <a:r>
              <a:rPr sz="3100" spc="-229" dirty="0">
                <a:solidFill>
                  <a:srgbClr val="545454"/>
                </a:solidFill>
                <a:latin typeface="Arial Black"/>
                <a:cs typeface="Arial Black"/>
              </a:rPr>
              <a:t>grouping </a:t>
            </a:r>
            <a:r>
              <a:rPr sz="3100" spc="-175" dirty="0">
                <a:solidFill>
                  <a:srgbClr val="545454"/>
                </a:solidFill>
                <a:latin typeface="Arial Black"/>
                <a:cs typeface="Arial Black"/>
              </a:rPr>
              <a:t>of </a:t>
            </a:r>
            <a:r>
              <a:rPr sz="3100" spc="-380" dirty="0">
                <a:solidFill>
                  <a:srgbClr val="545454"/>
                </a:solidFill>
                <a:latin typeface="Arial Black"/>
                <a:cs typeface="Arial Black"/>
              </a:rPr>
              <a:t>tasks  </a:t>
            </a:r>
            <a:r>
              <a:rPr sz="3100" spc="-225" dirty="0">
                <a:solidFill>
                  <a:srgbClr val="545454"/>
                </a:solidFill>
                <a:latin typeface="Arial Black"/>
                <a:cs typeface="Arial Black"/>
              </a:rPr>
              <a:t>and </a:t>
            </a:r>
            <a:r>
              <a:rPr sz="3100" spc="-305" dirty="0">
                <a:solidFill>
                  <a:srgbClr val="545454"/>
                </a:solidFill>
                <a:latin typeface="Arial Black"/>
                <a:cs typeface="Arial Black"/>
              </a:rPr>
              <a:t>even </a:t>
            </a:r>
            <a:r>
              <a:rPr sz="3100" spc="-204" dirty="0">
                <a:solidFill>
                  <a:srgbClr val="545454"/>
                </a:solidFill>
                <a:latin typeface="Arial Black"/>
                <a:cs typeface="Arial Black"/>
              </a:rPr>
              <a:t>in </a:t>
            </a:r>
            <a:r>
              <a:rPr sz="3100" spc="-275" dirty="0">
                <a:solidFill>
                  <a:srgbClr val="545454"/>
                </a:solidFill>
                <a:latin typeface="Arial Black"/>
                <a:cs typeface="Arial Black"/>
              </a:rPr>
              <a:t>play </a:t>
            </a:r>
            <a:r>
              <a:rPr sz="3100" spc="-185" dirty="0">
                <a:solidFill>
                  <a:srgbClr val="545454"/>
                </a:solidFill>
                <a:latin typeface="Arial Black"/>
                <a:cs typeface="Arial Black"/>
              </a:rPr>
              <a:t>error</a:t>
            </a:r>
            <a:r>
              <a:rPr sz="3100" spc="-145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235" dirty="0">
                <a:solidFill>
                  <a:srgbClr val="545454"/>
                </a:solidFill>
                <a:latin typeface="Arial Black"/>
                <a:cs typeface="Arial Black"/>
              </a:rPr>
              <a:t>handling.</a:t>
            </a:r>
            <a:endParaRPr sz="31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3646311"/>
            <a:ext cx="14566900" cy="93345"/>
          </a:xfrm>
          <a:custGeom>
            <a:avLst/>
            <a:gdLst/>
            <a:ahLst/>
            <a:cxnLst/>
            <a:rect l="l" t="t" r="r" b="b"/>
            <a:pathLst>
              <a:path w="14566900" h="93345">
                <a:moveTo>
                  <a:pt x="0" y="93132"/>
                </a:moveTo>
                <a:lnTo>
                  <a:pt x="14566900" y="93132"/>
                </a:lnTo>
                <a:lnTo>
                  <a:pt x="14566900" y="0"/>
                </a:lnTo>
                <a:lnTo>
                  <a:pt x="0" y="0"/>
                </a:lnTo>
                <a:lnTo>
                  <a:pt x="0" y="93132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8866" y="3815644"/>
            <a:ext cx="93345" cy="3530600"/>
          </a:xfrm>
          <a:custGeom>
            <a:avLst/>
            <a:gdLst/>
            <a:ahLst/>
            <a:cxnLst/>
            <a:rect l="l" t="t" r="r" b="b"/>
            <a:pathLst>
              <a:path w="93345" h="3530600">
                <a:moveTo>
                  <a:pt x="0" y="3530600"/>
                </a:moveTo>
                <a:lnTo>
                  <a:pt x="93133" y="3530600"/>
                </a:lnTo>
                <a:lnTo>
                  <a:pt x="93133" y="0"/>
                </a:lnTo>
                <a:lnTo>
                  <a:pt x="0" y="0"/>
                </a:lnTo>
                <a:lnTo>
                  <a:pt x="0" y="35306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8866" y="3646311"/>
            <a:ext cx="169333" cy="16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05101" y="3646311"/>
            <a:ext cx="169333" cy="169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05101" y="7346244"/>
            <a:ext cx="169333" cy="169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8866" y="7346244"/>
            <a:ext cx="169333" cy="1693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2000" y="3739444"/>
            <a:ext cx="14732000" cy="3697604"/>
          </a:xfrm>
          <a:custGeom>
            <a:avLst/>
            <a:gdLst/>
            <a:ahLst/>
            <a:cxnLst/>
            <a:rect l="l" t="t" r="r" b="b"/>
            <a:pathLst>
              <a:path w="14732000" h="3697604">
                <a:moveTo>
                  <a:pt x="14732000" y="3697111"/>
                </a:moveTo>
                <a:lnTo>
                  <a:pt x="0" y="3697111"/>
                </a:lnTo>
                <a:lnTo>
                  <a:pt x="0" y="0"/>
                </a:lnTo>
                <a:lnTo>
                  <a:pt x="14732000" y="0"/>
                </a:lnTo>
                <a:lnTo>
                  <a:pt x="14732000" y="3697111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2555" y="4037188"/>
            <a:ext cx="83185" cy="27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-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9555" y="4049889"/>
            <a:ext cx="563245" cy="282575"/>
          </a:xfrm>
          <a:prstGeom prst="rect">
            <a:avLst/>
          </a:prstGeom>
          <a:solidFill>
            <a:srgbClr val="5ABCBE"/>
          </a:solidFill>
        </p:spPr>
        <p:txBody>
          <a:bodyPr vert="horz" wrap="square" lIns="0" tIns="1905" rIns="0" bIns="0" rtlCol="0">
            <a:spAutoFit/>
          </a:bodyPr>
          <a:lstStyle/>
          <a:p>
            <a:pPr marL="1905">
              <a:lnSpc>
                <a:spcPct val="100000"/>
              </a:lnSpc>
              <a:spcBef>
                <a:spcPts val="15"/>
              </a:spcBef>
            </a:pPr>
            <a:r>
              <a:rPr sz="1650" b="1" spc="-90" dirty="0">
                <a:solidFill>
                  <a:srgbClr val="AE2D2D"/>
                </a:solidFill>
                <a:latin typeface="Arial"/>
                <a:cs typeface="Arial"/>
              </a:rPr>
              <a:t>b</a:t>
            </a:r>
            <a:r>
              <a:rPr sz="1650" b="1" spc="-95" dirty="0">
                <a:solidFill>
                  <a:srgbClr val="AE2D2D"/>
                </a:solidFill>
                <a:latin typeface="Arial"/>
                <a:cs typeface="Arial"/>
              </a:rPr>
              <a:t>l</a:t>
            </a:r>
            <a:r>
              <a:rPr sz="1650" b="1" spc="-90" dirty="0">
                <a:solidFill>
                  <a:srgbClr val="AE2D2D"/>
                </a:solidFill>
                <a:latin typeface="Arial"/>
                <a:cs typeface="Arial"/>
              </a:rPr>
              <a:t>o</a:t>
            </a:r>
            <a:r>
              <a:rPr sz="1650" b="1" spc="-85" dirty="0">
                <a:solidFill>
                  <a:srgbClr val="AE2D2D"/>
                </a:solidFill>
                <a:latin typeface="Arial"/>
                <a:cs typeface="Arial"/>
              </a:rPr>
              <a:t>ck</a:t>
            </a:r>
            <a:r>
              <a:rPr sz="1650" b="1" spc="-90" dirty="0">
                <a:solidFill>
                  <a:srgbClr val="AE2D2D"/>
                </a:solidFill>
                <a:latin typeface="Arial"/>
                <a:cs typeface="Arial"/>
              </a:rPr>
              <a:t>: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9854" y="4291188"/>
            <a:ext cx="3547110" cy="281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8905" indent="-129539">
              <a:lnSpc>
                <a:spcPct val="100000"/>
              </a:lnSpc>
              <a:spcBef>
                <a:spcPts val="114"/>
              </a:spcBef>
              <a:buClr>
                <a:srgbClr val="DBDBDB"/>
              </a:buClr>
              <a:buChar char="-"/>
              <a:tabLst>
                <a:tab pos="129539" algn="l"/>
              </a:tabLst>
            </a:pPr>
            <a:r>
              <a:rPr sz="1650" b="1" spc="-90" dirty="0">
                <a:solidFill>
                  <a:srgbClr val="DBA2A2"/>
                </a:solidFill>
                <a:latin typeface="Arial"/>
                <a:cs typeface="Arial"/>
              </a:rPr>
              <a:t>yum:</a:t>
            </a:r>
            <a:endParaRPr sz="1650">
              <a:latin typeface="Arial"/>
              <a:cs typeface="Arial"/>
            </a:endParaRPr>
          </a:p>
          <a:p>
            <a:pPr marL="116839" marR="1709420" indent="116839">
              <a:lnSpc>
                <a:spcPct val="101000"/>
              </a:lnSpc>
            </a:pPr>
            <a:r>
              <a:rPr sz="1650" b="1" spc="-50" dirty="0">
                <a:solidFill>
                  <a:srgbClr val="DBDBDB"/>
                </a:solidFill>
                <a:latin typeface="Arial"/>
                <a:cs typeface="Arial"/>
              </a:rPr>
              <a:t>name: </a:t>
            </a:r>
            <a:r>
              <a:rPr sz="1650" b="1" spc="-125" dirty="0">
                <a:solidFill>
                  <a:srgbClr val="DBDBDB"/>
                </a:solidFill>
                <a:latin typeface="Arial"/>
                <a:cs typeface="Arial"/>
              </a:rPr>
              <a:t>"{{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item </a:t>
            </a:r>
            <a:r>
              <a:rPr sz="1650" b="1" spc="-125" dirty="0">
                <a:solidFill>
                  <a:srgbClr val="DBDBDB"/>
                </a:solidFill>
                <a:latin typeface="Arial"/>
                <a:cs typeface="Arial"/>
              </a:rPr>
              <a:t>}}" 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state: latest  </a:t>
            </a:r>
            <a:r>
              <a:rPr sz="1650" b="1" spc="-75" dirty="0">
                <a:solidFill>
                  <a:srgbClr val="DBDBDB"/>
                </a:solidFill>
                <a:latin typeface="Arial"/>
                <a:cs typeface="Arial"/>
              </a:rPr>
              <a:t>with_items:</a:t>
            </a:r>
            <a:endParaRPr sz="1650">
              <a:latin typeface="Arial"/>
              <a:cs typeface="Arial"/>
            </a:endParaRPr>
          </a:p>
          <a:p>
            <a:pPr marL="245745" lvl="1" indent="-129539">
              <a:lnSpc>
                <a:spcPct val="100000"/>
              </a:lnSpc>
              <a:spcBef>
                <a:spcPts val="20"/>
              </a:spcBef>
              <a:buChar char="-"/>
              <a:tabLst>
                <a:tab pos="246379" algn="l"/>
              </a:tabLst>
            </a:pP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httpd</a:t>
            </a:r>
            <a:endParaRPr sz="1650">
              <a:latin typeface="Arial"/>
              <a:cs typeface="Arial"/>
            </a:endParaRPr>
          </a:p>
          <a:p>
            <a:pPr marL="245745" lvl="1" indent="-129539">
              <a:lnSpc>
                <a:spcPct val="100000"/>
              </a:lnSpc>
              <a:spcBef>
                <a:spcPts val="20"/>
              </a:spcBef>
              <a:buChar char="-"/>
              <a:tabLst>
                <a:tab pos="246379" algn="l"/>
              </a:tabLst>
            </a:pPr>
            <a:r>
              <a:rPr sz="1650" b="1" spc="-75" dirty="0">
                <a:solidFill>
                  <a:srgbClr val="DBDBDB"/>
                </a:solidFill>
                <a:latin typeface="Arial"/>
                <a:cs typeface="Arial"/>
              </a:rPr>
              <a:t>mod_wsgi</a:t>
            </a:r>
            <a:endParaRPr sz="16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DBDBDB"/>
              </a:buClr>
              <a:buFont typeface="Arial"/>
              <a:buChar char="-"/>
            </a:pPr>
            <a:endParaRPr sz="1750">
              <a:latin typeface="Arial"/>
              <a:cs typeface="Arial"/>
            </a:endParaRPr>
          </a:p>
          <a:p>
            <a:pPr marL="128905" indent="-129539">
              <a:lnSpc>
                <a:spcPct val="100000"/>
              </a:lnSpc>
              <a:spcBef>
                <a:spcPts val="5"/>
              </a:spcBef>
              <a:buClr>
                <a:srgbClr val="DBDBDB"/>
              </a:buClr>
              <a:buChar char="-"/>
              <a:tabLst>
                <a:tab pos="129539" algn="l"/>
              </a:tabLst>
            </a:pPr>
            <a:r>
              <a:rPr sz="1650" b="1" spc="-60" dirty="0">
                <a:solidFill>
                  <a:srgbClr val="DBA2A2"/>
                </a:solidFill>
                <a:latin typeface="Arial"/>
                <a:cs typeface="Arial"/>
              </a:rPr>
              <a:t>template:</a:t>
            </a:r>
            <a:endParaRPr sz="1650">
              <a:latin typeface="Arial"/>
              <a:cs typeface="Arial"/>
            </a:endParaRPr>
          </a:p>
          <a:p>
            <a:pPr marL="234315" marR="473075">
              <a:lnSpc>
                <a:spcPct val="101000"/>
              </a:lnSpc>
            </a:pP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src: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templates/httpd.conf.j2 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dest:</a:t>
            </a:r>
            <a:r>
              <a:rPr sz="1650" b="1" spc="-20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/etc/httpd/conf/httpd.conf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when: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ansible_os_family </a:t>
            </a: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==</a:t>
            </a:r>
            <a:r>
              <a:rPr sz="1650" b="1" spc="135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"RedHat"</a:t>
            </a:r>
            <a:endParaRPr sz="16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1708855"/>
            <a:ext cx="1457960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54" dirty="0"/>
              <a:t>R</a:t>
            </a:r>
            <a:r>
              <a:rPr spc="40" dirty="0"/>
              <a:t>o</a:t>
            </a:r>
            <a:r>
              <a:rPr spc="114" dirty="0"/>
              <a:t>l</a:t>
            </a:r>
            <a:r>
              <a:rPr spc="150" dirty="0"/>
              <a:t>e</a:t>
            </a:r>
            <a:r>
              <a:rPr spc="-24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164166" y="4113389"/>
            <a:ext cx="155222" cy="155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4166" y="4748389"/>
            <a:ext cx="155222" cy="155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4166" y="5369278"/>
            <a:ext cx="155222" cy="155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4166" y="6498166"/>
            <a:ext cx="155222" cy="155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9300" y="2676877"/>
            <a:ext cx="14631035" cy="4639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95"/>
              </a:spcBef>
            </a:pPr>
            <a:r>
              <a:rPr sz="3100" spc="-335" dirty="0">
                <a:solidFill>
                  <a:srgbClr val="545454"/>
                </a:solidFill>
                <a:latin typeface="Arial Black"/>
                <a:cs typeface="Arial Black"/>
              </a:rPr>
              <a:t>Roles </a:t>
            </a:r>
            <a:r>
              <a:rPr sz="3100" spc="-280" dirty="0">
                <a:solidFill>
                  <a:srgbClr val="545454"/>
                </a:solidFill>
                <a:latin typeface="Arial Black"/>
                <a:cs typeface="Arial Black"/>
              </a:rPr>
              <a:t>are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3100" spc="-375" dirty="0">
                <a:solidFill>
                  <a:srgbClr val="545454"/>
                </a:solidFill>
                <a:latin typeface="Arial Black"/>
                <a:cs typeface="Arial Black"/>
              </a:rPr>
              <a:t>packages </a:t>
            </a:r>
            <a:r>
              <a:rPr sz="3100" spc="-175" dirty="0">
                <a:solidFill>
                  <a:srgbClr val="545454"/>
                </a:solidFill>
                <a:latin typeface="Arial Black"/>
                <a:cs typeface="Arial Black"/>
              </a:rPr>
              <a:t>of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closely </a:t>
            </a:r>
            <a:r>
              <a:rPr sz="3100" spc="-270" dirty="0">
                <a:solidFill>
                  <a:srgbClr val="545454"/>
                </a:solidFill>
                <a:latin typeface="Arial Black"/>
                <a:cs typeface="Arial Black"/>
              </a:rPr>
              <a:t>related </a:t>
            </a:r>
            <a:r>
              <a:rPr sz="3100" spc="-290" dirty="0">
                <a:solidFill>
                  <a:srgbClr val="545454"/>
                </a:solidFill>
                <a:latin typeface="Arial Black"/>
                <a:cs typeface="Arial Black"/>
              </a:rPr>
              <a:t>Ansible content </a:t>
            </a:r>
            <a:r>
              <a:rPr sz="3100" spc="-270" dirty="0">
                <a:solidFill>
                  <a:srgbClr val="545454"/>
                </a:solidFill>
                <a:latin typeface="Arial Black"/>
                <a:cs typeface="Arial Black"/>
              </a:rPr>
              <a:t>that </a:t>
            </a:r>
            <a:r>
              <a:rPr sz="3100" spc="-365" dirty="0">
                <a:solidFill>
                  <a:srgbClr val="545454"/>
                </a:solidFill>
                <a:latin typeface="Arial Black"/>
                <a:cs typeface="Arial Black"/>
              </a:rPr>
              <a:t>can </a:t>
            </a:r>
            <a:r>
              <a:rPr sz="3100" spc="-245" dirty="0">
                <a:solidFill>
                  <a:srgbClr val="545454"/>
                </a:solidFill>
                <a:latin typeface="Arial Black"/>
                <a:cs typeface="Arial Black"/>
              </a:rPr>
              <a:t>be </a:t>
            </a:r>
            <a:r>
              <a:rPr sz="3100" spc="-265" dirty="0">
                <a:solidFill>
                  <a:srgbClr val="545454"/>
                </a:solidFill>
                <a:latin typeface="Arial Black"/>
                <a:cs typeface="Arial Black"/>
              </a:rPr>
              <a:t>shared </a:t>
            </a:r>
            <a:r>
              <a:rPr sz="3100" spc="-225" dirty="0">
                <a:solidFill>
                  <a:srgbClr val="545454"/>
                </a:solidFill>
                <a:latin typeface="Arial Black"/>
                <a:cs typeface="Arial Black"/>
              </a:rPr>
              <a:t>more  </a:t>
            </a:r>
            <a:r>
              <a:rPr sz="3100" spc="-320" dirty="0">
                <a:solidFill>
                  <a:srgbClr val="545454"/>
                </a:solidFill>
                <a:latin typeface="Arial Black"/>
                <a:cs typeface="Arial Black"/>
              </a:rPr>
              <a:t>easily </a:t>
            </a:r>
            <a:r>
              <a:rPr sz="3100" spc="-240" dirty="0">
                <a:solidFill>
                  <a:srgbClr val="545454"/>
                </a:solidFill>
                <a:latin typeface="Arial Black"/>
                <a:cs typeface="Arial Black"/>
              </a:rPr>
              <a:t>than </a:t>
            </a:r>
            <a:r>
              <a:rPr sz="3100" spc="-300" dirty="0">
                <a:solidFill>
                  <a:srgbClr val="545454"/>
                </a:solidFill>
                <a:latin typeface="Arial Black"/>
                <a:cs typeface="Arial Black"/>
              </a:rPr>
              <a:t>plays</a:t>
            </a:r>
            <a:r>
              <a:rPr sz="3100" spc="-135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250" dirty="0">
                <a:solidFill>
                  <a:srgbClr val="545454"/>
                </a:solidFill>
                <a:latin typeface="Arial Black"/>
                <a:cs typeface="Arial Black"/>
              </a:rPr>
              <a:t>alone.</a:t>
            </a:r>
            <a:endParaRPr sz="3100">
              <a:latin typeface="Arial Black"/>
              <a:cs typeface="Arial Black"/>
            </a:endParaRPr>
          </a:p>
          <a:p>
            <a:pPr marL="802640">
              <a:lnSpc>
                <a:spcPct val="100000"/>
              </a:lnSpc>
              <a:spcBef>
                <a:spcPts val="1840"/>
              </a:spcBef>
            </a:pPr>
            <a:r>
              <a:rPr sz="3100" spc="-280" dirty="0">
                <a:solidFill>
                  <a:srgbClr val="545454"/>
                </a:solidFill>
                <a:latin typeface="Arial Black"/>
                <a:cs typeface="Arial Black"/>
              </a:rPr>
              <a:t>Improves </a:t>
            </a:r>
            <a:r>
              <a:rPr sz="3100" spc="-265" dirty="0">
                <a:solidFill>
                  <a:srgbClr val="545454"/>
                </a:solidFill>
                <a:latin typeface="Arial Black"/>
                <a:cs typeface="Arial Black"/>
              </a:rPr>
              <a:t>readability </a:t>
            </a:r>
            <a:r>
              <a:rPr sz="3100" spc="-225" dirty="0">
                <a:solidFill>
                  <a:srgbClr val="545454"/>
                </a:solidFill>
                <a:latin typeface="Arial Black"/>
                <a:cs typeface="Arial Black"/>
              </a:rPr>
              <a:t>and </a:t>
            </a:r>
            <a:r>
              <a:rPr sz="3100" spc="-260" dirty="0">
                <a:solidFill>
                  <a:srgbClr val="545454"/>
                </a:solidFill>
                <a:latin typeface="Arial Black"/>
                <a:cs typeface="Arial Black"/>
              </a:rPr>
              <a:t>maintainability </a:t>
            </a:r>
            <a:r>
              <a:rPr sz="3100" spc="-175" dirty="0">
                <a:solidFill>
                  <a:srgbClr val="545454"/>
                </a:solidFill>
                <a:latin typeface="Arial Black"/>
                <a:cs typeface="Arial Black"/>
              </a:rPr>
              <a:t>of </a:t>
            </a:r>
            <a:r>
              <a:rPr sz="3100" spc="-320" dirty="0">
                <a:solidFill>
                  <a:srgbClr val="545454"/>
                </a:solidFill>
                <a:latin typeface="Arial Black"/>
                <a:cs typeface="Arial Black"/>
              </a:rPr>
              <a:t>complex</a:t>
            </a:r>
            <a:r>
              <a:rPr sz="3100" spc="-175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300" dirty="0">
                <a:solidFill>
                  <a:srgbClr val="545454"/>
                </a:solidFill>
                <a:latin typeface="Arial Black"/>
                <a:cs typeface="Arial Black"/>
              </a:rPr>
              <a:t>plays</a:t>
            </a:r>
            <a:endParaRPr sz="3100">
              <a:latin typeface="Arial Black"/>
              <a:cs typeface="Arial Black"/>
            </a:endParaRPr>
          </a:p>
          <a:p>
            <a:pPr marL="802640">
              <a:lnSpc>
                <a:spcPct val="100000"/>
              </a:lnSpc>
              <a:spcBef>
                <a:spcPts val="1280"/>
              </a:spcBef>
            </a:pPr>
            <a:r>
              <a:rPr sz="3100" spc="-405" dirty="0">
                <a:solidFill>
                  <a:srgbClr val="545454"/>
                </a:solidFill>
                <a:latin typeface="Arial Black"/>
                <a:cs typeface="Arial Black"/>
              </a:rPr>
              <a:t>Eases </a:t>
            </a:r>
            <a:r>
              <a:rPr sz="3100" spc="-265" dirty="0">
                <a:solidFill>
                  <a:srgbClr val="545454"/>
                </a:solidFill>
                <a:latin typeface="Arial Black"/>
                <a:cs typeface="Arial Black"/>
              </a:rPr>
              <a:t>sharing, </a:t>
            </a:r>
            <a:r>
              <a:rPr sz="3100" spc="-280" dirty="0">
                <a:solidFill>
                  <a:srgbClr val="545454"/>
                </a:solidFill>
                <a:latin typeface="Arial Black"/>
                <a:cs typeface="Arial Black"/>
              </a:rPr>
              <a:t>reuse </a:t>
            </a:r>
            <a:r>
              <a:rPr sz="3100" spc="-225" dirty="0">
                <a:solidFill>
                  <a:srgbClr val="545454"/>
                </a:solidFill>
                <a:latin typeface="Arial Black"/>
                <a:cs typeface="Arial Black"/>
              </a:rPr>
              <a:t>and </a:t>
            </a:r>
            <a:r>
              <a:rPr sz="3100" spc="-254" dirty="0">
                <a:solidFill>
                  <a:srgbClr val="545454"/>
                </a:solidFill>
                <a:latin typeface="Arial Black"/>
                <a:cs typeface="Arial Black"/>
              </a:rPr>
              <a:t>standardization </a:t>
            </a:r>
            <a:r>
              <a:rPr sz="3100" spc="-175" dirty="0">
                <a:solidFill>
                  <a:srgbClr val="545454"/>
                </a:solidFill>
                <a:latin typeface="Arial Black"/>
                <a:cs typeface="Arial Black"/>
              </a:rPr>
              <a:t>of </a:t>
            </a:r>
            <a:r>
              <a:rPr sz="3100" spc="-245" dirty="0">
                <a:solidFill>
                  <a:srgbClr val="545454"/>
                </a:solidFill>
                <a:latin typeface="Arial Black"/>
                <a:cs typeface="Arial Black"/>
              </a:rPr>
              <a:t>automation</a:t>
            </a:r>
            <a:r>
              <a:rPr sz="3100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335" dirty="0">
                <a:solidFill>
                  <a:srgbClr val="545454"/>
                </a:solidFill>
                <a:latin typeface="Arial Black"/>
                <a:cs typeface="Arial Black"/>
              </a:rPr>
              <a:t>processes</a:t>
            </a:r>
            <a:endParaRPr sz="3100">
              <a:latin typeface="Arial Black"/>
              <a:cs typeface="Arial Black"/>
            </a:endParaRPr>
          </a:p>
          <a:p>
            <a:pPr marL="802640" marR="755650">
              <a:lnSpc>
                <a:spcPct val="107500"/>
              </a:lnSpc>
              <a:spcBef>
                <a:spcPts val="890"/>
              </a:spcBef>
            </a:pPr>
            <a:r>
              <a:rPr sz="3100" spc="-315" dirty="0">
                <a:solidFill>
                  <a:srgbClr val="545454"/>
                </a:solidFill>
                <a:latin typeface="Arial Black"/>
                <a:cs typeface="Arial Black"/>
              </a:rPr>
              <a:t>Enables </a:t>
            </a:r>
            <a:r>
              <a:rPr sz="3100" spc="-290" dirty="0">
                <a:solidFill>
                  <a:srgbClr val="545454"/>
                </a:solidFill>
                <a:latin typeface="Arial Black"/>
                <a:cs typeface="Arial Black"/>
              </a:rPr>
              <a:t>Ansible content </a:t>
            </a:r>
            <a:r>
              <a:rPr sz="3100" spc="-240" dirty="0">
                <a:solidFill>
                  <a:srgbClr val="545454"/>
                </a:solidFill>
                <a:latin typeface="Arial Black"/>
                <a:cs typeface="Arial Black"/>
              </a:rPr>
              <a:t>to </a:t>
            </a:r>
            <a:r>
              <a:rPr sz="3100" spc="-355" dirty="0">
                <a:solidFill>
                  <a:srgbClr val="545454"/>
                </a:solidFill>
                <a:latin typeface="Arial Black"/>
                <a:cs typeface="Arial Black"/>
              </a:rPr>
              <a:t>exist </a:t>
            </a:r>
            <a:r>
              <a:rPr sz="3100" spc="-240" dirty="0">
                <a:solidFill>
                  <a:srgbClr val="545454"/>
                </a:solidFill>
                <a:latin typeface="Arial Black"/>
                <a:cs typeface="Arial Black"/>
              </a:rPr>
              <a:t>independently </a:t>
            </a:r>
            <a:r>
              <a:rPr sz="3100" spc="-175" dirty="0">
                <a:solidFill>
                  <a:srgbClr val="545454"/>
                </a:solidFill>
                <a:latin typeface="Arial Black"/>
                <a:cs typeface="Arial Black"/>
              </a:rPr>
              <a:t>of </a:t>
            </a:r>
            <a:r>
              <a:rPr sz="3100" spc="-280" dirty="0">
                <a:solidFill>
                  <a:srgbClr val="545454"/>
                </a:solidFill>
                <a:latin typeface="Arial Black"/>
                <a:cs typeface="Arial Black"/>
              </a:rPr>
              <a:t>playbooks, </a:t>
            </a:r>
            <a:r>
              <a:rPr sz="3100" spc="-300" dirty="0">
                <a:solidFill>
                  <a:srgbClr val="545454"/>
                </a:solidFill>
                <a:latin typeface="Arial Black"/>
                <a:cs typeface="Arial Black"/>
              </a:rPr>
              <a:t>projects </a:t>
            </a:r>
            <a:r>
              <a:rPr sz="3100" spc="-35" dirty="0">
                <a:solidFill>
                  <a:srgbClr val="545454"/>
                </a:solidFill>
                <a:latin typeface="Arial Black"/>
                <a:cs typeface="Arial Black"/>
              </a:rPr>
              <a:t>--  </a:t>
            </a:r>
            <a:r>
              <a:rPr sz="3100" spc="-305" dirty="0">
                <a:solidFill>
                  <a:srgbClr val="545454"/>
                </a:solidFill>
                <a:latin typeface="Arial Black"/>
                <a:cs typeface="Arial Black"/>
              </a:rPr>
              <a:t>even</a:t>
            </a:r>
            <a:r>
              <a:rPr sz="3100" spc="-235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260" dirty="0">
                <a:solidFill>
                  <a:srgbClr val="545454"/>
                </a:solidFill>
                <a:latin typeface="Arial Black"/>
                <a:cs typeface="Arial Black"/>
              </a:rPr>
              <a:t>organizations</a:t>
            </a:r>
            <a:endParaRPr sz="3100">
              <a:latin typeface="Arial Black"/>
              <a:cs typeface="Arial Black"/>
            </a:endParaRPr>
          </a:p>
          <a:p>
            <a:pPr marL="802640" marR="452755">
              <a:lnSpc>
                <a:spcPct val="107500"/>
              </a:lnSpc>
              <a:spcBef>
                <a:spcPts val="890"/>
              </a:spcBef>
            </a:pPr>
            <a:r>
              <a:rPr sz="3100" spc="-290" dirty="0">
                <a:solidFill>
                  <a:srgbClr val="545454"/>
                </a:solidFill>
                <a:latin typeface="Arial Black"/>
                <a:cs typeface="Arial Black"/>
              </a:rPr>
              <a:t>Provides </a:t>
            </a:r>
            <a:r>
              <a:rPr sz="3100" spc="-260" dirty="0">
                <a:solidFill>
                  <a:srgbClr val="545454"/>
                </a:solidFill>
                <a:latin typeface="Arial Black"/>
                <a:cs typeface="Arial Black"/>
              </a:rPr>
              <a:t>functional </a:t>
            </a:r>
            <a:r>
              <a:rPr sz="3100" spc="-325" dirty="0">
                <a:solidFill>
                  <a:srgbClr val="545454"/>
                </a:solidFill>
                <a:latin typeface="Arial Black"/>
                <a:cs typeface="Arial Black"/>
              </a:rPr>
              <a:t>conveniences </a:t>
            </a:r>
            <a:r>
              <a:rPr sz="3100" spc="-335" dirty="0">
                <a:solidFill>
                  <a:srgbClr val="545454"/>
                </a:solidFill>
                <a:latin typeface="Arial Black"/>
                <a:cs typeface="Arial Black"/>
              </a:rPr>
              <a:t>such </a:t>
            </a:r>
            <a:r>
              <a:rPr sz="3100" spc="-380" dirty="0">
                <a:solidFill>
                  <a:srgbClr val="545454"/>
                </a:solidFill>
                <a:latin typeface="Arial Black"/>
                <a:cs typeface="Arial Black"/>
              </a:rPr>
              <a:t>as </a:t>
            </a:r>
            <a:r>
              <a:rPr sz="3100" spc="-250" dirty="0">
                <a:solidFill>
                  <a:srgbClr val="545454"/>
                </a:solidFill>
                <a:latin typeface="Arial Black"/>
                <a:cs typeface="Arial Black"/>
              </a:rPr>
              <a:t>file </a:t>
            </a:r>
            <a:r>
              <a:rPr sz="3100" spc="-240" dirty="0">
                <a:solidFill>
                  <a:srgbClr val="545454"/>
                </a:solidFill>
                <a:latin typeface="Arial Black"/>
                <a:cs typeface="Arial Black"/>
              </a:rPr>
              <a:t>path </a:t>
            </a:r>
            <a:r>
              <a:rPr sz="3100" spc="-245" dirty="0">
                <a:solidFill>
                  <a:srgbClr val="545454"/>
                </a:solidFill>
                <a:latin typeface="Arial Black"/>
                <a:cs typeface="Arial Black"/>
              </a:rPr>
              <a:t>resolution </a:t>
            </a:r>
            <a:r>
              <a:rPr sz="3100" spc="-225" dirty="0">
                <a:solidFill>
                  <a:srgbClr val="545454"/>
                </a:solidFill>
                <a:latin typeface="Arial Black"/>
                <a:cs typeface="Arial Black"/>
              </a:rPr>
              <a:t>and </a:t>
            </a:r>
            <a:r>
              <a:rPr sz="3100" spc="-245" dirty="0">
                <a:solidFill>
                  <a:srgbClr val="545454"/>
                </a:solidFill>
                <a:latin typeface="Arial Black"/>
                <a:cs typeface="Arial Black"/>
              </a:rPr>
              <a:t>default  </a:t>
            </a:r>
            <a:r>
              <a:rPr sz="3100" spc="-310" dirty="0">
                <a:solidFill>
                  <a:srgbClr val="545454"/>
                </a:solidFill>
                <a:latin typeface="Arial Black"/>
                <a:cs typeface="Arial Black"/>
              </a:rPr>
              <a:t>values</a:t>
            </a:r>
            <a:endParaRPr sz="31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1581855"/>
            <a:ext cx="10208895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85" dirty="0"/>
              <a:t>Project </a:t>
            </a:r>
            <a:r>
              <a:rPr spc="270" dirty="0"/>
              <a:t>with </a:t>
            </a:r>
            <a:r>
              <a:rPr spc="85" dirty="0"/>
              <a:t>Embedded </a:t>
            </a:r>
            <a:r>
              <a:rPr spc="-35" dirty="0"/>
              <a:t>Roles</a:t>
            </a:r>
            <a:r>
              <a:rPr spc="-755" dirty="0"/>
              <a:t> </a:t>
            </a:r>
            <a:r>
              <a:rPr spc="9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2490611"/>
            <a:ext cx="14566900" cy="92075"/>
          </a:xfrm>
          <a:custGeom>
            <a:avLst/>
            <a:gdLst/>
            <a:ahLst/>
            <a:cxnLst/>
            <a:rect l="l" t="t" r="r" b="b"/>
            <a:pathLst>
              <a:path w="14566900" h="92075">
                <a:moveTo>
                  <a:pt x="0" y="91722"/>
                </a:moveTo>
                <a:lnTo>
                  <a:pt x="14566900" y="91722"/>
                </a:lnTo>
                <a:lnTo>
                  <a:pt x="14566900" y="0"/>
                </a:lnTo>
                <a:lnTo>
                  <a:pt x="0" y="0"/>
                </a:lnTo>
                <a:lnTo>
                  <a:pt x="0" y="91722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866" y="2659944"/>
            <a:ext cx="93345" cy="4546600"/>
          </a:xfrm>
          <a:custGeom>
            <a:avLst/>
            <a:gdLst/>
            <a:ahLst/>
            <a:cxnLst/>
            <a:rect l="l" t="t" r="r" b="b"/>
            <a:pathLst>
              <a:path w="93345" h="4546600">
                <a:moveTo>
                  <a:pt x="0" y="4546600"/>
                </a:moveTo>
                <a:lnTo>
                  <a:pt x="93133" y="4546600"/>
                </a:lnTo>
                <a:lnTo>
                  <a:pt x="93133" y="0"/>
                </a:lnTo>
                <a:lnTo>
                  <a:pt x="0" y="0"/>
                </a:lnTo>
                <a:lnTo>
                  <a:pt x="0" y="45466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8866" y="2490611"/>
            <a:ext cx="169333" cy="16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05101" y="2490611"/>
            <a:ext cx="169333" cy="169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05101" y="7206544"/>
            <a:ext cx="169333" cy="169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8866" y="7206544"/>
            <a:ext cx="169333" cy="1693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" y="2582333"/>
            <a:ext cx="14506575" cy="4713605"/>
          </a:xfrm>
          <a:custGeom>
            <a:avLst/>
            <a:gdLst/>
            <a:ahLst/>
            <a:cxnLst/>
            <a:rect l="l" t="t" r="r" b="b"/>
            <a:pathLst>
              <a:path w="14506575" h="4713605">
                <a:moveTo>
                  <a:pt x="0" y="4713111"/>
                </a:moveTo>
                <a:lnTo>
                  <a:pt x="14506222" y="4713111"/>
                </a:lnTo>
                <a:lnTo>
                  <a:pt x="14506222" y="0"/>
                </a:lnTo>
                <a:lnTo>
                  <a:pt x="0" y="0"/>
                </a:lnTo>
                <a:lnTo>
                  <a:pt x="0" y="4713111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68223" y="2582333"/>
            <a:ext cx="226060" cy="4713605"/>
          </a:xfrm>
          <a:custGeom>
            <a:avLst/>
            <a:gdLst/>
            <a:ahLst/>
            <a:cxnLst/>
            <a:rect l="l" t="t" r="r" b="b"/>
            <a:pathLst>
              <a:path w="226059" h="4713605">
                <a:moveTo>
                  <a:pt x="225777" y="4713111"/>
                </a:moveTo>
                <a:lnTo>
                  <a:pt x="0" y="4713111"/>
                </a:lnTo>
                <a:lnTo>
                  <a:pt x="0" y="0"/>
                </a:lnTo>
                <a:lnTo>
                  <a:pt x="225777" y="0"/>
                </a:lnTo>
                <a:lnTo>
                  <a:pt x="225777" y="4713111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68221" y="2582333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19" h="198119">
                <a:moveTo>
                  <a:pt x="0" y="197555"/>
                </a:moveTo>
                <a:lnTo>
                  <a:pt x="0" y="0"/>
                </a:lnTo>
                <a:lnTo>
                  <a:pt x="197555" y="0"/>
                </a:lnTo>
              </a:path>
            </a:pathLst>
          </a:custGeom>
          <a:ln w="14111">
            <a:solidFill>
              <a:srgbClr val="EEE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68221" y="2582333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90" h="212089">
                <a:moveTo>
                  <a:pt x="0" y="211666"/>
                </a:moveTo>
                <a:lnTo>
                  <a:pt x="211666" y="211666"/>
                </a:lnTo>
                <a:lnTo>
                  <a:pt x="211666" y="0"/>
                </a:lnTo>
              </a:path>
            </a:pathLst>
          </a:custGeom>
          <a:ln w="14111">
            <a:solidFill>
              <a:srgbClr val="76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82333" y="2596444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4">
                <a:moveTo>
                  <a:pt x="0" y="169333"/>
                </a:moveTo>
                <a:lnTo>
                  <a:pt x="0" y="0"/>
                </a:lnTo>
                <a:lnTo>
                  <a:pt x="169333" y="0"/>
                </a:lnTo>
              </a:path>
            </a:pathLst>
          </a:custGeom>
          <a:ln w="14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82333" y="2596444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5" h="183514">
                <a:moveTo>
                  <a:pt x="0" y="183444"/>
                </a:moveTo>
                <a:lnTo>
                  <a:pt x="183444" y="183444"/>
                </a:lnTo>
                <a:lnTo>
                  <a:pt x="183444" y="0"/>
                </a:lnTo>
              </a:path>
            </a:pathLst>
          </a:custGeom>
          <a:ln w="14111">
            <a:solidFill>
              <a:srgbClr val="9F9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96444" y="2610555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4">
                <a:moveTo>
                  <a:pt x="169333" y="169333"/>
                </a:moveTo>
                <a:lnTo>
                  <a:pt x="0" y="169333"/>
                </a:lnTo>
                <a:lnTo>
                  <a:pt x="0" y="0"/>
                </a:lnTo>
                <a:lnTo>
                  <a:pt x="169333" y="0"/>
                </a:lnTo>
                <a:lnTo>
                  <a:pt x="169333" y="169333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324666" y="2638777"/>
            <a:ext cx="112888" cy="112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68221" y="7069666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19" h="198120">
                <a:moveTo>
                  <a:pt x="0" y="197555"/>
                </a:moveTo>
                <a:lnTo>
                  <a:pt x="0" y="0"/>
                </a:lnTo>
                <a:lnTo>
                  <a:pt x="197555" y="0"/>
                </a:lnTo>
              </a:path>
            </a:pathLst>
          </a:custGeom>
          <a:ln w="14111">
            <a:solidFill>
              <a:srgbClr val="EEE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68221" y="7069666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90" h="212090">
                <a:moveTo>
                  <a:pt x="0" y="211666"/>
                </a:moveTo>
                <a:lnTo>
                  <a:pt x="211666" y="211666"/>
                </a:lnTo>
                <a:lnTo>
                  <a:pt x="211666" y="0"/>
                </a:lnTo>
              </a:path>
            </a:pathLst>
          </a:custGeom>
          <a:ln w="14111">
            <a:solidFill>
              <a:srgbClr val="76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282333" y="7083777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0" y="169333"/>
                </a:moveTo>
                <a:lnTo>
                  <a:pt x="0" y="0"/>
                </a:lnTo>
                <a:lnTo>
                  <a:pt x="169333" y="0"/>
                </a:lnTo>
              </a:path>
            </a:pathLst>
          </a:custGeom>
          <a:ln w="14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82333" y="7083777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5" h="183515">
                <a:moveTo>
                  <a:pt x="0" y="183444"/>
                </a:moveTo>
                <a:lnTo>
                  <a:pt x="183444" y="183444"/>
                </a:lnTo>
                <a:lnTo>
                  <a:pt x="183444" y="0"/>
                </a:lnTo>
              </a:path>
            </a:pathLst>
          </a:custGeom>
          <a:ln w="14111">
            <a:solidFill>
              <a:srgbClr val="9F9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96444" y="7097889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169333" y="169333"/>
                </a:moveTo>
                <a:lnTo>
                  <a:pt x="0" y="169333"/>
                </a:lnTo>
                <a:lnTo>
                  <a:pt x="0" y="0"/>
                </a:lnTo>
                <a:lnTo>
                  <a:pt x="169333" y="0"/>
                </a:lnTo>
                <a:lnTo>
                  <a:pt x="169333" y="169333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324666" y="7126110"/>
            <a:ext cx="112888" cy="1128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68221" y="6589889"/>
            <a:ext cx="225777" cy="4797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68221" y="2808111"/>
            <a:ext cx="198120" cy="3754120"/>
          </a:xfrm>
          <a:custGeom>
            <a:avLst/>
            <a:gdLst/>
            <a:ahLst/>
            <a:cxnLst/>
            <a:rect l="l" t="t" r="r" b="b"/>
            <a:pathLst>
              <a:path w="198119" h="3754120">
                <a:moveTo>
                  <a:pt x="0" y="3753555"/>
                </a:moveTo>
                <a:lnTo>
                  <a:pt x="0" y="0"/>
                </a:lnTo>
                <a:lnTo>
                  <a:pt x="197555" y="0"/>
                </a:lnTo>
              </a:path>
            </a:pathLst>
          </a:custGeom>
          <a:ln w="14111">
            <a:solidFill>
              <a:srgbClr val="EEE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68221" y="2808111"/>
            <a:ext cx="212090" cy="3768090"/>
          </a:xfrm>
          <a:custGeom>
            <a:avLst/>
            <a:gdLst/>
            <a:ahLst/>
            <a:cxnLst/>
            <a:rect l="l" t="t" r="r" b="b"/>
            <a:pathLst>
              <a:path w="212090" h="3768090">
                <a:moveTo>
                  <a:pt x="0" y="3767666"/>
                </a:moveTo>
                <a:lnTo>
                  <a:pt x="211666" y="3767666"/>
                </a:lnTo>
                <a:lnTo>
                  <a:pt x="211666" y="0"/>
                </a:lnTo>
              </a:path>
            </a:pathLst>
          </a:custGeom>
          <a:ln w="14111">
            <a:solidFill>
              <a:srgbClr val="76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82333" y="2822222"/>
            <a:ext cx="169545" cy="3725545"/>
          </a:xfrm>
          <a:custGeom>
            <a:avLst/>
            <a:gdLst/>
            <a:ahLst/>
            <a:cxnLst/>
            <a:rect l="l" t="t" r="r" b="b"/>
            <a:pathLst>
              <a:path w="169544" h="3725545">
                <a:moveTo>
                  <a:pt x="0" y="3725333"/>
                </a:moveTo>
                <a:lnTo>
                  <a:pt x="0" y="0"/>
                </a:lnTo>
                <a:lnTo>
                  <a:pt x="169333" y="0"/>
                </a:lnTo>
              </a:path>
            </a:pathLst>
          </a:custGeom>
          <a:ln w="14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82333" y="2822222"/>
            <a:ext cx="183515" cy="3739515"/>
          </a:xfrm>
          <a:custGeom>
            <a:avLst/>
            <a:gdLst/>
            <a:ahLst/>
            <a:cxnLst/>
            <a:rect l="l" t="t" r="r" b="b"/>
            <a:pathLst>
              <a:path w="183515" h="3739515">
                <a:moveTo>
                  <a:pt x="0" y="3739444"/>
                </a:moveTo>
                <a:lnTo>
                  <a:pt x="183444" y="3739444"/>
                </a:lnTo>
                <a:lnTo>
                  <a:pt x="183444" y="0"/>
                </a:lnTo>
              </a:path>
            </a:pathLst>
          </a:custGeom>
          <a:ln w="14111">
            <a:solidFill>
              <a:srgbClr val="9F9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96444" y="2836333"/>
            <a:ext cx="169545" cy="3725545"/>
          </a:xfrm>
          <a:custGeom>
            <a:avLst/>
            <a:gdLst/>
            <a:ahLst/>
            <a:cxnLst/>
            <a:rect l="l" t="t" r="r" b="b"/>
            <a:pathLst>
              <a:path w="169544" h="3725545">
                <a:moveTo>
                  <a:pt x="169333" y="3725333"/>
                </a:moveTo>
                <a:lnTo>
                  <a:pt x="0" y="3725333"/>
                </a:lnTo>
                <a:lnTo>
                  <a:pt x="0" y="0"/>
                </a:lnTo>
                <a:lnTo>
                  <a:pt x="169333" y="0"/>
                </a:lnTo>
                <a:lnTo>
                  <a:pt x="169333" y="3725333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19855" y="2880077"/>
            <a:ext cx="1294130" cy="434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56260">
              <a:lnSpc>
                <a:spcPct val="101000"/>
              </a:lnSpc>
              <a:spcBef>
                <a:spcPts val="95"/>
              </a:spcBef>
            </a:pPr>
            <a:r>
              <a:rPr sz="1650" b="1" spc="-85" dirty="0">
                <a:solidFill>
                  <a:srgbClr val="DBDBDB"/>
                </a:solidFill>
                <a:latin typeface="Arial"/>
                <a:cs typeface="Arial"/>
              </a:rPr>
              <a:t>s</a:t>
            </a:r>
            <a:r>
              <a:rPr sz="1650" b="1" spc="-95" dirty="0">
                <a:solidFill>
                  <a:srgbClr val="DBDBDB"/>
                </a:solidFill>
                <a:latin typeface="Arial"/>
                <a:cs typeface="Arial"/>
              </a:rPr>
              <a:t>it</a:t>
            </a:r>
            <a:r>
              <a:rPr sz="1650" b="1" dirty="0">
                <a:solidFill>
                  <a:srgbClr val="DBDBDB"/>
                </a:solidFill>
                <a:latin typeface="Arial"/>
                <a:cs typeface="Arial"/>
              </a:rPr>
              <a:t>e</a:t>
            </a:r>
            <a:r>
              <a:rPr sz="1650" b="1" spc="-5" dirty="0">
                <a:solidFill>
                  <a:srgbClr val="EEEE8E"/>
                </a:solidFill>
                <a:latin typeface="Arial"/>
                <a:cs typeface="Arial"/>
              </a:rPr>
              <a:t>.</a:t>
            </a:r>
            <a:r>
              <a:rPr sz="1650" b="1" spc="-85" dirty="0">
                <a:solidFill>
                  <a:srgbClr val="EEEE8E"/>
                </a:solidFill>
                <a:latin typeface="Arial"/>
                <a:cs typeface="Arial"/>
              </a:rPr>
              <a:t>ym</a:t>
            </a:r>
            <a:r>
              <a:rPr sz="1650" b="1" spc="-90" dirty="0">
                <a:solidFill>
                  <a:srgbClr val="EEEE8E"/>
                </a:solidFill>
                <a:latin typeface="Arial"/>
                <a:cs typeface="Arial"/>
              </a:rPr>
              <a:t>l 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roles/</a:t>
            </a:r>
            <a:endParaRPr sz="1650">
              <a:latin typeface="Arial"/>
              <a:cs typeface="Arial"/>
            </a:endParaRPr>
          </a:p>
          <a:p>
            <a:pPr marL="188595" marR="5080">
              <a:lnSpc>
                <a:spcPct val="101000"/>
              </a:lnSpc>
            </a:pPr>
            <a:r>
              <a:rPr sz="1650" b="1" spc="-75" dirty="0">
                <a:solidFill>
                  <a:srgbClr val="DBDBDB"/>
                </a:solidFill>
                <a:latin typeface="Arial"/>
                <a:cs typeface="Arial"/>
              </a:rPr>
              <a:t>common/ 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files/  </a:t>
            </a:r>
            <a:r>
              <a:rPr sz="1650" b="1" spc="-55" dirty="0">
                <a:solidFill>
                  <a:srgbClr val="DBDBDB"/>
                </a:solidFill>
                <a:latin typeface="Arial"/>
                <a:cs typeface="Arial"/>
              </a:rPr>
              <a:t>templates/ 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tasks/  handlers/  </a:t>
            </a:r>
            <a:r>
              <a:rPr sz="1650" b="1" spc="-55" dirty="0">
                <a:solidFill>
                  <a:srgbClr val="DBDBDB"/>
                </a:solidFill>
                <a:latin typeface="Arial"/>
                <a:cs typeface="Arial"/>
              </a:rPr>
              <a:t>vars/ 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defaults/  </a:t>
            </a:r>
            <a:r>
              <a:rPr sz="1650" b="1" spc="-35" dirty="0">
                <a:solidFill>
                  <a:srgbClr val="DBDBDB"/>
                </a:solidFill>
                <a:latin typeface="Arial"/>
                <a:cs typeface="Arial"/>
              </a:rPr>
              <a:t>meta/  apache/ 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files/  </a:t>
            </a:r>
            <a:r>
              <a:rPr sz="1650" b="1" spc="-55" dirty="0">
                <a:solidFill>
                  <a:srgbClr val="DBDBDB"/>
                </a:solidFill>
                <a:latin typeface="Arial"/>
                <a:cs typeface="Arial"/>
              </a:rPr>
              <a:t>templates/ 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tasks/  handlers/  </a:t>
            </a:r>
            <a:r>
              <a:rPr sz="1650" b="1" spc="-55" dirty="0">
                <a:solidFill>
                  <a:srgbClr val="DBDBDB"/>
                </a:solidFill>
                <a:latin typeface="Arial"/>
                <a:cs typeface="Arial"/>
              </a:rPr>
              <a:t>vars/ 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defaults/</a:t>
            </a:r>
            <a:endParaRPr sz="16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2851855"/>
            <a:ext cx="10208895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85" dirty="0"/>
              <a:t>Project </a:t>
            </a:r>
            <a:r>
              <a:rPr spc="270" dirty="0"/>
              <a:t>with </a:t>
            </a:r>
            <a:r>
              <a:rPr spc="85" dirty="0"/>
              <a:t>Embedded </a:t>
            </a:r>
            <a:r>
              <a:rPr spc="-35" dirty="0"/>
              <a:t>Roles</a:t>
            </a:r>
            <a:r>
              <a:rPr spc="-755" dirty="0"/>
              <a:t> </a:t>
            </a:r>
            <a:r>
              <a:rPr spc="9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3760611"/>
            <a:ext cx="14566900" cy="92075"/>
          </a:xfrm>
          <a:custGeom>
            <a:avLst/>
            <a:gdLst/>
            <a:ahLst/>
            <a:cxnLst/>
            <a:rect l="l" t="t" r="r" b="b"/>
            <a:pathLst>
              <a:path w="14566900" h="92075">
                <a:moveTo>
                  <a:pt x="0" y="91721"/>
                </a:moveTo>
                <a:lnTo>
                  <a:pt x="14566900" y="91721"/>
                </a:lnTo>
                <a:lnTo>
                  <a:pt x="14566900" y="0"/>
                </a:lnTo>
                <a:lnTo>
                  <a:pt x="0" y="0"/>
                </a:lnTo>
                <a:lnTo>
                  <a:pt x="0" y="91721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866" y="3929945"/>
            <a:ext cx="93345" cy="2006600"/>
          </a:xfrm>
          <a:custGeom>
            <a:avLst/>
            <a:gdLst/>
            <a:ahLst/>
            <a:cxnLst/>
            <a:rect l="l" t="t" r="r" b="b"/>
            <a:pathLst>
              <a:path w="93345" h="2006600">
                <a:moveTo>
                  <a:pt x="0" y="2006599"/>
                </a:moveTo>
                <a:lnTo>
                  <a:pt x="93133" y="2006599"/>
                </a:lnTo>
                <a:lnTo>
                  <a:pt x="93133" y="0"/>
                </a:lnTo>
                <a:lnTo>
                  <a:pt x="0" y="0"/>
                </a:lnTo>
                <a:lnTo>
                  <a:pt x="0" y="2006599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8866" y="3760611"/>
            <a:ext cx="169333" cy="16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05101" y="3760611"/>
            <a:ext cx="169333" cy="169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05101" y="5936544"/>
            <a:ext cx="169333" cy="169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8866" y="5936544"/>
            <a:ext cx="169333" cy="1693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" y="3852333"/>
            <a:ext cx="14732000" cy="2173605"/>
          </a:xfrm>
          <a:custGeom>
            <a:avLst/>
            <a:gdLst/>
            <a:ahLst/>
            <a:cxnLst/>
            <a:rect l="l" t="t" r="r" b="b"/>
            <a:pathLst>
              <a:path w="14732000" h="2173604">
                <a:moveTo>
                  <a:pt x="14732000" y="2173111"/>
                </a:moveTo>
                <a:lnTo>
                  <a:pt x="0" y="2173111"/>
                </a:lnTo>
                <a:lnTo>
                  <a:pt x="0" y="0"/>
                </a:lnTo>
                <a:lnTo>
                  <a:pt x="14732000" y="0"/>
                </a:lnTo>
                <a:lnTo>
                  <a:pt x="14732000" y="2173111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72603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</a:pPr>
            <a:r>
              <a:rPr spc="5" dirty="0"/>
              <a:t>#</a:t>
            </a:r>
            <a:r>
              <a:rPr spc="-5" dirty="0"/>
              <a:t> </a:t>
            </a:r>
            <a:r>
              <a:rPr spc="-70" dirty="0"/>
              <a:t>site.yml</a:t>
            </a:r>
          </a:p>
          <a:p>
            <a:pPr marL="70485">
              <a:lnSpc>
                <a:spcPct val="100000"/>
              </a:lnSpc>
              <a:spcBef>
                <a:spcPts val="20"/>
              </a:spcBef>
            </a:pPr>
            <a:r>
              <a:rPr dirty="0"/>
              <a:t>---</a:t>
            </a:r>
          </a:p>
          <a:p>
            <a:pPr marL="187325" marR="13514069" indent="-117475">
              <a:lnSpc>
                <a:spcPct val="101000"/>
              </a:lnSpc>
              <a:buChar char="-"/>
              <a:tabLst>
                <a:tab pos="200025" algn="l"/>
              </a:tabLst>
            </a:pPr>
            <a:r>
              <a:rPr spc="-90" dirty="0">
                <a:solidFill>
                  <a:srgbClr val="DBDBDB"/>
                </a:solidFill>
              </a:rPr>
              <a:t>hosts: </a:t>
            </a:r>
            <a:r>
              <a:rPr spc="-55" dirty="0">
                <a:solidFill>
                  <a:srgbClr val="DBDBDB"/>
                </a:solidFill>
              </a:rPr>
              <a:t>web  </a:t>
            </a:r>
            <a:r>
              <a:rPr spc="-75" dirty="0">
                <a:solidFill>
                  <a:srgbClr val="DBDBDB"/>
                </a:solidFill>
              </a:rPr>
              <a:t>roles:</a:t>
            </a:r>
          </a:p>
          <a:p>
            <a:pPr marL="492759" lvl="1" indent="-130175">
              <a:lnSpc>
                <a:spcPct val="100000"/>
              </a:lnSpc>
              <a:spcBef>
                <a:spcPts val="20"/>
              </a:spcBef>
              <a:buClr>
                <a:srgbClr val="DBA2A2"/>
              </a:buClr>
              <a:buChar char="-"/>
              <a:tabLst>
                <a:tab pos="493395" algn="l"/>
              </a:tabLst>
            </a:pPr>
            <a:r>
              <a:rPr sz="1650" b="1" spc="-85" dirty="0">
                <a:solidFill>
                  <a:srgbClr val="DBDBDB"/>
                </a:solidFill>
                <a:latin typeface="Arial"/>
                <a:cs typeface="Arial"/>
              </a:rPr>
              <a:t>common</a:t>
            </a:r>
            <a:endParaRPr sz="1650">
              <a:latin typeface="Arial"/>
              <a:cs typeface="Arial"/>
            </a:endParaRPr>
          </a:p>
          <a:p>
            <a:pPr marL="492759" lvl="1" indent="-130175">
              <a:lnSpc>
                <a:spcPct val="100000"/>
              </a:lnSpc>
              <a:spcBef>
                <a:spcPts val="20"/>
              </a:spcBef>
              <a:buClr>
                <a:srgbClr val="DBA2A2"/>
              </a:buClr>
              <a:buChar char="-"/>
              <a:tabLst>
                <a:tab pos="493395" algn="l"/>
              </a:tabLst>
            </a:pPr>
            <a:r>
              <a:rPr sz="1650" b="1" spc="-40" dirty="0">
                <a:solidFill>
                  <a:srgbClr val="DBDBDB"/>
                </a:solidFill>
                <a:latin typeface="Arial"/>
                <a:cs typeface="Arial"/>
              </a:rPr>
              <a:t>apache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2682522"/>
            <a:ext cx="3950970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5" dirty="0"/>
              <a:t>Ansible</a:t>
            </a:r>
            <a:r>
              <a:rPr spc="-135" dirty="0"/>
              <a:t> </a:t>
            </a:r>
            <a:r>
              <a:rPr spc="80" dirty="0"/>
              <a:t>Galaxy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3684411"/>
            <a:ext cx="14294485" cy="2588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b="1" spc="95" dirty="0">
                <a:solidFill>
                  <a:srgbClr val="545454"/>
                </a:solidFill>
                <a:latin typeface="Arial"/>
                <a:cs typeface="Arial"/>
                <a:hlinkClick r:id="rId2"/>
              </a:rPr>
              <a:t>http://galaxy.ansible.com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3100" spc="-290" dirty="0">
                <a:solidFill>
                  <a:srgbClr val="545454"/>
                </a:solidFill>
                <a:latin typeface="Arial Black"/>
                <a:cs typeface="Arial Black"/>
              </a:rPr>
              <a:t>Ansible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Galaxy </a:t>
            </a:r>
            <a:r>
              <a:rPr sz="3100" spc="-330" dirty="0">
                <a:solidFill>
                  <a:srgbClr val="545454"/>
                </a:solidFill>
                <a:latin typeface="Arial Black"/>
                <a:cs typeface="Arial Black"/>
              </a:rPr>
              <a:t>is </a:t>
            </a:r>
            <a:r>
              <a:rPr sz="3100" spc="-340" dirty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3100" spc="-165" dirty="0">
                <a:solidFill>
                  <a:srgbClr val="545454"/>
                </a:solidFill>
                <a:latin typeface="Arial Black"/>
                <a:cs typeface="Arial Black"/>
              </a:rPr>
              <a:t>hub </a:t>
            </a:r>
            <a:r>
              <a:rPr sz="3100" spc="-155" dirty="0">
                <a:solidFill>
                  <a:srgbClr val="545454"/>
                </a:solidFill>
                <a:latin typeface="Arial Black"/>
                <a:cs typeface="Arial Black"/>
              </a:rPr>
              <a:t>for </a:t>
            </a:r>
            <a:r>
              <a:rPr sz="3100" spc="-225" dirty="0">
                <a:solidFill>
                  <a:srgbClr val="545454"/>
                </a:solidFill>
                <a:latin typeface="Arial Black"/>
                <a:cs typeface="Arial Black"/>
              </a:rPr>
              <a:t>finding, </a:t>
            </a:r>
            <a:r>
              <a:rPr sz="3100" spc="-265" dirty="0">
                <a:solidFill>
                  <a:srgbClr val="545454"/>
                </a:solidFill>
                <a:latin typeface="Arial Black"/>
                <a:cs typeface="Arial Black"/>
              </a:rPr>
              <a:t>reusing </a:t>
            </a:r>
            <a:r>
              <a:rPr sz="3100" spc="-225" dirty="0">
                <a:solidFill>
                  <a:srgbClr val="545454"/>
                </a:solidFill>
                <a:latin typeface="Arial Black"/>
                <a:cs typeface="Arial Black"/>
              </a:rPr>
              <a:t>and </a:t>
            </a:r>
            <a:r>
              <a:rPr sz="3100" spc="-260" dirty="0">
                <a:solidFill>
                  <a:srgbClr val="545454"/>
                </a:solidFill>
                <a:latin typeface="Arial Black"/>
                <a:cs typeface="Arial Black"/>
              </a:rPr>
              <a:t>sharing </a:t>
            </a:r>
            <a:r>
              <a:rPr sz="3100" spc="-290" dirty="0">
                <a:solidFill>
                  <a:srgbClr val="545454"/>
                </a:solidFill>
                <a:latin typeface="Arial Black"/>
                <a:cs typeface="Arial Black"/>
              </a:rPr>
              <a:t>Ansible</a:t>
            </a:r>
            <a:r>
              <a:rPr sz="3100" spc="80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280" dirty="0">
                <a:solidFill>
                  <a:srgbClr val="545454"/>
                </a:solidFill>
                <a:latin typeface="Arial Black"/>
                <a:cs typeface="Arial Black"/>
              </a:rPr>
              <a:t>content.</a:t>
            </a:r>
            <a:endParaRPr sz="3100">
              <a:latin typeface="Arial Black"/>
              <a:cs typeface="Arial Black"/>
            </a:endParaRPr>
          </a:p>
          <a:p>
            <a:pPr marL="12700" marR="5080">
              <a:lnSpc>
                <a:spcPct val="107500"/>
              </a:lnSpc>
              <a:spcBef>
                <a:spcPts val="2225"/>
              </a:spcBef>
            </a:pPr>
            <a:r>
              <a:rPr sz="3100" spc="-325" dirty="0">
                <a:solidFill>
                  <a:srgbClr val="545454"/>
                </a:solidFill>
                <a:latin typeface="Arial Black"/>
                <a:cs typeface="Arial Black"/>
              </a:rPr>
              <a:t>Jump-start </a:t>
            </a:r>
            <a:r>
              <a:rPr sz="3100" spc="-200" dirty="0">
                <a:solidFill>
                  <a:srgbClr val="545454"/>
                </a:solidFill>
                <a:latin typeface="Arial Black"/>
                <a:cs typeface="Arial Black"/>
              </a:rPr>
              <a:t>your </a:t>
            </a:r>
            <a:r>
              <a:rPr sz="3100" spc="-245" dirty="0">
                <a:solidFill>
                  <a:srgbClr val="545454"/>
                </a:solidFill>
                <a:latin typeface="Arial Black"/>
                <a:cs typeface="Arial Black"/>
              </a:rPr>
              <a:t>automation </a:t>
            </a:r>
            <a:r>
              <a:rPr sz="3100" spc="-285" dirty="0">
                <a:solidFill>
                  <a:srgbClr val="545454"/>
                </a:solidFill>
                <a:latin typeface="Arial Black"/>
                <a:cs typeface="Arial Black"/>
              </a:rPr>
              <a:t>project </a:t>
            </a:r>
            <a:r>
              <a:rPr sz="3100" spc="-305" dirty="0">
                <a:solidFill>
                  <a:srgbClr val="545454"/>
                </a:solidFill>
                <a:latin typeface="Arial Black"/>
                <a:cs typeface="Arial Black"/>
              </a:rPr>
              <a:t>with </a:t>
            </a:r>
            <a:r>
              <a:rPr sz="3100" spc="-290" dirty="0">
                <a:solidFill>
                  <a:srgbClr val="545454"/>
                </a:solidFill>
                <a:latin typeface="Arial Black"/>
                <a:cs typeface="Arial Black"/>
              </a:rPr>
              <a:t>content </a:t>
            </a:r>
            <a:r>
              <a:rPr sz="3100" spc="-245" dirty="0">
                <a:solidFill>
                  <a:srgbClr val="545454"/>
                </a:solidFill>
                <a:latin typeface="Arial Black"/>
                <a:cs typeface="Arial Black"/>
              </a:rPr>
              <a:t>contributed </a:t>
            </a:r>
            <a:r>
              <a:rPr sz="3100" spc="-225" dirty="0">
                <a:solidFill>
                  <a:srgbClr val="545454"/>
                </a:solidFill>
                <a:latin typeface="Arial Black"/>
                <a:cs typeface="Arial Black"/>
              </a:rPr>
              <a:t>and </a:t>
            </a:r>
            <a:r>
              <a:rPr sz="3100" spc="-320" dirty="0">
                <a:solidFill>
                  <a:srgbClr val="545454"/>
                </a:solidFill>
                <a:latin typeface="Arial Black"/>
                <a:cs typeface="Arial Black"/>
              </a:rPr>
              <a:t>reviewed </a:t>
            </a:r>
            <a:r>
              <a:rPr sz="3100" spc="-280" dirty="0">
                <a:solidFill>
                  <a:srgbClr val="545454"/>
                </a:solidFill>
                <a:latin typeface="Arial Black"/>
                <a:cs typeface="Arial Black"/>
              </a:rPr>
              <a:t>by  </a:t>
            </a:r>
            <a:r>
              <a:rPr sz="3100" spc="-260" dirty="0">
                <a:solidFill>
                  <a:srgbClr val="545454"/>
                </a:solidFill>
                <a:latin typeface="Arial Black"/>
                <a:cs typeface="Arial Black"/>
              </a:rPr>
              <a:t>the </a:t>
            </a:r>
            <a:r>
              <a:rPr sz="3100" spc="-290" dirty="0">
                <a:solidFill>
                  <a:srgbClr val="545454"/>
                </a:solidFill>
                <a:latin typeface="Arial Black"/>
                <a:cs typeface="Arial Black"/>
              </a:rPr>
              <a:t>Ansible</a:t>
            </a:r>
            <a:r>
              <a:rPr sz="3100" spc="-204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275" dirty="0">
                <a:solidFill>
                  <a:srgbClr val="545454"/>
                </a:solidFill>
                <a:latin typeface="Arial Black"/>
                <a:cs typeface="Arial Black"/>
              </a:rPr>
              <a:t>community.</a:t>
            </a:r>
            <a:endParaRPr sz="31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67077"/>
            <a:ext cx="3157855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65" dirty="0"/>
              <a:t>Community</a:t>
            </a:r>
          </a:p>
        </p:txBody>
      </p:sp>
      <p:sp>
        <p:nvSpPr>
          <p:cNvPr id="3" name="object 3"/>
          <p:cNvSpPr/>
          <p:nvPr/>
        </p:nvSpPr>
        <p:spPr>
          <a:xfrm>
            <a:off x="1051277" y="2532944"/>
            <a:ext cx="112888" cy="112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1277" y="2998611"/>
            <a:ext cx="112888" cy="112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1277" y="3478389"/>
            <a:ext cx="112888" cy="112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1277" y="3944055"/>
            <a:ext cx="112888" cy="112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1277" y="4409722"/>
            <a:ext cx="112888" cy="112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1277" y="4889500"/>
            <a:ext cx="112888" cy="112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1277" y="5355166"/>
            <a:ext cx="112888" cy="112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1277" y="5820833"/>
            <a:ext cx="112888" cy="112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1277" y="6300611"/>
            <a:ext cx="112888" cy="112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277" y="6766278"/>
            <a:ext cx="112888" cy="112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9300" y="1468966"/>
            <a:ext cx="11017250" cy="62515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b="1" spc="-60" dirty="0">
                <a:solidFill>
                  <a:srgbClr val="545454"/>
                </a:solidFill>
                <a:latin typeface="Arial"/>
                <a:cs typeface="Arial"/>
              </a:rPr>
              <a:t>THE </a:t>
            </a:r>
            <a:r>
              <a:rPr sz="2300" b="1" spc="5" dirty="0">
                <a:solidFill>
                  <a:srgbClr val="545454"/>
                </a:solidFill>
                <a:latin typeface="Arial"/>
                <a:cs typeface="Arial"/>
              </a:rPr>
              <a:t>MOST </a:t>
            </a:r>
            <a:r>
              <a:rPr sz="2300" b="1" spc="-40" dirty="0">
                <a:solidFill>
                  <a:srgbClr val="545454"/>
                </a:solidFill>
                <a:latin typeface="Arial"/>
                <a:cs typeface="Arial"/>
              </a:rPr>
              <a:t>POPULAR </a:t>
            </a:r>
            <a:r>
              <a:rPr sz="2300" b="1" spc="-60" dirty="0">
                <a:solidFill>
                  <a:srgbClr val="545454"/>
                </a:solidFill>
                <a:latin typeface="Arial"/>
                <a:cs typeface="Arial"/>
              </a:rPr>
              <a:t>OPEN-SOURCE </a:t>
            </a:r>
            <a:r>
              <a:rPr sz="2300" b="1" spc="40" dirty="0">
                <a:solidFill>
                  <a:srgbClr val="545454"/>
                </a:solidFill>
                <a:latin typeface="Arial"/>
                <a:cs typeface="Arial"/>
              </a:rPr>
              <a:t>AUTOMATION </a:t>
            </a:r>
            <a:r>
              <a:rPr sz="2300" b="1" spc="75" dirty="0">
                <a:solidFill>
                  <a:srgbClr val="545454"/>
                </a:solidFill>
                <a:latin typeface="Arial"/>
                <a:cs typeface="Arial"/>
              </a:rPr>
              <a:t>COMMUNITY </a:t>
            </a:r>
            <a:r>
              <a:rPr sz="2300" b="1" spc="145" dirty="0">
                <a:solidFill>
                  <a:srgbClr val="545454"/>
                </a:solidFill>
                <a:latin typeface="Arial"/>
                <a:cs typeface="Arial"/>
              </a:rPr>
              <a:t>ON</a:t>
            </a:r>
            <a:r>
              <a:rPr sz="2300" b="1" spc="-14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300" b="1" spc="10" dirty="0">
                <a:solidFill>
                  <a:srgbClr val="545454"/>
                </a:solidFill>
                <a:latin typeface="Arial"/>
                <a:cs typeface="Arial"/>
              </a:rPr>
              <a:t>GITHUB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Arial"/>
              <a:cs typeface="Arial"/>
            </a:endParaRPr>
          </a:p>
          <a:p>
            <a:pPr marL="605155" marR="5011420">
              <a:lnSpc>
                <a:spcPct val="132900"/>
              </a:lnSpc>
              <a:spcBef>
                <a:spcPts val="5"/>
              </a:spcBef>
            </a:pPr>
            <a:r>
              <a:rPr sz="2300" spc="-204" dirty="0">
                <a:solidFill>
                  <a:srgbClr val="545454"/>
                </a:solidFill>
                <a:latin typeface="Arial Black"/>
                <a:cs typeface="Arial Black"/>
              </a:rPr>
              <a:t>13,000+ </a:t>
            </a:r>
            <a:r>
              <a:rPr sz="2300" spc="-225" dirty="0">
                <a:solidFill>
                  <a:srgbClr val="545454"/>
                </a:solidFill>
                <a:latin typeface="Arial Black"/>
                <a:cs typeface="Arial Black"/>
              </a:rPr>
              <a:t>stars </a:t>
            </a:r>
            <a:r>
              <a:rPr sz="2300" spc="-345" dirty="0">
                <a:solidFill>
                  <a:srgbClr val="545454"/>
                </a:solidFill>
                <a:latin typeface="Arial Black"/>
                <a:cs typeface="Arial Black"/>
              </a:rPr>
              <a:t>&amp; </a:t>
            </a:r>
            <a:r>
              <a:rPr sz="2300" spc="-204" dirty="0">
                <a:solidFill>
                  <a:srgbClr val="545454"/>
                </a:solidFill>
                <a:latin typeface="Arial Black"/>
                <a:cs typeface="Arial Black"/>
              </a:rPr>
              <a:t>4,000+ </a:t>
            </a:r>
            <a:r>
              <a:rPr sz="2300" spc="-185" dirty="0">
                <a:solidFill>
                  <a:srgbClr val="545454"/>
                </a:solidFill>
                <a:latin typeface="Arial Black"/>
                <a:cs typeface="Arial Black"/>
              </a:rPr>
              <a:t>forks </a:t>
            </a:r>
            <a:r>
              <a:rPr sz="2300" spc="-120" dirty="0">
                <a:solidFill>
                  <a:srgbClr val="545454"/>
                </a:solidFill>
                <a:latin typeface="Arial Black"/>
                <a:cs typeface="Arial Black"/>
              </a:rPr>
              <a:t>on </a:t>
            </a:r>
            <a:r>
              <a:rPr sz="2300" spc="-170" dirty="0">
                <a:solidFill>
                  <a:srgbClr val="545454"/>
                </a:solidFill>
                <a:latin typeface="Arial Black"/>
                <a:cs typeface="Arial Black"/>
              </a:rPr>
              <a:t>GitHub  </a:t>
            </a:r>
            <a:r>
              <a:rPr sz="2300" spc="-204" dirty="0">
                <a:solidFill>
                  <a:srgbClr val="545454"/>
                </a:solidFill>
                <a:latin typeface="Arial Black"/>
                <a:cs typeface="Arial Black"/>
              </a:rPr>
              <a:t>2000+ </a:t>
            </a:r>
            <a:r>
              <a:rPr sz="2300" spc="-170" dirty="0">
                <a:solidFill>
                  <a:srgbClr val="545454"/>
                </a:solidFill>
                <a:latin typeface="Arial Black"/>
                <a:cs typeface="Arial Black"/>
              </a:rPr>
              <a:t>GitHub</a:t>
            </a:r>
            <a:r>
              <a:rPr sz="2300" spc="-130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2300" spc="-165" dirty="0">
                <a:solidFill>
                  <a:srgbClr val="545454"/>
                </a:solidFill>
                <a:latin typeface="Arial Black"/>
                <a:cs typeface="Arial Black"/>
              </a:rPr>
              <a:t>Contributors</a:t>
            </a:r>
            <a:endParaRPr sz="2300">
              <a:latin typeface="Arial Black"/>
              <a:cs typeface="Arial Black"/>
            </a:endParaRPr>
          </a:p>
          <a:p>
            <a:pPr marL="605155" marR="4937760">
              <a:lnSpc>
                <a:spcPct val="132900"/>
              </a:lnSpc>
              <a:spcBef>
                <a:spcPts val="105"/>
              </a:spcBef>
            </a:pPr>
            <a:r>
              <a:rPr sz="2300" spc="-165" dirty="0">
                <a:solidFill>
                  <a:srgbClr val="545454"/>
                </a:solidFill>
                <a:latin typeface="Arial Black"/>
                <a:cs typeface="Arial Black"/>
              </a:rPr>
              <a:t>Over </a:t>
            </a:r>
            <a:r>
              <a:rPr sz="2300" spc="-204" dirty="0">
                <a:solidFill>
                  <a:srgbClr val="545454"/>
                </a:solidFill>
                <a:latin typeface="Arial Black"/>
                <a:cs typeface="Arial Black"/>
              </a:rPr>
              <a:t>900 </a:t>
            </a:r>
            <a:r>
              <a:rPr sz="2300" spc="-170" dirty="0">
                <a:solidFill>
                  <a:srgbClr val="545454"/>
                </a:solidFill>
                <a:latin typeface="Arial Black"/>
                <a:cs typeface="Arial Black"/>
              </a:rPr>
              <a:t>modules </a:t>
            </a:r>
            <a:r>
              <a:rPr sz="2300" spc="-165" dirty="0">
                <a:solidFill>
                  <a:srgbClr val="545454"/>
                </a:solidFill>
                <a:latin typeface="Arial Black"/>
                <a:cs typeface="Arial Black"/>
              </a:rPr>
              <a:t>shipped </a:t>
            </a:r>
            <a:r>
              <a:rPr sz="2300" spc="-215" dirty="0">
                <a:solidFill>
                  <a:srgbClr val="545454"/>
                </a:solidFill>
                <a:latin typeface="Arial Black"/>
                <a:cs typeface="Arial Black"/>
              </a:rPr>
              <a:t>with </a:t>
            </a:r>
            <a:r>
              <a:rPr sz="2300" spc="-204" dirty="0">
                <a:solidFill>
                  <a:srgbClr val="545454"/>
                </a:solidFill>
                <a:latin typeface="Arial Black"/>
                <a:cs typeface="Arial Black"/>
              </a:rPr>
              <a:t>Ansible  </a:t>
            </a:r>
            <a:r>
              <a:rPr sz="2300" spc="-265" dirty="0">
                <a:solidFill>
                  <a:srgbClr val="545454"/>
                </a:solidFill>
                <a:latin typeface="Arial Black"/>
                <a:cs typeface="Arial Black"/>
              </a:rPr>
              <a:t>New </a:t>
            </a:r>
            <a:r>
              <a:rPr sz="2300" spc="-170" dirty="0">
                <a:solidFill>
                  <a:srgbClr val="545454"/>
                </a:solidFill>
                <a:latin typeface="Arial Black"/>
                <a:cs typeface="Arial Black"/>
              </a:rPr>
              <a:t>contributors </a:t>
            </a:r>
            <a:r>
              <a:rPr sz="2300" spc="-160" dirty="0">
                <a:solidFill>
                  <a:srgbClr val="545454"/>
                </a:solidFill>
                <a:latin typeface="Arial Black"/>
                <a:cs typeface="Arial Black"/>
              </a:rPr>
              <a:t>added </a:t>
            </a:r>
            <a:r>
              <a:rPr sz="2300" spc="-210" dirty="0">
                <a:solidFill>
                  <a:srgbClr val="545454"/>
                </a:solidFill>
                <a:latin typeface="Arial Black"/>
                <a:cs typeface="Arial Black"/>
              </a:rPr>
              <a:t>every </a:t>
            </a:r>
            <a:r>
              <a:rPr sz="2300" spc="-195" dirty="0">
                <a:solidFill>
                  <a:srgbClr val="545454"/>
                </a:solidFill>
                <a:latin typeface="Arial Black"/>
                <a:cs typeface="Arial Black"/>
              </a:rPr>
              <a:t>day  </a:t>
            </a:r>
            <a:r>
              <a:rPr sz="2300" spc="-204" dirty="0">
                <a:solidFill>
                  <a:srgbClr val="545454"/>
                </a:solidFill>
                <a:latin typeface="Arial Black"/>
                <a:cs typeface="Arial Black"/>
              </a:rPr>
              <a:t>1200+ </a:t>
            </a:r>
            <a:r>
              <a:rPr sz="2300" spc="-200" dirty="0">
                <a:solidFill>
                  <a:srgbClr val="545454"/>
                </a:solidFill>
                <a:latin typeface="Arial Black"/>
                <a:cs typeface="Arial Black"/>
              </a:rPr>
              <a:t>users </a:t>
            </a:r>
            <a:r>
              <a:rPr sz="2300" spc="-120" dirty="0">
                <a:solidFill>
                  <a:srgbClr val="545454"/>
                </a:solidFill>
                <a:latin typeface="Arial Black"/>
                <a:cs typeface="Arial Black"/>
              </a:rPr>
              <a:t>on </a:t>
            </a:r>
            <a:r>
              <a:rPr sz="2300" spc="-310" dirty="0">
                <a:solidFill>
                  <a:srgbClr val="545454"/>
                </a:solidFill>
                <a:latin typeface="Arial Black"/>
                <a:cs typeface="Arial Black"/>
              </a:rPr>
              <a:t>IRC</a:t>
            </a:r>
            <a:r>
              <a:rPr sz="2300" spc="-145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2300" spc="-200" dirty="0">
                <a:solidFill>
                  <a:srgbClr val="545454"/>
                </a:solidFill>
                <a:latin typeface="Arial Black"/>
                <a:cs typeface="Arial Black"/>
              </a:rPr>
              <a:t>channel</a:t>
            </a:r>
            <a:endParaRPr sz="2300">
              <a:latin typeface="Arial Black"/>
              <a:cs typeface="Arial Black"/>
            </a:endParaRPr>
          </a:p>
          <a:p>
            <a:pPr marL="605155">
              <a:lnSpc>
                <a:spcPct val="100000"/>
              </a:lnSpc>
              <a:spcBef>
                <a:spcPts val="1019"/>
              </a:spcBef>
            </a:pPr>
            <a:r>
              <a:rPr sz="2300" spc="-260" dirty="0">
                <a:solidFill>
                  <a:srgbClr val="545454"/>
                </a:solidFill>
                <a:latin typeface="Arial Black"/>
                <a:cs typeface="Arial Black"/>
              </a:rPr>
              <a:t>Top </a:t>
            </a:r>
            <a:r>
              <a:rPr sz="2300" spc="-204" dirty="0">
                <a:solidFill>
                  <a:srgbClr val="545454"/>
                </a:solidFill>
                <a:latin typeface="Arial Black"/>
                <a:cs typeface="Arial Black"/>
              </a:rPr>
              <a:t>10 </a:t>
            </a:r>
            <a:r>
              <a:rPr sz="2300" spc="-145" dirty="0">
                <a:solidFill>
                  <a:srgbClr val="545454"/>
                </a:solidFill>
                <a:latin typeface="Arial Black"/>
                <a:cs typeface="Arial Black"/>
              </a:rPr>
              <a:t>open </a:t>
            </a:r>
            <a:r>
              <a:rPr sz="2300" spc="-220" dirty="0">
                <a:solidFill>
                  <a:srgbClr val="545454"/>
                </a:solidFill>
                <a:latin typeface="Arial Black"/>
                <a:cs typeface="Arial Black"/>
              </a:rPr>
              <a:t>source </a:t>
            </a:r>
            <a:r>
              <a:rPr sz="2300" spc="-215" dirty="0">
                <a:solidFill>
                  <a:srgbClr val="545454"/>
                </a:solidFill>
                <a:latin typeface="Arial Black"/>
                <a:cs typeface="Arial Black"/>
              </a:rPr>
              <a:t>projects </a:t>
            </a:r>
            <a:r>
              <a:rPr sz="2300" spc="-145" dirty="0">
                <a:solidFill>
                  <a:srgbClr val="545454"/>
                </a:solidFill>
                <a:latin typeface="Arial Black"/>
                <a:cs typeface="Arial Black"/>
              </a:rPr>
              <a:t>in</a:t>
            </a:r>
            <a:r>
              <a:rPr sz="2300" spc="50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2300" spc="-204" dirty="0">
                <a:solidFill>
                  <a:srgbClr val="545454"/>
                </a:solidFill>
                <a:latin typeface="Arial Black"/>
                <a:cs typeface="Arial Black"/>
              </a:rPr>
              <a:t>2014</a:t>
            </a:r>
            <a:endParaRPr sz="2300">
              <a:latin typeface="Arial Black"/>
              <a:cs typeface="Arial Black"/>
            </a:endParaRPr>
          </a:p>
          <a:p>
            <a:pPr marL="605155" marR="4194810">
              <a:lnSpc>
                <a:spcPts val="3670"/>
              </a:lnSpc>
              <a:spcBef>
                <a:spcPts val="270"/>
              </a:spcBef>
            </a:pPr>
            <a:r>
              <a:rPr sz="2300" spc="-160" dirty="0">
                <a:solidFill>
                  <a:srgbClr val="545454"/>
                </a:solidFill>
                <a:latin typeface="Arial Black"/>
                <a:cs typeface="Arial Black"/>
              </a:rPr>
              <a:t>World-wide </a:t>
            </a:r>
            <a:r>
              <a:rPr sz="2300" spc="-190" dirty="0">
                <a:solidFill>
                  <a:srgbClr val="545454"/>
                </a:solidFill>
                <a:latin typeface="Arial Black"/>
                <a:cs typeface="Arial Black"/>
              </a:rPr>
              <a:t>meetups </a:t>
            </a:r>
            <a:r>
              <a:rPr sz="2300" spc="-220" dirty="0">
                <a:solidFill>
                  <a:srgbClr val="545454"/>
                </a:solidFill>
                <a:latin typeface="Arial Black"/>
                <a:cs typeface="Arial Black"/>
              </a:rPr>
              <a:t>taking </a:t>
            </a:r>
            <a:r>
              <a:rPr sz="2300" spc="-240" dirty="0">
                <a:solidFill>
                  <a:srgbClr val="545454"/>
                </a:solidFill>
                <a:latin typeface="Arial Black"/>
                <a:cs typeface="Arial Black"/>
              </a:rPr>
              <a:t>place </a:t>
            </a:r>
            <a:r>
              <a:rPr sz="2300" spc="-210" dirty="0">
                <a:solidFill>
                  <a:srgbClr val="545454"/>
                </a:solidFill>
                <a:latin typeface="Arial Black"/>
                <a:cs typeface="Arial Black"/>
              </a:rPr>
              <a:t>every </a:t>
            </a:r>
            <a:r>
              <a:rPr sz="2300" spc="-285" dirty="0">
                <a:solidFill>
                  <a:srgbClr val="545454"/>
                </a:solidFill>
                <a:latin typeface="Arial Black"/>
                <a:cs typeface="Arial Black"/>
              </a:rPr>
              <a:t>week  </a:t>
            </a:r>
            <a:r>
              <a:rPr sz="2300" spc="-204" dirty="0">
                <a:solidFill>
                  <a:srgbClr val="545454"/>
                </a:solidFill>
                <a:latin typeface="Arial Black"/>
                <a:cs typeface="Arial Black"/>
              </a:rPr>
              <a:t>Ansible </a:t>
            </a:r>
            <a:r>
              <a:rPr sz="2300" spc="-229" dirty="0">
                <a:solidFill>
                  <a:srgbClr val="545454"/>
                </a:solidFill>
                <a:latin typeface="Arial Black"/>
                <a:cs typeface="Arial Black"/>
              </a:rPr>
              <a:t>Galaxy: </a:t>
            </a:r>
            <a:r>
              <a:rPr sz="2300" spc="-180" dirty="0">
                <a:solidFill>
                  <a:srgbClr val="545454"/>
                </a:solidFill>
                <a:latin typeface="Arial Black"/>
                <a:cs typeface="Arial Black"/>
              </a:rPr>
              <a:t>over </a:t>
            </a:r>
            <a:r>
              <a:rPr sz="2300" spc="-204" dirty="0">
                <a:solidFill>
                  <a:srgbClr val="545454"/>
                </a:solidFill>
                <a:latin typeface="Arial Black"/>
                <a:cs typeface="Arial Black"/>
              </a:rPr>
              <a:t>18,000</a:t>
            </a:r>
            <a:r>
              <a:rPr sz="2300" spc="-55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2300" spc="-200" dirty="0">
                <a:solidFill>
                  <a:srgbClr val="545454"/>
                </a:solidFill>
                <a:latin typeface="Arial Black"/>
                <a:cs typeface="Arial Black"/>
              </a:rPr>
              <a:t>subscribers</a:t>
            </a:r>
            <a:endParaRPr sz="2300">
              <a:latin typeface="Arial Black"/>
              <a:cs typeface="Arial Black"/>
            </a:endParaRPr>
          </a:p>
          <a:p>
            <a:pPr marL="605155" marR="6056630">
              <a:lnSpc>
                <a:spcPts val="3670"/>
              </a:lnSpc>
              <a:spcBef>
                <a:spcPts val="105"/>
              </a:spcBef>
            </a:pPr>
            <a:r>
              <a:rPr sz="2300" spc="-204" dirty="0">
                <a:solidFill>
                  <a:srgbClr val="545454"/>
                </a:solidFill>
                <a:latin typeface="Arial Black"/>
                <a:cs typeface="Arial Black"/>
              </a:rPr>
              <a:t>250,000+ </a:t>
            </a:r>
            <a:r>
              <a:rPr sz="2300" spc="-190" dirty="0">
                <a:solidFill>
                  <a:srgbClr val="545454"/>
                </a:solidFill>
                <a:latin typeface="Arial Black"/>
                <a:cs typeface="Arial Black"/>
              </a:rPr>
              <a:t>downloads </a:t>
            </a:r>
            <a:r>
              <a:rPr sz="2300" spc="-240" dirty="0">
                <a:solidFill>
                  <a:srgbClr val="545454"/>
                </a:solidFill>
                <a:latin typeface="Arial Black"/>
                <a:cs typeface="Arial Black"/>
              </a:rPr>
              <a:t>a </a:t>
            </a:r>
            <a:r>
              <a:rPr sz="2300" spc="-140" dirty="0">
                <a:solidFill>
                  <a:srgbClr val="545454"/>
                </a:solidFill>
                <a:latin typeface="Arial Black"/>
                <a:cs typeface="Arial Black"/>
              </a:rPr>
              <a:t>month  </a:t>
            </a:r>
            <a:r>
              <a:rPr sz="2300" spc="-235" dirty="0">
                <a:solidFill>
                  <a:srgbClr val="545454"/>
                </a:solidFill>
                <a:latin typeface="Arial Black"/>
                <a:cs typeface="Arial Black"/>
              </a:rPr>
              <a:t>AnsibleFests </a:t>
            </a:r>
            <a:r>
              <a:rPr sz="2300" spc="-145" dirty="0">
                <a:solidFill>
                  <a:srgbClr val="545454"/>
                </a:solidFill>
                <a:latin typeface="Arial Black"/>
                <a:cs typeface="Arial Black"/>
              </a:rPr>
              <a:t>in </a:t>
            </a:r>
            <a:r>
              <a:rPr sz="2300" spc="-305" dirty="0">
                <a:solidFill>
                  <a:srgbClr val="545454"/>
                </a:solidFill>
                <a:latin typeface="Arial Black"/>
                <a:cs typeface="Arial Black"/>
              </a:rPr>
              <a:t>NYC, </a:t>
            </a:r>
            <a:r>
              <a:rPr sz="2300" spc="-355" dirty="0">
                <a:solidFill>
                  <a:srgbClr val="545454"/>
                </a:solidFill>
                <a:latin typeface="Arial Black"/>
                <a:cs typeface="Arial Black"/>
              </a:rPr>
              <a:t>SF,</a:t>
            </a:r>
            <a:r>
              <a:rPr sz="2300" spc="20" dirty="0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2300" spc="-155" dirty="0">
                <a:solidFill>
                  <a:srgbClr val="545454"/>
                </a:solidFill>
                <a:latin typeface="Arial Black"/>
                <a:cs typeface="Arial Black"/>
              </a:rPr>
              <a:t>London</a:t>
            </a:r>
            <a:endParaRPr sz="23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sz="2300" spc="-145" dirty="0">
                <a:solidFill>
                  <a:srgbClr val="545454"/>
                </a:solidFill>
                <a:latin typeface="Arial Black"/>
                <a:cs typeface="Arial Black"/>
                <a:hlinkClick r:id="rId4"/>
              </a:rPr>
              <a:t>http://ansible.com/community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2000" y="8099777"/>
            <a:ext cx="5644444" cy="10442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9144000"/>
                </a:moveTo>
                <a:lnTo>
                  <a:pt x="0" y="9144000"/>
                </a:lnTo>
                <a:lnTo>
                  <a:pt x="0" y="0"/>
                </a:lnTo>
                <a:lnTo>
                  <a:pt x="16256000" y="0"/>
                </a:lnTo>
                <a:lnTo>
                  <a:pt x="16256000" y="91440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9300" y="2022122"/>
            <a:ext cx="11337925" cy="455549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6200" b="1" spc="55" dirty="0">
                <a:solidFill>
                  <a:srgbClr val="FFFFFF"/>
                </a:solidFill>
                <a:latin typeface="Arial"/>
                <a:cs typeface="Arial"/>
              </a:rPr>
              <a:t>Lab</a:t>
            </a:r>
            <a:r>
              <a:rPr sz="62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200" b="1" spc="120" dirty="0">
                <a:solidFill>
                  <a:srgbClr val="FFFFFF"/>
                </a:solidFill>
                <a:latin typeface="Arial"/>
                <a:cs typeface="Arial"/>
              </a:rPr>
              <a:t>#3:</a:t>
            </a:r>
            <a:endParaRPr sz="6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6200" b="1" spc="-18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6200" b="1" spc="125" dirty="0">
                <a:solidFill>
                  <a:srgbClr val="FFFFFF"/>
                </a:solidFill>
                <a:latin typeface="Arial"/>
                <a:cs typeface="Arial"/>
              </a:rPr>
              <a:t>Playbook </a:t>
            </a:r>
            <a:r>
              <a:rPr sz="6200" b="1" spc="1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6200" b="1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200" b="1" spc="-55" dirty="0">
                <a:solidFill>
                  <a:srgbClr val="FFFFFF"/>
                </a:solidFill>
                <a:latin typeface="Arial"/>
                <a:cs typeface="Arial"/>
              </a:rPr>
              <a:t>Roles</a:t>
            </a:r>
            <a:endParaRPr sz="6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25"/>
              </a:spcBef>
            </a:pPr>
            <a:r>
              <a:rPr sz="6200" b="1" spc="55" dirty="0">
                <a:solidFill>
                  <a:srgbClr val="FFFFFF"/>
                </a:solidFill>
                <a:latin typeface="Arial"/>
                <a:cs typeface="Arial"/>
              </a:rPr>
              <a:t>Lab</a:t>
            </a:r>
            <a:r>
              <a:rPr sz="62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200" b="1" spc="120" dirty="0">
                <a:solidFill>
                  <a:srgbClr val="FFFFFF"/>
                </a:solidFill>
                <a:latin typeface="Arial"/>
                <a:cs typeface="Arial"/>
              </a:rPr>
              <a:t>#4:</a:t>
            </a:r>
            <a:endParaRPr sz="6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6200" b="1" spc="1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6200" b="1" spc="30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6200" b="1" spc="65" dirty="0">
                <a:solidFill>
                  <a:srgbClr val="FFFFFF"/>
                </a:solidFill>
                <a:latin typeface="Arial"/>
                <a:cs typeface="Arial"/>
              </a:rPr>
              <a:t>Ansible </a:t>
            </a:r>
            <a:r>
              <a:rPr sz="6200" b="1" spc="114" dirty="0">
                <a:solidFill>
                  <a:srgbClr val="FFFFFF"/>
                </a:solidFill>
                <a:latin typeface="Arial"/>
                <a:cs typeface="Arial"/>
              </a:rPr>
              <a:t>Galaxy</a:t>
            </a:r>
            <a:r>
              <a:rPr sz="6200" b="1" spc="-8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200" b="1" spc="20" dirty="0">
                <a:solidFill>
                  <a:srgbClr val="FFFFFF"/>
                </a:solidFill>
                <a:latin typeface="Arial"/>
                <a:cs typeface="Arial"/>
              </a:rPr>
              <a:t>Role</a:t>
            </a:r>
            <a:endParaRPr sz="6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2372077"/>
            <a:ext cx="2899410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250" dirty="0"/>
              <a:t>Next</a:t>
            </a:r>
            <a:r>
              <a:rPr spc="-145" dirty="0"/>
              <a:t> </a:t>
            </a:r>
            <a:r>
              <a:rPr spc="-10" dirty="0"/>
              <a:t>Steps</a:t>
            </a:r>
          </a:p>
        </p:txBody>
      </p:sp>
      <p:sp>
        <p:nvSpPr>
          <p:cNvPr id="3" name="object 3"/>
          <p:cNvSpPr/>
          <p:nvPr/>
        </p:nvSpPr>
        <p:spPr>
          <a:xfrm>
            <a:off x="1164166" y="3577166"/>
            <a:ext cx="155222" cy="155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4166" y="4706055"/>
            <a:ext cx="155222" cy="155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4166" y="5834944"/>
            <a:ext cx="155222" cy="155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39522" y="3354211"/>
            <a:ext cx="10939145" cy="329946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3100" b="1" spc="90" dirty="0">
                <a:solidFill>
                  <a:srgbClr val="545454"/>
                </a:solidFill>
                <a:latin typeface="Arial"/>
                <a:cs typeface="Arial"/>
              </a:rPr>
              <a:t>It's </a:t>
            </a:r>
            <a:r>
              <a:rPr sz="3100" b="1" spc="30" dirty="0">
                <a:solidFill>
                  <a:srgbClr val="545454"/>
                </a:solidFill>
                <a:latin typeface="Arial"/>
                <a:cs typeface="Arial"/>
              </a:rPr>
              <a:t>easy </a:t>
            </a:r>
            <a:r>
              <a:rPr sz="3100" b="1" spc="170" dirty="0">
                <a:solidFill>
                  <a:srgbClr val="545454"/>
                </a:solidFill>
                <a:latin typeface="Arial"/>
                <a:cs typeface="Arial"/>
              </a:rPr>
              <a:t>to </a:t>
            </a:r>
            <a:r>
              <a:rPr sz="3100" b="1" spc="95" dirty="0">
                <a:solidFill>
                  <a:srgbClr val="545454"/>
                </a:solidFill>
                <a:latin typeface="Arial"/>
                <a:cs typeface="Arial"/>
              </a:rPr>
              <a:t>get</a:t>
            </a:r>
            <a:r>
              <a:rPr sz="3100" b="1" spc="-58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100" b="1" spc="135" dirty="0">
                <a:solidFill>
                  <a:srgbClr val="545454"/>
                </a:solidFill>
                <a:latin typeface="Arial"/>
                <a:cs typeface="Arial"/>
              </a:rPr>
              <a:t>started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3100" spc="-254" dirty="0">
                <a:solidFill>
                  <a:srgbClr val="545454"/>
                </a:solidFill>
                <a:latin typeface="Arial Black"/>
                <a:cs typeface="Arial Black"/>
              </a:rPr>
              <a:t>ansible.com/get-started</a:t>
            </a:r>
            <a:endParaRPr sz="3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100" b="1" spc="-110" dirty="0">
                <a:solidFill>
                  <a:srgbClr val="545454"/>
                </a:solidFill>
                <a:latin typeface="Arial"/>
                <a:cs typeface="Arial"/>
              </a:rPr>
              <a:t>Join </a:t>
            </a:r>
            <a:r>
              <a:rPr sz="3100" b="1" spc="190" dirty="0">
                <a:solidFill>
                  <a:srgbClr val="545454"/>
                </a:solidFill>
                <a:latin typeface="Arial"/>
                <a:cs typeface="Arial"/>
              </a:rPr>
              <a:t>the </a:t>
            </a:r>
            <a:r>
              <a:rPr sz="3100" b="1" spc="30" dirty="0">
                <a:solidFill>
                  <a:srgbClr val="545454"/>
                </a:solidFill>
                <a:latin typeface="Arial"/>
                <a:cs typeface="Arial"/>
              </a:rPr>
              <a:t>Ansible</a:t>
            </a:r>
            <a:r>
              <a:rPr sz="3100" b="1" spc="-26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100" b="1" spc="135" dirty="0">
                <a:solidFill>
                  <a:srgbClr val="545454"/>
                </a:solidFill>
                <a:latin typeface="Arial"/>
                <a:cs typeface="Arial"/>
              </a:rPr>
              <a:t>community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3100" spc="-250" dirty="0">
                <a:solidFill>
                  <a:srgbClr val="545454"/>
                </a:solidFill>
                <a:latin typeface="Arial Black"/>
                <a:cs typeface="Arial Black"/>
              </a:rPr>
              <a:t>ansible.com/community</a:t>
            </a:r>
            <a:endParaRPr sz="3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100" b="1" spc="65" dirty="0">
                <a:solidFill>
                  <a:srgbClr val="545454"/>
                </a:solidFill>
                <a:latin typeface="Arial"/>
                <a:cs typeface="Arial"/>
              </a:rPr>
              <a:t>Would</a:t>
            </a:r>
            <a:r>
              <a:rPr sz="3100" b="1" spc="-6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100" b="1" spc="70" dirty="0">
                <a:solidFill>
                  <a:srgbClr val="545454"/>
                </a:solidFill>
                <a:latin typeface="Arial"/>
                <a:cs typeface="Arial"/>
              </a:rPr>
              <a:t>you</a:t>
            </a:r>
            <a:r>
              <a:rPr sz="3100" b="1" spc="-6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100" b="1" spc="105" dirty="0">
                <a:solidFill>
                  <a:srgbClr val="545454"/>
                </a:solidFill>
                <a:latin typeface="Arial"/>
                <a:cs typeface="Arial"/>
              </a:rPr>
              <a:t>like</a:t>
            </a:r>
            <a:r>
              <a:rPr sz="3100" b="1" spc="-6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100" b="1" spc="170" dirty="0">
                <a:solidFill>
                  <a:srgbClr val="545454"/>
                </a:solidFill>
                <a:latin typeface="Arial"/>
                <a:cs typeface="Arial"/>
              </a:rPr>
              <a:t>to</a:t>
            </a:r>
            <a:r>
              <a:rPr sz="3100" b="1" spc="-5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100" b="1" spc="135" dirty="0">
                <a:solidFill>
                  <a:srgbClr val="545454"/>
                </a:solidFill>
                <a:latin typeface="Arial"/>
                <a:cs typeface="Arial"/>
              </a:rPr>
              <a:t>learn</a:t>
            </a:r>
            <a:r>
              <a:rPr sz="3100" b="1" spc="-6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100" b="1" spc="155" dirty="0">
                <a:solidFill>
                  <a:srgbClr val="545454"/>
                </a:solidFill>
                <a:latin typeface="Arial"/>
                <a:cs typeface="Arial"/>
              </a:rPr>
              <a:t>a</a:t>
            </a:r>
            <a:r>
              <a:rPr sz="3100" b="1" spc="-5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100" b="1" spc="140" dirty="0">
                <a:solidFill>
                  <a:srgbClr val="545454"/>
                </a:solidFill>
                <a:latin typeface="Arial"/>
                <a:cs typeface="Arial"/>
              </a:rPr>
              <a:t>lot</a:t>
            </a:r>
            <a:r>
              <a:rPr sz="3100" b="1" spc="-6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100" b="1" spc="30" dirty="0">
                <a:solidFill>
                  <a:srgbClr val="545454"/>
                </a:solidFill>
                <a:latin typeface="Arial"/>
                <a:cs typeface="Arial"/>
              </a:rPr>
              <a:t>more?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3100" spc="-225" dirty="0">
                <a:solidFill>
                  <a:srgbClr val="545454"/>
                </a:solidFill>
                <a:latin typeface="Arial Black"/>
                <a:cs typeface="Arial Black"/>
              </a:rPr>
              <a:t>redhat.com/en/services/training/do407-automation-ansible</a:t>
            </a:r>
            <a:endParaRPr sz="31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2470855"/>
            <a:ext cx="4634865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20" dirty="0"/>
              <a:t>Installing</a:t>
            </a:r>
            <a:r>
              <a:rPr spc="-145" dirty="0"/>
              <a:t> </a:t>
            </a:r>
            <a:r>
              <a:rPr spc="45" dirty="0"/>
              <a:t>Ansible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3379611"/>
            <a:ext cx="14566900" cy="92075"/>
          </a:xfrm>
          <a:custGeom>
            <a:avLst/>
            <a:gdLst/>
            <a:ahLst/>
            <a:cxnLst/>
            <a:rect l="l" t="t" r="r" b="b"/>
            <a:pathLst>
              <a:path w="14566900" h="92075">
                <a:moveTo>
                  <a:pt x="0" y="91722"/>
                </a:moveTo>
                <a:lnTo>
                  <a:pt x="14566900" y="91722"/>
                </a:lnTo>
                <a:lnTo>
                  <a:pt x="14566900" y="0"/>
                </a:lnTo>
                <a:lnTo>
                  <a:pt x="0" y="0"/>
                </a:lnTo>
                <a:lnTo>
                  <a:pt x="0" y="91722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866" y="3548944"/>
            <a:ext cx="93345" cy="2768600"/>
          </a:xfrm>
          <a:custGeom>
            <a:avLst/>
            <a:gdLst/>
            <a:ahLst/>
            <a:cxnLst/>
            <a:rect l="l" t="t" r="r" b="b"/>
            <a:pathLst>
              <a:path w="93345" h="2768600">
                <a:moveTo>
                  <a:pt x="0" y="2768599"/>
                </a:moveTo>
                <a:lnTo>
                  <a:pt x="93133" y="2768599"/>
                </a:lnTo>
                <a:lnTo>
                  <a:pt x="93133" y="0"/>
                </a:lnTo>
                <a:lnTo>
                  <a:pt x="0" y="0"/>
                </a:lnTo>
                <a:lnTo>
                  <a:pt x="0" y="2768599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8866" y="3379611"/>
            <a:ext cx="169333" cy="16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05101" y="3379611"/>
            <a:ext cx="169333" cy="169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05101" y="6317544"/>
            <a:ext cx="169333" cy="169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8866" y="6317544"/>
            <a:ext cx="169333" cy="1693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" y="3471333"/>
            <a:ext cx="15748000" cy="3386667"/>
          </a:xfrm>
          <a:custGeom>
            <a:avLst/>
            <a:gdLst/>
            <a:ahLst/>
            <a:cxnLst/>
            <a:rect l="l" t="t" r="r" b="b"/>
            <a:pathLst>
              <a:path w="14732000" h="2935604">
                <a:moveTo>
                  <a:pt x="14732000" y="2935111"/>
                </a:moveTo>
                <a:lnTo>
                  <a:pt x="0" y="2935111"/>
                </a:lnTo>
                <a:lnTo>
                  <a:pt x="0" y="0"/>
                </a:lnTo>
                <a:lnTo>
                  <a:pt x="14732000" y="0"/>
                </a:lnTo>
                <a:lnTo>
                  <a:pt x="14732000" y="2935111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2555" y="3657600"/>
            <a:ext cx="7741920" cy="28924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# </a:t>
            </a:r>
            <a:r>
              <a:rPr sz="1650" b="1" spc="-65" dirty="0">
                <a:solidFill>
                  <a:srgbClr val="E2CDAA"/>
                </a:solidFill>
                <a:latin typeface="Arial"/>
                <a:cs typeface="Arial"/>
              </a:rPr>
              <a:t>Install </a:t>
            </a:r>
            <a:r>
              <a:rPr sz="1650" b="1" spc="-90" dirty="0">
                <a:solidFill>
                  <a:srgbClr val="E2CDAA"/>
                </a:solidFill>
                <a:latin typeface="Arial"/>
                <a:cs typeface="Arial"/>
              </a:rPr>
              <a:t>with </a:t>
            </a:r>
            <a:r>
              <a:rPr sz="1650" b="1" spc="-85" dirty="0">
                <a:solidFill>
                  <a:srgbClr val="DBDBDB"/>
                </a:solidFill>
                <a:latin typeface="Arial"/>
                <a:cs typeface="Arial"/>
              </a:rPr>
              <a:t>yum </a:t>
            </a:r>
            <a:r>
              <a:rPr sz="1650" b="1" spc="-45" dirty="0">
                <a:solidFill>
                  <a:srgbClr val="DBDBDB"/>
                </a:solidFill>
                <a:latin typeface="Arial"/>
                <a:cs typeface="Arial"/>
              </a:rPr>
              <a:t>(Example </a:t>
            </a:r>
            <a:r>
              <a:rPr sz="1650" b="1" spc="-20" dirty="0">
                <a:solidFill>
                  <a:srgbClr val="DBDBDB"/>
                </a:solidFill>
                <a:latin typeface="Arial"/>
                <a:cs typeface="Arial"/>
              </a:rPr>
              <a:t>RHEL</a:t>
            </a:r>
            <a:r>
              <a:rPr sz="1650" b="1" spc="275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8BCFD2"/>
                </a:solidFill>
                <a:latin typeface="Arial"/>
                <a:cs typeface="Arial"/>
              </a:rPr>
              <a:t>7</a:t>
            </a:r>
            <a:r>
              <a:rPr sz="1650" b="1" dirty="0">
                <a:solidFill>
                  <a:srgbClr val="DBDBDB"/>
                </a:solidFill>
                <a:latin typeface="Arial"/>
                <a:cs typeface="Arial"/>
              </a:rPr>
              <a:t>)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$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wget</a:t>
            </a:r>
            <a:r>
              <a:rPr sz="1650" b="1" spc="-55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45" dirty="0">
                <a:solidFill>
                  <a:srgbClr val="E2CDAA"/>
                </a:solidFill>
                <a:latin typeface="Arial"/>
                <a:cs typeface="Arial"/>
                <a:hlinkClick r:id="rId6"/>
              </a:rPr>
              <a:t>http</a:t>
            </a:r>
            <a:r>
              <a:rPr sz="1650" b="1" spc="-45" dirty="0">
                <a:solidFill>
                  <a:srgbClr val="DBDBDB"/>
                </a:solidFill>
                <a:latin typeface="Arial"/>
                <a:cs typeface="Arial"/>
                <a:hlinkClick r:id="rId6"/>
              </a:rPr>
              <a:t>://dl.fedoraproject.org/pub/epel/</a:t>
            </a:r>
            <a:r>
              <a:rPr sz="1650" b="1" spc="-45" dirty="0">
                <a:solidFill>
                  <a:srgbClr val="8BCFD2"/>
                </a:solidFill>
                <a:latin typeface="Arial"/>
                <a:cs typeface="Arial"/>
                <a:hlinkClick r:id="rId6"/>
              </a:rPr>
              <a:t>7</a:t>
            </a:r>
            <a:r>
              <a:rPr sz="1650" b="1" spc="-45" dirty="0">
                <a:solidFill>
                  <a:srgbClr val="DBDBDB"/>
                </a:solidFill>
                <a:latin typeface="Arial"/>
                <a:cs typeface="Arial"/>
                <a:hlinkClick r:id="rId6"/>
              </a:rPr>
              <a:t>/x86_64/</a:t>
            </a:r>
            <a:r>
              <a:rPr sz="1650" b="1" spc="-45" dirty="0">
                <a:solidFill>
                  <a:srgbClr val="E2CDAA"/>
                </a:solidFill>
                <a:latin typeface="Arial"/>
                <a:cs typeface="Arial"/>
                <a:hlinkClick r:id="rId6"/>
              </a:rPr>
              <a:t>e</a:t>
            </a:r>
            <a:r>
              <a:rPr sz="1650" b="1" spc="-45" dirty="0">
                <a:solidFill>
                  <a:srgbClr val="DBDBDB"/>
                </a:solidFill>
                <a:latin typeface="Arial"/>
                <a:cs typeface="Arial"/>
                <a:hlinkClick r:id="rId6"/>
              </a:rPr>
              <a:t>/epel-</a:t>
            </a:r>
            <a:r>
              <a:rPr sz="1650" b="1" spc="-45" dirty="0">
                <a:solidFill>
                  <a:srgbClr val="E2CDAA"/>
                </a:solidFill>
                <a:latin typeface="Arial"/>
                <a:cs typeface="Arial"/>
                <a:hlinkClick r:id="rId6"/>
              </a:rPr>
              <a:t>release</a:t>
            </a:r>
            <a:r>
              <a:rPr sz="1650" b="1" spc="-45" dirty="0">
                <a:solidFill>
                  <a:srgbClr val="8BCFD2"/>
                </a:solidFill>
                <a:latin typeface="Arial"/>
                <a:cs typeface="Arial"/>
                <a:hlinkClick r:id="rId6"/>
              </a:rPr>
              <a:t>-7-9.</a:t>
            </a:r>
            <a:r>
              <a:rPr sz="1650" b="1" spc="-45" dirty="0">
                <a:solidFill>
                  <a:srgbClr val="DBDBDB"/>
                </a:solidFill>
                <a:latin typeface="Arial"/>
                <a:cs typeface="Arial"/>
                <a:hlinkClick r:id="rId6"/>
              </a:rPr>
              <a:t>noarch.rpm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$ </a:t>
            </a:r>
            <a:r>
              <a:rPr sz="1650" b="1" spc="-85" dirty="0">
                <a:solidFill>
                  <a:srgbClr val="DBDBDB"/>
                </a:solidFill>
                <a:latin typeface="Arial"/>
                <a:cs typeface="Arial"/>
              </a:rPr>
              <a:t>yum </a:t>
            </a:r>
            <a:r>
              <a:rPr sz="1650" b="1" spc="-75" dirty="0">
                <a:solidFill>
                  <a:srgbClr val="DBDBDB"/>
                </a:solidFill>
                <a:latin typeface="Arial"/>
                <a:cs typeface="Arial"/>
              </a:rPr>
              <a:t>localinstall</a:t>
            </a:r>
            <a:r>
              <a:rPr sz="1650" b="1" spc="80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45" dirty="0">
                <a:solidFill>
                  <a:srgbClr val="DBDBDB"/>
                </a:solidFill>
                <a:latin typeface="Arial"/>
                <a:cs typeface="Arial"/>
              </a:rPr>
              <a:t>epel-</a:t>
            </a:r>
            <a:r>
              <a:rPr sz="1650" b="1" spc="-45" dirty="0">
                <a:solidFill>
                  <a:srgbClr val="E2CDAA"/>
                </a:solidFill>
                <a:latin typeface="Arial"/>
                <a:cs typeface="Arial"/>
              </a:rPr>
              <a:t>release</a:t>
            </a:r>
            <a:r>
              <a:rPr sz="1650" b="1" spc="-45" dirty="0">
                <a:solidFill>
                  <a:srgbClr val="8BCFD2"/>
                </a:solidFill>
                <a:latin typeface="Arial"/>
                <a:cs typeface="Arial"/>
              </a:rPr>
              <a:t>-7-9.</a:t>
            </a:r>
            <a:r>
              <a:rPr sz="1650" b="1" spc="-45" dirty="0">
                <a:solidFill>
                  <a:srgbClr val="DBDBDB"/>
                </a:solidFill>
                <a:latin typeface="Arial"/>
                <a:cs typeface="Arial"/>
              </a:rPr>
              <a:t>noarch.rpm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$ </a:t>
            </a:r>
            <a:r>
              <a:rPr sz="1650" b="1" spc="-85" dirty="0">
                <a:solidFill>
                  <a:srgbClr val="DBDBDB"/>
                </a:solidFill>
                <a:latin typeface="Arial"/>
                <a:cs typeface="Arial"/>
              </a:rPr>
              <a:t>yum </a:t>
            </a:r>
            <a:r>
              <a:rPr sz="1650" b="1" spc="-40" dirty="0">
                <a:solidFill>
                  <a:srgbClr val="7E9E7E"/>
                </a:solidFill>
                <a:latin typeface="Arial"/>
                <a:cs typeface="Arial"/>
              </a:rPr>
              <a:t>--enablerepo=epel </a:t>
            </a:r>
            <a:r>
              <a:rPr sz="1650" b="1" spc="-80" dirty="0">
                <a:solidFill>
                  <a:srgbClr val="7E9E7E"/>
                </a:solidFill>
                <a:latin typeface="Arial"/>
                <a:cs typeface="Arial"/>
              </a:rPr>
              <a:t>install</a:t>
            </a:r>
            <a:r>
              <a:rPr sz="1650" b="1" spc="114" dirty="0">
                <a:solidFill>
                  <a:srgbClr val="7E9E7E"/>
                </a:solidFill>
                <a:latin typeface="Arial"/>
                <a:cs typeface="Arial"/>
              </a:rPr>
              <a:t> </a:t>
            </a:r>
            <a:r>
              <a:rPr sz="1650" b="1" spc="-65" dirty="0">
                <a:solidFill>
                  <a:srgbClr val="7E9E7E"/>
                </a:solidFill>
                <a:latin typeface="Arial"/>
                <a:cs typeface="Arial"/>
              </a:rPr>
              <a:t>ansible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# </a:t>
            </a:r>
            <a:r>
              <a:rPr sz="1650" b="1" spc="-65" dirty="0">
                <a:solidFill>
                  <a:srgbClr val="E2CDAA"/>
                </a:solidFill>
                <a:latin typeface="Arial"/>
                <a:cs typeface="Arial"/>
              </a:rPr>
              <a:t>Install </a:t>
            </a:r>
            <a:r>
              <a:rPr sz="1650" b="1" spc="-90" dirty="0">
                <a:solidFill>
                  <a:srgbClr val="E2CDAA"/>
                </a:solidFill>
                <a:latin typeface="Arial"/>
                <a:cs typeface="Arial"/>
              </a:rPr>
              <a:t>using</a:t>
            </a:r>
            <a:r>
              <a:rPr sz="1650" b="1" spc="55" dirty="0">
                <a:solidFill>
                  <a:srgbClr val="E2CDAA"/>
                </a:solidFill>
                <a:latin typeface="Arial"/>
                <a:cs typeface="Arial"/>
              </a:rPr>
              <a:t>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pip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$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pip </a:t>
            </a:r>
            <a:r>
              <a:rPr sz="1650" b="1" spc="-80">
                <a:solidFill>
                  <a:srgbClr val="E2CDAA"/>
                </a:solidFill>
                <a:latin typeface="Arial"/>
                <a:cs typeface="Arial"/>
              </a:rPr>
              <a:t>install</a:t>
            </a:r>
            <a:r>
              <a:rPr sz="1650" b="1" spc="80">
                <a:solidFill>
                  <a:srgbClr val="E2CDAA"/>
                </a:solidFill>
                <a:latin typeface="Arial"/>
                <a:cs typeface="Arial"/>
              </a:rPr>
              <a:t> </a:t>
            </a:r>
            <a:r>
              <a:rPr sz="1650" b="1" spc="-65" smtClean="0">
                <a:solidFill>
                  <a:srgbClr val="DBDBDB"/>
                </a:solidFill>
                <a:latin typeface="Arial"/>
                <a:cs typeface="Arial"/>
              </a:rPr>
              <a:t>ansible</a:t>
            </a:r>
            <a:endParaRPr lang="en-US" sz="1650" b="1" spc="-65" dirty="0" smtClean="0">
              <a:solidFill>
                <a:srgbClr val="DBDBDB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lang="en-US" sz="1650" b="1" spc="-65" dirty="0" smtClean="0">
                <a:solidFill>
                  <a:srgbClr val="DBDBDB"/>
                </a:solidFill>
                <a:latin typeface="Arial"/>
                <a:cs typeface="Arial"/>
              </a:rPr>
              <a:t>Or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lang="es-ES" b="1" dirty="0" smtClean="0">
                <a:solidFill>
                  <a:schemeClr val="bg1"/>
                </a:solidFill>
              </a:rPr>
              <a:t>sudo rpm -</a:t>
            </a:r>
            <a:r>
              <a:rPr lang="es-ES" b="1" dirty="0" err="1" smtClean="0">
                <a:solidFill>
                  <a:schemeClr val="bg1"/>
                </a:solidFill>
              </a:rPr>
              <a:t>Uvh</a:t>
            </a:r>
            <a:r>
              <a:rPr lang="es-ES" b="1" dirty="0" smtClean="0">
                <a:solidFill>
                  <a:schemeClr val="bg1"/>
                </a:solidFill>
              </a:rPr>
              <a:t> https://dl.fedoraproject.org/pub/epel/epel-release-latest-7.noarch.rpm 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lang="es-ES" b="1" dirty="0" smtClean="0">
                <a:solidFill>
                  <a:schemeClr val="bg1"/>
                </a:solidFill>
              </a:rPr>
              <a:t>sudo </a:t>
            </a:r>
            <a:r>
              <a:rPr lang="es-ES" b="1" dirty="0" err="1" smtClean="0">
                <a:solidFill>
                  <a:schemeClr val="bg1"/>
                </a:solidFill>
              </a:rPr>
              <a:t>yum</a:t>
            </a:r>
            <a:r>
              <a:rPr lang="es-ES" b="1" dirty="0" smtClean="0">
                <a:solidFill>
                  <a:schemeClr val="bg1"/>
                </a:solidFill>
              </a:rPr>
              <a:t> -y </a:t>
            </a:r>
            <a:r>
              <a:rPr lang="es-ES" b="1" dirty="0" err="1" smtClean="0">
                <a:solidFill>
                  <a:schemeClr val="bg1"/>
                </a:solidFill>
              </a:rPr>
              <a:t>install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ansible</a:t>
            </a:r>
            <a:endParaRPr lang="en-US" b="1" spc="-65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67077"/>
            <a:ext cx="5147310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65" dirty="0"/>
              <a:t>How </a:t>
            </a:r>
            <a:r>
              <a:rPr spc="45" dirty="0"/>
              <a:t>Ansible</a:t>
            </a:r>
            <a:r>
              <a:rPr spc="-375" dirty="0"/>
              <a:t> </a:t>
            </a:r>
            <a:r>
              <a:rPr spc="75" dirty="0"/>
              <a:t>Works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693333"/>
            <a:ext cx="10399888" cy="7055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0"/>
            <a:ext cx="2301240" cy="6617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20" dirty="0"/>
              <a:t>Modules</a:t>
            </a:r>
          </a:p>
        </p:txBody>
      </p:sp>
      <p:sp>
        <p:nvSpPr>
          <p:cNvPr id="3" name="object 3"/>
          <p:cNvSpPr/>
          <p:nvPr/>
        </p:nvSpPr>
        <p:spPr>
          <a:xfrm>
            <a:off x="1164166" y="3393722"/>
            <a:ext cx="155222" cy="155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4166" y="4014611"/>
            <a:ext cx="155222" cy="155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4166" y="4635500"/>
            <a:ext cx="155222" cy="155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4166" y="5270500"/>
            <a:ext cx="155222" cy="155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4166" y="5891389"/>
            <a:ext cx="155222" cy="155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64166" y="6526389"/>
            <a:ext cx="155222" cy="155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4166" y="7147278"/>
            <a:ext cx="155222" cy="155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4166" y="7768166"/>
            <a:ext cx="155222" cy="155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4166" y="8389056"/>
            <a:ext cx="155222" cy="155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64166" y="9009944"/>
            <a:ext cx="155222" cy="1411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9300" y="762001"/>
            <a:ext cx="11325860" cy="79396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95"/>
              </a:spcBef>
            </a:pPr>
            <a:r>
              <a:rPr sz="3100" spc="-235" dirty="0">
                <a:solidFill>
                  <a:srgbClr val="545454"/>
                </a:solidFill>
                <a:latin typeface="Arial Black"/>
                <a:cs typeface="Arial Black"/>
              </a:rPr>
              <a:t>Modules </a:t>
            </a:r>
            <a:r>
              <a:rPr sz="3100" spc="-280" dirty="0">
                <a:solidFill>
                  <a:srgbClr val="545454"/>
                </a:solidFill>
                <a:latin typeface="Arial Black"/>
                <a:cs typeface="Arial Black"/>
              </a:rPr>
              <a:t>are bits </a:t>
            </a:r>
            <a:r>
              <a:rPr sz="3100" spc="-175" dirty="0">
                <a:solidFill>
                  <a:srgbClr val="545454"/>
                </a:solidFill>
                <a:latin typeface="Arial Black"/>
                <a:cs typeface="Arial Black"/>
              </a:rPr>
              <a:t>of </a:t>
            </a:r>
            <a:r>
              <a:rPr sz="3100" spc="-320" dirty="0">
                <a:solidFill>
                  <a:srgbClr val="545454"/>
                </a:solidFill>
                <a:latin typeface="Arial Black"/>
                <a:cs typeface="Arial Black"/>
              </a:rPr>
              <a:t>code </a:t>
            </a:r>
            <a:r>
              <a:rPr sz="3100" spc="-240" dirty="0">
                <a:solidFill>
                  <a:srgbClr val="545454"/>
                </a:solidFill>
                <a:latin typeface="Arial Black"/>
                <a:cs typeface="Arial Black"/>
              </a:rPr>
              <a:t>transferred to </a:t>
            </a:r>
            <a:r>
              <a:rPr sz="3100" spc="-260" dirty="0">
                <a:solidFill>
                  <a:srgbClr val="545454"/>
                </a:solidFill>
                <a:latin typeface="Arial Black"/>
                <a:cs typeface="Arial Black"/>
              </a:rPr>
              <a:t>the </a:t>
            </a:r>
            <a:r>
              <a:rPr sz="3100" spc="-290" dirty="0">
                <a:solidFill>
                  <a:srgbClr val="545454"/>
                </a:solidFill>
                <a:latin typeface="Arial Black"/>
                <a:cs typeface="Arial Black"/>
              </a:rPr>
              <a:t>target </a:t>
            </a:r>
            <a:r>
              <a:rPr sz="3100" spc="-330" dirty="0">
                <a:solidFill>
                  <a:srgbClr val="545454"/>
                </a:solidFill>
                <a:latin typeface="Arial Black"/>
                <a:cs typeface="Arial Black"/>
              </a:rPr>
              <a:t>system </a:t>
            </a:r>
            <a:r>
              <a:rPr sz="3100" spc="-225" dirty="0">
                <a:solidFill>
                  <a:srgbClr val="545454"/>
                </a:solidFill>
                <a:latin typeface="Arial Black"/>
                <a:cs typeface="Arial Black"/>
              </a:rPr>
              <a:t>and  </a:t>
            </a:r>
            <a:r>
              <a:rPr sz="3100" spc="-345" dirty="0">
                <a:solidFill>
                  <a:srgbClr val="545454"/>
                </a:solidFill>
                <a:latin typeface="Arial Black"/>
                <a:cs typeface="Arial Black"/>
              </a:rPr>
              <a:t>executed </a:t>
            </a:r>
            <a:r>
              <a:rPr sz="3100" spc="-240" dirty="0">
                <a:solidFill>
                  <a:srgbClr val="545454"/>
                </a:solidFill>
                <a:latin typeface="Arial Black"/>
                <a:cs typeface="Arial Black"/>
              </a:rPr>
              <a:t>to </a:t>
            </a:r>
            <a:r>
              <a:rPr sz="3100" spc="-315" dirty="0">
                <a:solidFill>
                  <a:srgbClr val="545454"/>
                </a:solidFill>
                <a:latin typeface="Arial Black"/>
                <a:cs typeface="Arial Black"/>
              </a:rPr>
              <a:t>satisfy </a:t>
            </a:r>
            <a:r>
              <a:rPr sz="3100" spc="-260" dirty="0">
                <a:solidFill>
                  <a:srgbClr val="545454"/>
                </a:solidFill>
                <a:latin typeface="Arial Black"/>
                <a:cs typeface="Arial Black"/>
              </a:rPr>
              <a:t>the </a:t>
            </a:r>
            <a:r>
              <a:rPr sz="3100" spc="-370" dirty="0">
                <a:solidFill>
                  <a:srgbClr val="545454"/>
                </a:solidFill>
                <a:latin typeface="Arial Black"/>
                <a:cs typeface="Arial Black"/>
              </a:rPr>
              <a:t>task </a:t>
            </a:r>
            <a:r>
              <a:rPr sz="3100" spc="-275" dirty="0">
                <a:solidFill>
                  <a:srgbClr val="545454"/>
                </a:solidFill>
                <a:latin typeface="Arial Black"/>
                <a:cs typeface="Arial Black"/>
              </a:rPr>
              <a:t>declaration. </a:t>
            </a:r>
            <a:r>
              <a:rPr sz="3100" spc="-290" dirty="0">
                <a:solidFill>
                  <a:srgbClr val="545454"/>
                </a:solidFill>
                <a:latin typeface="Arial Black"/>
                <a:cs typeface="Arial Black"/>
              </a:rPr>
              <a:t>Ansible </a:t>
            </a:r>
            <a:r>
              <a:rPr sz="3100" spc="-285" dirty="0">
                <a:solidFill>
                  <a:srgbClr val="545454"/>
                </a:solidFill>
                <a:latin typeface="Arial Black"/>
                <a:cs typeface="Arial Black"/>
              </a:rPr>
              <a:t>ships </a:t>
            </a:r>
            <a:r>
              <a:rPr sz="3100" spc="-305" dirty="0">
                <a:solidFill>
                  <a:srgbClr val="545454"/>
                </a:solidFill>
                <a:latin typeface="Arial Black"/>
                <a:cs typeface="Arial Black"/>
              </a:rPr>
              <a:t>with  </a:t>
            </a:r>
            <a:r>
              <a:rPr sz="3100" spc="-320" dirty="0">
                <a:solidFill>
                  <a:srgbClr val="545454"/>
                </a:solidFill>
                <a:latin typeface="Arial Black"/>
                <a:cs typeface="Arial Black"/>
              </a:rPr>
              <a:t>several </a:t>
            </a:r>
            <a:r>
              <a:rPr sz="3100" spc="-190">
                <a:solidFill>
                  <a:srgbClr val="545454"/>
                </a:solidFill>
                <a:latin typeface="Arial Black"/>
                <a:cs typeface="Arial Black"/>
              </a:rPr>
              <a:t>hundred</a:t>
            </a:r>
            <a:r>
              <a:rPr sz="3100" spc="-145">
                <a:solidFill>
                  <a:srgbClr val="545454"/>
                </a:solidFill>
                <a:latin typeface="Arial Black"/>
                <a:cs typeface="Arial Black"/>
              </a:rPr>
              <a:t> </a:t>
            </a:r>
            <a:r>
              <a:rPr sz="3100" spc="-254" smtClean="0">
                <a:solidFill>
                  <a:srgbClr val="545454"/>
                </a:solidFill>
                <a:latin typeface="Arial Black"/>
                <a:cs typeface="Arial Black"/>
              </a:rPr>
              <a:t>today!</a:t>
            </a:r>
            <a:endParaRPr sz="3100" smtClean="0">
              <a:latin typeface="Arial Black"/>
              <a:cs typeface="Arial Black"/>
            </a:endParaRPr>
          </a:p>
          <a:p>
            <a:pPr marL="802640" marR="8959850">
              <a:lnSpc>
                <a:spcPct val="131400"/>
              </a:lnSpc>
              <a:spcBef>
                <a:spcPts val="670"/>
              </a:spcBef>
            </a:pPr>
            <a:r>
              <a:rPr sz="3100" spc="-345" smtClean="0">
                <a:solidFill>
                  <a:srgbClr val="545454"/>
                </a:solidFill>
                <a:latin typeface="Arial Black"/>
                <a:cs typeface="Arial Black"/>
              </a:rPr>
              <a:t>a</a:t>
            </a:r>
            <a:r>
              <a:rPr sz="3100" spc="-170" smtClean="0">
                <a:solidFill>
                  <a:srgbClr val="545454"/>
                </a:solidFill>
                <a:latin typeface="Arial Black"/>
                <a:cs typeface="Arial Black"/>
              </a:rPr>
              <a:t>p</a:t>
            </a:r>
            <a:r>
              <a:rPr sz="3100" spc="-285" smtClean="0">
                <a:solidFill>
                  <a:srgbClr val="545454"/>
                </a:solidFill>
                <a:latin typeface="Arial Black"/>
                <a:cs typeface="Arial Black"/>
              </a:rPr>
              <a:t>t</a:t>
            </a:r>
            <a:r>
              <a:rPr sz="3100" spc="280" smtClean="0">
                <a:solidFill>
                  <a:srgbClr val="545454"/>
                </a:solidFill>
                <a:latin typeface="Arial Black"/>
                <a:cs typeface="Arial Black"/>
              </a:rPr>
              <a:t>/</a:t>
            </a:r>
            <a:r>
              <a:rPr sz="3100" spc="-330" smtClean="0">
                <a:solidFill>
                  <a:srgbClr val="545454"/>
                </a:solidFill>
                <a:latin typeface="Arial Black"/>
                <a:cs typeface="Arial Black"/>
              </a:rPr>
              <a:t>y</a:t>
            </a:r>
            <a:r>
              <a:rPr sz="3100" spc="-165" smtClean="0">
                <a:solidFill>
                  <a:srgbClr val="545454"/>
                </a:solidFill>
                <a:latin typeface="Arial Black"/>
                <a:cs typeface="Arial Black"/>
              </a:rPr>
              <a:t>u</a:t>
            </a:r>
            <a:r>
              <a:rPr lang="en-US" sz="3100" spc="-165" dirty="0" smtClean="0">
                <a:solidFill>
                  <a:srgbClr val="545454"/>
                </a:solidFill>
                <a:latin typeface="Arial Black"/>
                <a:cs typeface="Arial Black"/>
              </a:rPr>
              <a:t>m</a:t>
            </a:r>
            <a:r>
              <a:rPr sz="3100" spc="-114" smtClean="0">
                <a:solidFill>
                  <a:srgbClr val="545454"/>
                </a:solidFill>
                <a:latin typeface="Arial Black"/>
                <a:cs typeface="Arial Black"/>
              </a:rPr>
              <a:t>  </a:t>
            </a:r>
            <a:r>
              <a:rPr sz="3100" spc="-335" smtClean="0">
                <a:solidFill>
                  <a:srgbClr val="545454"/>
                </a:solidFill>
                <a:latin typeface="Arial Black"/>
                <a:cs typeface="Arial Black"/>
              </a:rPr>
              <a:t>copy</a:t>
            </a:r>
            <a:endParaRPr sz="3100" smtClean="0">
              <a:latin typeface="Arial Black"/>
              <a:cs typeface="Arial Black"/>
            </a:endParaRPr>
          </a:p>
          <a:p>
            <a:pPr marL="802640">
              <a:lnSpc>
                <a:spcPct val="100000"/>
              </a:lnSpc>
              <a:spcBef>
                <a:spcPts val="1170"/>
              </a:spcBef>
            </a:pPr>
            <a:r>
              <a:rPr sz="3100" spc="-250" smtClean="0">
                <a:solidFill>
                  <a:srgbClr val="545454"/>
                </a:solidFill>
                <a:latin typeface="Arial Black"/>
                <a:cs typeface="Arial Black"/>
              </a:rPr>
              <a:t>file</a:t>
            </a:r>
            <a:endParaRPr sz="3100">
              <a:latin typeface="Arial Black"/>
              <a:cs typeface="Arial Black"/>
            </a:endParaRPr>
          </a:p>
          <a:p>
            <a:pPr marL="802640" marR="9236075">
              <a:lnSpc>
                <a:spcPct val="132200"/>
              </a:lnSpc>
              <a:spcBef>
                <a:spcPts val="80"/>
              </a:spcBef>
            </a:pPr>
            <a:r>
              <a:rPr sz="3100" spc="-240" dirty="0">
                <a:solidFill>
                  <a:srgbClr val="545454"/>
                </a:solidFill>
                <a:latin typeface="Arial Black"/>
                <a:cs typeface="Arial Black"/>
              </a:rPr>
              <a:t>get_url  </a:t>
            </a:r>
            <a:r>
              <a:rPr sz="3100" spc="-300" dirty="0">
                <a:solidFill>
                  <a:srgbClr val="545454"/>
                </a:solidFill>
                <a:latin typeface="Arial Black"/>
                <a:cs typeface="Arial Black"/>
              </a:rPr>
              <a:t>git  </a:t>
            </a:r>
            <a:r>
              <a:rPr sz="3100" spc="-240" dirty="0">
                <a:solidFill>
                  <a:srgbClr val="545454"/>
                </a:solidFill>
                <a:latin typeface="Arial Black"/>
                <a:cs typeface="Arial Black"/>
              </a:rPr>
              <a:t>ping  </a:t>
            </a:r>
            <a:r>
              <a:rPr sz="3100" spc="-240">
                <a:solidFill>
                  <a:srgbClr val="545454"/>
                </a:solidFill>
                <a:latin typeface="Arial Black"/>
                <a:cs typeface="Arial Black"/>
              </a:rPr>
              <a:t>debug  </a:t>
            </a:r>
            <a:r>
              <a:rPr sz="3100" spc="-415" smtClean="0">
                <a:solidFill>
                  <a:srgbClr val="545454"/>
                </a:solidFill>
                <a:latin typeface="Arial Black"/>
                <a:cs typeface="Arial Black"/>
              </a:rPr>
              <a:t>s</a:t>
            </a:r>
            <a:r>
              <a:rPr sz="3100" spc="-330" smtClean="0">
                <a:solidFill>
                  <a:srgbClr val="545454"/>
                </a:solidFill>
                <a:latin typeface="Arial Black"/>
                <a:cs typeface="Arial Black"/>
              </a:rPr>
              <a:t>e</a:t>
            </a:r>
            <a:r>
              <a:rPr sz="3100" spc="-114" smtClean="0">
                <a:solidFill>
                  <a:srgbClr val="545454"/>
                </a:solidFill>
                <a:latin typeface="Arial Black"/>
                <a:cs typeface="Arial Black"/>
              </a:rPr>
              <a:t>r</a:t>
            </a:r>
            <a:r>
              <a:rPr sz="3100" spc="-340" smtClean="0">
                <a:solidFill>
                  <a:srgbClr val="545454"/>
                </a:solidFill>
                <a:latin typeface="Arial Black"/>
                <a:cs typeface="Arial Black"/>
              </a:rPr>
              <a:t>v</a:t>
            </a:r>
            <a:r>
              <a:rPr sz="3100" spc="-254" smtClean="0">
                <a:solidFill>
                  <a:srgbClr val="545454"/>
                </a:solidFill>
                <a:latin typeface="Arial Black"/>
                <a:cs typeface="Arial Black"/>
              </a:rPr>
              <a:t>i</a:t>
            </a:r>
            <a:r>
              <a:rPr sz="3100" spc="-595" smtClean="0">
                <a:solidFill>
                  <a:srgbClr val="545454"/>
                </a:solidFill>
                <a:latin typeface="Arial Black"/>
                <a:cs typeface="Arial Black"/>
              </a:rPr>
              <a:t>c</a:t>
            </a:r>
            <a:r>
              <a:rPr lang="en-US" sz="3100" spc="-595" dirty="0" smtClean="0">
                <a:solidFill>
                  <a:srgbClr val="545454"/>
                </a:solidFill>
                <a:latin typeface="Arial Black"/>
                <a:cs typeface="Arial Black"/>
              </a:rPr>
              <a:t>e</a:t>
            </a:r>
            <a:endParaRPr sz="3100">
              <a:latin typeface="Arial Black"/>
              <a:cs typeface="Arial Black"/>
            </a:endParaRPr>
          </a:p>
          <a:p>
            <a:pPr marL="802640" marR="8314055">
              <a:lnSpc>
                <a:spcPct val="131400"/>
              </a:lnSpc>
            </a:pPr>
            <a:r>
              <a:rPr sz="3100" spc="-415" dirty="0">
                <a:solidFill>
                  <a:srgbClr val="545454"/>
                </a:solidFill>
                <a:latin typeface="Arial Black"/>
                <a:cs typeface="Arial Black"/>
              </a:rPr>
              <a:t>s</a:t>
            </a:r>
            <a:r>
              <a:rPr sz="3100" spc="-330" dirty="0">
                <a:solidFill>
                  <a:srgbClr val="545454"/>
                </a:solidFill>
                <a:latin typeface="Arial Black"/>
                <a:cs typeface="Arial Black"/>
              </a:rPr>
              <a:t>y</a:t>
            </a:r>
            <a:r>
              <a:rPr sz="3100" spc="-165" dirty="0">
                <a:solidFill>
                  <a:srgbClr val="545454"/>
                </a:solidFill>
                <a:latin typeface="Arial Black"/>
                <a:cs typeface="Arial Black"/>
              </a:rPr>
              <a:t>n</a:t>
            </a:r>
            <a:r>
              <a:rPr sz="3100" spc="-595" dirty="0">
                <a:solidFill>
                  <a:srgbClr val="545454"/>
                </a:solidFill>
                <a:latin typeface="Arial Black"/>
                <a:cs typeface="Arial Black"/>
              </a:rPr>
              <a:t>c</a:t>
            </a:r>
            <a:r>
              <a:rPr sz="3100" spc="-165" dirty="0">
                <a:solidFill>
                  <a:srgbClr val="545454"/>
                </a:solidFill>
                <a:latin typeface="Arial Black"/>
                <a:cs typeface="Arial Black"/>
              </a:rPr>
              <a:t>h</a:t>
            </a:r>
            <a:r>
              <a:rPr sz="3100" spc="-175" dirty="0">
                <a:solidFill>
                  <a:srgbClr val="545454"/>
                </a:solidFill>
                <a:latin typeface="Arial Black"/>
                <a:cs typeface="Arial Black"/>
              </a:rPr>
              <a:t>r</a:t>
            </a:r>
            <a:r>
              <a:rPr sz="3100" spc="-195" dirty="0">
                <a:solidFill>
                  <a:srgbClr val="545454"/>
                </a:solidFill>
                <a:latin typeface="Arial Black"/>
                <a:cs typeface="Arial Black"/>
              </a:rPr>
              <a:t>o</a:t>
            </a:r>
            <a:r>
              <a:rPr sz="3100" spc="-165" dirty="0">
                <a:solidFill>
                  <a:srgbClr val="545454"/>
                </a:solidFill>
                <a:latin typeface="Arial Black"/>
                <a:cs typeface="Arial Black"/>
              </a:rPr>
              <a:t>n</a:t>
            </a:r>
            <a:r>
              <a:rPr sz="3100" spc="-254" dirty="0">
                <a:solidFill>
                  <a:srgbClr val="545454"/>
                </a:solidFill>
                <a:latin typeface="Arial Black"/>
                <a:cs typeface="Arial Black"/>
              </a:rPr>
              <a:t>i</a:t>
            </a:r>
            <a:r>
              <a:rPr sz="3100" spc="-275" dirty="0">
                <a:solidFill>
                  <a:srgbClr val="545454"/>
                </a:solidFill>
                <a:latin typeface="Arial Black"/>
                <a:cs typeface="Arial Black"/>
              </a:rPr>
              <a:t>z</a:t>
            </a:r>
            <a:r>
              <a:rPr sz="3100" spc="-215" dirty="0">
                <a:solidFill>
                  <a:srgbClr val="545454"/>
                </a:solidFill>
                <a:latin typeface="Arial Black"/>
                <a:cs typeface="Arial Black"/>
              </a:rPr>
              <a:t>e  </a:t>
            </a:r>
            <a:r>
              <a:rPr sz="3100" spc="-275" dirty="0">
                <a:solidFill>
                  <a:srgbClr val="545454"/>
                </a:solidFill>
                <a:latin typeface="Arial Black"/>
                <a:cs typeface="Arial Black"/>
              </a:rPr>
              <a:t>template</a:t>
            </a:r>
            <a:endParaRPr sz="3100">
              <a:latin typeface="Arial Black"/>
              <a:cs typeface="Arial Bl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67077"/>
            <a:ext cx="6629400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00" b="1" spc="120" dirty="0">
                <a:solidFill>
                  <a:srgbClr val="CC0000"/>
                </a:solidFill>
                <a:latin typeface="Arial"/>
                <a:cs typeface="Arial"/>
              </a:rPr>
              <a:t>Modules</a:t>
            </a:r>
            <a:r>
              <a:rPr sz="4200" b="1" spc="-1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4200" b="1" spc="180" dirty="0">
                <a:solidFill>
                  <a:srgbClr val="CC0000"/>
                </a:solidFill>
                <a:latin typeface="Arial"/>
                <a:cs typeface="Arial"/>
              </a:rPr>
              <a:t>Documentation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1483078"/>
            <a:ext cx="4853305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b="1" spc="100" dirty="0">
                <a:solidFill>
                  <a:srgbClr val="545454"/>
                </a:solidFill>
                <a:latin typeface="Arial"/>
                <a:cs typeface="Arial"/>
                <a:hlinkClick r:id="rId2"/>
              </a:rPr>
              <a:t>http://docs.ansible.com/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2634" y="2590210"/>
            <a:ext cx="9305461" cy="6521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1581855"/>
            <a:ext cx="6629400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20" dirty="0"/>
              <a:t>Modules</a:t>
            </a:r>
            <a:r>
              <a:rPr spc="-120" dirty="0"/>
              <a:t> </a:t>
            </a:r>
            <a:r>
              <a:rPr spc="180" dirty="0"/>
              <a:t>Documentation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2490611"/>
            <a:ext cx="14566900" cy="92075"/>
          </a:xfrm>
          <a:custGeom>
            <a:avLst/>
            <a:gdLst/>
            <a:ahLst/>
            <a:cxnLst/>
            <a:rect l="l" t="t" r="r" b="b"/>
            <a:pathLst>
              <a:path w="14566900" h="92075">
                <a:moveTo>
                  <a:pt x="0" y="91722"/>
                </a:moveTo>
                <a:lnTo>
                  <a:pt x="14566900" y="91722"/>
                </a:lnTo>
                <a:lnTo>
                  <a:pt x="14566900" y="0"/>
                </a:lnTo>
                <a:lnTo>
                  <a:pt x="0" y="0"/>
                </a:lnTo>
                <a:lnTo>
                  <a:pt x="0" y="91722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866" y="2659944"/>
            <a:ext cx="93345" cy="4546600"/>
          </a:xfrm>
          <a:custGeom>
            <a:avLst/>
            <a:gdLst/>
            <a:ahLst/>
            <a:cxnLst/>
            <a:rect l="l" t="t" r="r" b="b"/>
            <a:pathLst>
              <a:path w="93345" h="4546600">
                <a:moveTo>
                  <a:pt x="0" y="4546600"/>
                </a:moveTo>
                <a:lnTo>
                  <a:pt x="93133" y="4546600"/>
                </a:lnTo>
                <a:lnTo>
                  <a:pt x="93133" y="0"/>
                </a:lnTo>
                <a:lnTo>
                  <a:pt x="0" y="0"/>
                </a:lnTo>
                <a:lnTo>
                  <a:pt x="0" y="45466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8866" y="2490611"/>
            <a:ext cx="169333" cy="16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05101" y="2490611"/>
            <a:ext cx="169333" cy="169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05101" y="7206544"/>
            <a:ext cx="169333" cy="169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8866" y="7206544"/>
            <a:ext cx="169333" cy="1693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" y="2582333"/>
            <a:ext cx="14506575" cy="4713605"/>
          </a:xfrm>
          <a:custGeom>
            <a:avLst/>
            <a:gdLst/>
            <a:ahLst/>
            <a:cxnLst/>
            <a:rect l="l" t="t" r="r" b="b"/>
            <a:pathLst>
              <a:path w="14506575" h="4713605">
                <a:moveTo>
                  <a:pt x="0" y="4713111"/>
                </a:moveTo>
                <a:lnTo>
                  <a:pt x="14506222" y="4713111"/>
                </a:lnTo>
                <a:lnTo>
                  <a:pt x="14506222" y="0"/>
                </a:lnTo>
                <a:lnTo>
                  <a:pt x="0" y="0"/>
                </a:lnTo>
                <a:lnTo>
                  <a:pt x="0" y="4713111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68223" y="2582333"/>
            <a:ext cx="226060" cy="4713605"/>
          </a:xfrm>
          <a:custGeom>
            <a:avLst/>
            <a:gdLst/>
            <a:ahLst/>
            <a:cxnLst/>
            <a:rect l="l" t="t" r="r" b="b"/>
            <a:pathLst>
              <a:path w="226059" h="4713605">
                <a:moveTo>
                  <a:pt x="225777" y="4713111"/>
                </a:moveTo>
                <a:lnTo>
                  <a:pt x="0" y="4713111"/>
                </a:lnTo>
                <a:lnTo>
                  <a:pt x="0" y="0"/>
                </a:lnTo>
                <a:lnTo>
                  <a:pt x="225777" y="0"/>
                </a:lnTo>
                <a:lnTo>
                  <a:pt x="225777" y="4713111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68221" y="2582333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19" h="198119">
                <a:moveTo>
                  <a:pt x="0" y="197555"/>
                </a:moveTo>
                <a:lnTo>
                  <a:pt x="0" y="0"/>
                </a:lnTo>
                <a:lnTo>
                  <a:pt x="197555" y="0"/>
                </a:lnTo>
              </a:path>
            </a:pathLst>
          </a:custGeom>
          <a:ln w="14111">
            <a:solidFill>
              <a:srgbClr val="EEE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68221" y="2582333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90" h="212089">
                <a:moveTo>
                  <a:pt x="0" y="211666"/>
                </a:moveTo>
                <a:lnTo>
                  <a:pt x="211666" y="211666"/>
                </a:lnTo>
                <a:lnTo>
                  <a:pt x="211666" y="0"/>
                </a:lnTo>
              </a:path>
            </a:pathLst>
          </a:custGeom>
          <a:ln w="14111">
            <a:solidFill>
              <a:srgbClr val="76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82333" y="2596444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4">
                <a:moveTo>
                  <a:pt x="0" y="169333"/>
                </a:moveTo>
                <a:lnTo>
                  <a:pt x="0" y="0"/>
                </a:lnTo>
                <a:lnTo>
                  <a:pt x="169333" y="0"/>
                </a:lnTo>
              </a:path>
            </a:pathLst>
          </a:custGeom>
          <a:ln w="14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82333" y="2596444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5" h="183514">
                <a:moveTo>
                  <a:pt x="0" y="183444"/>
                </a:moveTo>
                <a:lnTo>
                  <a:pt x="183444" y="183444"/>
                </a:lnTo>
                <a:lnTo>
                  <a:pt x="183444" y="0"/>
                </a:lnTo>
              </a:path>
            </a:pathLst>
          </a:custGeom>
          <a:ln w="14111">
            <a:solidFill>
              <a:srgbClr val="9F9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96444" y="2610555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4">
                <a:moveTo>
                  <a:pt x="169333" y="169333"/>
                </a:moveTo>
                <a:lnTo>
                  <a:pt x="0" y="169333"/>
                </a:lnTo>
                <a:lnTo>
                  <a:pt x="0" y="0"/>
                </a:lnTo>
                <a:lnTo>
                  <a:pt x="169333" y="0"/>
                </a:lnTo>
                <a:lnTo>
                  <a:pt x="169333" y="169333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324666" y="2638777"/>
            <a:ext cx="112888" cy="112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68221" y="7069666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19" h="198120">
                <a:moveTo>
                  <a:pt x="0" y="197555"/>
                </a:moveTo>
                <a:lnTo>
                  <a:pt x="0" y="0"/>
                </a:lnTo>
                <a:lnTo>
                  <a:pt x="197555" y="0"/>
                </a:lnTo>
              </a:path>
            </a:pathLst>
          </a:custGeom>
          <a:ln w="14111">
            <a:solidFill>
              <a:srgbClr val="EEE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68221" y="7069666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90" h="212090">
                <a:moveTo>
                  <a:pt x="0" y="211666"/>
                </a:moveTo>
                <a:lnTo>
                  <a:pt x="211666" y="211666"/>
                </a:lnTo>
                <a:lnTo>
                  <a:pt x="211666" y="0"/>
                </a:lnTo>
              </a:path>
            </a:pathLst>
          </a:custGeom>
          <a:ln w="14111">
            <a:solidFill>
              <a:srgbClr val="76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282333" y="7083777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0" y="169333"/>
                </a:moveTo>
                <a:lnTo>
                  <a:pt x="0" y="0"/>
                </a:lnTo>
                <a:lnTo>
                  <a:pt x="169333" y="0"/>
                </a:lnTo>
              </a:path>
            </a:pathLst>
          </a:custGeom>
          <a:ln w="14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82333" y="7083777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5" h="183515">
                <a:moveTo>
                  <a:pt x="0" y="183444"/>
                </a:moveTo>
                <a:lnTo>
                  <a:pt x="183444" y="183444"/>
                </a:lnTo>
                <a:lnTo>
                  <a:pt x="183444" y="0"/>
                </a:lnTo>
              </a:path>
            </a:pathLst>
          </a:custGeom>
          <a:ln w="14111">
            <a:solidFill>
              <a:srgbClr val="9F9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96444" y="7097889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169333" y="169333"/>
                </a:moveTo>
                <a:lnTo>
                  <a:pt x="0" y="169333"/>
                </a:lnTo>
                <a:lnTo>
                  <a:pt x="0" y="0"/>
                </a:lnTo>
                <a:lnTo>
                  <a:pt x="169333" y="0"/>
                </a:lnTo>
                <a:lnTo>
                  <a:pt x="169333" y="169333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324666" y="7126110"/>
            <a:ext cx="112888" cy="1128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68221" y="6589889"/>
            <a:ext cx="225777" cy="4797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68221" y="2808111"/>
            <a:ext cx="198120" cy="3754120"/>
          </a:xfrm>
          <a:custGeom>
            <a:avLst/>
            <a:gdLst/>
            <a:ahLst/>
            <a:cxnLst/>
            <a:rect l="l" t="t" r="r" b="b"/>
            <a:pathLst>
              <a:path w="198119" h="3754120">
                <a:moveTo>
                  <a:pt x="0" y="3753555"/>
                </a:moveTo>
                <a:lnTo>
                  <a:pt x="0" y="0"/>
                </a:lnTo>
                <a:lnTo>
                  <a:pt x="197555" y="0"/>
                </a:lnTo>
              </a:path>
            </a:pathLst>
          </a:custGeom>
          <a:ln w="14111">
            <a:solidFill>
              <a:srgbClr val="EEE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68221" y="2808111"/>
            <a:ext cx="212090" cy="3768090"/>
          </a:xfrm>
          <a:custGeom>
            <a:avLst/>
            <a:gdLst/>
            <a:ahLst/>
            <a:cxnLst/>
            <a:rect l="l" t="t" r="r" b="b"/>
            <a:pathLst>
              <a:path w="212090" h="3768090">
                <a:moveTo>
                  <a:pt x="0" y="3767666"/>
                </a:moveTo>
                <a:lnTo>
                  <a:pt x="211666" y="3767666"/>
                </a:lnTo>
                <a:lnTo>
                  <a:pt x="211666" y="0"/>
                </a:lnTo>
              </a:path>
            </a:pathLst>
          </a:custGeom>
          <a:ln w="14111">
            <a:solidFill>
              <a:srgbClr val="76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82333" y="2822222"/>
            <a:ext cx="169545" cy="3725545"/>
          </a:xfrm>
          <a:custGeom>
            <a:avLst/>
            <a:gdLst/>
            <a:ahLst/>
            <a:cxnLst/>
            <a:rect l="l" t="t" r="r" b="b"/>
            <a:pathLst>
              <a:path w="169544" h="3725545">
                <a:moveTo>
                  <a:pt x="0" y="3725333"/>
                </a:moveTo>
                <a:lnTo>
                  <a:pt x="0" y="0"/>
                </a:lnTo>
                <a:lnTo>
                  <a:pt x="169333" y="0"/>
                </a:lnTo>
              </a:path>
            </a:pathLst>
          </a:custGeom>
          <a:ln w="14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82333" y="2822222"/>
            <a:ext cx="183515" cy="3739515"/>
          </a:xfrm>
          <a:custGeom>
            <a:avLst/>
            <a:gdLst/>
            <a:ahLst/>
            <a:cxnLst/>
            <a:rect l="l" t="t" r="r" b="b"/>
            <a:pathLst>
              <a:path w="183515" h="3739515">
                <a:moveTo>
                  <a:pt x="0" y="3739444"/>
                </a:moveTo>
                <a:lnTo>
                  <a:pt x="183444" y="3739444"/>
                </a:lnTo>
                <a:lnTo>
                  <a:pt x="183444" y="0"/>
                </a:lnTo>
              </a:path>
            </a:pathLst>
          </a:custGeom>
          <a:ln w="14111">
            <a:solidFill>
              <a:srgbClr val="9F9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96444" y="2836333"/>
            <a:ext cx="169545" cy="3725545"/>
          </a:xfrm>
          <a:custGeom>
            <a:avLst/>
            <a:gdLst/>
            <a:ahLst/>
            <a:cxnLst/>
            <a:rect l="l" t="t" r="r" b="b"/>
            <a:pathLst>
              <a:path w="169544" h="3725545">
                <a:moveTo>
                  <a:pt x="169333" y="3725333"/>
                </a:moveTo>
                <a:lnTo>
                  <a:pt x="0" y="3725333"/>
                </a:lnTo>
                <a:lnTo>
                  <a:pt x="0" y="0"/>
                </a:lnTo>
                <a:lnTo>
                  <a:pt x="169333" y="0"/>
                </a:lnTo>
                <a:lnTo>
                  <a:pt x="169333" y="3725333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19855" y="2880077"/>
            <a:ext cx="13017500" cy="4343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#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List </a:t>
            </a:r>
            <a:r>
              <a:rPr sz="1650" b="1" spc="-90" dirty="0">
                <a:solidFill>
                  <a:srgbClr val="E2CDAA"/>
                </a:solidFill>
                <a:latin typeface="Arial"/>
                <a:cs typeface="Arial"/>
              </a:rPr>
              <a:t>out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all </a:t>
            </a:r>
            <a:r>
              <a:rPr sz="1650" b="1" spc="-75" dirty="0">
                <a:solidFill>
                  <a:srgbClr val="DBDBDB"/>
                </a:solidFill>
                <a:latin typeface="Arial"/>
                <a:cs typeface="Arial"/>
              </a:rPr>
              <a:t>modules</a:t>
            </a:r>
            <a:r>
              <a:rPr sz="1650" b="1" spc="229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installed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$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ansible-doc</a:t>
            </a:r>
            <a:r>
              <a:rPr sz="1650" b="1" spc="-10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45" dirty="0">
                <a:solidFill>
                  <a:srgbClr val="DBDBDB"/>
                </a:solidFill>
                <a:latin typeface="Arial"/>
                <a:cs typeface="Arial"/>
              </a:rPr>
              <a:t>-l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b="1" dirty="0">
                <a:solidFill>
                  <a:srgbClr val="DBDBDB"/>
                </a:solidFill>
                <a:latin typeface="Arial"/>
                <a:cs typeface="Arial"/>
              </a:rPr>
              <a:t>...</a:t>
            </a:r>
            <a:endParaRPr sz="1650">
              <a:latin typeface="Arial"/>
              <a:cs typeface="Arial"/>
            </a:endParaRPr>
          </a:p>
          <a:p>
            <a:pPr marL="12700" marR="12550140">
              <a:lnSpc>
                <a:spcPct val="101000"/>
              </a:lnSpc>
            </a:pPr>
            <a:r>
              <a:rPr sz="1650" b="1" spc="-85" dirty="0">
                <a:solidFill>
                  <a:srgbClr val="E2CDAA"/>
                </a:solidFill>
                <a:latin typeface="Arial"/>
                <a:cs typeface="Arial"/>
              </a:rPr>
              <a:t>c</a:t>
            </a:r>
            <a:r>
              <a:rPr sz="1650" b="1" spc="-90" dirty="0">
                <a:solidFill>
                  <a:srgbClr val="E2CDAA"/>
                </a:solidFill>
                <a:latin typeface="Arial"/>
                <a:cs typeface="Arial"/>
              </a:rPr>
              <a:t>op</a:t>
            </a:r>
            <a:r>
              <a:rPr sz="1650" b="1" spc="-60" dirty="0">
                <a:solidFill>
                  <a:srgbClr val="E2CDAA"/>
                </a:solidFill>
                <a:latin typeface="Arial"/>
                <a:cs typeface="Arial"/>
              </a:rPr>
              <a:t>y 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cron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b="1" dirty="0">
                <a:solidFill>
                  <a:srgbClr val="DBDBDB"/>
                </a:solidFill>
                <a:latin typeface="Arial"/>
                <a:cs typeface="Arial"/>
              </a:rPr>
              <a:t>...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# </a:t>
            </a:r>
            <a:r>
              <a:rPr sz="1650" b="1" spc="-20" dirty="0">
                <a:solidFill>
                  <a:srgbClr val="E2CDAA"/>
                </a:solidFill>
                <a:latin typeface="Arial"/>
                <a:cs typeface="Arial"/>
              </a:rPr>
              <a:t>Read </a:t>
            </a:r>
            <a:r>
              <a:rPr sz="1650" b="1" spc="-75" dirty="0">
                <a:solidFill>
                  <a:srgbClr val="DBDBDB"/>
                </a:solidFill>
                <a:latin typeface="Arial"/>
                <a:cs typeface="Arial"/>
              </a:rPr>
              <a:t>documentation </a:t>
            </a:r>
            <a:r>
              <a:rPr sz="1650" b="1" spc="-90" dirty="0">
                <a:solidFill>
                  <a:srgbClr val="E2CDAA"/>
                </a:solidFill>
                <a:latin typeface="Arial"/>
                <a:cs typeface="Arial"/>
              </a:rPr>
              <a:t>for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installed</a:t>
            </a:r>
            <a:r>
              <a:rPr sz="1650" b="1" spc="175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75" dirty="0">
                <a:solidFill>
                  <a:srgbClr val="E2CDAA"/>
                </a:solidFill>
                <a:latin typeface="Arial"/>
                <a:cs typeface="Arial"/>
              </a:rPr>
              <a:t>module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$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ansible-doc</a:t>
            </a:r>
            <a:r>
              <a:rPr sz="1650" b="1" spc="-10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90" dirty="0">
                <a:solidFill>
                  <a:srgbClr val="E2CDAA"/>
                </a:solidFill>
                <a:latin typeface="Arial"/>
                <a:cs typeface="Arial"/>
              </a:rPr>
              <a:t>copy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&gt;</a:t>
            </a:r>
            <a:r>
              <a:rPr sz="1650" b="1" spc="-5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5" dirty="0">
                <a:solidFill>
                  <a:srgbClr val="E2CDAA"/>
                </a:solidFill>
                <a:latin typeface="Arial"/>
                <a:cs typeface="Arial"/>
              </a:rPr>
              <a:t>COPY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Arial"/>
              <a:cs typeface="Arial"/>
            </a:endParaRPr>
          </a:p>
          <a:p>
            <a:pPr marL="129539" marR="5080">
              <a:lnSpc>
                <a:spcPct val="101000"/>
              </a:lnSpc>
              <a:spcBef>
                <a:spcPts val="5"/>
              </a:spcBef>
            </a:pPr>
            <a:r>
              <a:rPr sz="1650" b="1" spc="-25" dirty="0">
                <a:solidFill>
                  <a:srgbClr val="DBDBDB"/>
                </a:solidFill>
                <a:latin typeface="Arial"/>
                <a:cs typeface="Arial"/>
              </a:rPr>
              <a:t>The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[</a:t>
            </a:r>
            <a:r>
              <a:rPr sz="1650" b="1" spc="-90" dirty="0">
                <a:solidFill>
                  <a:srgbClr val="E2CDAA"/>
                </a:solidFill>
                <a:latin typeface="Arial"/>
                <a:cs typeface="Arial"/>
              </a:rPr>
              <a:t>copy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] </a:t>
            </a:r>
            <a:r>
              <a:rPr sz="1650" b="1" spc="-75" dirty="0">
                <a:solidFill>
                  <a:srgbClr val="E2CDAA"/>
                </a:solidFill>
                <a:latin typeface="Arial"/>
                <a:cs typeface="Arial"/>
              </a:rPr>
              <a:t>module </a:t>
            </a:r>
            <a:r>
              <a:rPr sz="1650" b="1" spc="-75" dirty="0">
                <a:solidFill>
                  <a:srgbClr val="DBDBDB"/>
                </a:solidFill>
                <a:latin typeface="Arial"/>
                <a:cs typeface="Arial"/>
              </a:rPr>
              <a:t>copies </a:t>
            </a: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a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file </a:t>
            </a:r>
            <a:r>
              <a:rPr sz="1650" b="1" spc="-85" dirty="0">
                <a:solidFill>
                  <a:srgbClr val="E2CDAA"/>
                </a:solidFill>
                <a:latin typeface="Arial"/>
                <a:cs typeface="Arial"/>
              </a:rPr>
              <a:t>on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the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local </a:t>
            </a:r>
            <a:r>
              <a:rPr sz="1650" b="1" spc="-90" dirty="0">
                <a:solidFill>
                  <a:srgbClr val="DBDBDB"/>
                </a:solidFill>
                <a:latin typeface="Arial"/>
                <a:cs typeface="Arial"/>
              </a:rPr>
              <a:t>box </a:t>
            </a:r>
            <a:r>
              <a:rPr sz="1650" b="1" spc="-90" dirty="0">
                <a:solidFill>
                  <a:srgbClr val="E2CDAA"/>
                </a:solidFill>
                <a:latin typeface="Arial"/>
                <a:cs typeface="Arial"/>
              </a:rPr>
              <a:t>to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remote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locations. </a:t>
            </a:r>
            <a:r>
              <a:rPr sz="1650" b="1" spc="-25" dirty="0">
                <a:solidFill>
                  <a:srgbClr val="DBDBDB"/>
                </a:solidFill>
                <a:latin typeface="Arial"/>
                <a:cs typeface="Arial"/>
              </a:rPr>
              <a:t>Use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the </a:t>
            </a:r>
            <a:r>
              <a:rPr sz="1650" b="1" spc="-80" dirty="0">
                <a:solidFill>
                  <a:srgbClr val="DBDBDB"/>
                </a:solidFill>
                <a:latin typeface="Arial"/>
                <a:cs typeface="Arial"/>
              </a:rPr>
              <a:t>[fetch] </a:t>
            </a:r>
            <a:r>
              <a:rPr sz="1650" b="1" spc="-75" dirty="0">
                <a:solidFill>
                  <a:srgbClr val="E2CDAA"/>
                </a:solidFill>
                <a:latin typeface="Arial"/>
                <a:cs typeface="Arial"/>
              </a:rPr>
              <a:t>module </a:t>
            </a:r>
            <a:r>
              <a:rPr sz="1650" b="1" spc="-90" dirty="0">
                <a:solidFill>
                  <a:srgbClr val="E2CDAA"/>
                </a:solidFill>
                <a:latin typeface="Arial"/>
                <a:cs typeface="Arial"/>
              </a:rPr>
              <a:t>to copy </a:t>
            </a:r>
            <a:r>
              <a:rPr sz="1650" b="1" spc="-75" dirty="0">
                <a:solidFill>
                  <a:srgbClr val="DBDBDB"/>
                </a:solidFill>
                <a:latin typeface="Arial"/>
                <a:cs typeface="Arial"/>
              </a:rPr>
              <a:t>files </a:t>
            </a:r>
            <a:r>
              <a:rPr sz="1650" b="1" spc="-90" dirty="0">
                <a:solidFill>
                  <a:srgbClr val="E2CDAA"/>
                </a:solidFill>
                <a:latin typeface="Arial"/>
                <a:cs typeface="Arial"/>
              </a:rPr>
              <a:t>from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remote </a:t>
            </a:r>
            <a:r>
              <a:rPr sz="1650" b="1" spc="-80" dirty="0">
                <a:solidFill>
                  <a:srgbClr val="DBDBDB"/>
                </a:solidFill>
                <a:latin typeface="Arial"/>
                <a:cs typeface="Arial"/>
              </a:rPr>
              <a:t>locations </a:t>
            </a:r>
            <a:r>
              <a:rPr sz="1650" b="1" spc="-90" dirty="0">
                <a:solidFill>
                  <a:srgbClr val="E2CDAA"/>
                </a:solidFill>
                <a:latin typeface="Arial"/>
                <a:cs typeface="Arial"/>
              </a:rPr>
              <a:t>to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the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local </a:t>
            </a:r>
            <a:r>
              <a:rPr sz="1650" b="1" spc="315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box.</a:t>
            </a:r>
            <a:r>
              <a:rPr sz="1650" b="1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45" dirty="0">
                <a:solidFill>
                  <a:srgbClr val="E2CDAA"/>
                </a:solidFill>
                <a:latin typeface="Arial"/>
                <a:cs typeface="Arial"/>
              </a:rPr>
              <a:t>If</a:t>
            </a:r>
            <a:r>
              <a:rPr sz="1650" b="1" dirty="0">
                <a:solidFill>
                  <a:srgbClr val="E2CDAA"/>
                </a:solidFill>
                <a:latin typeface="Arial"/>
                <a:cs typeface="Arial"/>
              </a:rPr>
              <a:t> </a:t>
            </a:r>
            <a:r>
              <a:rPr sz="1650" b="1" spc="-85" dirty="0">
                <a:solidFill>
                  <a:srgbClr val="DBDBDB"/>
                </a:solidFill>
                <a:latin typeface="Arial"/>
                <a:cs typeface="Arial"/>
              </a:rPr>
              <a:t>you</a:t>
            </a:r>
            <a:r>
              <a:rPr sz="1650" b="1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40" dirty="0">
                <a:solidFill>
                  <a:srgbClr val="DBDBDB"/>
                </a:solidFill>
                <a:latin typeface="Arial"/>
                <a:cs typeface="Arial"/>
              </a:rPr>
              <a:t>need</a:t>
            </a:r>
            <a:r>
              <a:rPr sz="1650" b="1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55" dirty="0">
                <a:solidFill>
                  <a:srgbClr val="DBDBDB"/>
                </a:solidFill>
                <a:latin typeface="Arial"/>
                <a:cs typeface="Arial"/>
              </a:rPr>
              <a:t>variable</a:t>
            </a:r>
            <a:r>
              <a:rPr sz="1650" b="1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75" dirty="0">
                <a:solidFill>
                  <a:srgbClr val="DBDBDB"/>
                </a:solidFill>
                <a:latin typeface="Arial"/>
                <a:cs typeface="Arial"/>
              </a:rPr>
              <a:t>interpolation</a:t>
            </a:r>
            <a:r>
              <a:rPr sz="1650" b="1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90" dirty="0">
                <a:solidFill>
                  <a:srgbClr val="E2CDAA"/>
                </a:solidFill>
                <a:latin typeface="Arial"/>
                <a:cs typeface="Arial"/>
              </a:rPr>
              <a:t>in</a:t>
            </a:r>
            <a:r>
              <a:rPr sz="1650" b="1" dirty="0">
                <a:solidFill>
                  <a:srgbClr val="E2CDAA"/>
                </a:solidFill>
                <a:latin typeface="Arial"/>
                <a:cs typeface="Arial"/>
              </a:rPr>
              <a:t> </a:t>
            </a:r>
            <a:r>
              <a:rPr sz="1650" b="1" spc="-75" dirty="0">
                <a:solidFill>
                  <a:srgbClr val="DBDBDB"/>
                </a:solidFill>
                <a:latin typeface="Arial"/>
                <a:cs typeface="Arial"/>
              </a:rPr>
              <a:t>copied</a:t>
            </a:r>
            <a:r>
              <a:rPr sz="1650" b="1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files,</a:t>
            </a:r>
            <a:r>
              <a:rPr sz="1650" b="1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55" dirty="0">
                <a:solidFill>
                  <a:srgbClr val="DBDBDB"/>
                </a:solidFill>
                <a:latin typeface="Arial"/>
                <a:cs typeface="Arial"/>
              </a:rPr>
              <a:t>use</a:t>
            </a:r>
            <a:r>
              <a:rPr sz="1650" b="1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60" dirty="0">
                <a:solidFill>
                  <a:srgbClr val="DBDBDB"/>
                </a:solidFill>
                <a:latin typeface="Arial"/>
                <a:cs typeface="Arial"/>
              </a:rPr>
              <a:t>the</a:t>
            </a: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[template]</a:t>
            </a:r>
            <a:r>
              <a:rPr sz="1650" b="1" dirty="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sz="1650" b="1" spc="-65" dirty="0">
                <a:solidFill>
                  <a:srgbClr val="E2CDAA"/>
                </a:solidFill>
                <a:latin typeface="Arial"/>
                <a:cs typeface="Arial"/>
              </a:rPr>
              <a:t>module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.</a:t>
            </a:r>
            <a:endParaRPr sz="1650">
              <a:latin typeface="Arial"/>
              <a:cs typeface="Arial"/>
            </a:endParaRPr>
          </a:p>
          <a:p>
            <a:pPr marL="12700" marR="7780655" indent="116839">
              <a:lnSpc>
                <a:spcPct val="202000"/>
              </a:lnSpc>
            </a:pP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* </a:t>
            </a:r>
            <a:r>
              <a:rPr sz="1650" b="1" spc="-70" dirty="0">
                <a:solidFill>
                  <a:srgbClr val="DBDBDB"/>
                </a:solidFill>
                <a:latin typeface="Arial"/>
                <a:cs typeface="Arial"/>
              </a:rPr>
              <a:t>note: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This </a:t>
            </a:r>
            <a:r>
              <a:rPr sz="1650" b="1" spc="-75" dirty="0">
                <a:solidFill>
                  <a:srgbClr val="E2CDAA"/>
                </a:solidFill>
                <a:latin typeface="Arial"/>
                <a:cs typeface="Arial"/>
              </a:rPr>
              <a:t>module </a:t>
            </a:r>
            <a:r>
              <a:rPr sz="1650" b="1" spc="-60" dirty="0">
                <a:solidFill>
                  <a:srgbClr val="E2CDAA"/>
                </a:solidFill>
                <a:latin typeface="Arial"/>
                <a:cs typeface="Arial"/>
              </a:rPr>
              <a:t>has </a:t>
            </a: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a </a:t>
            </a:r>
            <a:r>
              <a:rPr sz="1650" b="1" spc="-80" dirty="0">
                <a:solidFill>
                  <a:srgbClr val="DBDBDB"/>
                </a:solidFill>
                <a:latin typeface="Arial"/>
                <a:cs typeface="Arial"/>
              </a:rPr>
              <a:t>corresponding </a:t>
            </a:r>
            <a:r>
              <a:rPr sz="1650" b="1" spc="-75" dirty="0">
                <a:solidFill>
                  <a:srgbClr val="DBDBDB"/>
                </a:solidFill>
                <a:latin typeface="Arial"/>
                <a:cs typeface="Arial"/>
              </a:rPr>
              <a:t>action </a:t>
            </a:r>
            <a:r>
              <a:rPr sz="1650" b="1" spc="-80" dirty="0">
                <a:solidFill>
                  <a:srgbClr val="DBDBDB"/>
                </a:solidFill>
                <a:latin typeface="Arial"/>
                <a:cs typeface="Arial"/>
              </a:rPr>
              <a:t>plugin.  </a:t>
            </a:r>
            <a:r>
              <a:rPr sz="1650" b="1" spc="-75" dirty="0">
                <a:solidFill>
                  <a:srgbClr val="DBDBDB"/>
                </a:solidFill>
                <a:latin typeface="Arial"/>
                <a:cs typeface="Arial"/>
              </a:rPr>
              <a:t>Options </a:t>
            </a:r>
            <a:r>
              <a:rPr sz="1650" b="1" spc="5" dirty="0">
                <a:solidFill>
                  <a:srgbClr val="DBDBDB"/>
                </a:solidFill>
                <a:latin typeface="Arial"/>
                <a:cs typeface="Arial"/>
              </a:rPr>
              <a:t>(= </a:t>
            </a:r>
            <a:r>
              <a:rPr sz="1650" b="1" spc="-90" dirty="0">
                <a:solidFill>
                  <a:srgbClr val="E2CDAA"/>
                </a:solidFill>
                <a:latin typeface="Arial"/>
                <a:cs typeface="Arial"/>
              </a:rPr>
              <a:t>is</a:t>
            </a:r>
            <a:r>
              <a:rPr sz="1650" b="1" spc="65" dirty="0">
                <a:solidFill>
                  <a:srgbClr val="E2CDAA"/>
                </a:solidFill>
                <a:latin typeface="Arial"/>
                <a:cs typeface="Arial"/>
              </a:rPr>
              <a:t> </a:t>
            </a:r>
            <a:r>
              <a:rPr sz="1650" b="1" spc="-65" dirty="0">
                <a:solidFill>
                  <a:srgbClr val="DBDBDB"/>
                </a:solidFill>
                <a:latin typeface="Arial"/>
                <a:cs typeface="Arial"/>
              </a:rPr>
              <a:t>mandatory):</a:t>
            </a:r>
            <a:endParaRPr sz="16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078800" y="3948541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40" h="967739">
                <a:moveTo>
                  <a:pt x="483758" y="967517"/>
                </a:moveTo>
                <a:lnTo>
                  <a:pt x="437169" y="965303"/>
                </a:lnTo>
                <a:lnTo>
                  <a:pt x="391833" y="958794"/>
                </a:lnTo>
                <a:lnTo>
                  <a:pt x="347952" y="948195"/>
                </a:lnTo>
                <a:lnTo>
                  <a:pt x="305730" y="933707"/>
                </a:lnTo>
                <a:lnTo>
                  <a:pt x="265369" y="915533"/>
                </a:lnTo>
                <a:lnTo>
                  <a:pt x="227072" y="893877"/>
                </a:lnTo>
                <a:lnTo>
                  <a:pt x="191042" y="868940"/>
                </a:lnTo>
                <a:lnTo>
                  <a:pt x="157480" y="840925"/>
                </a:lnTo>
                <a:lnTo>
                  <a:pt x="126591" y="810036"/>
                </a:lnTo>
                <a:lnTo>
                  <a:pt x="98577" y="776475"/>
                </a:lnTo>
                <a:lnTo>
                  <a:pt x="73640" y="740445"/>
                </a:lnTo>
                <a:lnTo>
                  <a:pt x="51984" y="702147"/>
                </a:lnTo>
                <a:lnTo>
                  <a:pt x="33810" y="661787"/>
                </a:lnTo>
                <a:lnTo>
                  <a:pt x="19322" y="619564"/>
                </a:lnTo>
                <a:lnTo>
                  <a:pt x="8722" y="575684"/>
                </a:lnTo>
                <a:lnTo>
                  <a:pt x="2214" y="530348"/>
                </a:lnTo>
                <a:lnTo>
                  <a:pt x="0" y="483758"/>
                </a:lnTo>
                <a:lnTo>
                  <a:pt x="2214" y="437169"/>
                </a:lnTo>
                <a:lnTo>
                  <a:pt x="8722" y="391833"/>
                </a:lnTo>
                <a:lnTo>
                  <a:pt x="19322" y="347952"/>
                </a:lnTo>
                <a:lnTo>
                  <a:pt x="33810" y="305730"/>
                </a:lnTo>
                <a:lnTo>
                  <a:pt x="51984" y="265369"/>
                </a:lnTo>
                <a:lnTo>
                  <a:pt x="73640" y="227072"/>
                </a:lnTo>
                <a:lnTo>
                  <a:pt x="98577" y="191042"/>
                </a:lnTo>
                <a:lnTo>
                  <a:pt x="126591" y="157480"/>
                </a:lnTo>
                <a:lnTo>
                  <a:pt x="157480" y="126591"/>
                </a:lnTo>
                <a:lnTo>
                  <a:pt x="191042" y="98577"/>
                </a:lnTo>
                <a:lnTo>
                  <a:pt x="227072" y="73640"/>
                </a:lnTo>
                <a:lnTo>
                  <a:pt x="265369" y="51984"/>
                </a:lnTo>
                <a:lnTo>
                  <a:pt x="305730" y="33810"/>
                </a:lnTo>
                <a:lnTo>
                  <a:pt x="347952" y="19322"/>
                </a:lnTo>
                <a:lnTo>
                  <a:pt x="391833" y="8722"/>
                </a:lnTo>
                <a:lnTo>
                  <a:pt x="437169" y="2214"/>
                </a:lnTo>
                <a:lnTo>
                  <a:pt x="483758" y="0"/>
                </a:lnTo>
                <a:lnTo>
                  <a:pt x="530348" y="2214"/>
                </a:lnTo>
                <a:lnTo>
                  <a:pt x="575684" y="8722"/>
                </a:lnTo>
                <a:lnTo>
                  <a:pt x="619564" y="19322"/>
                </a:lnTo>
                <a:lnTo>
                  <a:pt x="661787" y="33810"/>
                </a:lnTo>
                <a:lnTo>
                  <a:pt x="702148" y="51984"/>
                </a:lnTo>
                <a:lnTo>
                  <a:pt x="740445" y="73640"/>
                </a:lnTo>
                <a:lnTo>
                  <a:pt x="776475" y="98577"/>
                </a:lnTo>
                <a:lnTo>
                  <a:pt x="810036" y="126591"/>
                </a:lnTo>
                <a:lnTo>
                  <a:pt x="840925" y="157480"/>
                </a:lnTo>
                <a:lnTo>
                  <a:pt x="868940" y="191042"/>
                </a:lnTo>
                <a:lnTo>
                  <a:pt x="893877" y="227072"/>
                </a:lnTo>
                <a:lnTo>
                  <a:pt x="915533" y="265369"/>
                </a:lnTo>
                <a:lnTo>
                  <a:pt x="933707" y="305730"/>
                </a:lnTo>
                <a:lnTo>
                  <a:pt x="948195" y="347952"/>
                </a:lnTo>
                <a:lnTo>
                  <a:pt x="958794" y="391833"/>
                </a:lnTo>
                <a:lnTo>
                  <a:pt x="965303" y="437169"/>
                </a:lnTo>
                <a:lnTo>
                  <a:pt x="967517" y="483758"/>
                </a:lnTo>
                <a:lnTo>
                  <a:pt x="965303" y="530348"/>
                </a:lnTo>
                <a:lnTo>
                  <a:pt x="958794" y="575684"/>
                </a:lnTo>
                <a:lnTo>
                  <a:pt x="948195" y="619564"/>
                </a:lnTo>
                <a:lnTo>
                  <a:pt x="933707" y="661787"/>
                </a:lnTo>
                <a:lnTo>
                  <a:pt x="915533" y="702147"/>
                </a:lnTo>
                <a:lnTo>
                  <a:pt x="893877" y="740445"/>
                </a:lnTo>
                <a:lnTo>
                  <a:pt x="868940" y="776475"/>
                </a:lnTo>
                <a:lnTo>
                  <a:pt x="840925" y="810036"/>
                </a:lnTo>
                <a:lnTo>
                  <a:pt x="810036" y="840925"/>
                </a:lnTo>
                <a:lnTo>
                  <a:pt x="776475" y="868940"/>
                </a:lnTo>
                <a:lnTo>
                  <a:pt x="740445" y="893877"/>
                </a:lnTo>
                <a:lnTo>
                  <a:pt x="702148" y="915533"/>
                </a:lnTo>
                <a:lnTo>
                  <a:pt x="661787" y="933707"/>
                </a:lnTo>
                <a:lnTo>
                  <a:pt x="619564" y="948195"/>
                </a:lnTo>
                <a:lnTo>
                  <a:pt x="575684" y="958794"/>
                </a:lnTo>
                <a:lnTo>
                  <a:pt x="530348" y="965303"/>
                </a:lnTo>
                <a:lnTo>
                  <a:pt x="483758" y="9675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327703" y="4140484"/>
            <a:ext cx="469265" cy="533400"/>
          </a:xfrm>
          <a:custGeom>
            <a:avLst/>
            <a:gdLst/>
            <a:ahLst/>
            <a:cxnLst/>
            <a:rect l="l" t="t" r="r" b="b"/>
            <a:pathLst>
              <a:path w="469265" h="533400">
                <a:moveTo>
                  <a:pt x="71783" y="529013"/>
                </a:moveTo>
                <a:lnTo>
                  <a:pt x="0" y="529013"/>
                </a:lnTo>
                <a:lnTo>
                  <a:pt x="211449" y="20286"/>
                </a:lnTo>
                <a:lnTo>
                  <a:pt x="217094" y="11520"/>
                </a:lnTo>
                <a:lnTo>
                  <a:pt x="224421" y="5169"/>
                </a:lnTo>
                <a:lnTo>
                  <a:pt x="233064" y="1304"/>
                </a:lnTo>
                <a:lnTo>
                  <a:pt x="242659" y="0"/>
                </a:lnTo>
                <a:lnTo>
                  <a:pt x="252571" y="1304"/>
                </a:lnTo>
                <a:lnTo>
                  <a:pt x="261093" y="5169"/>
                </a:lnTo>
                <a:lnTo>
                  <a:pt x="268005" y="11520"/>
                </a:lnTo>
                <a:lnTo>
                  <a:pt x="273089" y="20286"/>
                </a:lnTo>
                <a:lnTo>
                  <a:pt x="307805" y="103774"/>
                </a:lnTo>
                <a:lnTo>
                  <a:pt x="243440" y="103774"/>
                </a:lnTo>
                <a:lnTo>
                  <a:pt x="180239" y="264507"/>
                </a:lnTo>
                <a:lnTo>
                  <a:pt x="249804" y="319124"/>
                </a:lnTo>
                <a:lnTo>
                  <a:pt x="155271" y="319124"/>
                </a:lnTo>
                <a:lnTo>
                  <a:pt x="71783" y="529013"/>
                </a:lnTo>
                <a:close/>
              </a:path>
              <a:path w="469265" h="533400">
                <a:moveTo>
                  <a:pt x="436288" y="412755"/>
                </a:moveTo>
                <a:lnTo>
                  <a:pt x="369061" y="412755"/>
                </a:lnTo>
                <a:lnTo>
                  <a:pt x="243440" y="103774"/>
                </a:lnTo>
                <a:lnTo>
                  <a:pt x="307805" y="103774"/>
                </a:lnTo>
                <a:lnTo>
                  <a:pt x="436288" y="412755"/>
                </a:lnTo>
                <a:close/>
              </a:path>
              <a:path w="469265" h="533400">
                <a:moveTo>
                  <a:pt x="431481" y="532914"/>
                </a:moveTo>
                <a:lnTo>
                  <a:pt x="155271" y="319124"/>
                </a:lnTo>
                <a:lnTo>
                  <a:pt x="249804" y="319124"/>
                </a:lnTo>
                <a:lnTo>
                  <a:pt x="369061" y="412755"/>
                </a:lnTo>
                <a:lnTo>
                  <a:pt x="436288" y="412755"/>
                </a:lnTo>
                <a:lnTo>
                  <a:pt x="465813" y="483758"/>
                </a:lnTo>
                <a:lnTo>
                  <a:pt x="468153" y="489220"/>
                </a:lnTo>
                <a:lnTo>
                  <a:pt x="468934" y="494682"/>
                </a:lnTo>
                <a:lnTo>
                  <a:pt x="467373" y="497803"/>
                </a:lnTo>
                <a:lnTo>
                  <a:pt x="464398" y="512177"/>
                </a:lnTo>
                <a:lnTo>
                  <a:pt x="456450" y="523259"/>
                </a:lnTo>
                <a:lnTo>
                  <a:pt x="444990" y="530391"/>
                </a:lnTo>
                <a:lnTo>
                  <a:pt x="431481" y="53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1738</Words>
  <Application>Microsoft Office PowerPoint</Application>
  <PresentationFormat>Custom</PresentationFormat>
  <Paragraphs>297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Slide 1</vt:lpstr>
      <vt:lpstr>What is Ansible?</vt:lpstr>
      <vt:lpstr>Slide 3</vt:lpstr>
      <vt:lpstr>Community</vt:lpstr>
      <vt:lpstr>Installing Ansible</vt:lpstr>
      <vt:lpstr>How Ansible Works</vt:lpstr>
      <vt:lpstr>Modules</vt:lpstr>
      <vt:lpstr>Slide 8</vt:lpstr>
      <vt:lpstr>Modules Documentation</vt:lpstr>
      <vt:lpstr>Modules: Run Commands</vt:lpstr>
      <vt:lpstr>Inventory</vt:lpstr>
      <vt:lpstr>Static Inventory Example</vt:lpstr>
      <vt:lpstr>Static Inventory Example</vt:lpstr>
      <vt:lpstr>Ad-Hoc Commands</vt:lpstr>
      <vt:lpstr>Sidebar: Discovered Facts</vt:lpstr>
      <vt:lpstr>Lab # 1: Ad-Hoc Commands</vt:lpstr>
      <vt:lpstr>Variables</vt:lpstr>
      <vt:lpstr>Tasks</vt:lpstr>
      <vt:lpstr>Example Tasks in a Play</vt:lpstr>
      <vt:lpstr>Handler Tasks</vt:lpstr>
      <vt:lpstr>Example Handler Task in a Play</vt:lpstr>
      <vt:lpstr>Slide 22</vt:lpstr>
      <vt:lpstr>Playbook Example</vt:lpstr>
      <vt:lpstr>Human-Meaningful Naming</vt:lpstr>
      <vt:lpstr>Host Selector</vt:lpstr>
      <vt:lpstr>Privilege Escalation</vt:lpstr>
      <vt:lpstr>Play Variables</vt:lpstr>
      <vt:lpstr>Tasks</vt:lpstr>
      <vt:lpstr>Lab # 2: A Simple Playbook</vt:lpstr>
      <vt:lpstr>Doing More with Playbooks</vt:lpstr>
      <vt:lpstr>Templates</vt:lpstr>
      <vt:lpstr>Loops</vt:lpstr>
      <vt:lpstr>Conditionals</vt:lpstr>
      <vt:lpstr>Tags</vt:lpstr>
      <vt:lpstr>Blocks</vt:lpstr>
      <vt:lpstr>Roles</vt:lpstr>
      <vt:lpstr>Project with Embedded Roles Example</vt:lpstr>
      <vt:lpstr>Project with Embedded Roles Example</vt:lpstr>
      <vt:lpstr>Ansible Galaxy</vt:lpstr>
      <vt:lpstr>Slide 40</vt:lpstr>
      <vt:lpstr>Next Steps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Bujji</dc:creator>
  <cp:lastModifiedBy>Bujji</cp:lastModifiedBy>
  <cp:revision>8</cp:revision>
  <dcterms:created xsi:type="dcterms:W3CDTF">2019-12-28T05:01:19Z</dcterms:created>
  <dcterms:modified xsi:type="dcterms:W3CDTF">2019-12-31T04:35:10Z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2017-04-13T00:00:00Z</vt:filetime>
  </property>
  <property fmtid="{D5CDD505-2E9C-101B-9397-08002B2CF9AE}" pid="3" name="LastSaved">
    <vt:filetime>2017-04-13T00:00:00Z</vt:filetime>
  </property>
</Properties>
</file>