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5" r:id="rId47"/>
    <p:sldId id="306" r:id="rId48"/>
    <p:sldId id="307" r:id="rId49"/>
    <p:sldId id="308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30" r:id="rId6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RAMANA" userId="ea915107-c274-44fb-bf68-16e8f7429d78" providerId="ADAL" clId="{51E8D99C-848E-4354-825D-99C8A40F805F}"/>
    <pc:docChg chg="delSld">
      <pc:chgData name="REDDY, RAMANA" userId="ea915107-c274-44fb-bf68-16e8f7429d78" providerId="ADAL" clId="{51E8D99C-848E-4354-825D-99C8A40F805F}" dt="2019-11-06T02:07:43.350" v="4" actId="2696"/>
      <pc:docMkLst>
        <pc:docMk/>
      </pc:docMkLst>
      <pc:sldChg chg="del">
        <pc:chgData name="REDDY, RAMANA" userId="ea915107-c274-44fb-bf68-16e8f7429d78" providerId="ADAL" clId="{51E8D99C-848E-4354-825D-99C8A40F805F}" dt="2019-11-06T02:07:38.546" v="0" actId="2696"/>
        <pc:sldMkLst>
          <pc:docMk/>
          <pc:sldMk cId="0" sldId="309"/>
        </pc:sldMkLst>
      </pc:sldChg>
      <pc:sldChg chg="del">
        <pc:chgData name="REDDY, RAMANA" userId="ea915107-c274-44fb-bf68-16e8f7429d78" providerId="ADAL" clId="{51E8D99C-848E-4354-825D-99C8A40F805F}" dt="2019-11-06T02:07:39.630" v="1" actId="2696"/>
        <pc:sldMkLst>
          <pc:docMk/>
          <pc:sldMk cId="0" sldId="310"/>
        </pc:sldMkLst>
      </pc:sldChg>
      <pc:sldChg chg="del">
        <pc:chgData name="REDDY, RAMANA" userId="ea915107-c274-44fb-bf68-16e8f7429d78" providerId="ADAL" clId="{51E8D99C-848E-4354-825D-99C8A40F805F}" dt="2019-11-06T02:07:40.314" v="2" actId="2696"/>
        <pc:sldMkLst>
          <pc:docMk/>
          <pc:sldMk cId="0" sldId="311"/>
        </pc:sldMkLst>
      </pc:sldChg>
      <pc:sldChg chg="del">
        <pc:chgData name="REDDY, RAMANA" userId="ea915107-c274-44fb-bf68-16e8f7429d78" providerId="ADAL" clId="{51E8D99C-848E-4354-825D-99C8A40F805F}" dt="2019-11-06T02:07:42.718" v="3" actId="2696"/>
        <pc:sldMkLst>
          <pc:docMk/>
          <pc:sldMk cId="0" sldId="312"/>
        </pc:sldMkLst>
      </pc:sldChg>
      <pc:sldChg chg="del">
        <pc:chgData name="REDDY, RAMANA" userId="ea915107-c274-44fb-bf68-16e8f7429d78" providerId="ADAL" clId="{51E8D99C-848E-4354-825D-99C8A40F805F}" dt="2019-11-06T02:07:43.350" v="4" actId="2696"/>
        <pc:sldMkLst>
          <pc:docMk/>
          <pc:sldMk cId="0" sldId="31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2600" y="2058329"/>
            <a:ext cx="351879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747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4747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747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747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1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0">
            <a:solidFill>
              <a:srgbClr val="008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69300" y="4775200"/>
            <a:ext cx="698501" cy="266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900" y="1588561"/>
            <a:ext cx="4198198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747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8808" y="799497"/>
            <a:ext cx="7600950" cy="3183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4747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6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.png"/><Relationship Id="rId5" Type="http://schemas.openxmlformats.org/officeDocument/2006/relationships/image" Target="../media/image59.png"/><Relationship Id="rId15" Type="http://schemas.openxmlformats.org/officeDocument/2006/relationships/image" Target="../media/image66.png"/><Relationship Id="rId10" Type="http://schemas.openxmlformats.org/officeDocument/2006/relationships/image" Target="../media/image51.png"/><Relationship Id="rId4" Type="http://schemas.openxmlformats.org/officeDocument/2006/relationships/image" Target="../media/image58.png"/><Relationship Id="rId9" Type="http://schemas.openxmlformats.org/officeDocument/2006/relationships/image" Target="../media/image6.png"/><Relationship Id="rId1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9.png"/><Relationship Id="rId5" Type="http://schemas.openxmlformats.org/officeDocument/2006/relationships/image" Target="../media/image59.png"/><Relationship Id="rId10" Type="http://schemas.openxmlformats.org/officeDocument/2006/relationships/image" Target="../media/image51.png"/><Relationship Id="rId4" Type="http://schemas.openxmlformats.org/officeDocument/2006/relationships/image" Target="../media/image70.png"/><Relationship Id="rId9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7.png"/><Relationship Id="rId7" Type="http://schemas.openxmlformats.org/officeDocument/2006/relationships/image" Target="../media/image85.png"/><Relationship Id="rId12" Type="http://schemas.openxmlformats.org/officeDocument/2006/relationships/image" Target="../media/image8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6.png"/><Relationship Id="rId3" Type="http://schemas.openxmlformats.org/officeDocument/2006/relationships/image" Target="../media/image17.png"/><Relationship Id="rId7" Type="http://schemas.openxmlformats.org/officeDocument/2006/relationships/image" Target="../media/image85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4.png"/><Relationship Id="rId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87.png"/><Relationship Id="rId4" Type="http://schemas.openxmlformats.org/officeDocument/2006/relationships/image" Target="../media/image42.png"/><Relationship Id="rId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3.png"/><Relationship Id="rId5" Type="http://schemas.openxmlformats.org/officeDocument/2006/relationships/image" Target="../media/image9.png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7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9.jpg"/><Relationship Id="rId2" Type="http://schemas.openxmlformats.org/officeDocument/2006/relationships/image" Target="../media/image6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3.png"/><Relationship Id="rId5" Type="http://schemas.openxmlformats.org/officeDocument/2006/relationships/image" Target="../media/image9.png"/><Relationship Id="rId15" Type="http://schemas.openxmlformats.org/officeDocument/2006/relationships/image" Target="../media/image97.png"/><Relationship Id="rId23" Type="http://schemas.openxmlformats.org/officeDocument/2006/relationships/image" Target="../media/image105.jp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8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1.png"/><Relationship Id="rId3" Type="http://schemas.openxmlformats.org/officeDocument/2006/relationships/image" Target="../media/image7.png"/><Relationship Id="rId7" Type="http://schemas.openxmlformats.org/officeDocument/2006/relationships/image" Target="../media/image89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86.png"/><Relationship Id="rId5" Type="http://schemas.openxmlformats.org/officeDocument/2006/relationships/image" Target="../media/image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3" Type="http://schemas.openxmlformats.org/officeDocument/2006/relationships/image" Target="../media/image7.png"/><Relationship Id="rId7" Type="http://schemas.openxmlformats.org/officeDocument/2006/relationships/image" Target="../media/image90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86.png"/><Relationship Id="rId5" Type="http://schemas.openxmlformats.org/officeDocument/2006/relationships/image" Target="../media/image87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9.png"/><Relationship Id="rId12" Type="http://schemas.openxmlformats.org/officeDocument/2006/relationships/image" Target="../media/image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86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7.png"/><Relationship Id="rId9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9.png"/><Relationship Id="rId12" Type="http://schemas.openxmlformats.org/officeDocument/2006/relationships/image" Target="../media/image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86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7.png"/><Relationship Id="rId9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9.png"/><Relationship Id="rId12" Type="http://schemas.openxmlformats.org/officeDocument/2006/relationships/image" Target="../media/image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86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7.png"/><Relationship Id="rId9" Type="http://schemas.openxmlformats.org/officeDocument/2006/relationships/image" Target="../media/image9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69300" y="4775200"/>
            <a:ext cx="698501" cy="26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4300"/>
            <a:ext cx="91440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3306" y="2984977"/>
            <a:ext cx="4992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595A5D"/>
                </a:solidFill>
                <a:latin typeface="Arial"/>
                <a:cs typeface="Arial"/>
              </a:rPr>
              <a:t>Amazon </a:t>
            </a:r>
            <a:r>
              <a:rPr sz="2800" b="1" spc="-10" dirty="0">
                <a:solidFill>
                  <a:srgbClr val="595A5D"/>
                </a:solidFill>
                <a:latin typeface="Arial"/>
                <a:cs typeface="Arial"/>
              </a:rPr>
              <a:t>Virtual </a:t>
            </a:r>
            <a:r>
              <a:rPr sz="2800" b="1" spc="15" dirty="0">
                <a:solidFill>
                  <a:srgbClr val="595A5D"/>
                </a:solidFill>
                <a:latin typeface="Arial"/>
                <a:cs typeface="Arial"/>
              </a:rPr>
              <a:t>Private</a:t>
            </a:r>
            <a:r>
              <a:rPr sz="2800" b="1" spc="-254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95A5D"/>
                </a:solidFill>
                <a:latin typeface="Arial"/>
                <a:cs typeface="Arial"/>
              </a:rPr>
              <a:t>Cloud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7102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Choosing </a:t>
            </a:r>
            <a:r>
              <a:rPr sz="2800" spc="10" dirty="0"/>
              <a:t>IP </a:t>
            </a:r>
            <a:r>
              <a:rPr sz="2800" spc="15" dirty="0"/>
              <a:t>address </a:t>
            </a:r>
            <a:r>
              <a:rPr sz="2800" spc="10" dirty="0"/>
              <a:t>ranges </a:t>
            </a:r>
            <a:r>
              <a:rPr sz="2800" spc="-15" dirty="0"/>
              <a:t>for </a:t>
            </a:r>
            <a:r>
              <a:rPr sz="2800" spc="5" dirty="0"/>
              <a:t>your</a:t>
            </a:r>
            <a:r>
              <a:rPr sz="2800" spc="-325" dirty="0"/>
              <a:t> </a:t>
            </a:r>
            <a:r>
              <a:rPr sz="2800" spc="20" dirty="0"/>
              <a:t>VPC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87350" y="1263650"/>
            <a:ext cx="7874000" cy="3644900"/>
          </a:xfrm>
          <a:custGeom>
            <a:avLst/>
            <a:gdLst/>
            <a:ahLst/>
            <a:cxnLst/>
            <a:rect l="l" t="t" r="r" b="b"/>
            <a:pathLst>
              <a:path w="7874000" h="3644900">
                <a:moveTo>
                  <a:pt x="0" y="357852"/>
                </a:moveTo>
                <a:lnTo>
                  <a:pt x="3266" y="309294"/>
                </a:lnTo>
                <a:lnTo>
                  <a:pt x="12782" y="262721"/>
                </a:lnTo>
                <a:lnTo>
                  <a:pt x="28121" y="218560"/>
                </a:lnTo>
                <a:lnTo>
                  <a:pt x="48857" y="177237"/>
                </a:lnTo>
                <a:lnTo>
                  <a:pt x="74562" y="139179"/>
                </a:lnTo>
                <a:lnTo>
                  <a:pt x="104812" y="104812"/>
                </a:lnTo>
                <a:lnTo>
                  <a:pt x="139179" y="74563"/>
                </a:lnTo>
                <a:lnTo>
                  <a:pt x="177237" y="48857"/>
                </a:lnTo>
                <a:lnTo>
                  <a:pt x="218559" y="28121"/>
                </a:lnTo>
                <a:lnTo>
                  <a:pt x="262720" y="12782"/>
                </a:lnTo>
                <a:lnTo>
                  <a:pt x="309293" y="3266"/>
                </a:lnTo>
                <a:lnTo>
                  <a:pt x="357851" y="0"/>
                </a:lnTo>
                <a:lnTo>
                  <a:pt x="7516148" y="0"/>
                </a:lnTo>
                <a:lnTo>
                  <a:pt x="7564706" y="3266"/>
                </a:lnTo>
                <a:lnTo>
                  <a:pt x="7611279" y="12782"/>
                </a:lnTo>
                <a:lnTo>
                  <a:pt x="7655440" y="28121"/>
                </a:lnTo>
                <a:lnTo>
                  <a:pt x="7696762" y="48857"/>
                </a:lnTo>
                <a:lnTo>
                  <a:pt x="7734820" y="74563"/>
                </a:lnTo>
                <a:lnTo>
                  <a:pt x="7769187" y="104812"/>
                </a:lnTo>
                <a:lnTo>
                  <a:pt x="7799437" y="139179"/>
                </a:lnTo>
                <a:lnTo>
                  <a:pt x="7825142" y="177237"/>
                </a:lnTo>
                <a:lnTo>
                  <a:pt x="7845878" y="218560"/>
                </a:lnTo>
                <a:lnTo>
                  <a:pt x="7861217" y="262721"/>
                </a:lnTo>
                <a:lnTo>
                  <a:pt x="7870733" y="309294"/>
                </a:lnTo>
                <a:lnTo>
                  <a:pt x="7874000" y="357852"/>
                </a:lnTo>
                <a:lnTo>
                  <a:pt x="7874000" y="3287048"/>
                </a:lnTo>
                <a:lnTo>
                  <a:pt x="7870733" y="3335606"/>
                </a:lnTo>
                <a:lnTo>
                  <a:pt x="7861217" y="3382179"/>
                </a:lnTo>
                <a:lnTo>
                  <a:pt x="7845878" y="3426340"/>
                </a:lnTo>
                <a:lnTo>
                  <a:pt x="7825142" y="3467662"/>
                </a:lnTo>
                <a:lnTo>
                  <a:pt x="7799437" y="3505720"/>
                </a:lnTo>
                <a:lnTo>
                  <a:pt x="7769187" y="3540087"/>
                </a:lnTo>
                <a:lnTo>
                  <a:pt x="7734820" y="3570337"/>
                </a:lnTo>
                <a:lnTo>
                  <a:pt x="7696762" y="3596042"/>
                </a:lnTo>
                <a:lnTo>
                  <a:pt x="7655440" y="3616778"/>
                </a:lnTo>
                <a:lnTo>
                  <a:pt x="7611279" y="3632117"/>
                </a:lnTo>
                <a:lnTo>
                  <a:pt x="7564706" y="3641633"/>
                </a:lnTo>
                <a:lnTo>
                  <a:pt x="7516148" y="3644900"/>
                </a:lnTo>
                <a:lnTo>
                  <a:pt x="357851" y="3644900"/>
                </a:lnTo>
                <a:lnTo>
                  <a:pt x="309293" y="3641633"/>
                </a:lnTo>
                <a:lnTo>
                  <a:pt x="262720" y="3632117"/>
                </a:lnTo>
                <a:lnTo>
                  <a:pt x="218559" y="3616778"/>
                </a:lnTo>
                <a:lnTo>
                  <a:pt x="177237" y="3596042"/>
                </a:lnTo>
                <a:lnTo>
                  <a:pt x="139179" y="3570337"/>
                </a:lnTo>
                <a:lnTo>
                  <a:pt x="104812" y="3540087"/>
                </a:lnTo>
                <a:lnTo>
                  <a:pt x="74562" y="3505720"/>
                </a:lnTo>
                <a:lnTo>
                  <a:pt x="48857" y="3467662"/>
                </a:lnTo>
                <a:lnTo>
                  <a:pt x="28121" y="3426340"/>
                </a:lnTo>
                <a:lnTo>
                  <a:pt x="12782" y="3382179"/>
                </a:lnTo>
                <a:lnTo>
                  <a:pt x="3266" y="3335606"/>
                </a:lnTo>
                <a:lnTo>
                  <a:pt x="0" y="3287048"/>
                </a:lnTo>
                <a:lnTo>
                  <a:pt x="0" y="357852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0300" y="660400"/>
            <a:ext cx="10541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1373" y="2517334"/>
            <a:ext cx="3396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rgbClr val="474746"/>
                </a:solidFill>
                <a:latin typeface="Arial"/>
                <a:cs typeface="Arial"/>
              </a:rPr>
              <a:t>172.31.0.0/16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600" y="3189709"/>
            <a:ext cx="2735580" cy="1433195"/>
          </a:xfrm>
          <a:custGeom>
            <a:avLst/>
            <a:gdLst/>
            <a:ahLst/>
            <a:cxnLst/>
            <a:rect l="l" t="t" r="r" b="b"/>
            <a:pathLst>
              <a:path w="2735579" h="1433195">
                <a:moveTo>
                  <a:pt x="2527300" y="467890"/>
                </a:moveTo>
                <a:lnTo>
                  <a:pt x="0" y="467890"/>
                </a:lnTo>
                <a:lnTo>
                  <a:pt x="0" y="1433090"/>
                </a:lnTo>
                <a:lnTo>
                  <a:pt x="2527300" y="1433090"/>
                </a:lnTo>
                <a:lnTo>
                  <a:pt x="2527300" y="467890"/>
                </a:lnTo>
                <a:close/>
              </a:path>
              <a:path w="2735579" h="1433195">
                <a:moveTo>
                  <a:pt x="2735473" y="0"/>
                </a:moveTo>
                <a:lnTo>
                  <a:pt x="1474257" y="467890"/>
                </a:lnTo>
                <a:lnTo>
                  <a:pt x="2106082" y="467890"/>
                </a:lnTo>
                <a:lnTo>
                  <a:pt x="2735473" y="0"/>
                </a:lnTo>
                <a:close/>
              </a:path>
            </a:pathLst>
          </a:custGeom>
          <a:solidFill>
            <a:srgbClr val="4D4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2919" y="3851226"/>
            <a:ext cx="165100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Recommended:  RFC1918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8600" y="3130852"/>
            <a:ext cx="2527300" cy="1492250"/>
          </a:xfrm>
          <a:custGeom>
            <a:avLst/>
            <a:gdLst/>
            <a:ahLst/>
            <a:cxnLst/>
            <a:rect l="l" t="t" r="r" b="b"/>
            <a:pathLst>
              <a:path w="2527300" h="1492250">
                <a:moveTo>
                  <a:pt x="2527300" y="526747"/>
                </a:moveTo>
                <a:lnTo>
                  <a:pt x="0" y="526747"/>
                </a:lnTo>
                <a:lnTo>
                  <a:pt x="0" y="1491947"/>
                </a:lnTo>
                <a:lnTo>
                  <a:pt x="2527300" y="1491947"/>
                </a:lnTo>
                <a:lnTo>
                  <a:pt x="2527300" y="526747"/>
                </a:lnTo>
                <a:close/>
              </a:path>
              <a:path w="2527300" h="1492250">
                <a:moveTo>
                  <a:pt x="219925" y="0"/>
                </a:moveTo>
                <a:lnTo>
                  <a:pt x="421217" y="526747"/>
                </a:lnTo>
                <a:lnTo>
                  <a:pt x="1053042" y="526747"/>
                </a:lnTo>
                <a:lnTo>
                  <a:pt x="219925" y="0"/>
                </a:lnTo>
                <a:close/>
              </a:path>
            </a:pathLst>
          </a:custGeom>
          <a:solidFill>
            <a:srgbClr val="4D4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9519" y="3714065"/>
            <a:ext cx="170243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Recommended:</a:t>
            </a:r>
            <a:endParaRPr sz="1800">
              <a:latin typeface="Arial"/>
              <a:cs typeface="Arial"/>
            </a:endParaRPr>
          </a:p>
          <a:p>
            <a:pPr marR="4445" algn="ctr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/16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(64K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addresses)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4400" y="1384300"/>
            <a:ext cx="10033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1006" y="1553004"/>
            <a:ext cx="3058355" cy="770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2696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Subnet</a:t>
            </a:r>
            <a:r>
              <a:rPr dirty="0"/>
              <a:t> 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08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/>
              <a:t>Public </a:t>
            </a:r>
            <a:r>
              <a:rPr sz="2800" dirty="0"/>
              <a:t>/ </a:t>
            </a:r>
            <a:r>
              <a:rPr sz="2800" spc="15" dirty="0"/>
              <a:t>Private</a:t>
            </a:r>
            <a:r>
              <a:rPr sz="2800" spc="-210" dirty="0"/>
              <a:t> </a:t>
            </a:r>
            <a:r>
              <a:rPr sz="2800" spc="-5" dirty="0"/>
              <a:t>Subnets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2299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0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108" y="3571971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496" y="2616194"/>
            <a:ext cx="203207" cy="21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8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00909" y="2299967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58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0909" y="3571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7296" y="2616194"/>
            <a:ext cx="203207" cy="21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9475" y="1843744"/>
            <a:ext cx="662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FBFBF"/>
                </a:solidFill>
                <a:latin typeface="Arial"/>
                <a:cs typeface="Arial"/>
              </a:rPr>
              <a:t>P</a:t>
            </a:r>
            <a:r>
              <a:rPr sz="1400" spc="-15" dirty="0">
                <a:solidFill>
                  <a:srgbClr val="BFBFBF"/>
                </a:solidFill>
                <a:latin typeface="Arial"/>
                <a:cs typeface="Arial"/>
              </a:rPr>
              <a:t>U</a:t>
            </a:r>
            <a:r>
              <a:rPr sz="1400" spc="-35" dirty="0">
                <a:solidFill>
                  <a:srgbClr val="BFBFBF"/>
                </a:solidFill>
                <a:latin typeface="Arial"/>
                <a:cs typeface="Arial"/>
              </a:rPr>
              <a:t>B</a:t>
            </a:r>
            <a:r>
              <a:rPr sz="1400" spc="20" dirty="0">
                <a:solidFill>
                  <a:srgbClr val="BFBFBF"/>
                </a:solidFill>
                <a:latin typeface="Arial"/>
                <a:cs typeface="Arial"/>
              </a:rPr>
              <a:t>L</a:t>
            </a:r>
            <a:r>
              <a:rPr sz="1400" spc="10" dirty="0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BFBFB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64275" y="1844855"/>
            <a:ext cx="662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FBFBF"/>
                </a:solidFill>
                <a:latin typeface="Arial"/>
                <a:cs typeface="Arial"/>
              </a:rPr>
              <a:t>P</a:t>
            </a:r>
            <a:r>
              <a:rPr sz="1400" spc="-15" dirty="0">
                <a:solidFill>
                  <a:srgbClr val="BFBFBF"/>
                </a:solidFill>
                <a:latin typeface="Arial"/>
                <a:cs typeface="Arial"/>
              </a:rPr>
              <a:t>U</a:t>
            </a:r>
            <a:r>
              <a:rPr sz="1400" spc="-35" dirty="0">
                <a:solidFill>
                  <a:srgbClr val="BFBFBF"/>
                </a:solidFill>
                <a:latin typeface="Arial"/>
                <a:cs typeface="Arial"/>
              </a:rPr>
              <a:t>B</a:t>
            </a:r>
            <a:r>
              <a:rPr sz="1400" spc="20" dirty="0">
                <a:solidFill>
                  <a:srgbClr val="BFBFBF"/>
                </a:solidFill>
                <a:latin typeface="Arial"/>
                <a:cs typeface="Arial"/>
              </a:rPr>
              <a:t>L</a:t>
            </a:r>
            <a:r>
              <a:rPr sz="1400" spc="10" dirty="0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BFBFB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8706" y="3116859"/>
            <a:ext cx="753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FBFBF"/>
                </a:solidFill>
                <a:latin typeface="Arial"/>
                <a:cs typeface="Arial"/>
              </a:rPr>
              <a:t>P</a:t>
            </a:r>
            <a:r>
              <a:rPr sz="1400" spc="-15" dirty="0">
                <a:solidFill>
                  <a:srgbClr val="BFBFBF"/>
                </a:solidFill>
                <a:latin typeface="Arial"/>
                <a:cs typeface="Arial"/>
              </a:rPr>
              <a:t>R</a:t>
            </a:r>
            <a:r>
              <a:rPr sz="1400" spc="10" dirty="0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sz="1400" spc="-135" dirty="0">
                <a:solidFill>
                  <a:srgbClr val="BFBFBF"/>
                </a:solidFill>
                <a:latin typeface="Arial"/>
                <a:cs typeface="Arial"/>
              </a:rPr>
              <a:t>VA</a:t>
            </a:r>
            <a:r>
              <a:rPr sz="1400" spc="40" dirty="0">
                <a:solidFill>
                  <a:srgbClr val="BFBFB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BFBFB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13506" y="3116856"/>
            <a:ext cx="753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FBFBF"/>
                </a:solidFill>
                <a:latin typeface="Arial"/>
                <a:cs typeface="Arial"/>
              </a:rPr>
              <a:t>P</a:t>
            </a:r>
            <a:r>
              <a:rPr sz="1400" spc="-15" dirty="0">
                <a:solidFill>
                  <a:srgbClr val="BFBFBF"/>
                </a:solidFill>
                <a:latin typeface="Arial"/>
                <a:cs typeface="Arial"/>
              </a:rPr>
              <a:t>R</a:t>
            </a:r>
            <a:r>
              <a:rPr sz="1400" spc="10" dirty="0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sz="1400" spc="-135" dirty="0">
                <a:solidFill>
                  <a:srgbClr val="BFBFBF"/>
                </a:solidFill>
                <a:latin typeface="Arial"/>
                <a:cs typeface="Arial"/>
              </a:rPr>
              <a:t>VA</a:t>
            </a:r>
            <a:r>
              <a:rPr sz="1400" spc="40" dirty="0">
                <a:solidFill>
                  <a:srgbClr val="BFBFB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BFBFB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408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Public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/ </a:t>
            </a:r>
            <a:r>
              <a:rPr sz="2800" b="1" spc="15" dirty="0">
                <a:solidFill>
                  <a:srgbClr val="474746"/>
                </a:solidFill>
                <a:latin typeface="Arial"/>
                <a:cs typeface="Arial"/>
              </a:rPr>
              <a:t>Private</a:t>
            </a:r>
            <a:r>
              <a:rPr sz="2800" b="1" spc="-2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Subnets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2299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0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108" y="3571971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496" y="2616194"/>
            <a:ext cx="203207" cy="21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8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00909" y="2299967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58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0909" y="3571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7296" y="2616194"/>
            <a:ext cx="203207" cy="21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86610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53809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812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414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086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408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Public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/ </a:t>
            </a:r>
            <a:r>
              <a:rPr sz="2800" b="1" spc="15" dirty="0">
                <a:solidFill>
                  <a:srgbClr val="474746"/>
                </a:solidFill>
                <a:latin typeface="Arial"/>
                <a:cs typeface="Arial"/>
              </a:rPr>
              <a:t>Private</a:t>
            </a:r>
            <a:r>
              <a:rPr sz="2800" b="1" spc="-2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Subnets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2299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0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108" y="3571971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496" y="2616194"/>
            <a:ext cx="203207" cy="21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8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00909" y="2299967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58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0909" y="3571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7296" y="2616194"/>
            <a:ext cx="203207" cy="21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86610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53809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812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414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086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41976" y="653962"/>
            <a:ext cx="2271395" cy="856615"/>
          </a:xfrm>
          <a:custGeom>
            <a:avLst/>
            <a:gdLst/>
            <a:ahLst/>
            <a:cxnLst/>
            <a:rect l="l" t="t" r="r" b="b"/>
            <a:pathLst>
              <a:path w="2271395" h="856615">
                <a:moveTo>
                  <a:pt x="2115769" y="685190"/>
                </a:moveTo>
                <a:lnTo>
                  <a:pt x="2108609" y="687633"/>
                </a:lnTo>
                <a:lnTo>
                  <a:pt x="2102958" y="692662"/>
                </a:lnTo>
                <a:lnTo>
                  <a:pt x="2099785" y="699240"/>
                </a:lnTo>
                <a:lnTo>
                  <a:pt x="2099310" y="706527"/>
                </a:lnTo>
                <a:lnTo>
                  <a:pt x="2101753" y="713686"/>
                </a:lnTo>
                <a:lnTo>
                  <a:pt x="2184883" y="856195"/>
                </a:lnTo>
                <a:lnTo>
                  <a:pt x="2248042" y="747923"/>
                </a:lnTo>
                <a:lnTo>
                  <a:pt x="2165833" y="747923"/>
                </a:lnTo>
                <a:lnTo>
                  <a:pt x="2134662" y="694489"/>
                </a:lnTo>
                <a:lnTo>
                  <a:pt x="2129633" y="688838"/>
                </a:lnTo>
                <a:lnTo>
                  <a:pt x="2123056" y="685665"/>
                </a:lnTo>
                <a:lnTo>
                  <a:pt x="2115769" y="685190"/>
                </a:lnTo>
                <a:close/>
              </a:path>
              <a:path w="2271395" h="856615">
                <a:moveTo>
                  <a:pt x="104623" y="108271"/>
                </a:moveTo>
                <a:lnTo>
                  <a:pt x="66523" y="108271"/>
                </a:lnTo>
                <a:lnTo>
                  <a:pt x="66523" y="305884"/>
                </a:lnTo>
                <a:lnTo>
                  <a:pt x="68020" y="313299"/>
                </a:lnTo>
                <a:lnTo>
                  <a:pt x="72103" y="319354"/>
                </a:lnTo>
                <a:lnTo>
                  <a:pt x="78158" y="323437"/>
                </a:lnTo>
                <a:lnTo>
                  <a:pt x="85573" y="324934"/>
                </a:lnTo>
                <a:lnTo>
                  <a:pt x="2165833" y="324934"/>
                </a:lnTo>
                <a:lnTo>
                  <a:pt x="2165833" y="747923"/>
                </a:lnTo>
                <a:lnTo>
                  <a:pt x="2203933" y="747923"/>
                </a:lnTo>
                <a:lnTo>
                  <a:pt x="2203933" y="305884"/>
                </a:lnTo>
                <a:lnTo>
                  <a:pt x="2202436" y="298469"/>
                </a:lnTo>
                <a:lnTo>
                  <a:pt x="2198353" y="292414"/>
                </a:lnTo>
                <a:lnTo>
                  <a:pt x="2192298" y="288331"/>
                </a:lnTo>
                <a:lnTo>
                  <a:pt x="2184883" y="286834"/>
                </a:lnTo>
                <a:lnTo>
                  <a:pt x="104623" y="286834"/>
                </a:lnTo>
                <a:lnTo>
                  <a:pt x="104623" y="108271"/>
                </a:lnTo>
                <a:close/>
              </a:path>
              <a:path w="2271395" h="856615">
                <a:moveTo>
                  <a:pt x="2253997" y="685190"/>
                </a:moveTo>
                <a:lnTo>
                  <a:pt x="2246710" y="685665"/>
                </a:lnTo>
                <a:lnTo>
                  <a:pt x="2240132" y="688838"/>
                </a:lnTo>
                <a:lnTo>
                  <a:pt x="2235082" y="694524"/>
                </a:lnTo>
                <a:lnTo>
                  <a:pt x="2203933" y="747923"/>
                </a:lnTo>
                <a:lnTo>
                  <a:pt x="2248042" y="747923"/>
                </a:lnTo>
                <a:lnTo>
                  <a:pt x="2270664" y="709142"/>
                </a:lnTo>
                <a:lnTo>
                  <a:pt x="2271221" y="703954"/>
                </a:lnTo>
                <a:lnTo>
                  <a:pt x="2268740" y="694524"/>
                </a:lnTo>
                <a:lnTo>
                  <a:pt x="2265701" y="690284"/>
                </a:lnTo>
                <a:lnTo>
                  <a:pt x="2261157" y="687633"/>
                </a:lnTo>
                <a:lnTo>
                  <a:pt x="2253997" y="685190"/>
                </a:lnTo>
                <a:close/>
              </a:path>
              <a:path w="2271395" h="856615">
                <a:moveTo>
                  <a:pt x="85573" y="0"/>
                </a:moveTo>
                <a:lnTo>
                  <a:pt x="2443" y="142507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8" y="171005"/>
                </a:lnTo>
                <a:lnTo>
                  <a:pt x="23745" y="170529"/>
                </a:lnTo>
                <a:lnTo>
                  <a:pt x="30323" y="167356"/>
                </a:lnTo>
                <a:lnTo>
                  <a:pt x="35353" y="161705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2271395" h="856615">
                <a:moveTo>
                  <a:pt x="148732" y="108271"/>
                </a:moveTo>
                <a:lnTo>
                  <a:pt x="104623" y="108271"/>
                </a:lnTo>
                <a:lnTo>
                  <a:pt x="135793" y="161705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7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7550" y="1339849"/>
            <a:ext cx="1760220" cy="1682114"/>
          </a:xfrm>
          <a:custGeom>
            <a:avLst/>
            <a:gdLst/>
            <a:ahLst/>
            <a:cxnLst/>
            <a:rect l="l" t="t" r="r" b="b"/>
            <a:pathLst>
              <a:path w="1760220" h="1682114">
                <a:moveTo>
                  <a:pt x="1759942" y="1681776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1557" y="1331751"/>
            <a:ext cx="268605" cy="511809"/>
          </a:xfrm>
          <a:custGeom>
            <a:avLst/>
            <a:gdLst/>
            <a:ahLst/>
            <a:cxnLst/>
            <a:rect l="l" t="t" r="r" b="b"/>
            <a:pathLst>
              <a:path w="268604" h="511810">
                <a:moveTo>
                  <a:pt x="17282" y="326657"/>
                </a:moveTo>
                <a:lnTo>
                  <a:pt x="10029" y="328807"/>
                </a:lnTo>
                <a:lnTo>
                  <a:pt x="4361" y="333412"/>
                </a:lnTo>
                <a:lnTo>
                  <a:pt x="832" y="339806"/>
                </a:lnTo>
                <a:lnTo>
                  <a:pt x="0" y="347325"/>
                </a:lnTo>
                <a:lnTo>
                  <a:pt x="14654" y="511655"/>
                </a:lnTo>
                <a:lnTo>
                  <a:pt x="145053" y="421755"/>
                </a:lnTo>
                <a:lnTo>
                  <a:pt x="77929" y="421755"/>
                </a:lnTo>
                <a:lnTo>
                  <a:pt x="85537" y="405557"/>
                </a:lnTo>
                <a:lnTo>
                  <a:pt x="43444" y="405557"/>
                </a:lnTo>
                <a:lnTo>
                  <a:pt x="37948" y="343940"/>
                </a:lnTo>
                <a:lnTo>
                  <a:pt x="35799" y="336687"/>
                </a:lnTo>
                <a:lnTo>
                  <a:pt x="31195" y="331018"/>
                </a:lnTo>
                <a:lnTo>
                  <a:pt x="24801" y="327490"/>
                </a:lnTo>
                <a:lnTo>
                  <a:pt x="17282" y="326657"/>
                </a:lnTo>
                <a:close/>
              </a:path>
              <a:path w="268604" h="511810">
                <a:moveTo>
                  <a:pt x="143117" y="383590"/>
                </a:moveTo>
                <a:lnTo>
                  <a:pt x="135814" y="383666"/>
                </a:lnTo>
                <a:lnTo>
                  <a:pt x="128859" y="386642"/>
                </a:lnTo>
                <a:lnTo>
                  <a:pt x="77929" y="421755"/>
                </a:lnTo>
                <a:lnTo>
                  <a:pt x="145053" y="421755"/>
                </a:lnTo>
                <a:lnTo>
                  <a:pt x="150486" y="418010"/>
                </a:lnTo>
                <a:lnTo>
                  <a:pt x="155740" y="412569"/>
                </a:lnTo>
                <a:lnTo>
                  <a:pt x="158408" y="405771"/>
                </a:lnTo>
                <a:lnTo>
                  <a:pt x="158332" y="398468"/>
                </a:lnTo>
                <a:lnTo>
                  <a:pt x="155356" y="391514"/>
                </a:lnTo>
                <a:lnTo>
                  <a:pt x="149915" y="386258"/>
                </a:lnTo>
                <a:lnTo>
                  <a:pt x="143117" y="383590"/>
                </a:lnTo>
                <a:close/>
              </a:path>
              <a:path w="268604" h="511810">
                <a:moveTo>
                  <a:pt x="233940" y="0"/>
                </a:moveTo>
                <a:lnTo>
                  <a:pt x="43444" y="405557"/>
                </a:lnTo>
                <a:lnTo>
                  <a:pt x="85537" y="405557"/>
                </a:lnTo>
                <a:lnTo>
                  <a:pt x="268425" y="16197"/>
                </a:lnTo>
                <a:lnTo>
                  <a:pt x="2339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7476" y="2431961"/>
            <a:ext cx="171450" cy="433705"/>
          </a:xfrm>
          <a:custGeom>
            <a:avLst/>
            <a:gdLst/>
            <a:ahLst/>
            <a:cxnLst/>
            <a:rect l="l" t="t" r="r" b="b"/>
            <a:pathLst>
              <a:path w="171450" h="433705">
                <a:moveTo>
                  <a:pt x="16459" y="262082"/>
                </a:moveTo>
                <a:lnTo>
                  <a:pt x="9299" y="264525"/>
                </a:lnTo>
                <a:lnTo>
                  <a:pt x="3648" y="269555"/>
                </a:lnTo>
                <a:lnTo>
                  <a:pt x="475" y="276132"/>
                </a:lnTo>
                <a:lnTo>
                  <a:pt x="0" y="283420"/>
                </a:lnTo>
                <a:lnTo>
                  <a:pt x="2443" y="290579"/>
                </a:lnTo>
                <a:lnTo>
                  <a:pt x="85573" y="433087"/>
                </a:lnTo>
                <a:lnTo>
                  <a:pt x="148732" y="324816"/>
                </a:lnTo>
                <a:lnTo>
                  <a:pt x="66523" y="324816"/>
                </a:lnTo>
                <a:lnTo>
                  <a:pt x="35353" y="271382"/>
                </a:lnTo>
                <a:lnTo>
                  <a:pt x="30324" y="265731"/>
                </a:lnTo>
                <a:lnTo>
                  <a:pt x="23746" y="262558"/>
                </a:lnTo>
                <a:lnTo>
                  <a:pt x="16459" y="262082"/>
                </a:lnTo>
                <a:close/>
              </a:path>
              <a:path w="171450" h="433705">
                <a:moveTo>
                  <a:pt x="104624" y="108272"/>
                </a:moveTo>
                <a:lnTo>
                  <a:pt x="66524" y="108272"/>
                </a:lnTo>
                <a:lnTo>
                  <a:pt x="66523" y="324816"/>
                </a:lnTo>
                <a:lnTo>
                  <a:pt x="104623" y="324816"/>
                </a:lnTo>
                <a:lnTo>
                  <a:pt x="104624" y="108272"/>
                </a:lnTo>
                <a:close/>
              </a:path>
              <a:path w="171450" h="433705">
                <a:moveTo>
                  <a:pt x="154688" y="262082"/>
                </a:moveTo>
                <a:lnTo>
                  <a:pt x="147400" y="262558"/>
                </a:lnTo>
                <a:lnTo>
                  <a:pt x="140823" y="265731"/>
                </a:lnTo>
                <a:lnTo>
                  <a:pt x="135793" y="271382"/>
                </a:lnTo>
                <a:lnTo>
                  <a:pt x="104623" y="324816"/>
                </a:lnTo>
                <a:lnTo>
                  <a:pt x="148732" y="324816"/>
                </a:lnTo>
                <a:lnTo>
                  <a:pt x="168703" y="290579"/>
                </a:lnTo>
                <a:lnTo>
                  <a:pt x="171146" y="283420"/>
                </a:lnTo>
                <a:lnTo>
                  <a:pt x="170671" y="276132"/>
                </a:lnTo>
                <a:lnTo>
                  <a:pt x="167498" y="269555"/>
                </a:lnTo>
                <a:lnTo>
                  <a:pt x="161848" y="264525"/>
                </a:lnTo>
                <a:lnTo>
                  <a:pt x="154688" y="262082"/>
                </a:lnTo>
                <a:close/>
              </a:path>
              <a:path w="171450" h="433705">
                <a:moveTo>
                  <a:pt x="85574" y="0"/>
                </a:moveTo>
                <a:lnTo>
                  <a:pt x="2444" y="142509"/>
                </a:lnTo>
                <a:lnTo>
                  <a:pt x="1" y="149668"/>
                </a:lnTo>
                <a:lnTo>
                  <a:pt x="477" y="156956"/>
                </a:lnTo>
                <a:lnTo>
                  <a:pt x="3650" y="163534"/>
                </a:lnTo>
                <a:lnTo>
                  <a:pt x="9301" y="168563"/>
                </a:lnTo>
                <a:lnTo>
                  <a:pt x="16459" y="171006"/>
                </a:lnTo>
                <a:lnTo>
                  <a:pt x="23747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4" y="108272"/>
                </a:lnTo>
                <a:lnTo>
                  <a:pt x="148732" y="108272"/>
                </a:lnTo>
                <a:lnTo>
                  <a:pt x="85574" y="0"/>
                </a:lnTo>
                <a:close/>
              </a:path>
              <a:path w="171450" h="433705">
                <a:moveTo>
                  <a:pt x="148732" y="108272"/>
                </a:moveTo>
                <a:lnTo>
                  <a:pt x="104624" y="108272"/>
                </a:lnTo>
                <a:lnTo>
                  <a:pt x="135794" y="161706"/>
                </a:lnTo>
                <a:lnTo>
                  <a:pt x="140823" y="167357"/>
                </a:lnTo>
                <a:lnTo>
                  <a:pt x="147401" y="170530"/>
                </a:lnTo>
                <a:lnTo>
                  <a:pt x="154688" y="171006"/>
                </a:lnTo>
                <a:lnTo>
                  <a:pt x="161848" y="168563"/>
                </a:lnTo>
                <a:lnTo>
                  <a:pt x="167498" y="163533"/>
                </a:lnTo>
                <a:lnTo>
                  <a:pt x="170671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3674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Routing </a:t>
            </a:r>
            <a:r>
              <a:rPr spc="-5" dirty="0"/>
              <a:t>and</a:t>
            </a:r>
            <a:r>
              <a:rPr spc="135" dirty="0"/>
              <a:t> </a:t>
            </a:r>
            <a:r>
              <a:rPr spc="-60" dirty="0"/>
              <a:t>NATing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383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Public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2800" b="1" spc="-10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Routing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58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0909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4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383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Public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2800" b="1" spc="-10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Routing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58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0909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4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086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383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Public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2800" b="1" spc="-10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Routing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58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0909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4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086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1350" y="1517649"/>
            <a:ext cx="609600" cy="377825"/>
          </a:xfrm>
          <a:custGeom>
            <a:avLst/>
            <a:gdLst/>
            <a:ahLst/>
            <a:cxnLst/>
            <a:rect l="l" t="t" r="r" b="b"/>
            <a:pathLst>
              <a:path w="609600" h="377825">
                <a:moveTo>
                  <a:pt x="609600" y="37742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8410" y="1513029"/>
            <a:ext cx="167640" cy="309880"/>
          </a:xfrm>
          <a:custGeom>
            <a:avLst/>
            <a:gdLst/>
            <a:ahLst/>
            <a:cxnLst/>
            <a:rect l="l" t="t" r="r" b="b"/>
            <a:pathLst>
              <a:path w="167639" h="309880">
                <a:moveTo>
                  <a:pt x="21142" y="126843"/>
                </a:moveTo>
                <a:lnTo>
                  <a:pt x="13604" y="127477"/>
                </a:lnTo>
                <a:lnTo>
                  <a:pt x="6902" y="130986"/>
                </a:lnTo>
                <a:lnTo>
                  <a:pt x="2228" y="136597"/>
                </a:lnTo>
                <a:lnTo>
                  <a:pt x="0" y="143552"/>
                </a:lnTo>
                <a:lnTo>
                  <a:pt x="633" y="151090"/>
                </a:lnTo>
                <a:lnTo>
                  <a:pt x="46718" y="309505"/>
                </a:lnTo>
                <a:lnTo>
                  <a:pt x="144687" y="209087"/>
                </a:lnTo>
                <a:lnTo>
                  <a:pt x="91459" y="209087"/>
                </a:lnTo>
                <a:lnTo>
                  <a:pt x="93769" y="199847"/>
                </a:lnTo>
                <a:lnTo>
                  <a:pt x="54496" y="199847"/>
                </a:lnTo>
                <a:lnTo>
                  <a:pt x="37217" y="140448"/>
                </a:lnTo>
                <a:lnTo>
                  <a:pt x="33708" y="133745"/>
                </a:lnTo>
                <a:lnTo>
                  <a:pt x="28097" y="129072"/>
                </a:lnTo>
                <a:lnTo>
                  <a:pt x="21142" y="126843"/>
                </a:lnTo>
                <a:close/>
              </a:path>
              <a:path w="167639" h="309880">
                <a:moveTo>
                  <a:pt x="148059" y="159062"/>
                </a:moveTo>
                <a:lnTo>
                  <a:pt x="140908" y="160545"/>
                </a:lnTo>
                <a:lnTo>
                  <a:pt x="134658" y="164807"/>
                </a:lnTo>
                <a:lnTo>
                  <a:pt x="91459" y="209087"/>
                </a:lnTo>
                <a:lnTo>
                  <a:pt x="144687" y="209087"/>
                </a:lnTo>
                <a:lnTo>
                  <a:pt x="161930" y="191414"/>
                </a:lnTo>
                <a:lnTo>
                  <a:pt x="166036" y="185061"/>
                </a:lnTo>
                <a:lnTo>
                  <a:pt x="167342" y="177876"/>
                </a:lnTo>
                <a:lnTo>
                  <a:pt x="165859" y="170725"/>
                </a:lnTo>
                <a:lnTo>
                  <a:pt x="161597" y="164475"/>
                </a:lnTo>
                <a:lnTo>
                  <a:pt x="155244" y="160368"/>
                </a:lnTo>
                <a:lnTo>
                  <a:pt x="148059" y="159062"/>
                </a:lnTo>
                <a:close/>
              </a:path>
              <a:path w="167639" h="309880">
                <a:moveTo>
                  <a:pt x="104458" y="0"/>
                </a:moveTo>
                <a:lnTo>
                  <a:pt x="54496" y="199847"/>
                </a:lnTo>
                <a:lnTo>
                  <a:pt x="93769" y="199847"/>
                </a:lnTo>
                <a:lnTo>
                  <a:pt x="141420" y="9240"/>
                </a:lnTo>
                <a:lnTo>
                  <a:pt x="1044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7120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Public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Subnet </a:t>
            </a: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Routing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– </a:t>
            </a: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Internet</a:t>
            </a:r>
            <a:r>
              <a:rPr sz="2800" b="1" spc="-9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474746"/>
                </a:solidFill>
                <a:latin typeface="Arial"/>
                <a:cs typeface="Arial"/>
              </a:rPr>
              <a:t>Gateway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58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0909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4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086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41976" y="653962"/>
            <a:ext cx="2204085" cy="856615"/>
          </a:xfrm>
          <a:custGeom>
            <a:avLst/>
            <a:gdLst/>
            <a:ahLst/>
            <a:cxnLst/>
            <a:rect l="l" t="t" r="r" b="b"/>
            <a:pathLst>
              <a:path w="2204084" h="856615">
                <a:moveTo>
                  <a:pt x="104623" y="108271"/>
                </a:moveTo>
                <a:lnTo>
                  <a:pt x="66523" y="108271"/>
                </a:lnTo>
                <a:lnTo>
                  <a:pt x="66523" y="412851"/>
                </a:lnTo>
                <a:lnTo>
                  <a:pt x="68020" y="420267"/>
                </a:lnTo>
                <a:lnTo>
                  <a:pt x="72103" y="426322"/>
                </a:lnTo>
                <a:lnTo>
                  <a:pt x="78158" y="430404"/>
                </a:lnTo>
                <a:lnTo>
                  <a:pt x="85573" y="431901"/>
                </a:lnTo>
                <a:lnTo>
                  <a:pt x="2165833" y="431901"/>
                </a:lnTo>
                <a:lnTo>
                  <a:pt x="2165833" y="856106"/>
                </a:lnTo>
                <a:lnTo>
                  <a:pt x="2203933" y="856106"/>
                </a:lnTo>
                <a:lnTo>
                  <a:pt x="2203933" y="412851"/>
                </a:lnTo>
                <a:lnTo>
                  <a:pt x="2202436" y="405436"/>
                </a:lnTo>
                <a:lnTo>
                  <a:pt x="2198353" y="399381"/>
                </a:lnTo>
                <a:lnTo>
                  <a:pt x="2192298" y="395298"/>
                </a:lnTo>
                <a:lnTo>
                  <a:pt x="2184883" y="393801"/>
                </a:lnTo>
                <a:lnTo>
                  <a:pt x="104623" y="393801"/>
                </a:lnTo>
                <a:lnTo>
                  <a:pt x="104623" y="108271"/>
                </a:lnTo>
                <a:close/>
              </a:path>
              <a:path w="2204084" h="856615">
                <a:moveTo>
                  <a:pt x="85573" y="0"/>
                </a:moveTo>
                <a:lnTo>
                  <a:pt x="2443" y="142507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8" y="171005"/>
                </a:lnTo>
                <a:lnTo>
                  <a:pt x="23745" y="170529"/>
                </a:lnTo>
                <a:lnTo>
                  <a:pt x="30323" y="167356"/>
                </a:lnTo>
                <a:lnTo>
                  <a:pt x="35353" y="161705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2204084" h="856615">
                <a:moveTo>
                  <a:pt x="148732" y="108271"/>
                </a:moveTo>
                <a:lnTo>
                  <a:pt x="104623" y="108271"/>
                </a:lnTo>
                <a:lnTo>
                  <a:pt x="135793" y="161705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7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5971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What </a:t>
            </a:r>
            <a:r>
              <a:rPr sz="2800" spc="-110" dirty="0"/>
              <a:t>To </a:t>
            </a:r>
            <a:r>
              <a:rPr sz="2800" spc="20" dirty="0"/>
              <a:t>Expect </a:t>
            </a:r>
            <a:r>
              <a:rPr sz="2800" spc="-5" dirty="0"/>
              <a:t>From </a:t>
            </a:r>
            <a:r>
              <a:rPr sz="2800" dirty="0"/>
              <a:t>This</a:t>
            </a:r>
            <a:r>
              <a:rPr sz="2800" spc="-75" dirty="0"/>
              <a:t> </a:t>
            </a:r>
            <a:r>
              <a:rPr sz="2800" spc="20" dirty="0"/>
              <a:t>Session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332" y="933640"/>
            <a:ext cx="3164205" cy="23825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595A5D"/>
                </a:solidFill>
                <a:latin typeface="Arial"/>
                <a:cs typeface="Arial"/>
              </a:rPr>
              <a:t>Fundamentals</a:t>
            </a:r>
            <a:endParaRPr sz="28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54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VPC</a:t>
            </a:r>
            <a:r>
              <a:rPr sz="2000" spc="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Overview</a:t>
            </a:r>
            <a:endParaRPr sz="20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Picking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you </a:t>
            </a:r>
            <a:r>
              <a:rPr sz="2000" spc="20" dirty="0">
                <a:solidFill>
                  <a:srgbClr val="595A5D"/>
                </a:solidFill>
                <a:latin typeface="Arial"/>
                <a:cs typeface="Arial"/>
              </a:rPr>
              <a:t>IP</a:t>
            </a:r>
            <a:r>
              <a:rPr sz="2000" spc="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40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Subnet</a:t>
            </a:r>
            <a:r>
              <a:rPr sz="2000" spc="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Routing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95A5D"/>
                </a:solidFill>
                <a:latin typeface="Arial"/>
                <a:cs typeface="Arial"/>
              </a:rPr>
              <a:t>NATing</a:t>
            </a:r>
            <a:endParaRPr sz="20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VPC</a:t>
            </a:r>
            <a:r>
              <a:rPr sz="2000" spc="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2532" y="933640"/>
            <a:ext cx="3296920" cy="32588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10" dirty="0">
                <a:solidFill>
                  <a:srgbClr val="595A5D"/>
                </a:solidFill>
                <a:latin typeface="Arial"/>
                <a:cs typeface="Arial"/>
              </a:rPr>
              <a:t>Advanced</a:t>
            </a:r>
            <a:r>
              <a:rPr sz="2800" b="1" spc="-14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595A5D"/>
                </a:solidFill>
                <a:latin typeface="Arial"/>
                <a:cs typeface="Arial"/>
              </a:rPr>
              <a:t>Topics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4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25" dirty="0">
                <a:solidFill>
                  <a:srgbClr val="474746"/>
                </a:solidFill>
                <a:latin typeface="Arial"/>
                <a:cs typeface="Arial"/>
              </a:rPr>
              <a:t>VPC</a:t>
            </a:r>
            <a:r>
              <a:rPr sz="2000" spc="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74746"/>
                </a:solidFill>
                <a:latin typeface="Arial"/>
                <a:cs typeface="Arial"/>
              </a:rPr>
              <a:t>Peering</a:t>
            </a:r>
            <a:endParaRPr sz="20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25" dirty="0">
                <a:solidFill>
                  <a:srgbClr val="474746"/>
                </a:solidFill>
                <a:latin typeface="Arial"/>
                <a:cs typeface="Arial"/>
              </a:rPr>
              <a:t>VPC Flow</a:t>
            </a:r>
            <a:r>
              <a:rPr sz="2000" spc="204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74746"/>
                </a:solidFill>
                <a:latin typeface="Arial"/>
                <a:cs typeface="Arial"/>
              </a:rPr>
              <a:t>Logging</a:t>
            </a:r>
            <a:endParaRPr sz="20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40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25" dirty="0">
                <a:solidFill>
                  <a:srgbClr val="474746"/>
                </a:solidFill>
                <a:latin typeface="Arial"/>
                <a:cs typeface="Arial"/>
              </a:rPr>
              <a:t>VPC</a:t>
            </a:r>
            <a:r>
              <a:rPr sz="2000" spc="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74746"/>
                </a:solidFill>
                <a:latin typeface="Arial"/>
                <a:cs typeface="Arial"/>
              </a:rPr>
              <a:t>Endpoints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–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595A5D"/>
                </a:solidFill>
                <a:latin typeface="Arial"/>
                <a:cs typeface="Arial"/>
              </a:rPr>
              <a:t>DC</a:t>
            </a:r>
            <a:r>
              <a:rPr sz="2800" b="1" spc="-3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595A5D"/>
                </a:solidFill>
                <a:latin typeface="Arial"/>
                <a:cs typeface="Arial"/>
              </a:rPr>
              <a:t>Connectivity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44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IPsec </a:t>
            </a: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VPN</a:t>
            </a:r>
            <a:r>
              <a:rPr sz="2000" spc="3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95A5D"/>
                </a:solidFill>
                <a:latin typeface="Arial"/>
                <a:cs typeface="Arial"/>
              </a:rPr>
              <a:t>Tunnel</a:t>
            </a:r>
            <a:endParaRPr sz="20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45" dirty="0">
                <a:solidFill>
                  <a:srgbClr val="595A5D"/>
                </a:solidFill>
                <a:latin typeface="Arial"/>
                <a:cs typeface="Arial"/>
              </a:rPr>
              <a:t>AWS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Direct</a:t>
            </a:r>
            <a:r>
              <a:rPr sz="2000" spc="1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7120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/>
              <a:t>Public </a:t>
            </a:r>
            <a:r>
              <a:rPr sz="2800" dirty="0"/>
              <a:t>Subnet </a:t>
            </a:r>
            <a:r>
              <a:rPr sz="2800" spc="-15" dirty="0"/>
              <a:t>Routing </a:t>
            </a:r>
            <a:r>
              <a:rPr sz="2800" dirty="0"/>
              <a:t>– </a:t>
            </a:r>
            <a:r>
              <a:rPr sz="2800" spc="5" dirty="0"/>
              <a:t>Internet</a:t>
            </a:r>
            <a:r>
              <a:rPr sz="2800" spc="-95" dirty="0"/>
              <a:t> </a:t>
            </a:r>
            <a:r>
              <a:rPr sz="2800" spc="15" dirty="0"/>
              <a:t>Gateway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0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7452" y="1360625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59" h="49530">
                <a:moveTo>
                  <a:pt x="31066" y="0"/>
                </a:moveTo>
                <a:lnTo>
                  <a:pt x="31187" y="304"/>
                </a:lnTo>
                <a:lnTo>
                  <a:pt x="14289" y="6040"/>
                </a:lnTo>
                <a:lnTo>
                  <a:pt x="4959" y="16221"/>
                </a:lnTo>
                <a:lnTo>
                  <a:pt x="946" y="26933"/>
                </a:lnTo>
                <a:lnTo>
                  <a:pt x="0" y="34264"/>
                </a:lnTo>
                <a:lnTo>
                  <a:pt x="0" y="48968"/>
                </a:lnTo>
                <a:lnTo>
                  <a:pt x="1081" y="41040"/>
                </a:lnTo>
                <a:lnTo>
                  <a:pt x="5755" y="29574"/>
                </a:lnTo>
                <a:lnTo>
                  <a:pt x="16711" y="19241"/>
                </a:lnTo>
                <a:lnTo>
                  <a:pt x="36641" y="14715"/>
                </a:lnTo>
                <a:lnTo>
                  <a:pt x="67676" y="14715"/>
                </a:lnTo>
                <a:lnTo>
                  <a:pt x="66965" y="12983"/>
                </a:lnTo>
                <a:lnTo>
                  <a:pt x="54375" y="2411"/>
                </a:lnTo>
                <a:lnTo>
                  <a:pt x="31066" y="0"/>
                </a:lnTo>
                <a:close/>
              </a:path>
              <a:path w="73659" h="49530">
                <a:moveTo>
                  <a:pt x="67676" y="14715"/>
                </a:moveTo>
                <a:lnTo>
                  <a:pt x="36641" y="14715"/>
                </a:lnTo>
                <a:lnTo>
                  <a:pt x="56558" y="19241"/>
                </a:lnTo>
                <a:lnTo>
                  <a:pt x="67511" y="29574"/>
                </a:lnTo>
                <a:lnTo>
                  <a:pt x="72186" y="41040"/>
                </a:lnTo>
                <a:lnTo>
                  <a:pt x="73269" y="48968"/>
                </a:lnTo>
                <a:lnTo>
                  <a:pt x="73269" y="34264"/>
                </a:lnTo>
                <a:lnTo>
                  <a:pt x="72156" y="25629"/>
                </a:lnTo>
                <a:lnTo>
                  <a:pt x="67676" y="1471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2496" y="1333494"/>
            <a:ext cx="203835" cy="215900"/>
          </a:xfrm>
          <a:custGeom>
            <a:avLst/>
            <a:gdLst/>
            <a:ahLst/>
            <a:cxnLst/>
            <a:rect l="l" t="t" r="r" b="b"/>
            <a:pathLst>
              <a:path w="203834" h="215900">
                <a:moveTo>
                  <a:pt x="203207" y="106702"/>
                </a:moveTo>
                <a:lnTo>
                  <a:pt x="0" y="106702"/>
                </a:lnTo>
                <a:lnTo>
                  <a:pt x="0" y="215657"/>
                </a:lnTo>
                <a:lnTo>
                  <a:pt x="203207" y="215657"/>
                </a:lnTo>
                <a:lnTo>
                  <a:pt x="203207" y="106702"/>
                </a:lnTo>
                <a:close/>
              </a:path>
              <a:path w="203834" h="215900">
                <a:moveTo>
                  <a:pt x="102113" y="0"/>
                </a:moveTo>
                <a:lnTo>
                  <a:pt x="56764" y="16528"/>
                </a:lnTo>
                <a:lnTo>
                  <a:pt x="34843" y="57331"/>
                </a:lnTo>
                <a:lnTo>
                  <a:pt x="34819" y="106702"/>
                </a:lnTo>
                <a:lnTo>
                  <a:pt x="67476" y="106702"/>
                </a:lnTo>
                <a:lnTo>
                  <a:pt x="67501" y="57331"/>
                </a:lnTo>
                <a:lnTo>
                  <a:pt x="68015" y="52849"/>
                </a:lnTo>
                <a:lnTo>
                  <a:pt x="71798" y="42512"/>
                </a:lnTo>
                <a:lnTo>
                  <a:pt x="82073" y="32193"/>
                </a:lnTo>
                <a:lnTo>
                  <a:pt x="102089" y="27546"/>
                </a:lnTo>
                <a:lnTo>
                  <a:pt x="156275" y="27546"/>
                </a:lnTo>
                <a:lnTo>
                  <a:pt x="147342" y="16574"/>
                </a:lnTo>
                <a:lnTo>
                  <a:pt x="126718" y="4423"/>
                </a:lnTo>
                <a:lnTo>
                  <a:pt x="102113" y="0"/>
                </a:lnTo>
                <a:close/>
              </a:path>
              <a:path w="203834" h="215900">
                <a:moveTo>
                  <a:pt x="156275" y="27546"/>
                </a:moveTo>
                <a:lnTo>
                  <a:pt x="102089" y="27546"/>
                </a:lnTo>
                <a:lnTo>
                  <a:pt x="121480" y="32270"/>
                </a:lnTo>
                <a:lnTo>
                  <a:pt x="131824" y="42580"/>
                </a:lnTo>
                <a:lnTo>
                  <a:pt x="135954" y="52875"/>
                </a:lnTo>
                <a:lnTo>
                  <a:pt x="136667" y="57331"/>
                </a:lnTo>
                <a:lnTo>
                  <a:pt x="136702" y="106702"/>
                </a:lnTo>
                <a:lnTo>
                  <a:pt x="169383" y="106702"/>
                </a:lnTo>
                <a:lnTo>
                  <a:pt x="169335" y="57331"/>
                </a:lnTo>
                <a:lnTo>
                  <a:pt x="162157" y="34770"/>
                </a:lnTo>
                <a:lnTo>
                  <a:pt x="156275" y="27546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58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2253" y="1360625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60" h="49530">
                <a:moveTo>
                  <a:pt x="31066" y="0"/>
                </a:moveTo>
                <a:lnTo>
                  <a:pt x="31187" y="304"/>
                </a:lnTo>
                <a:lnTo>
                  <a:pt x="14289" y="6040"/>
                </a:lnTo>
                <a:lnTo>
                  <a:pt x="4959" y="16221"/>
                </a:lnTo>
                <a:lnTo>
                  <a:pt x="946" y="26933"/>
                </a:lnTo>
                <a:lnTo>
                  <a:pt x="0" y="34264"/>
                </a:lnTo>
                <a:lnTo>
                  <a:pt x="0" y="48968"/>
                </a:lnTo>
                <a:lnTo>
                  <a:pt x="1081" y="41040"/>
                </a:lnTo>
                <a:lnTo>
                  <a:pt x="5755" y="29574"/>
                </a:lnTo>
                <a:lnTo>
                  <a:pt x="16711" y="19241"/>
                </a:lnTo>
                <a:lnTo>
                  <a:pt x="36640" y="14715"/>
                </a:lnTo>
                <a:lnTo>
                  <a:pt x="67676" y="14715"/>
                </a:lnTo>
                <a:lnTo>
                  <a:pt x="66965" y="12983"/>
                </a:lnTo>
                <a:lnTo>
                  <a:pt x="54375" y="2411"/>
                </a:lnTo>
                <a:lnTo>
                  <a:pt x="31066" y="0"/>
                </a:lnTo>
                <a:close/>
              </a:path>
              <a:path w="73660" h="49530">
                <a:moveTo>
                  <a:pt x="67676" y="14715"/>
                </a:moveTo>
                <a:lnTo>
                  <a:pt x="36640" y="14715"/>
                </a:lnTo>
                <a:lnTo>
                  <a:pt x="56558" y="19241"/>
                </a:lnTo>
                <a:lnTo>
                  <a:pt x="67511" y="29574"/>
                </a:lnTo>
                <a:lnTo>
                  <a:pt x="72186" y="41040"/>
                </a:lnTo>
                <a:lnTo>
                  <a:pt x="73270" y="48968"/>
                </a:lnTo>
                <a:lnTo>
                  <a:pt x="73270" y="34264"/>
                </a:lnTo>
                <a:lnTo>
                  <a:pt x="72155" y="25629"/>
                </a:lnTo>
                <a:lnTo>
                  <a:pt x="67676" y="1471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7296" y="1333494"/>
            <a:ext cx="203835" cy="215900"/>
          </a:xfrm>
          <a:custGeom>
            <a:avLst/>
            <a:gdLst/>
            <a:ahLst/>
            <a:cxnLst/>
            <a:rect l="l" t="t" r="r" b="b"/>
            <a:pathLst>
              <a:path w="203835" h="215900">
                <a:moveTo>
                  <a:pt x="203207" y="106702"/>
                </a:moveTo>
                <a:lnTo>
                  <a:pt x="0" y="106702"/>
                </a:lnTo>
                <a:lnTo>
                  <a:pt x="0" y="215657"/>
                </a:lnTo>
                <a:lnTo>
                  <a:pt x="203207" y="215657"/>
                </a:lnTo>
                <a:lnTo>
                  <a:pt x="203207" y="106702"/>
                </a:lnTo>
                <a:close/>
              </a:path>
              <a:path w="203835" h="215900">
                <a:moveTo>
                  <a:pt x="102114" y="0"/>
                </a:moveTo>
                <a:lnTo>
                  <a:pt x="56765" y="16528"/>
                </a:lnTo>
                <a:lnTo>
                  <a:pt x="34843" y="57331"/>
                </a:lnTo>
                <a:lnTo>
                  <a:pt x="34819" y="106702"/>
                </a:lnTo>
                <a:lnTo>
                  <a:pt x="67476" y="106702"/>
                </a:lnTo>
                <a:lnTo>
                  <a:pt x="67501" y="57331"/>
                </a:lnTo>
                <a:lnTo>
                  <a:pt x="68015" y="52849"/>
                </a:lnTo>
                <a:lnTo>
                  <a:pt x="71798" y="42512"/>
                </a:lnTo>
                <a:lnTo>
                  <a:pt x="82073" y="32193"/>
                </a:lnTo>
                <a:lnTo>
                  <a:pt x="102088" y="27546"/>
                </a:lnTo>
                <a:lnTo>
                  <a:pt x="156275" y="27546"/>
                </a:lnTo>
                <a:lnTo>
                  <a:pt x="147342" y="16574"/>
                </a:lnTo>
                <a:lnTo>
                  <a:pt x="126719" y="4423"/>
                </a:lnTo>
                <a:lnTo>
                  <a:pt x="102114" y="0"/>
                </a:lnTo>
                <a:close/>
              </a:path>
              <a:path w="203835" h="215900">
                <a:moveTo>
                  <a:pt x="156275" y="27546"/>
                </a:moveTo>
                <a:lnTo>
                  <a:pt x="102088" y="27546"/>
                </a:lnTo>
                <a:lnTo>
                  <a:pt x="121479" y="32270"/>
                </a:lnTo>
                <a:lnTo>
                  <a:pt x="131824" y="42580"/>
                </a:lnTo>
                <a:lnTo>
                  <a:pt x="135955" y="52875"/>
                </a:lnTo>
                <a:lnTo>
                  <a:pt x="136667" y="57331"/>
                </a:lnTo>
                <a:lnTo>
                  <a:pt x="136702" y="106702"/>
                </a:lnTo>
                <a:lnTo>
                  <a:pt x="169383" y="106702"/>
                </a:lnTo>
                <a:lnTo>
                  <a:pt x="169335" y="57331"/>
                </a:lnTo>
                <a:lnTo>
                  <a:pt x="162157" y="34770"/>
                </a:lnTo>
                <a:lnTo>
                  <a:pt x="156275" y="27546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94"/>
              </a:lnSpc>
            </a:pPr>
            <a:r>
              <a:rPr spc="-5" dirty="0"/>
              <a:t>VPC </a:t>
            </a:r>
            <a:r>
              <a:rPr spc="-20" dirty="0"/>
              <a:t>CIDR: </a:t>
            </a:r>
            <a:r>
              <a:rPr spc="15" dirty="0"/>
              <a:t>10.1.0.0</a:t>
            </a:r>
            <a:r>
              <a:rPr spc="-185" dirty="0"/>
              <a:t> </a:t>
            </a:r>
            <a:r>
              <a:rPr spc="10" dirty="0"/>
              <a:t>/16</a:t>
            </a: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21960" marR="1689100" indent="76200">
              <a:lnSpc>
                <a:spcPct val="101899"/>
              </a:lnSpc>
              <a:spcBef>
                <a:spcPts val="780"/>
              </a:spcBef>
            </a:pPr>
            <a:r>
              <a:rPr b="0" spc="-20" dirty="0">
                <a:latin typeface="Arial"/>
                <a:cs typeface="Arial"/>
              </a:rPr>
              <a:t>Web  </a:t>
            </a:r>
            <a:r>
              <a:rPr b="0" dirty="0">
                <a:latin typeface="Arial"/>
                <a:cs typeface="Arial"/>
              </a:rPr>
              <a:t>(</a:t>
            </a:r>
            <a:r>
              <a:rPr b="0" spc="-5" dirty="0">
                <a:latin typeface="Arial"/>
                <a:cs typeface="Arial"/>
              </a:rPr>
              <a:t>pub</a:t>
            </a:r>
            <a:r>
              <a:rPr b="0" dirty="0">
                <a:latin typeface="Arial"/>
                <a:cs typeface="Arial"/>
              </a:rPr>
              <a:t>li</a:t>
            </a:r>
            <a:r>
              <a:rPr b="0" spc="45" dirty="0">
                <a:latin typeface="Arial"/>
                <a:cs typeface="Arial"/>
              </a:rPr>
              <a:t>c</a:t>
            </a:r>
            <a:r>
              <a:rPr b="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tabLst>
                <a:tab pos="4114165" algn="l"/>
              </a:tabLst>
            </a:pPr>
            <a:r>
              <a:rPr b="0" spc="-5" dirty="0">
                <a:latin typeface="Arial"/>
                <a:cs typeface="Arial"/>
              </a:rPr>
              <a:t>Subnet</a:t>
            </a:r>
            <a:r>
              <a:rPr b="0" spc="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(10.1.1.0/24)	</a:t>
            </a:r>
            <a:r>
              <a:rPr b="0" spc="-5" dirty="0">
                <a:latin typeface="Arial"/>
                <a:cs typeface="Arial"/>
              </a:rPr>
              <a:t>Subnet </a:t>
            </a:r>
            <a:r>
              <a:rPr b="0" spc="10" dirty="0">
                <a:latin typeface="Arial"/>
                <a:cs typeface="Arial"/>
              </a:rPr>
              <a:t>(10.1.2.0/24)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spc="10" dirty="0">
              <a:latin typeface="Arial"/>
              <a:cs typeface="Arial"/>
            </a:endParaRPr>
          </a:p>
          <a:p>
            <a:pPr marL="2204085">
              <a:lnSpc>
                <a:spcPct val="100000"/>
              </a:lnSpc>
              <a:tabLst>
                <a:tab pos="6318885" algn="l"/>
              </a:tabLst>
            </a:pPr>
            <a:r>
              <a:rPr spc="10" dirty="0">
                <a:solidFill>
                  <a:srgbClr val="F7981F"/>
                </a:solidFill>
              </a:rPr>
              <a:t>Availability</a:t>
            </a:r>
            <a:r>
              <a:rPr spc="-55" dirty="0">
                <a:solidFill>
                  <a:srgbClr val="F7981F"/>
                </a:solidFill>
              </a:rPr>
              <a:t> </a:t>
            </a:r>
            <a:r>
              <a:rPr spc="-40" dirty="0">
                <a:solidFill>
                  <a:srgbClr val="F7981F"/>
                </a:solidFill>
              </a:rPr>
              <a:t>Zone</a:t>
            </a:r>
            <a:r>
              <a:rPr spc="60" dirty="0">
                <a:solidFill>
                  <a:srgbClr val="F7981F"/>
                </a:solidFill>
              </a:rPr>
              <a:t> </a:t>
            </a:r>
            <a:r>
              <a:rPr dirty="0">
                <a:solidFill>
                  <a:srgbClr val="F7981F"/>
                </a:solidFill>
              </a:rPr>
              <a:t>A	</a:t>
            </a:r>
            <a:r>
              <a:rPr spc="10" dirty="0">
                <a:solidFill>
                  <a:srgbClr val="F7981F"/>
                </a:solidFill>
              </a:rPr>
              <a:t>Availability </a:t>
            </a:r>
            <a:r>
              <a:rPr spc="-40" dirty="0">
                <a:solidFill>
                  <a:srgbClr val="F7981F"/>
                </a:solidFill>
              </a:rPr>
              <a:t>Zone</a:t>
            </a:r>
            <a:r>
              <a:rPr spc="-30" dirty="0">
                <a:solidFill>
                  <a:srgbClr val="F7981F"/>
                </a:solidFill>
              </a:rPr>
              <a:t> </a:t>
            </a:r>
            <a:r>
              <a:rPr dirty="0">
                <a:solidFill>
                  <a:srgbClr val="F7981F"/>
                </a:solidFill>
              </a:rPr>
              <a:t>B</a:t>
            </a:r>
          </a:p>
        </p:txBody>
      </p:sp>
      <p:sp>
        <p:nvSpPr>
          <p:cNvPr id="16" name="object 16"/>
          <p:cNvSpPr/>
          <p:nvPr/>
        </p:nvSpPr>
        <p:spPr>
          <a:xfrm>
            <a:off x="152400" y="673100"/>
            <a:ext cx="8534400" cy="3886200"/>
          </a:xfrm>
          <a:custGeom>
            <a:avLst/>
            <a:gdLst/>
            <a:ahLst/>
            <a:cxnLst/>
            <a:rect l="l" t="t" r="r" b="b"/>
            <a:pathLst>
              <a:path w="8534400" h="3886200">
                <a:moveTo>
                  <a:pt x="0" y="0"/>
                </a:moveTo>
                <a:lnTo>
                  <a:pt x="8534400" y="0"/>
                </a:lnTo>
                <a:lnTo>
                  <a:pt x="85344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2617470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5" h="243839">
                <a:moveTo>
                  <a:pt x="0" y="0"/>
                </a:moveTo>
                <a:lnTo>
                  <a:pt x="1074548" y="0"/>
                </a:lnTo>
                <a:lnTo>
                  <a:pt x="1074548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7148" y="261747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2600" y="2861310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5" h="243839">
                <a:moveTo>
                  <a:pt x="0" y="0"/>
                </a:moveTo>
                <a:lnTo>
                  <a:pt x="1074548" y="0"/>
                </a:lnTo>
                <a:lnTo>
                  <a:pt x="107454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7148" y="286131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747837" y="2125027"/>
          <a:ext cx="2293620" cy="98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1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solidFill>
                      <a:srgbClr val="E98E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165860" algn="l"/>
                        </a:tabLst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Destination	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165860" algn="l"/>
                        </a:tabLst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10.1.0.0/16	Local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1165860" algn="l"/>
                        </a:tabLst>
                      </a:pPr>
                      <a:r>
                        <a:rPr sz="1000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0.0.0.0/0	</a:t>
                      </a:r>
                      <a:r>
                        <a:rPr sz="1000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Internet</a:t>
                      </a:r>
                      <a:r>
                        <a:rPr sz="1000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Gateway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038600" y="28067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8600" y="21209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8200" y="2425700"/>
            <a:ext cx="4318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3950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5" dirty="0">
                <a:solidFill>
                  <a:srgbClr val="474746"/>
                </a:solidFill>
                <a:latin typeface="Arial"/>
                <a:cs typeface="Arial"/>
              </a:rPr>
              <a:t>Private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2800" b="1" spc="-204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Routing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2299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0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108" y="3571971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496" y="2616194"/>
            <a:ext cx="203207" cy="21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8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00909" y="2299967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58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0909" y="3571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7296" y="2616194"/>
            <a:ext cx="203207" cy="21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86610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53809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812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414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086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41976" y="653962"/>
            <a:ext cx="2271395" cy="856615"/>
          </a:xfrm>
          <a:custGeom>
            <a:avLst/>
            <a:gdLst/>
            <a:ahLst/>
            <a:cxnLst/>
            <a:rect l="l" t="t" r="r" b="b"/>
            <a:pathLst>
              <a:path w="2271395" h="856615">
                <a:moveTo>
                  <a:pt x="2115769" y="685190"/>
                </a:moveTo>
                <a:lnTo>
                  <a:pt x="2108609" y="687633"/>
                </a:lnTo>
                <a:lnTo>
                  <a:pt x="2102958" y="692662"/>
                </a:lnTo>
                <a:lnTo>
                  <a:pt x="2099785" y="699240"/>
                </a:lnTo>
                <a:lnTo>
                  <a:pt x="2099310" y="706527"/>
                </a:lnTo>
                <a:lnTo>
                  <a:pt x="2101753" y="713686"/>
                </a:lnTo>
                <a:lnTo>
                  <a:pt x="2184883" y="856195"/>
                </a:lnTo>
                <a:lnTo>
                  <a:pt x="2248042" y="747923"/>
                </a:lnTo>
                <a:lnTo>
                  <a:pt x="2165833" y="747923"/>
                </a:lnTo>
                <a:lnTo>
                  <a:pt x="2134662" y="694489"/>
                </a:lnTo>
                <a:lnTo>
                  <a:pt x="2129633" y="688838"/>
                </a:lnTo>
                <a:lnTo>
                  <a:pt x="2123056" y="685665"/>
                </a:lnTo>
                <a:lnTo>
                  <a:pt x="2115769" y="685190"/>
                </a:lnTo>
                <a:close/>
              </a:path>
              <a:path w="2271395" h="856615">
                <a:moveTo>
                  <a:pt x="104623" y="108271"/>
                </a:moveTo>
                <a:lnTo>
                  <a:pt x="66523" y="108271"/>
                </a:lnTo>
                <a:lnTo>
                  <a:pt x="66523" y="305884"/>
                </a:lnTo>
                <a:lnTo>
                  <a:pt x="68020" y="313299"/>
                </a:lnTo>
                <a:lnTo>
                  <a:pt x="72103" y="319354"/>
                </a:lnTo>
                <a:lnTo>
                  <a:pt x="78158" y="323437"/>
                </a:lnTo>
                <a:lnTo>
                  <a:pt x="85573" y="324934"/>
                </a:lnTo>
                <a:lnTo>
                  <a:pt x="2165833" y="324934"/>
                </a:lnTo>
                <a:lnTo>
                  <a:pt x="2165833" y="747923"/>
                </a:lnTo>
                <a:lnTo>
                  <a:pt x="2203933" y="747923"/>
                </a:lnTo>
                <a:lnTo>
                  <a:pt x="2203933" y="305884"/>
                </a:lnTo>
                <a:lnTo>
                  <a:pt x="2202436" y="298469"/>
                </a:lnTo>
                <a:lnTo>
                  <a:pt x="2198353" y="292414"/>
                </a:lnTo>
                <a:lnTo>
                  <a:pt x="2192298" y="288331"/>
                </a:lnTo>
                <a:lnTo>
                  <a:pt x="2184883" y="286834"/>
                </a:lnTo>
                <a:lnTo>
                  <a:pt x="104623" y="286834"/>
                </a:lnTo>
                <a:lnTo>
                  <a:pt x="104623" y="108271"/>
                </a:lnTo>
                <a:close/>
              </a:path>
              <a:path w="2271395" h="856615">
                <a:moveTo>
                  <a:pt x="2253997" y="685190"/>
                </a:moveTo>
                <a:lnTo>
                  <a:pt x="2246710" y="685665"/>
                </a:lnTo>
                <a:lnTo>
                  <a:pt x="2240132" y="688838"/>
                </a:lnTo>
                <a:lnTo>
                  <a:pt x="2235082" y="694524"/>
                </a:lnTo>
                <a:lnTo>
                  <a:pt x="2203933" y="747923"/>
                </a:lnTo>
                <a:lnTo>
                  <a:pt x="2248042" y="747923"/>
                </a:lnTo>
                <a:lnTo>
                  <a:pt x="2270664" y="709142"/>
                </a:lnTo>
                <a:lnTo>
                  <a:pt x="2271221" y="703954"/>
                </a:lnTo>
                <a:lnTo>
                  <a:pt x="2268740" y="694524"/>
                </a:lnTo>
                <a:lnTo>
                  <a:pt x="2265701" y="690284"/>
                </a:lnTo>
                <a:lnTo>
                  <a:pt x="2261157" y="687633"/>
                </a:lnTo>
                <a:lnTo>
                  <a:pt x="2253997" y="685190"/>
                </a:lnTo>
                <a:close/>
              </a:path>
              <a:path w="2271395" h="856615">
                <a:moveTo>
                  <a:pt x="85573" y="0"/>
                </a:moveTo>
                <a:lnTo>
                  <a:pt x="2443" y="142507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8" y="171005"/>
                </a:lnTo>
                <a:lnTo>
                  <a:pt x="23745" y="170529"/>
                </a:lnTo>
                <a:lnTo>
                  <a:pt x="30323" y="167356"/>
                </a:lnTo>
                <a:lnTo>
                  <a:pt x="35353" y="161705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2271395" h="856615">
                <a:moveTo>
                  <a:pt x="148732" y="108271"/>
                </a:moveTo>
                <a:lnTo>
                  <a:pt x="104623" y="108271"/>
                </a:lnTo>
                <a:lnTo>
                  <a:pt x="135793" y="161705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7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7550" y="1339849"/>
            <a:ext cx="1760220" cy="1682114"/>
          </a:xfrm>
          <a:custGeom>
            <a:avLst/>
            <a:gdLst/>
            <a:ahLst/>
            <a:cxnLst/>
            <a:rect l="l" t="t" r="r" b="b"/>
            <a:pathLst>
              <a:path w="1760220" h="1682114">
                <a:moveTo>
                  <a:pt x="1759942" y="1681776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1557" y="1331751"/>
            <a:ext cx="268605" cy="511809"/>
          </a:xfrm>
          <a:custGeom>
            <a:avLst/>
            <a:gdLst/>
            <a:ahLst/>
            <a:cxnLst/>
            <a:rect l="l" t="t" r="r" b="b"/>
            <a:pathLst>
              <a:path w="268604" h="511810">
                <a:moveTo>
                  <a:pt x="17282" y="326657"/>
                </a:moveTo>
                <a:lnTo>
                  <a:pt x="10029" y="328807"/>
                </a:lnTo>
                <a:lnTo>
                  <a:pt x="4361" y="333412"/>
                </a:lnTo>
                <a:lnTo>
                  <a:pt x="832" y="339806"/>
                </a:lnTo>
                <a:lnTo>
                  <a:pt x="0" y="347325"/>
                </a:lnTo>
                <a:lnTo>
                  <a:pt x="14654" y="511655"/>
                </a:lnTo>
                <a:lnTo>
                  <a:pt x="145053" y="421755"/>
                </a:lnTo>
                <a:lnTo>
                  <a:pt x="77929" y="421755"/>
                </a:lnTo>
                <a:lnTo>
                  <a:pt x="85537" y="405557"/>
                </a:lnTo>
                <a:lnTo>
                  <a:pt x="43444" y="405557"/>
                </a:lnTo>
                <a:lnTo>
                  <a:pt x="37948" y="343940"/>
                </a:lnTo>
                <a:lnTo>
                  <a:pt x="35799" y="336687"/>
                </a:lnTo>
                <a:lnTo>
                  <a:pt x="31195" y="331018"/>
                </a:lnTo>
                <a:lnTo>
                  <a:pt x="24801" y="327490"/>
                </a:lnTo>
                <a:lnTo>
                  <a:pt x="17282" y="326657"/>
                </a:lnTo>
                <a:close/>
              </a:path>
              <a:path w="268604" h="511810">
                <a:moveTo>
                  <a:pt x="143117" y="383590"/>
                </a:moveTo>
                <a:lnTo>
                  <a:pt x="135814" y="383666"/>
                </a:lnTo>
                <a:lnTo>
                  <a:pt x="128859" y="386642"/>
                </a:lnTo>
                <a:lnTo>
                  <a:pt x="77929" y="421755"/>
                </a:lnTo>
                <a:lnTo>
                  <a:pt x="145053" y="421755"/>
                </a:lnTo>
                <a:lnTo>
                  <a:pt x="150486" y="418010"/>
                </a:lnTo>
                <a:lnTo>
                  <a:pt x="155740" y="412569"/>
                </a:lnTo>
                <a:lnTo>
                  <a:pt x="158408" y="405771"/>
                </a:lnTo>
                <a:lnTo>
                  <a:pt x="158332" y="398468"/>
                </a:lnTo>
                <a:lnTo>
                  <a:pt x="155356" y="391514"/>
                </a:lnTo>
                <a:lnTo>
                  <a:pt x="149915" y="386258"/>
                </a:lnTo>
                <a:lnTo>
                  <a:pt x="143117" y="383590"/>
                </a:lnTo>
                <a:close/>
              </a:path>
              <a:path w="268604" h="511810">
                <a:moveTo>
                  <a:pt x="233940" y="0"/>
                </a:moveTo>
                <a:lnTo>
                  <a:pt x="43444" y="405557"/>
                </a:lnTo>
                <a:lnTo>
                  <a:pt x="85537" y="405557"/>
                </a:lnTo>
                <a:lnTo>
                  <a:pt x="268425" y="16197"/>
                </a:lnTo>
                <a:lnTo>
                  <a:pt x="2339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7476" y="2431961"/>
            <a:ext cx="171450" cy="433705"/>
          </a:xfrm>
          <a:custGeom>
            <a:avLst/>
            <a:gdLst/>
            <a:ahLst/>
            <a:cxnLst/>
            <a:rect l="l" t="t" r="r" b="b"/>
            <a:pathLst>
              <a:path w="171450" h="433705">
                <a:moveTo>
                  <a:pt x="16459" y="262082"/>
                </a:moveTo>
                <a:lnTo>
                  <a:pt x="9299" y="264525"/>
                </a:lnTo>
                <a:lnTo>
                  <a:pt x="3648" y="269555"/>
                </a:lnTo>
                <a:lnTo>
                  <a:pt x="475" y="276132"/>
                </a:lnTo>
                <a:lnTo>
                  <a:pt x="0" y="283420"/>
                </a:lnTo>
                <a:lnTo>
                  <a:pt x="2443" y="290579"/>
                </a:lnTo>
                <a:lnTo>
                  <a:pt x="85573" y="433087"/>
                </a:lnTo>
                <a:lnTo>
                  <a:pt x="148732" y="324816"/>
                </a:lnTo>
                <a:lnTo>
                  <a:pt x="66523" y="324816"/>
                </a:lnTo>
                <a:lnTo>
                  <a:pt x="35353" y="271382"/>
                </a:lnTo>
                <a:lnTo>
                  <a:pt x="30324" y="265731"/>
                </a:lnTo>
                <a:lnTo>
                  <a:pt x="23746" y="262558"/>
                </a:lnTo>
                <a:lnTo>
                  <a:pt x="16459" y="262082"/>
                </a:lnTo>
                <a:close/>
              </a:path>
              <a:path w="171450" h="433705">
                <a:moveTo>
                  <a:pt x="104624" y="108272"/>
                </a:moveTo>
                <a:lnTo>
                  <a:pt x="66524" y="108272"/>
                </a:lnTo>
                <a:lnTo>
                  <a:pt x="66523" y="324816"/>
                </a:lnTo>
                <a:lnTo>
                  <a:pt x="104623" y="324816"/>
                </a:lnTo>
                <a:lnTo>
                  <a:pt x="104624" y="108272"/>
                </a:lnTo>
                <a:close/>
              </a:path>
              <a:path w="171450" h="433705">
                <a:moveTo>
                  <a:pt x="154688" y="262082"/>
                </a:moveTo>
                <a:lnTo>
                  <a:pt x="147400" y="262558"/>
                </a:lnTo>
                <a:lnTo>
                  <a:pt x="140823" y="265731"/>
                </a:lnTo>
                <a:lnTo>
                  <a:pt x="135793" y="271382"/>
                </a:lnTo>
                <a:lnTo>
                  <a:pt x="104623" y="324816"/>
                </a:lnTo>
                <a:lnTo>
                  <a:pt x="148732" y="324816"/>
                </a:lnTo>
                <a:lnTo>
                  <a:pt x="168703" y="290579"/>
                </a:lnTo>
                <a:lnTo>
                  <a:pt x="171146" y="283420"/>
                </a:lnTo>
                <a:lnTo>
                  <a:pt x="170671" y="276132"/>
                </a:lnTo>
                <a:lnTo>
                  <a:pt x="167498" y="269555"/>
                </a:lnTo>
                <a:lnTo>
                  <a:pt x="161848" y="264525"/>
                </a:lnTo>
                <a:lnTo>
                  <a:pt x="154688" y="262082"/>
                </a:lnTo>
                <a:close/>
              </a:path>
              <a:path w="171450" h="433705">
                <a:moveTo>
                  <a:pt x="85574" y="0"/>
                </a:moveTo>
                <a:lnTo>
                  <a:pt x="2444" y="142509"/>
                </a:lnTo>
                <a:lnTo>
                  <a:pt x="1" y="149668"/>
                </a:lnTo>
                <a:lnTo>
                  <a:pt x="477" y="156956"/>
                </a:lnTo>
                <a:lnTo>
                  <a:pt x="3650" y="163534"/>
                </a:lnTo>
                <a:lnTo>
                  <a:pt x="9301" y="168563"/>
                </a:lnTo>
                <a:lnTo>
                  <a:pt x="16459" y="171006"/>
                </a:lnTo>
                <a:lnTo>
                  <a:pt x="23747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4" y="108272"/>
                </a:lnTo>
                <a:lnTo>
                  <a:pt x="148732" y="108272"/>
                </a:lnTo>
                <a:lnTo>
                  <a:pt x="85574" y="0"/>
                </a:lnTo>
                <a:close/>
              </a:path>
              <a:path w="171450" h="433705">
                <a:moveTo>
                  <a:pt x="148732" y="108272"/>
                </a:moveTo>
                <a:lnTo>
                  <a:pt x="104624" y="108272"/>
                </a:lnTo>
                <a:lnTo>
                  <a:pt x="135794" y="161706"/>
                </a:lnTo>
                <a:lnTo>
                  <a:pt x="140823" y="167357"/>
                </a:lnTo>
                <a:lnTo>
                  <a:pt x="147401" y="170530"/>
                </a:lnTo>
                <a:lnTo>
                  <a:pt x="154688" y="171006"/>
                </a:lnTo>
                <a:lnTo>
                  <a:pt x="161848" y="168563"/>
                </a:lnTo>
                <a:lnTo>
                  <a:pt x="167498" y="163533"/>
                </a:lnTo>
                <a:lnTo>
                  <a:pt x="170671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395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/>
              <a:t>Private </a:t>
            </a:r>
            <a:r>
              <a:rPr sz="2800" dirty="0"/>
              <a:t>Subnet</a:t>
            </a:r>
            <a:r>
              <a:rPr sz="2800" spc="-215" dirty="0"/>
              <a:t> </a:t>
            </a:r>
            <a:r>
              <a:rPr sz="2800" spc="-15" dirty="0"/>
              <a:t>Routing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0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7452" y="1360625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59" h="49530">
                <a:moveTo>
                  <a:pt x="31066" y="0"/>
                </a:moveTo>
                <a:lnTo>
                  <a:pt x="31187" y="304"/>
                </a:lnTo>
                <a:lnTo>
                  <a:pt x="14289" y="6040"/>
                </a:lnTo>
                <a:lnTo>
                  <a:pt x="4959" y="16221"/>
                </a:lnTo>
                <a:lnTo>
                  <a:pt x="946" y="26933"/>
                </a:lnTo>
                <a:lnTo>
                  <a:pt x="0" y="34264"/>
                </a:lnTo>
                <a:lnTo>
                  <a:pt x="0" y="48968"/>
                </a:lnTo>
                <a:lnTo>
                  <a:pt x="1081" y="41040"/>
                </a:lnTo>
                <a:lnTo>
                  <a:pt x="5755" y="29574"/>
                </a:lnTo>
                <a:lnTo>
                  <a:pt x="16711" y="19241"/>
                </a:lnTo>
                <a:lnTo>
                  <a:pt x="36641" y="14715"/>
                </a:lnTo>
                <a:lnTo>
                  <a:pt x="67676" y="14715"/>
                </a:lnTo>
                <a:lnTo>
                  <a:pt x="66965" y="12983"/>
                </a:lnTo>
                <a:lnTo>
                  <a:pt x="54375" y="2411"/>
                </a:lnTo>
                <a:lnTo>
                  <a:pt x="31066" y="0"/>
                </a:lnTo>
                <a:close/>
              </a:path>
              <a:path w="73659" h="49530">
                <a:moveTo>
                  <a:pt x="67676" y="14715"/>
                </a:moveTo>
                <a:lnTo>
                  <a:pt x="36641" y="14715"/>
                </a:lnTo>
                <a:lnTo>
                  <a:pt x="56558" y="19241"/>
                </a:lnTo>
                <a:lnTo>
                  <a:pt x="67511" y="29574"/>
                </a:lnTo>
                <a:lnTo>
                  <a:pt x="72186" y="41040"/>
                </a:lnTo>
                <a:lnTo>
                  <a:pt x="73269" y="48968"/>
                </a:lnTo>
                <a:lnTo>
                  <a:pt x="73269" y="34264"/>
                </a:lnTo>
                <a:lnTo>
                  <a:pt x="72156" y="25629"/>
                </a:lnTo>
                <a:lnTo>
                  <a:pt x="67676" y="1471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2496" y="1333494"/>
            <a:ext cx="203835" cy="215900"/>
          </a:xfrm>
          <a:custGeom>
            <a:avLst/>
            <a:gdLst/>
            <a:ahLst/>
            <a:cxnLst/>
            <a:rect l="l" t="t" r="r" b="b"/>
            <a:pathLst>
              <a:path w="203834" h="215900">
                <a:moveTo>
                  <a:pt x="203207" y="106702"/>
                </a:moveTo>
                <a:lnTo>
                  <a:pt x="0" y="106702"/>
                </a:lnTo>
                <a:lnTo>
                  <a:pt x="0" y="215657"/>
                </a:lnTo>
                <a:lnTo>
                  <a:pt x="203207" y="215657"/>
                </a:lnTo>
                <a:lnTo>
                  <a:pt x="203207" y="106702"/>
                </a:lnTo>
                <a:close/>
              </a:path>
              <a:path w="203834" h="215900">
                <a:moveTo>
                  <a:pt x="102113" y="0"/>
                </a:moveTo>
                <a:lnTo>
                  <a:pt x="56764" y="16528"/>
                </a:lnTo>
                <a:lnTo>
                  <a:pt x="34843" y="57331"/>
                </a:lnTo>
                <a:lnTo>
                  <a:pt x="34819" y="106702"/>
                </a:lnTo>
                <a:lnTo>
                  <a:pt x="67476" y="106702"/>
                </a:lnTo>
                <a:lnTo>
                  <a:pt x="67501" y="57331"/>
                </a:lnTo>
                <a:lnTo>
                  <a:pt x="68015" y="52849"/>
                </a:lnTo>
                <a:lnTo>
                  <a:pt x="71798" y="42512"/>
                </a:lnTo>
                <a:lnTo>
                  <a:pt x="82073" y="32193"/>
                </a:lnTo>
                <a:lnTo>
                  <a:pt x="102089" y="27546"/>
                </a:lnTo>
                <a:lnTo>
                  <a:pt x="156275" y="27546"/>
                </a:lnTo>
                <a:lnTo>
                  <a:pt x="147342" y="16574"/>
                </a:lnTo>
                <a:lnTo>
                  <a:pt x="126718" y="4423"/>
                </a:lnTo>
                <a:lnTo>
                  <a:pt x="102113" y="0"/>
                </a:lnTo>
                <a:close/>
              </a:path>
              <a:path w="203834" h="215900">
                <a:moveTo>
                  <a:pt x="156275" y="27546"/>
                </a:moveTo>
                <a:lnTo>
                  <a:pt x="102089" y="27546"/>
                </a:lnTo>
                <a:lnTo>
                  <a:pt x="121480" y="32270"/>
                </a:lnTo>
                <a:lnTo>
                  <a:pt x="131824" y="42580"/>
                </a:lnTo>
                <a:lnTo>
                  <a:pt x="135954" y="52875"/>
                </a:lnTo>
                <a:lnTo>
                  <a:pt x="136667" y="57331"/>
                </a:lnTo>
                <a:lnTo>
                  <a:pt x="136702" y="106702"/>
                </a:lnTo>
                <a:lnTo>
                  <a:pt x="169383" y="106702"/>
                </a:lnTo>
                <a:lnTo>
                  <a:pt x="169335" y="57331"/>
                </a:lnTo>
                <a:lnTo>
                  <a:pt x="162157" y="34770"/>
                </a:lnTo>
                <a:lnTo>
                  <a:pt x="156275" y="27546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0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452" y="2641818"/>
            <a:ext cx="73660" cy="46355"/>
          </a:xfrm>
          <a:custGeom>
            <a:avLst/>
            <a:gdLst/>
            <a:ahLst/>
            <a:cxnLst/>
            <a:rect l="l" t="t" r="r" b="b"/>
            <a:pathLst>
              <a:path w="73659" h="46355">
                <a:moveTo>
                  <a:pt x="31066" y="0"/>
                </a:moveTo>
                <a:lnTo>
                  <a:pt x="31187" y="288"/>
                </a:lnTo>
                <a:lnTo>
                  <a:pt x="14289" y="5705"/>
                </a:lnTo>
                <a:lnTo>
                  <a:pt x="4959" y="15320"/>
                </a:lnTo>
                <a:lnTo>
                  <a:pt x="946" y="25437"/>
                </a:lnTo>
                <a:lnTo>
                  <a:pt x="0" y="32362"/>
                </a:lnTo>
                <a:lnTo>
                  <a:pt x="0" y="46249"/>
                </a:lnTo>
                <a:lnTo>
                  <a:pt x="1081" y="38761"/>
                </a:lnTo>
                <a:lnTo>
                  <a:pt x="5755" y="27932"/>
                </a:lnTo>
                <a:lnTo>
                  <a:pt x="16711" y="18173"/>
                </a:lnTo>
                <a:lnTo>
                  <a:pt x="36641" y="13898"/>
                </a:lnTo>
                <a:lnTo>
                  <a:pt x="67676" y="13898"/>
                </a:lnTo>
                <a:lnTo>
                  <a:pt x="66965" y="12262"/>
                </a:lnTo>
                <a:lnTo>
                  <a:pt x="54375" y="2277"/>
                </a:lnTo>
                <a:lnTo>
                  <a:pt x="31066" y="0"/>
                </a:lnTo>
                <a:close/>
              </a:path>
              <a:path w="73659" h="46355">
                <a:moveTo>
                  <a:pt x="67676" y="13898"/>
                </a:moveTo>
                <a:lnTo>
                  <a:pt x="36641" y="13898"/>
                </a:lnTo>
                <a:lnTo>
                  <a:pt x="56558" y="18173"/>
                </a:lnTo>
                <a:lnTo>
                  <a:pt x="67511" y="27932"/>
                </a:lnTo>
                <a:lnTo>
                  <a:pt x="72186" y="38761"/>
                </a:lnTo>
                <a:lnTo>
                  <a:pt x="73269" y="46249"/>
                </a:lnTo>
                <a:lnTo>
                  <a:pt x="73269" y="32362"/>
                </a:lnTo>
                <a:lnTo>
                  <a:pt x="72156" y="24206"/>
                </a:lnTo>
                <a:lnTo>
                  <a:pt x="67676" y="13898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2496" y="2616194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4" h="203835">
                <a:moveTo>
                  <a:pt x="203207" y="100775"/>
                </a:moveTo>
                <a:lnTo>
                  <a:pt x="0" y="100775"/>
                </a:lnTo>
                <a:lnTo>
                  <a:pt x="0" y="203676"/>
                </a:lnTo>
                <a:lnTo>
                  <a:pt x="203207" y="203676"/>
                </a:lnTo>
                <a:lnTo>
                  <a:pt x="203207" y="100775"/>
                </a:lnTo>
                <a:close/>
              </a:path>
              <a:path w="203834" h="203835">
                <a:moveTo>
                  <a:pt x="102113" y="0"/>
                </a:moveTo>
                <a:lnTo>
                  <a:pt x="56764" y="15610"/>
                </a:lnTo>
                <a:lnTo>
                  <a:pt x="34843" y="54147"/>
                </a:lnTo>
                <a:lnTo>
                  <a:pt x="34819" y="100775"/>
                </a:lnTo>
                <a:lnTo>
                  <a:pt x="67476" y="100775"/>
                </a:lnTo>
                <a:lnTo>
                  <a:pt x="67501" y="54147"/>
                </a:lnTo>
                <a:lnTo>
                  <a:pt x="68015" y="49912"/>
                </a:lnTo>
                <a:lnTo>
                  <a:pt x="71798" y="40150"/>
                </a:lnTo>
                <a:lnTo>
                  <a:pt x="82073" y="30405"/>
                </a:lnTo>
                <a:lnTo>
                  <a:pt x="102089" y="26015"/>
                </a:lnTo>
                <a:lnTo>
                  <a:pt x="156275" y="26015"/>
                </a:lnTo>
                <a:lnTo>
                  <a:pt x="147342" y="15653"/>
                </a:lnTo>
                <a:lnTo>
                  <a:pt x="126718" y="4178"/>
                </a:lnTo>
                <a:lnTo>
                  <a:pt x="102113" y="0"/>
                </a:lnTo>
                <a:close/>
              </a:path>
              <a:path w="203834" h="203835">
                <a:moveTo>
                  <a:pt x="156275" y="26015"/>
                </a:moveTo>
                <a:lnTo>
                  <a:pt x="102089" y="26015"/>
                </a:lnTo>
                <a:lnTo>
                  <a:pt x="121480" y="30477"/>
                </a:lnTo>
                <a:lnTo>
                  <a:pt x="131824" y="40215"/>
                </a:lnTo>
                <a:lnTo>
                  <a:pt x="135954" y="49937"/>
                </a:lnTo>
                <a:lnTo>
                  <a:pt x="136667" y="54147"/>
                </a:lnTo>
                <a:lnTo>
                  <a:pt x="136702" y="100775"/>
                </a:lnTo>
                <a:lnTo>
                  <a:pt x="169383" y="100775"/>
                </a:lnTo>
                <a:lnTo>
                  <a:pt x="169335" y="54147"/>
                </a:lnTo>
                <a:lnTo>
                  <a:pt x="162157" y="32839"/>
                </a:lnTo>
                <a:lnTo>
                  <a:pt x="156275" y="26015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58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2253" y="1360625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60" h="49530">
                <a:moveTo>
                  <a:pt x="31066" y="0"/>
                </a:moveTo>
                <a:lnTo>
                  <a:pt x="31187" y="304"/>
                </a:lnTo>
                <a:lnTo>
                  <a:pt x="14289" y="6040"/>
                </a:lnTo>
                <a:lnTo>
                  <a:pt x="4959" y="16221"/>
                </a:lnTo>
                <a:lnTo>
                  <a:pt x="946" y="26933"/>
                </a:lnTo>
                <a:lnTo>
                  <a:pt x="0" y="34264"/>
                </a:lnTo>
                <a:lnTo>
                  <a:pt x="0" y="48968"/>
                </a:lnTo>
                <a:lnTo>
                  <a:pt x="1081" y="41040"/>
                </a:lnTo>
                <a:lnTo>
                  <a:pt x="5755" y="29574"/>
                </a:lnTo>
                <a:lnTo>
                  <a:pt x="16711" y="19241"/>
                </a:lnTo>
                <a:lnTo>
                  <a:pt x="36640" y="14715"/>
                </a:lnTo>
                <a:lnTo>
                  <a:pt x="67676" y="14715"/>
                </a:lnTo>
                <a:lnTo>
                  <a:pt x="66965" y="12983"/>
                </a:lnTo>
                <a:lnTo>
                  <a:pt x="54375" y="2411"/>
                </a:lnTo>
                <a:lnTo>
                  <a:pt x="31066" y="0"/>
                </a:lnTo>
                <a:close/>
              </a:path>
              <a:path w="73660" h="49530">
                <a:moveTo>
                  <a:pt x="67676" y="14715"/>
                </a:moveTo>
                <a:lnTo>
                  <a:pt x="36640" y="14715"/>
                </a:lnTo>
                <a:lnTo>
                  <a:pt x="56558" y="19241"/>
                </a:lnTo>
                <a:lnTo>
                  <a:pt x="67511" y="29574"/>
                </a:lnTo>
                <a:lnTo>
                  <a:pt x="72186" y="41040"/>
                </a:lnTo>
                <a:lnTo>
                  <a:pt x="73270" y="48968"/>
                </a:lnTo>
                <a:lnTo>
                  <a:pt x="73270" y="34264"/>
                </a:lnTo>
                <a:lnTo>
                  <a:pt x="72155" y="25629"/>
                </a:lnTo>
                <a:lnTo>
                  <a:pt x="67676" y="1471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7296" y="1333494"/>
            <a:ext cx="203835" cy="215900"/>
          </a:xfrm>
          <a:custGeom>
            <a:avLst/>
            <a:gdLst/>
            <a:ahLst/>
            <a:cxnLst/>
            <a:rect l="l" t="t" r="r" b="b"/>
            <a:pathLst>
              <a:path w="203835" h="215900">
                <a:moveTo>
                  <a:pt x="203207" y="106702"/>
                </a:moveTo>
                <a:lnTo>
                  <a:pt x="0" y="106702"/>
                </a:lnTo>
                <a:lnTo>
                  <a:pt x="0" y="215657"/>
                </a:lnTo>
                <a:lnTo>
                  <a:pt x="203207" y="215657"/>
                </a:lnTo>
                <a:lnTo>
                  <a:pt x="203207" y="106702"/>
                </a:lnTo>
                <a:close/>
              </a:path>
              <a:path w="203835" h="215900">
                <a:moveTo>
                  <a:pt x="102114" y="0"/>
                </a:moveTo>
                <a:lnTo>
                  <a:pt x="56765" y="16528"/>
                </a:lnTo>
                <a:lnTo>
                  <a:pt x="34843" y="57331"/>
                </a:lnTo>
                <a:lnTo>
                  <a:pt x="34819" y="106702"/>
                </a:lnTo>
                <a:lnTo>
                  <a:pt x="67476" y="106702"/>
                </a:lnTo>
                <a:lnTo>
                  <a:pt x="67501" y="57331"/>
                </a:lnTo>
                <a:lnTo>
                  <a:pt x="68015" y="52849"/>
                </a:lnTo>
                <a:lnTo>
                  <a:pt x="71798" y="42512"/>
                </a:lnTo>
                <a:lnTo>
                  <a:pt x="82073" y="32193"/>
                </a:lnTo>
                <a:lnTo>
                  <a:pt x="102088" y="27546"/>
                </a:lnTo>
                <a:lnTo>
                  <a:pt x="156275" y="27546"/>
                </a:lnTo>
                <a:lnTo>
                  <a:pt x="147342" y="16574"/>
                </a:lnTo>
                <a:lnTo>
                  <a:pt x="126719" y="4423"/>
                </a:lnTo>
                <a:lnTo>
                  <a:pt x="102114" y="0"/>
                </a:lnTo>
                <a:close/>
              </a:path>
              <a:path w="203835" h="215900">
                <a:moveTo>
                  <a:pt x="156275" y="27546"/>
                </a:moveTo>
                <a:lnTo>
                  <a:pt x="102088" y="27546"/>
                </a:lnTo>
                <a:lnTo>
                  <a:pt x="121479" y="32270"/>
                </a:lnTo>
                <a:lnTo>
                  <a:pt x="131824" y="42580"/>
                </a:lnTo>
                <a:lnTo>
                  <a:pt x="135955" y="52875"/>
                </a:lnTo>
                <a:lnTo>
                  <a:pt x="136667" y="57331"/>
                </a:lnTo>
                <a:lnTo>
                  <a:pt x="136702" y="106702"/>
                </a:lnTo>
                <a:lnTo>
                  <a:pt x="169383" y="106702"/>
                </a:lnTo>
                <a:lnTo>
                  <a:pt x="169335" y="57331"/>
                </a:lnTo>
                <a:lnTo>
                  <a:pt x="162157" y="34770"/>
                </a:lnTo>
                <a:lnTo>
                  <a:pt x="156275" y="27546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58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2253" y="2641818"/>
            <a:ext cx="73660" cy="46355"/>
          </a:xfrm>
          <a:custGeom>
            <a:avLst/>
            <a:gdLst/>
            <a:ahLst/>
            <a:cxnLst/>
            <a:rect l="l" t="t" r="r" b="b"/>
            <a:pathLst>
              <a:path w="73660" h="46355">
                <a:moveTo>
                  <a:pt x="31066" y="0"/>
                </a:moveTo>
                <a:lnTo>
                  <a:pt x="31187" y="288"/>
                </a:lnTo>
                <a:lnTo>
                  <a:pt x="14289" y="5705"/>
                </a:lnTo>
                <a:lnTo>
                  <a:pt x="4959" y="15320"/>
                </a:lnTo>
                <a:lnTo>
                  <a:pt x="946" y="25437"/>
                </a:lnTo>
                <a:lnTo>
                  <a:pt x="0" y="32362"/>
                </a:lnTo>
                <a:lnTo>
                  <a:pt x="0" y="46249"/>
                </a:lnTo>
                <a:lnTo>
                  <a:pt x="1081" y="38761"/>
                </a:lnTo>
                <a:lnTo>
                  <a:pt x="5755" y="27932"/>
                </a:lnTo>
                <a:lnTo>
                  <a:pt x="16711" y="18173"/>
                </a:lnTo>
                <a:lnTo>
                  <a:pt x="36640" y="13898"/>
                </a:lnTo>
                <a:lnTo>
                  <a:pt x="67676" y="13898"/>
                </a:lnTo>
                <a:lnTo>
                  <a:pt x="66965" y="12262"/>
                </a:lnTo>
                <a:lnTo>
                  <a:pt x="54375" y="2277"/>
                </a:lnTo>
                <a:lnTo>
                  <a:pt x="31066" y="0"/>
                </a:lnTo>
                <a:close/>
              </a:path>
              <a:path w="73660" h="46355">
                <a:moveTo>
                  <a:pt x="67676" y="13898"/>
                </a:moveTo>
                <a:lnTo>
                  <a:pt x="36640" y="13898"/>
                </a:lnTo>
                <a:lnTo>
                  <a:pt x="56558" y="18173"/>
                </a:lnTo>
                <a:lnTo>
                  <a:pt x="67511" y="27932"/>
                </a:lnTo>
                <a:lnTo>
                  <a:pt x="72186" y="38761"/>
                </a:lnTo>
                <a:lnTo>
                  <a:pt x="73270" y="46249"/>
                </a:lnTo>
                <a:lnTo>
                  <a:pt x="73270" y="32362"/>
                </a:lnTo>
                <a:lnTo>
                  <a:pt x="72155" y="24206"/>
                </a:lnTo>
                <a:lnTo>
                  <a:pt x="67676" y="13898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7296" y="2616194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207" y="100775"/>
                </a:moveTo>
                <a:lnTo>
                  <a:pt x="0" y="100775"/>
                </a:lnTo>
                <a:lnTo>
                  <a:pt x="0" y="203676"/>
                </a:lnTo>
                <a:lnTo>
                  <a:pt x="203207" y="203676"/>
                </a:lnTo>
                <a:lnTo>
                  <a:pt x="203207" y="100775"/>
                </a:lnTo>
                <a:close/>
              </a:path>
              <a:path w="203835" h="203835">
                <a:moveTo>
                  <a:pt x="102114" y="0"/>
                </a:moveTo>
                <a:lnTo>
                  <a:pt x="56765" y="15610"/>
                </a:lnTo>
                <a:lnTo>
                  <a:pt x="34843" y="54147"/>
                </a:lnTo>
                <a:lnTo>
                  <a:pt x="34819" y="100775"/>
                </a:lnTo>
                <a:lnTo>
                  <a:pt x="67476" y="100775"/>
                </a:lnTo>
                <a:lnTo>
                  <a:pt x="67501" y="54147"/>
                </a:lnTo>
                <a:lnTo>
                  <a:pt x="68015" y="49912"/>
                </a:lnTo>
                <a:lnTo>
                  <a:pt x="71798" y="40150"/>
                </a:lnTo>
                <a:lnTo>
                  <a:pt x="82073" y="30405"/>
                </a:lnTo>
                <a:lnTo>
                  <a:pt x="102088" y="26015"/>
                </a:lnTo>
                <a:lnTo>
                  <a:pt x="156274" y="26015"/>
                </a:lnTo>
                <a:lnTo>
                  <a:pt x="147342" y="15653"/>
                </a:lnTo>
                <a:lnTo>
                  <a:pt x="126719" y="4178"/>
                </a:lnTo>
                <a:lnTo>
                  <a:pt x="102114" y="0"/>
                </a:lnTo>
                <a:close/>
              </a:path>
              <a:path w="203835" h="203835">
                <a:moveTo>
                  <a:pt x="156274" y="26015"/>
                </a:moveTo>
                <a:lnTo>
                  <a:pt x="102088" y="26015"/>
                </a:lnTo>
                <a:lnTo>
                  <a:pt x="121479" y="30477"/>
                </a:lnTo>
                <a:lnTo>
                  <a:pt x="131824" y="40215"/>
                </a:lnTo>
                <a:lnTo>
                  <a:pt x="135955" y="49937"/>
                </a:lnTo>
                <a:lnTo>
                  <a:pt x="136667" y="54147"/>
                </a:lnTo>
                <a:lnTo>
                  <a:pt x="136702" y="100775"/>
                </a:lnTo>
                <a:lnTo>
                  <a:pt x="169383" y="100775"/>
                </a:lnTo>
                <a:lnTo>
                  <a:pt x="169335" y="54147"/>
                </a:lnTo>
                <a:lnTo>
                  <a:pt x="162157" y="32839"/>
                </a:lnTo>
                <a:lnTo>
                  <a:pt x="156274" y="26015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1200" y="2806700"/>
            <a:ext cx="7366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8400" y="2806700"/>
            <a:ext cx="7366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1511300"/>
            <a:ext cx="736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94"/>
              </a:lnSpc>
            </a:pPr>
            <a:r>
              <a:rPr spc="-5" dirty="0"/>
              <a:t>VPC </a:t>
            </a:r>
            <a:r>
              <a:rPr spc="-20" dirty="0"/>
              <a:t>CIDR: </a:t>
            </a:r>
            <a:r>
              <a:rPr spc="15" dirty="0"/>
              <a:t>10.1.0.0</a:t>
            </a:r>
            <a:r>
              <a:rPr spc="-185" dirty="0"/>
              <a:t> </a:t>
            </a:r>
            <a:r>
              <a:rPr spc="10" dirty="0"/>
              <a:t>/16</a:t>
            </a: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330960">
              <a:lnSpc>
                <a:spcPts val="1000"/>
              </a:lnSpc>
              <a:spcBef>
                <a:spcPts val="800"/>
              </a:spcBef>
              <a:tabLst>
                <a:tab pos="5598160" algn="l"/>
              </a:tabLst>
            </a:pPr>
            <a:r>
              <a:rPr b="0" spc="-20" dirty="0">
                <a:latin typeface="Arial"/>
                <a:cs typeface="Arial"/>
              </a:rPr>
              <a:t>Web	Web</a:t>
            </a:r>
          </a:p>
          <a:p>
            <a:pPr marR="1689100" algn="r">
              <a:lnSpc>
                <a:spcPts val="1000"/>
              </a:lnSpc>
              <a:tabLst>
                <a:tab pos="1254760" algn="l"/>
                <a:tab pos="4114165" algn="l"/>
                <a:tab pos="5521960" algn="l"/>
              </a:tabLst>
            </a:pPr>
            <a:r>
              <a:rPr b="0" spc="-5" dirty="0">
                <a:latin typeface="Arial"/>
                <a:cs typeface="Arial"/>
              </a:rPr>
              <a:t>Subne</a:t>
            </a:r>
            <a:r>
              <a:rPr b="0" dirty="0">
                <a:latin typeface="Arial"/>
                <a:cs typeface="Arial"/>
              </a:rPr>
              <a:t>t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(</a:t>
            </a:r>
            <a:r>
              <a:rPr b="0" spc="-5" dirty="0">
                <a:latin typeface="Arial"/>
                <a:cs typeface="Arial"/>
              </a:rPr>
              <a:t>10</a:t>
            </a:r>
            <a:r>
              <a:rPr b="0" spc="50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1</a:t>
            </a:r>
            <a:r>
              <a:rPr b="0" spc="50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1</a:t>
            </a:r>
            <a:r>
              <a:rPr b="0" spc="50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0</a:t>
            </a:r>
            <a:r>
              <a:rPr b="0" spc="45" dirty="0">
                <a:latin typeface="Arial"/>
                <a:cs typeface="Arial"/>
              </a:rPr>
              <a:t>/</a:t>
            </a:r>
            <a:r>
              <a:rPr b="0" spc="-5" dirty="0">
                <a:latin typeface="Arial"/>
                <a:cs typeface="Arial"/>
              </a:rPr>
              <a:t>24</a:t>
            </a:r>
            <a:r>
              <a:rPr b="0" dirty="0">
                <a:latin typeface="Arial"/>
                <a:cs typeface="Arial"/>
              </a:rPr>
              <a:t>)	</a:t>
            </a:r>
            <a:r>
              <a:rPr sz="1350" b="0" baseline="-12345" dirty="0">
                <a:latin typeface="Arial"/>
                <a:cs typeface="Arial"/>
              </a:rPr>
              <a:t>(</a:t>
            </a:r>
            <a:r>
              <a:rPr sz="1350" b="0" spc="-7" baseline="-12345" dirty="0">
                <a:latin typeface="Arial"/>
                <a:cs typeface="Arial"/>
              </a:rPr>
              <a:t>pub</a:t>
            </a:r>
            <a:r>
              <a:rPr sz="1350" b="0" baseline="-12345" dirty="0">
                <a:latin typeface="Arial"/>
                <a:cs typeface="Arial"/>
              </a:rPr>
              <a:t>li</a:t>
            </a:r>
            <a:r>
              <a:rPr sz="1350" b="0" spc="67" baseline="-12345" dirty="0">
                <a:latin typeface="Arial"/>
                <a:cs typeface="Arial"/>
              </a:rPr>
              <a:t>c</a:t>
            </a:r>
            <a:r>
              <a:rPr sz="1350" b="0" baseline="-12345" dirty="0">
                <a:latin typeface="Arial"/>
                <a:cs typeface="Arial"/>
              </a:rPr>
              <a:t>)	</a:t>
            </a:r>
            <a:r>
              <a:rPr sz="900" b="0" spc="-5" dirty="0">
                <a:latin typeface="Arial"/>
                <a:cs typeface="Arial"/>
              </a:rPr>
              <a:t>Subne</a:t>
            </a:r>
            <a:r>
              <a:rPr sz="900" b="0" dirty="0">
                <a:latin typeface="Arial"/>
                <a:cs typeface="Arial"/>
              </a:rPr>
              <a:t>t</a:t>
            </a:r>
            <a:r>
              <a:rPr sz="900" b="0" spc="-5" dirty="0">
                <a:latin typeface="Arial"/>
                <a:cs typeface="Arial"/>
              </a:rPr>
              <a:t> (10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1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2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0</a:t>
            </a:r>
            <a:r>
              <a:rPr sz="900" b="0" spc="50" dirty="0">
                <a:latin typeface="Arial"/>
                <a:cs typeface="Arial"/>
              </a:rPr>
              <a:t>/</a:t>
            </a:r>
            <a:r>
              <a:rPr sz="900" b="0" spc="-5" dirty="0">
                <a:latin typeface="Arial"/>
                <a:cs typeface="Arial"/>
              </a:rPr>
              <a:t>24</a:t>
            </a:r>
            <a:r>
              <a:rPr sz="900" b="0" dirty="0">
                <a:latin typeface="Arial"/>
                <a:cs typeface="Arial"/>
              </a:rPr>
              <a:t>)	</a:t>
            </a:r>
            <a:r>
              <a:rPr sz="1350" b="0" baseline="-12345" dirty="0">
                <a:latin typeface="Arial"/>
                <a:cs typeface="Arial"/>
              </a:rPr>
              <a:t>(</a:t>
            </a:r>
            <a:r>
              <a:rPr sz="1350" b="0" spc="-7" baseline="-12345" dirty="0">
                <a:latin typeface="Arial"/>
                <a:cs typeface="Arial"/>
              </a:rPr>
              <a:t>pub</a:t>
            </a:r>
            <a:r>
              <a:rPr sz="1350" b="0" baseline="-12345" dirty="0">
                <a:latin typeface="Arial"/>
                <a:cs typeface="Arial"/>
              </a:rPr>
              <a:t>li</a:t>
            </a:r>
            <a:r>
              <a:rPr sz="1350" b="0" spc="67" baseline="-12345" dirty="0">
                <a:latin typeface="Arial"/>
                <a:cs typeface="Arial"/>
              </a:rPr>
              <a:t>c</a:t>
            </a:r>
            <a:r>
              <a:rPr sz="1350" b="0" baseline="-12345" dirty="0">
                <a:latin typeface="Arial"/>
                <a:cs typeface="Arial"/>
              </a:rPr>
              <a:t>)</a:t>
            </a:r>
            <a:endParaRPr sz="1350" baseline="-1234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R="1629410" algn="r">
              <a:lnSpc>
                <a:spcPts val="1000"/>
              </a:lnSpc>
              <a:tabLst>
                <a:tab pos="4266565" algn="l"/>
              </a:tabLst>
            </a:pPr>
            <a:r>
              <a:rPr b="0" spc="-50" dirty="0">
                <a:latin typeface="Arial"/>
                <a:cs typeface="Arial"/>
              </a:rPr>
              <a:t>D</a:t>
            </a:r>
            <a:r>
              <a:rPr b="0" spc="-5" dirty="0">
                <a:latin typeface="Arial"/>
                <a:cs typeface="Arial"/>
              </a:rPr>
              <a:t>a</a:t>
            </a:r>
            <a:r>
              <a:rPr b="0" spc="50" dirty="0">
                <a:latin typeface="Arial"/>
                <a:cs typeface="Arial"/>
              </a:rPr>
              <a:t>t</a:t>
            </a:r>
            <a:r>
              <a:rPr b="0" spc="-5" dirty="0">
                <a:latin typeface="Arial"/>
                <a:cs typeface="Arial"/>
              </a:rPr>
              <a:t>aba</a:t>
            </a:r>
            <a:r>
              <a:rPr b="0" spc="50" dirty="0">
                <a:latin typeface="Arial"/>
                <a:cs typeface="Arial"/>
              </a:rPr>
              <a:t>s</a:t>
            </a:r>
            <a:r>
              <a:rPr b="0" dirty="0">
                <a:latin typeface="Arial"/>
                <a:cs typeface="Arial"/>
              </a:rPr>
              <a:t>e	</a:t>
            </a:r>
            <a:r>
              <a:rPr b="0" spc="-50" dirty="0">
                <a:latin typeface="Arial"/>
                <a:cs typeface="Arial"/>
              </a:rPr>
              <a:t>D</a:t>
            </a:r>
            <a:r>
              <a:rPr b="0" spc="-5" dirty="0">
                <a:latin typeface="Arial"/>
                <a:cs typeface="Arial"/>
              </a:rPr>
              <a:t>a</a:t>
            </a:r>
            <a:r>
              <a:rPr b="0" spc="50" dirty="0">
                <a:latin typeface="Arial"/>
                <a:cs typeface="Arial"/>
              </a:rPr>
              <a:t>t</a:t>
            </a:r>
            <a:r>
              <a:rPr b="0" spc="-5" dirty="0">
                <a:latin typeface="Arial"/>
                <a:cs typeface="Arial"/>
              </a:rPr>
              <a:t>aba</a:t>
            </a:r>
            <a:r>
              <a:rPr b="0" spc="50" dirty="0">
                <a:latin typeface="Arial"/>
                <a:cs typeface="Arial"/>
              </a:rPr>
              <a:t>s</a:t>
            </a:r>
            <a:r>
              <a:rPr b="0" dirty="0">
                <a:latin typeface="Arial"/>
                <a:cs typeface="Arial"/>
              </a:rPr>
              <a:t>e</a:t>
            </a:r>
          </a:p>
          <a:p>
            <a:pPr marR="1667510" algn="r">
              <a:lnSpc>
                <a:spcPts val="1000"/>
              </a:lnSpc>
              <a:tabLst>
                <a:tab pos="1225550" algn="l"/>
                <a:tab pos="4114165" algn="l"/>
                <a:tab pos="5492750" algn="l"/>
              </a:tabLst>
            </a:pPr>
            <a:r>
              <a:rPr b="0" spc="-5" dirty="0">
                <a:latin typeface="Arial"/>
                <a:cs typeface="Arial"/>
              </a:rPr>
              <a:t>Subne</a:t>
            </a:r>
            <a:r>
              <a:rPr b="0" dirty="0">
                <a:latin typeface="Arial"/>
                <a:cs typeface="Arial"/>
              </a:rPr>
              <a:t>t</a:t>
            </a:r>
            <a:r>
              <a:rPr b="0" spc="-5" dirty="0">
                <a:latin typeface="Arial"/>
                <a:cs typeface="Arial"/>
              </a:rPr>
              <a:t> (10</a:t>
            </a:r>
            <a:r>
              <a:rPr b="0" spc="45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1</a:t>
            </a:r>
            <a:r>
              <a:rPr b="0" spc="45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3</a:t>
            </a:r>
            <a:r>
              <a:rPr b="0" spc="45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0</a:t>
            </a:r>
            <a:r>
              <a:rPr b="0" spc="50" dirty="0">
                <a:latin typeface="Arial"/>
                <a:cs typeface="Arial"/>
              </a:rPr>
              <a:t>/</a:t>
            </a:r>
            <a:r>
              <a:rPr b="0" spc="-5" dirty="0">
                <a:latin typeface="Arial"/>
                <a:cs typeface="Arial"/>
              </a:rPr>
              <a:t>24</a:t>
            </a:r>
            <a:r>
              <a:rPr b="0" dirty="0">
                <a:latin typeface="Arial"/>
                <a:cs typeface="Arial"/>
              </a:rPr>
              <a:t>)	</a:t>
            </a:r>
            <a:r>
              <a:rPr sz="1350" b="0" baseline="-12345" dirty="0">
                <a:latin typeface="Arial"/>
                <a:cs typeface="Arial"/>
              </a:rPr>
              <a:t>(</a:t>
            </a:r>
            <a:r>
              <a:rPr sz="1350" b="0" spc="-7" baseline="-12345" dirty="0">
                <a:latin typeface="Arial"/>
                <a:cs typeface="Arial"/>
              </a:rPr>
              <a:t>p</a:t>
            </a:r>
            <a:r>
              <a:rPr sz="1350" b="0" baseline="-12345" dirty="0">
                <a:latin typeface="Arial"/>
                <a:cs typeface="Arial"/>
              </a:rPr>
              <a:t>ri</a:t>
            </a:r>
            <a:r>
              <a:rPr sz="1350" b="0" spc="67" baseline="-12345" dirty="0">
                <a:latin typeface="Arial"/>
                <a:cs typeface="Arial"/>
              </a:rPr>
              <a:t>v</a:t>
            </a:r>
            <a:r>
              <a:rPr sz="1350" b="0" spc="-7" baseline="-12345" dirty="0">
                <a:latin typeface="Arial"/>
                <a:cs typeface="Arial"/>
              </a:rPr>
              <a:t>a</a:t>
            </a:r>
            <a:r>
              <a:rPr sz="1350" b="0" spc="67" baseline="-12345" dirty="0">
                <a:latin typeface="Arial"/>
                <a:cs typeface="Arial"/>
              </a:rPr>
              <a:t>t</a:t>
            </a:r>
            <a:r>
              <a:rPr sz="1350" b="0" spc="-7" baseline="-12345" dirty="0">
                <a:latin typeface="Arial"/>
                <a:cs typeface="Arial"/>
              </a:rPr>
              <a:t>e</a:t>
            </a:r>
            <a:r>
              <a:rPr sz="1350" b="0" baseline="-12345" dirty="0">
                <a:latin typeface="Arial"/>
                <a:cs typeface="Arial"/>
              </a:rPr>
              <a:t>)	</a:t>
            </a:r>
            <a:r>
              <a:rPr sz="900" b="0" spc="-5" dirty="0">
                <a:latin typeface="Arial"/>
                <a:cs typeface="Arial"/>
              </a:rPr>
              <a:t>Subne</a:t>
            </a:r>
            <a:r>
              <a:rPr sz="900" b="0" dirty="0">
                <a:latin typeface="Arial"/>
                <a:cs typeface="Arial"/>
              </a:rPr>
              <a:t>t</a:t>
            </a:r>
            <a:r>
              <a:rPr sz="900" b="0" spc="-5" dirty="0">
                <a:latin typeface="Arial"/>
                <a:cs typeface="Arial"/>
              </a:rPr>
              <a:t> (10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1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4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0</a:t>
            </a:r>
            <a:r>
              <a:rPr sz="900" b="0" spc="50" dirty="0">
                <a:latin typeface="Arial"/>
                <a:cs typeface="Arial"/>
              </a:rPr>
              <a:t>/</a:t>
            </a:r>
            <a:r>
              <a:rPr sz="900" b="0" spc="-5" dirty="0">
                <a:latin typeface="Arial"/>
                <a:cs typeface="Arial"/>
              </a:rPr>
              <a:t>24</a:t>
            </a:r>
            <a:r>
              <a:rPr sz="900" b="0" dirty="0">
                <a:latin typeface="Arial"/>
                <a:cs typeface="Arial"/>
              </a:rPr>
              <a:t>)	</a:t>
            </a:r>
            <a:r>
              <a:rPr sz="1350" b="0" baseline="-12345" dirty="0">
                <a:latin typeface="Arial"/>
                <a:cs typeface="Arial"/>
              </a:rPr>
              <a:t>(</a:t>
            </a:r>
            <a:r>
              <a:rPr sz="1350" b="0" spc="-7" baseline="-12345" dirty="0">
                <a:latin typeface="Arial"/>
                <a:cs typeface="Arial"/>
              </a:rPr>
              <a:t>p</a:t>
            </a:r>
            <a:r>
              <a:rPr sz="1350" b="0" baseline="-12345" dirty="0">
                <a:latin typeface="Arial"/>
                <a:cs typeface="Arial"/>
              </a:rPr>
              <a:t>ri</a:t>
            </a:r>
            <a:r>
              <a:rPr sz="1350" b="0" spc="67" baseline="-12345" dirty="0">
                <a:latin typeface="Arial"/>
                <a:cs typeface="Arial"/>
              </a:rPr>
              <a:t>v</a:t>
            </a:r>
            <a:r>
              <a:rPr sz="1350" b="0" spc="-7" baseline="-12345" dirty="0">
                <a:latin typeface="Arial"/>
                <a:cs typeface="Arial"/>
              </a:rPr>
              <a:t>a</a:t>
            </a:r>
            <a:r>
              <a:rPr sz="1350" b="0" spc="67" baseline="-12345" dirty="0">
                <a:latin typeface="Arial"/>
                <a:cs typeface="Arial"/>
              </a:rPr>
              <a:t>t</a:t>
            </a:r>
            <a:r>
              <a:rPr sz="1350" b="0" spc="-7" baseline="-12345" dirty="0">
                <a:latin typeface="Arial"/>
                <a:cs typeface="Arial"/>
              </a:rPr>
              <a:t>e</a:t>
            </a:r>
            <a:r>
              <a:rPr sz="1350" b="0" baseline="-12345" dirty="0">
                <a:latin typeface="Arial"/>
                <a:cs typeface="Arial"/>
              </a:rPr>
              <a:t>)</a:t>
            </a:r>
            <a:endParaRPr sz="1350" baseline="-12345">
              <a:latin typeface="Arial"/>
              <a:cs typeface="Arial"/>
            </a:endParaRPr>
          </a:p>
          <a:p>
            <a:pPr marL="2204085">
              <a:lnSpc>
                <a:spcPct val="100000"/>
              </a:lnSpc>
              <a:spcBef>
                <a:spcPts val="965"/>
              </a:spcBef>
              <a:tabLst>
                <a:tab pos="6318885" algn="l"/>
              </a:tabLst>
            </a:pPr>
            <a:r>
              <a:rPr spc="10" dirty="0">
                <a:solidFill>
                  <a:srgbClr val="F7981F"/>
                </a:solidFill>
              </a:rPr>
              <a:t>Availability</a:t>
            </a:r>
            <a:r>
              <a:rPr spc="-55" dirty="0">
                <a:solidFill>
                  <a:srgbClr val="F7981F"/>
                </a:solidFill>
              </a:rPr>
              <a:t> </a:t>
            </a:r>
            <a:r>
              <a:rPr spc="-40" dirty="0">
                <a:solidFill>
                  <a:srgbClr val="F7981F"/>
                </a:solidFill>
              </a:rPr>
              <a:t>Zone</a:t>
            </a:r>
            <a:r>
              <a:rPr spc="60" dirty="0">
                <a:solidFill>
                  <a:srgbClr val="F7981F"/>
                </a:solidFill>
              </a:rPr>
              <a:t> </a:t>
            </a:r>
            <a:r>
              <a:rPr dirty="0">
                <a:solidFill>
                  <a:srgbClr val="F7981F"/>
                </a:solidFill>
              </a:rPr>
              <a:t>A	</a:t>
            </a:r>
            <a:r>
              <a:rPr spc="10" dirty="0">
                <a:solidFill>
                  <a:srgbClr val="F7981F"/>
                </a:solidFill>
              </a:rPr>
              <a:t>Availability </a:t>
            </a:r>
            <a:r>
              <a:rPr spc="-40" dirty="0">
                <a:solidFill>
                  <a:srgbClr val="F7981F"/>
                </a:solidFill>
              </a:rPr>
              <a:t>Zone</a:t>
            </a:r>
            <a:r>
              <a:rPr spc="-30" dirty="0">
                <a:solidFill>
                  <a:srgbClr val="F7981F"/>
                </a:solidFill>
              </a:rPr>
              <a:t> </a:t>
            </a:r>
            <a:r>
              <a:rPr dirty="0">
                <a:solidFill>
                  <a:srgbClr val="F7981F"/>
                </a:solidFill>
              </a:rPr>
              <a:t>B</a:t>
            </a:r>
          </a:p>
        </p:txBody>
      </p:sp>
      <p:sp>
        <p:nvSpPr>
          <p:cNvPr id="25" name="object 25"/>
          <p:cNvSpPr/>
          <p:nvPr/>
        </p:nvSpPr>
        <p:spPr>
          <a:xfrm>
            <a:off x="152400" y="596900"/>
            <a:ext cx="8534400" cy="3962400"/>
          </a:xfrm>
          <a:custGeom>
            <a:avLst/>
            <a:gdLst/>
            <a:ahLst/>
            <a:cxnLst/>
            <a:rect l="l" t="t" r="r" b="b"/>
            <a:pathLst>
              <a:path w="8534400" h="3962400">
                <a:moveTo>
                  <a:pt x="0" y="0"/>
                </a:moveTo>
                <a:lnTo>
                  <a:pt x="8534400" y="0"/>
                </a:lnTo>
                <a:lnTo>
                  <a:pt x="8534400" y="3962400"/>
                </a:lnTo>
                <a:lnTo>
                  <a:pt x="0" y="396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2600" y="2830829"/>
            <a:ext cx="2294255" cy="243840"/>
          </a:xfrm>
          <a:custGeom>
            <a:avLst/>
            <a:gdLst/>
            <a:ahLst/>
            <a:cxnLst/>
            <a:rect l="l" t="t" r="r" b="b"/>
            <a:pathLst>
              <a:path w="2294254" h="243839">
                <a:moveTo>
                  <a:pt x="0" y="0"/>
                </a:moveTo>
                <a:lnTo>
                  <a:pt x="2293749" y="0"/>
                </a:lnTo>
                <a:lnTo>
                  <a:pt x="229374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E98E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2600" y="3074670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5" h="243839">
                <a:moveTo>
                  <a:pt x="0" y="0"/>
                </a:moveTo>
                <a:lnTo>
                  <a:pt x="1074548" y="0"/>
                </a:lnTo>
                <a:lnTo>
                  <a:pt x="1074548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B6B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7148" y="307467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B6B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2600" y="3318509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5" h="243839">
                <a:moveTo>
                  <a:pt x="0" y="0"/>
                </a:moveTo>
                <a:lnTo>
                  <a:pt x="1074548" y="0"/>
                </a:lnTo>
                <a:lnTo>
                  <a:pt x="107454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7148" y="3318509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47838" y="3074669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272" y="0"/>
                </a:lnTo>
              </a:path>
            </a:pathLst>
          </a:custGeom>
          <a:ln w="9525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7838" y="3318509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272" y="0"/>
                </a:lnTo>
              </a:path>
            </a:pathLst>
          </a:custGeom>
          <a:ln w="9525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2600" y="2826068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0"/>
                </a:moveTo>
                <a:lnTo>
                  <a:pt x="0" y="741043"/>
                </a:lnTo>
              </a:path>
            </a:pathLst>
          </a:custGeom>
          <a:ln w="9525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46349" y="2826068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0"/>
                </a:moveTo>
                <a:lnTo>
                  <a:pt x="0" y="741043"/>
                </a:lnTo>
              </a:path>
            </a:pathLst>
          </a:custGeom>
          <a:ln w="9525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7838" y="2830829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272" y="0"/>
                </a:lnTo>
              </a:path>
            </a:pathLst>
          </a:custGeom>
          <a:ln w="9525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7838" y="3562350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272" y="0"/>
                </a:lnTo>
              </a:path>
            </a:pathLst>
          </a:custGeom>
          <a:ln w="9525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57362" y="2863850"/>
            <a:ext cx="22847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72160" algn="r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Route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000">
              <a:latin typeface="Arial"/>
              <a:cs typeface="Arial"/>
            </a:endParaRPr>
          </a:p>
          <a:p>
            <a:pPr marR="716915" algn="r">
              <a:lnSpc>
                <a:spcPct val="100000"/>
              </a:lnSpc>
              <a:spcBef>
                <a:spcPts val="720"/>
              </a:spcBef>
              <a:tabLst>
                <a:tab pos="1074420" algn="l"/>
              </a:tabLst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b="1" spc="4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b="1" spc="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000" b="1" spc="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720"/>
              </a:spcBef>
              <a:tabLst>
                <a:tab pos="1160780" algn="l"/>
              </a:tabLst>
            </a:pP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10.1.0.0/16	Local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38600" y="34163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685800" y="0"/>
                </a:moveTo>
                <a:lnTo>
                  <a:pt x="0" y="15240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8600" y="28829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685800" y="228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3035300"/>
            <a:ext cx="4318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2600" y="1931670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5" h="243839">
                <a:moveTo>
                  <a:pt x="0" y="0"/>
                </a:moveTo>
                <a:lnTo>
                  <a:pt x="1074548" y="0"/>
                </a:lnTo>
                <a:lnTo>
                  <a:pt x="1074548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27148" y="193167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52600" y="2175510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5" h="243839">
                <a:moveTo>
                  <a:pt x="0" y="0"/>
                </a:moveTo>
                <a:lnTo>
                  <a:pt x="1074548" y="0"/>
                </a:lnTo>
                <a:lnTo>
                  <a:pt x="107454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27148" y="217551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747837" y="1439227"/>
          <a:ext cx="2293620" cy="980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1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solidFill>
                      <a:srgbClr val="E98E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165860" algn="l"/>
                        </a:tabLst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Destination	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165860" algn="l"/>
                        </a:tabLst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10.1.0.0/16	Local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1165860" algn="l"/>
                        </a:tabLst>
                      </a:pPr>
                      <a:r>
                        <a:rPr sz="1000" spc="2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0.0.0.0/0	</a:t>
                      </a: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Internet</a:t>
                      </a:r>
                      <a:r>
                        <a:rPr sz="1000" spc="-7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Gateway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038600" y="21209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8600" y="14351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8200" y="1739900"/>
            <a:ext cx="4318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6636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/>
              <a:t>Private </a:t>
            </a:r>
            <a:r>
              <a:rPr sz="2800" dirty="0"/>
              <a:t>Subnet </a:t>
            </a:r>
            <a:r>
              <a:rPr sz="2800" spc="-15" dirty="0"/>
              <a:t>Routing </a:t>
            </a:r>
            <a:r>
              <a:rPr sz="2800" dirty="0"/>
              <a:t>– </a:t>
            </a:r>
            <a:r>
              <a:rPr sz="2800" spc="-85" dirty="0"/>
              <a:t>NAT </a:t>
            </a:r>
            <a:r>
              <a:rPr sz="2800" spc="15" dirty="0"/>
              <a:t>Gateway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2299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0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108" y="3571971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496" y="2616194"/>
            <a:ext cx="203207" cy="21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8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00909" y="2299967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58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0909" y="3571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7296" y="2616194"/>
            <a:ext cx="203207" cy="21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86610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53809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812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414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086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054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74322" y="171906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94476" y="2241461"/>
            <a:ext cx="862965" cy="1028065"/>
          </a:xfrm>
          <a:custGeom>
            <a:avLst/>
            <a:gdLst/>
            <a:ahLst/>
            <a:cxnLst/>
            <a:rect l="l" t="t" r="r" b="b"/>
            <a:pathLst>
              <a:path w="862964" h="1028064">
                <a:moveTo>
                  <a:pt x="104623" y="108272"/>
                </a:moveTo>
                <a:lnTo>
                  <a:pt x="66523" y="108272"/>
                </a:lnTo>
                <a:lnTo>
                  <a:pt x="66523" y="941396"/>
                </a:lnTo>
                <a:lnTo>
                  <a:pt x="68020" y="948811"/>
                </a:lnTo>
                <a:lnTo>
                  <a:pt x="72103" y="954867"/>
                </a:lnTo>
                <a:lnTo>
                  <a:pt x="78158" y="958949"/>
                </a:lnTo>
                <a:lnTo>
                  <a:pt x="85573" y="960446"/>
                </a:lnTo>
                <a:lnTo>
                  <a:pt x="754629" y="960446"/>
                </a:lnTo>
                <a:lnTo>
                  <a:pt x="701195" y="991617"/>
                </a:lnTo>
                <a:lnTo>
                  <a:pt x="710661" y="1027736"/>
                </a:lnTo>
                <a:lnTo>
                  <a:pt x="715848" y="1027177"/>
                </a:lnTo>
                <a:lnTo>
                  <a:pt x="862902" y="941396"/>
                </a:lnTo>
                <a:lnTo>
                  <a:pt x="830244" y="922346"/>
                </a:lnTo>
                <a:lnTo>
                  <a:pt x="104623" y="922346"/>
                </a:lnTo>
                <a:lnTo>
                  <a:pt x="104623" y="108272"/>
                </a:lnTo>
                <a:close/>
              </a:path>
              <a:path w="862964" h="1028064">
                <a:moveTo>
                  <a:pt x="713233" y="855824"/>
                </a:moveTo>
                <a:lnTo>
                  <a:pt x="705946" y="856299"/>
                </a:lnTo>
                <a:lnTo>
                  <a:pt x="699369" y="859472"/>
                </a:lnTo>
                <a:lnTo>
                  <a:pt x="694340" y="865122"/>
                </a:lnTo>
                <a:lnTo>
                  <a:pt x="691896" y="872282"/>
                </a:lnTo>
                <a:lnTo>
                  <a:pt x="692371" y="879569"/>
                </a:lnTo>
                <a:lnTo>
                  <a:pt x="695544" y="886147"/>
                </a:lnTo>
                <a:lnTo>
                  <a:pt x="701195" y="891176"/>
                </a:lnTo>
                <a:lnTo>
                  <a:pt x="754629" y="922346"/>
                </a:lnTo>
                <a:lnTo>
                  <a:pt x="830244" y="922346"/>
                </a:lnTo>
                <a:lnTo>
                  <a:pt x="720393" y="858267"/>
                </a:lnTo>
                <a:lnTo>
                  <a:pt x="713233" y="855824"/>
                </a:lnTo>
                <a:close/>
              </a:path>
              <a:path w="862964" h="1028064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6"/>
                </a:lnTo>
                <a:lnTo>
                  <a:pt x="3648" y="163534"/>
                </a:lnTo>
                <a:lnTo>
                  <a:pt x="9299" y="168563"/>
                </a:lnTo>
                <a:lnTo>
                  <a:pt x="16459" y="171006"/>
                </a:lnTo>
                <a:lnTo>
                  <a:pt x="23746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2" y="108272"/>
                </a:lnTo>
                <a:lnTo>
                  <a:pt x="85573" y="0"/>
                </a:lnTo>
                <a:close/>
              </a:path>
              <a:path w="862964" h="1028064">
                <a:moveTo>
                  <a:pt x="148732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8" y="171006"/>
                </a:lnTo>
                <a:lnTo>
                  <a:pt x="161847" y="168563"/>
                </a:lnTo>
                <a:lnTo>
                  <a:pt x="167497" y="163534"/>
                </a:lnTo>
                <a:lnTo>
                  <a:pt x="170671" y="156956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7476" y="2431961"/>
            <a:ext cx="171450" cy="433705"/>
          </a:xfrm>
          <a:custGeom>
            <a:avLst/>
            <a:gdLst/>
            <a:ahLst/>
            <a:cxnLst/>
            <a:rect l="l" t="t" r="r" b="b"/>
            <a:pathLst>
              <a:path w="171450" h="433705">
                <a:moveTo>
                  <a:pt x="16459" y="262082"/>
                </a:moveTo>
                <a:lnTo>
                  <a:pt x="9299" y="264525"/>
                </a:lnTo>
                <a:lnTo>
                  <a:pt x="3648" y="269555"/>
                </a:lnTo>
                <a:lnTo>
                  <a:pt x="475" y="276132"/>
                </a:lnTo>
                <a:lnTo>
                  <a:pt x="0" y="283420"/>
                </a:lnTo>
                <a:lnTo>
                  <a:pt x="2443" y="290579"/>
                </a:lnTo>
                <a:lnTo>
                  <a:pt x="85573" y="433087"/>
                </a:lnTo>
                <a:lnTo>
                  <a:pt x="148732" y="324816"/>
                </a:lnTo>
                <a:lnTo>
                  <a:pt x="66523" y="324816"/>
                </a:lnTo>
                <a:lnTo>
                  <a:pt x="35353" y="271382"/>
                </a:lnTo>
                <a:lnTo>
                  <a:pt x="30324" y="265731"/>
                </a:lnTo>
                <a:lnTo>
                  <a:pt x="23746" y="262558"/>
                </a:lnTo>
                <a:lnTo>
                  <a:pt x="16459" y="262082"/>
                </a:lnTo>
                <a:close/>
              </a:path>
              <a:path w="171450" h="433705">
                <a:moveTo>
                  <a:pt x="104624" y="108272"/>
                </a:moveTo>
                <a:lnTo>
                  <a:pt x="66524" y="108272"/>
                </a:lnTo>
                <a:lnTo>
                  <a:pt x="66523" y="324816"/>
                </a:lnTo>
                <a:lnTo>
                  <a:pt x="104623" y="324816"/>
                </a:lnTo>
                <a:lnTo>
                  <a:pt x="104624" y="108272"/>
                </a:lnTo>
                <a:close/>
              </a:path>
              <a:path w="171450" h="433705">
                <a:moveTo>
                  <a:pt x="154688" y="262082"/>
                </a:moveTo>
                <a:lnTo>
                  <a:pt x="147400" y="262558"/>
                </a:lnTo>
                <a:lnTo>
                  <a:pt x="140823" y="265731"/>
                </a:lnTo>
                <a:lnTo>
                  <a:pt x="135793" y="271382"/>
                </a:lnTo>
                <a:lnTo>
                  <a:pt x="104623" y="324816"/>
                </a:lnTo>
                <a:lnTo>
                  <a:pt x="148732" y="324816"/>
                </a:lnTo>
                <a:lnTo>
                  <a:pt x="168703" y="290579"/>
                </a:lnTo>
                <a:lnTo>
                  <a:pt x="171146" y="283420"/>
                </a:lnTo>
                <a:lnTo>
                  <a:pt x="170671" y="276132"/>
                </a:lnTo>
                <a:lnTo>
                  <a:pt x="167498" y="269555"/>
                </a:lnTo>
                <a:lnTo>
                  <a:pt x="161848" y="264525"/>
                </a:lnTo>
                <a:lnTo>
                  <a:pt x="154688" y="262082"/>
                </a:lnTo>
                <a:close/>
              </a:path>
              <a:path w="171450" h="433705">
                <a:moveTo>
                  <a:pt x="85574" y="0"/>
                </a:moveTo>
                <a:lnTo>
                  <a:pt x="2444" y="142509"/>
                </a:lnTo>
                <a:lnTo>
                  <a:pt x="1" y="149668"/>
                </a:lnTo>
                <a:lnTo>
                  <a:pt x="477" y="156956"/>
                </a:lnTo>
                <a:lnTo>
                  <a:pt x="3650" y="163534"/>
                </a:lnTo>
                <a:lnTo>
                  <a:pt x="9301" y="168563"/>
                </a:lnTo>
                <a:lnTo>
                  <a:pt x="16459" y="171006"/>
                </a:lnTo>
                <a:lnTo>
                  <a:pt x="23747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4" y="108272"/>
                </a:lnTo>
                <a:lnTo>
                  <a:pt x="148732" y="108272"/>
                </a:lnTo>
                <a:lnTo>
                  <a:pt x="85574" y="0"/>
                </a:lnTo>
                <a:close/>
              </a:path>
              <a:path w="171450" h="433705">
                <a:moveTo>
                  <a:pt x="148732" y="108272"/>
                </a:moveTo>
                <a:lnTo>
                  <a:pt x="104624" y="108272"/>
                </a:lnTo>
                <a:lnTo>
                  <a:pt x="135794" y="161706"/>
                </a:lnTo>
                <a:lnTo>
                  <a:pt x="140823" y="167357"/>
                </a:lnTo>
                <a:lnTo>
                  <a:pt x="147401" y="170530"/>
                </a:lnTo>
                <a:lnTo>
                  <a:pt x="154688" y="171006"/>
                </a:lnTo>
                <a:lnTo>
                  <a:pt x="161848" y="168563"/>
                </a:lnTo>
                <a:lnTo>
                  <a:pt x="167498" y="163533"/>
                </a:lnTo>
                <a:lnTo>
                  <a:pt x="170671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1976" y="653962"/>
            <a:ext cx="2271395" cy="856615"/>
          </a:xfrm>
          <a:custGeom>
            <a:avLst/>
            <a:gdLst/>
            <a:ahLst/>
            <a:cxnLst/>
            <a:rect l="l" t="t" r="r" b="b"/>
            <a:pathLst>
              <a:path w="2271395" h="856615">
                <a:moveTo>
                  <a:pt x="2115769" y="685190"/>
                </a:moveTo>
                <a:lnTo>
                  <a:pt x="2108609" y="687633"/>
                </a:lnTo>
                <a:lnTo>
                  <a:pt x="2102958" y="692662"/>
                </a:lnTo>
                <a:lnTo>
                  <a:pt x="2099785" y="699240"/>
                </a:lnTo>
                <a:lnTo>
                  <a:pt x="2099310" y="706527"/>
                </a:lnTo>
                <a:lnTo>
                  <a:pt x="2101753" y="713686"/>
                </a:lnTo>
                <a:lnTo>
                  <a:pt x="2184883" y="856195"/>
                </a:lnTo>
                <a:lnTo>
                  <a:pt x="2248042" y="747923"/>
                </a:lnTo>
                <a:lnTo>
                  <a:pt x="2165833" y="747923"/>
                </a:lnTo>
                <a:lnTo>
                  <a:pt x="2134662" y="694489"/>
                </a:lnTo>
                <a:lnTo>
                  <a:pt x="2129633" y="688838"/>
                </a:lnTo>
                <a:lnTo>
                  <a:pt x="2123056" y="685665"/>
                </a:lnTo>
                <a:lnTo>
                  <a:pt x="2115769" y="685190"/>
                </a:lnTo>
                <a:close/>
              </a:path>
              <a:path w="2271395" h="856615">
                <a:moveTo>
                  <a:pt x="104623" y="108271"/>
                </a:moveTo>
                <a:lnTo>
                  <a:pt x="66523" y="108271"/>
                </a:lnTo>
                <a:lnTo>
                  <a:pt x="66523" y="305884"/>
                </a:lnTo>
                <a:lnTo>
                  <a:pt x="68020" y="313299"/>
                </a:lnTo>
                <a:lnTo>
                  <a:pt x="72103" y="319354"/>
                </a:lnTo>
                <a:lnTo>
                  <a:pt x="78158" y="323437"/>
                </a:lnTo>
                <a:lnTo>
                  <a:pt x="85573" y="324934"/>
                </a:lnTo>
                <a:lnTo>
                  <a:pt x="2165833" y="324934"/>
                </a:lnTo>
                <a:lnTo>
                  <a:pt x="2165833" y="747923"/>
                </a:lnTo>
                <a:lnTo>
                  <a:pt x="2203933" y="747923"/>
                </a:lnTo>
                <a:lnTo>
                  <a:pt x="2203933" y="305884"/>
                </a:lnTo>
                <a:lnTo>
                  <a:pt x="2202436" y="298469"/>
                </a:lnTo>
                <a:lnTo>
                  <a:pt x="2198353" y="292414"/>
                </a:lnTo>
                <a:lnTo>
                  <a:pt x="2192298" y="288331"/>
                </a:lnTo>
                <a:lnTo>
                  <a:pt x="2184883" y="286834"/>
                </a:lnTo>
                <a:lnTo>
                  <a:pt x="104623" y="286834"/>
                </a:lnTo>
                <a:lnTo>
                  <a:pt x="104623" y="108271"/>
                </a:lnTo>
                <a:close/>
              </a:path>
              <a:path w="2271395" h="856615">
                <a:moveTo>
                  <a:pt x="2253997" y="685190"/>
                </a:moveTo>
                <a:lnTo>
                  <a:pt x="2246710" y="685665"/>
                </a:lnTo>
                <a:lnTo>
                  <a:pt x="2240132" y="688838"/>
                </a:lnTo>
                <a:lnTo>
                  <a:pt x="2235082" y="694524"/>
                </a:lnTo>
                <a:lnTo>
                  <a:pt x="2203933" y="747923"/>
                </a:lnTo>
                <a:lnTo>
                  <a:pt x="2248042" y="747923"/>
                </a:lnTo>
                <a:lnTo>
                  <a:pt x="2270664" y="709142"/>
                </a:lnTo>
                <a:lnTo>
                  <a:pt x="2271221" y="703954"/>
                </a:lnTo>
                <a:lnTo>
                  <a:pt x="2268740" y="694524"/>
                </a:lnTo>
                <a:lnTo>
                  <a:pt x="2265701" y="690284"/>
                </a:lnTo>
                <a:lnTo>
                  <a:pt x="2261157" y="687633"/>
                </a:lnTo>
                <a:lnTo>
                  <a:pt x="2253997" y="685190"/>
                </a:lnTo>
                <a:close/>
              </a:path>
              <a:path w="2271395" h="856615">
                <a:moveTo>
                  <a:pt x="85573" y="0"/>
                </a:moveTo>
                <a:lnTo>
                  <a:pt x="2443" y="142507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8" y="171005"/>
                </a:lnTo>
                <a:lnTo>
                  <a:pt x="23745" y="170529"/>
                </a:lnTo>
                <a:lnTo>
                  <a:pt x="30323" y="167356"/>
                </a:lnTo>
                <a:lnTo>
                  <a:pt x="35353" y="161705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2271395" h="856615">
                <a:moveTo>
                  <a:pt x="148732" y="108271"/>
                </a:moveTo>
                <a:lnTo>
                  <a:pt x="104623" y="108271"/>
                </a:lnTo>
                <a:lnTo>
                  <a:pt x="135793" y="161705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7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84972" y="983397"/>
            <a:ext cx="171450" cy="503555"/>
          </a:xfrm>
          <a:custGeom>
            <a:avLst/>
            <a:gdLst/>
            <a:ahLst/>
            <a:cxnLst/>
            <a:rect l="l" t="t" r="r" b="b"/>
            <a:pathLst>
              <a:path w="171450" h="503555">
                <a:moveTo>
                  <a:pt x="15487" y="335485"/>
                </a:moveTo>
                <a:lnTo>
                  <a:pt x="8444" y="338246"/>
                </a:lnTo>
                <a:lnTo>
                  <a:pt x="3024" y="343524"/>
                </a:lnTo>
                <a:lnTo>
                  <a:pt x="148" y="350237"/>
                </a:lnTo>
                <a:lnTo>
                  <a:pt x="0" y="357538"/>
                </a:lnTo>
                <a:lnTo>
                  <a:pt x="2760" y="364581"/>
                </a:lnTo>
                <a:lnTo>
                  <a:pt x="92186" y="503226"/>
                </a:lnTo>
                <a:lnTo>
                  <a:pt x="148504" y="395916"/>
                </a:lnTo>
                <a:lnTo>
                  <a:pt x="68309" y="395916"/>
                </a:lnTo>
                <a:lnTo>
                  <a:pt x="34778" y="343929"/>
                </a:lnTo>
                <a:lnTo>
                  <a:pt x="29501" y="338510"/>
                </a:lnTo>
                <a:lnTo>
                  <a:pt x="22788" y="335634"/>
                </a:lnTo>
                <a:lnTo>
                  <a:pt x="15487" y="335485"/>
                </a:lnTo>
                <a:close/>
              </a:path>
              <a:path w="171450" h="503555">
                <a:moveTo>
                  <a:pt x="88708" y="0"/>
                </a:moveTo>
                <a:lnTo>
                  <a:pt x="50646" y="1704"/>
                </a:lnTo>
                <a:lnTo>
                  <a:pt x="68309" y="395916"/>
                </a:lnTo>
                <a:lnTo>
                  <a:pt x="148504" y="395916"/>
                </a:lnTo>
                <a:lnTo>
                  <a:pt x="149399" y="394210"/>
                </a:lnTo>
                <a:lnTo>
                  <a:pt x="106371" y="394210"/>
                </a:lnTo>
                <a:lnTo>
                  <a:pt x="88708" y="0"/>
                </a:lnTo>
                <a:close/>
              </a:path>
              <a:path w="171450" h="503555">
                <a:moveTo>
                  <a:pt x="153577" y="329298"/>
                </a:moveTo>
                <a:lnTo>
                  <a:pt x="146318" y="330099"/>
                </a:lnTo>
                <a:lnTo>
                  <a:pt x="139889" y="333564"/>
                </a:lnTo>
                <a:lnTo>
                  <a:pt x="135118" y="339434"/>
                </a:lnTo>
                <a:lnTo>
                  <a:pt x="106371" y="394210"/>
                </a:lnTo>
                <a:lnTo>
                  <a:pt x="149399" y="394210"/>
                </a:lnTo>
                <a:lnTo>
                  <a:pt x="168855" y="357139"/>
                </a:lnTo>
                <a:lnTo>
                  <a:pt x="170975" y="349877"/>
                </a:lnTo>
                <a:lnTo>
                  <a:pt x="170173" y="342619"/>
                </a:lnTo>
                <a:lnTo>
                  <a:pt x="166709" y="336190"/>
                </a:lnTo>
                <a:lnTo>
                  <a:pt x="160839" y="331419"/>
                </a:lnTo>
                <a:lnTo>
                  <a:pt x="153577" y="32929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4972" y="983397"/>
            <a:ext cx="171450" cy="503555"/>
          </a:xfrm>
          <a:custGeom>
            <a:avLst/>
            <a:gdLst/>
            <a:ahLst/>
            <a:cxnLst/>
            <a:rect l="l" t="t" r="r" b="b"/>
            <a:pathLst>
              <a:path w="171450" h="503555">
                <a:moveTo>
                  <a:pt x="15487" y="335485"/>
                </a:moveTo>
                <a:lnTo>
                  <a:pt x="8444" y="338246"/>
                </a:lnTo>
                <a:lnTo>
                  <a:pt x="3024" y="343524"/>
                </a:lnTo>
                <a:lnTo>
                  <a:pt x="148" y="350237"/>
                </a:lnTo>
                <a:lnTo>
                  <a:pt x="0" y="357538"/>
                </a:lnTo>
                <a:lnTo>
                  <a:pt x="2760" y="364581"/>
                </a:lnTo>
                <a:lnTo>
                  <a:pt x="92186" y="503226"/>
                </a:lnTo>
                <a:lnTo>
                  <a:pt x="148504" y="395916"/>
                </a:lnTo>
                <a:lnTo>
                  <a:pt x="68309" y="395916"/>
                </a:lnTo>
                <a:lnTo>
                  <a:pt x="34778" y="343929"/>
                </a:lnTo>
                <a:lnTo>
                  <a:pt x="29501" y="338510"/>
                </a:lnTo>
                <a:lnTo>
                  <a:pt x="22788" y="335634"/>
                </a:lnTo>
                <a:lnTo>
                  <a:pt x="15487" y="335485"/>
                </a:lnTo>
                <a:close/>
              </a:path>
              <a:path w="171450" h="503555">
                <a:moveTo>
                  <a:pt x="88708" y="0"/>
                </a:moveTo>
                <a:lnTo>
                  <a:pt x="50646" y="1704"/>
                </a:lnTo>
                <a:lnTo>
                  <a:pt x="68309" y="395916"/>
                </a:lnTo>
                <a:lnTo>
                  <a:pt x="148504" y="395916"/>
                </a:lnTo>
                <a:lnTo>
                  <a:pt x="149399" y="394210"/>
                </a:lnTo>
                <a:lnTo>
                  <a:pt x="106371" y="394210"/>
                </a:lnTo>
                <a:lnTo>
                  <a:pt x="88708" y="0"/>
                </a:lnTo>
                <a:close/>
              </a:path>
              <a:path w="171450" h="503555">
                <a:moveTo>
                  <a:pt x="153577" y="329298"/>
                </a:moveTo>
                <a:lnTo>
                  <a:pt x="146318" y="330099"/>
                </a:lnTo>
                <a:lnTo>
                  <a:pt x="139889" y="333564"/>
                </a:lnTo>
                <a:lnTo>
                  <a:pt x="135118" y="339434"/>
                </a:lnTo>
                <a:lnTo>
                  <a:pt x="106371" y="394210"/>
                </a:lnTo>
                <a:lnTo>
                  <a:pt x="149399" y="394210"/>
                </a:lnTo>
                <a:lnTo>
                  <a:pt x="168855" y="357139"/>
                </a:lnTo>
                <a:lnTo>
                  <a:pt x="170975" y="349877"/>
                </a:lnTo>
                <a:lnTo>
                  <a:pt x="170173" y="342619"/>
                </a:lnTo>
                <a:lnTo>
                  <a:pt x="166709" y="336190"/>
                </a:lnTo>
                <a:lnTo>
                  <a:pt x="160839" y="331419"/>
                </a:lnTo>
                <a:lnTo>
                  <a:pt x="153577" y="32929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476" y="2431961"/>
            <a:ext cx="171450" cy="433705"/>
          </a:xfrm>
          <a:custGeom>
            <a:avLst/>
            <a:gdLst/>
            <a:ahLst/>
            <a:cxnLst/>
            <a:rect l="l" t="t" r="r" b="b"/>
            <a:pathLst>
              <a:path w="171450" h="433705">
                <a:moveTo>
                  <a:pt x="16459" y="262082"/>
                </a:moveTo>
                <a:lnTo>
                  <a:pt x="9299" y="264525"/>
                </a:lnTo>
                <a:lnTo>
                  <a:pt x="3648" y="269555"/>
                </a:lnTo>
                <a:lnTo>
                  <a:pt x="475" y="276132"/>
                </a:lnTo>
                <a:lnTo>
                  <a:pt x="0" y="283420"/>
                </a:lnTo>
                <a:lnTo>
                  <a:pt x="2443" y="290579"/>
                </a:lnTo>
                <a:lnTo>
                  <a:pt x="85573" y="433087"/>
                </a:lnTo>
                <a:lnTo>
                  <a:pt x="148732" y="324816"/>
                </a:lnTo>
                <a:lnTo>
                  <a:pt x="66523" y="324816"/>
                </a:lnTo>
                <a:lnTo>
                  <a:pt x="35353" y="271382"/>
                </a:lnTo>
                <a:lnTo>
                  <a:pt x="30324" y="265731"/>
                </a:lnTo>
                <a:lnTo>
                  <a:pt x="23746" y="262558"/>
                </a:lnTo>
                <a:lnTo>
                  <a:pt x="16459" y="262082"/>
                </a:lnTo>
                <a:close/>
              </a:path>
              <a:path w="171450" h="433705">
                <a:moveTo>
                  <a:pt x="104624" y="108272"/>
                </a:moveTo>
                <a:lnTo>
                  <a:pt x="66524" y="108272"/>
                </a:lnTo>
                <a:lnTo>
                  <a:pt x="66523" y="324816"/>
                </a:lnTo>
                <a:lnTo>
                  <a:pt x="104623" y="324816"/>
                </a:lnTo>
                <a:lnTo>
                  <a:pt x="104624" y="108272"/>
                </a:lnTo>
                <a:close/>
              </a:path>
              <a:path w="171450" h="433705">
                <a:moveTo>
                  <a:pt x="154688" y="262082"/>
                </a:moveTo>
                <a:lnTo>
                  <a:pt x="147400" y="262558"/>
                </a:lnTo>
                <a:lnTo>
                  <a:pt x="140823" y="265731"/>
                </a:lnTo>
                <a:lnTo>
                  <a:pt x="135793" y="271382"/>
                </a:lnTo>
                <a:lnTo>
                  <a:pt x="104623" y="324816"/>
                </a:lnTo>
                <a:lnTo>
                  <a:pt x="148732" y="324816"/>
                </a:lnTo>
                <a:lnTo>
                  <a:pt x="168703" y="290579"/>
                </a:lnTo>
                <a:lnTo>
                  <a:pt x="171146" y="283420"/>
                </a:lnTo>
                <a:lnTo>
                  <a:pt x="170671" y="276132"/>
                </a:lnTo>
                <a:lnTo>
                  <a:pt x="167498" y="269555"/>
                </a:lnTo>
                <a:lnTo>
                  <a:pt x="161848" y="264525"/>
                </a:lnTo>
                <a:lnTo>
                  <a:pt x="154688" y="262082"/>
                </a:lnTo>
                <a:close/>
              </a:path>
              <a:path w="171450" h="433705">
                <a:moveTo>
                  <a:pt x="85574" y="0"/>
                </a:moveTo>
                <a:lnTo>
                  <a:pt x="2444" y="142509"/>
                </a:lnTo>
                <a:lnTo>
                  <a:pt x="1" y="149668"/>
                </a:lnTo>
                <a:lnTo>
                  <a:pt x="477" y="156956"/>
                </a:lnTo>
                <a:lnTo>
                  <a:pt x="3650" y="163534"/>
                </a:lnTo>
                <a:lnTo>
                  <a:pt x="9301" y="168563"/>
                </a:lnTo>
                <a:lnTo>
                  <a:pt x="16459" y="171006"/>
                </a:lnTo>
                <a:lnTo>
                  <a:pt x="23747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4" y="108272"/>
                </a:lnTo>
                <a:lnTo>
                  <a:pt x="148732" y="108272"/>
                </a:lnTo>
                <a:lnTo>
                  <a:pt x="85574" y="0"/>
                </a:lnTo>
                <a:close/>
              </a:path>
              <a:path w="171450" h="433705">
                <a:moveTo>
                  <a:pt x="148732" y="108272"/>
                </a:moveTo>
                <a:lnTo>
                  <a:pt x="104624" y="108272"/>
                </a:lnTo>
                <a:lnTo>
                  <a:pt x="135794" y="161706"/>
                </a:lnTo>
                <a:lnTo>
                  <a:pt x="140823" y="167357"/>
                </a:lnTo>
                <a:lnTo>
                  <a:pt x="147401" y="170530"/>
                </a:lnTo>
                <a:lnTo>
                  <a:pt x="154688" y="171006"/>
                </a:lnTo>
                <a:lnTo>
                  <a:pt x="161848" y="168563"/>
                </a:lnTo>
                <a:lnTo>
                  <a:pt x="167498" y="163533"/>
                </a:lnTo>
                <a:lnTo>
                  <a:pt x="170671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476" y="2241461"/>
            <a:ext cx="862965" cy="1028065"/>
          </a:xfrm>
          <a:custGeom>
            <a:avLst/>
            <a:gdLst/>
            <a:ahLst/>
            <a:cxnLst/>
            <a:rect l="l" t="t" r="r" b="b"/>
            <a:pathLst>
              <a:path w="862964" h="1028064">
                <a:moveTo>
                  <a:pt x="104623" y="108272"/>
                </a:moveTo>
                <a:lnTo>
                  <a:pt x="66523" y="108272"/>
                </a:lnTo>
                <a:lnTo>
                  <a:pt x="66523" y="941396"/>
                </a:lnTo>
                <a:lnTo>
                  <a:pt x="68020" y="948811"/>
                </a:lnTo>
                <a:lnTo>
                  <a:pt x="72103" y="954867"/>
                </a:lnTo>
                <a:lnTo>
                  <a:pt x="78158" y="958949"/>
                </a:lnTo>
                <a:lnTo>
                  <a:pt x="85573" y="960446"/>
                </a:lnTo>
                <a:lnTo>
                  <a:pt x="754629" y="960446"/>
                </a:lnTo>
                <a:lnTo>
                  <a:pt x="701195" y="991617"/>
                </a:lnTo>
                <a:lnTo>
                  <a:pt x="710661" y="1027736"/>
                </a:lnTo>
                <a:lnTo>
                  <a:pt x="715848" y="1027177"/>
                </a:lnTo>
                <a:lnTo>
                  <a:pt x="862902" y="941396"/>
                </a:lnTo>
                <a:lnTo>
                  <a:pt x="830244" y="922346"/>
                </a:lnTo>
                <a:lnTo>
                  <a:pt x="104623" y="922346"/>
                </a:lnTo>
                <a:lnTo>
                  <a:pt x="104623" y="108272"/>
                </a:lnTo>
                <a:close/>
              </a:path>
              <a:path w="862964" h="1028064">
                <a:moveTo>
                  <a:pt x="713233" y="855824"/>
                </a:moveTo>
                <a:lnTo>
                  <a:pt x="705946" y="856299"/>
                </a:lnTo>
                <a:lnTo>
                  <a:pt x="699369" y="859472"/>
                </a:lnTo>
                <a:lnTo>
                  <a:pt x="694340" y="865122"/>
                </a:lnTo>
                <a:lnTo>
                  <a:pt x="691896" y="872282"/>
                </a:lnTo>
                <a:lnTo>
                  <a:pt x="692371" y="879569"/>
                </a:lnTo>
                <a:lnTo>
                  <a:pt x="695544" y="886147"/>
                </a:lnTo>
                <a:lnTo>
                  <a:pt x="701195" y="891176"/>
                </a:lnTo>
                <a:lnTo>
                  <a:pt x="754629" y="922346"/>
                </a:lnTo>
                <a:lnTo>
                  <a:pt x="830244" y="922346"/>
                </a:lnTo>
                <a:lnTo>
                  <a:pt x="720393" y="858267"/>
                </a:lnTo>
                <a:lnTo>
                  <a:pt x="713233" y="855824"/>
                </a:lnTo>
                <a:close/>
              </a:path>
              <a:path w="862964" h="1028064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6"/>
                </a:lnTo>
                <a:lnTo>
                  <a:pt x="3648" y="163534"/>
                </a:lnTo>
                <a:lnTo>
                  <a:pt x="9299" y="168563"/>
                </a:lnTo>
                <a:lnTo>
                  <a:pt x="16459" y="171006"/>
                </a:lnTo>
                <a:lnTo>
                  <a:pt x="23746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2" y="108272"/>
                </a:lnTo>
                <a:lnTo>
                  <a:pt x="85573" y="0"/>
                </a:lnTo>
                <a:close/>
              </a:path>
              <a:path w="862964" h="1028064">
                <a:moveTo>
                  <a:pt x="148732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8" y="171006"/>
                </a:lnTo>
                <a:lnTo>
                  <a:pt x="161847" y="168563"/>
                </a:lnTo>
                <a:lnTo>
                  <a:pt x="167497" y="163534"/>
                </a:lnTo>
                <a:lnTo>
                  <a:pt x="170671" y="156956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1976" y="653962"/>
            <a:ext cx="2271395" cy="856615"/>
          </a:xfrm>
          <a:custGeom>
            <a:avLst/>
            <a:gdLst/>
            <a:ahLst/>
            <a:cxnLst/>
            <a:rect l="l" t="t" r="r" b="b"/>
            <a:pathLst>
              <a:path w="2271395" h="856615">
                <a:moveTo>
                  <a:pt x="2115769" y="685190"/>
                </a:moveTo>
                <a:lnTo>
                  <a:pt x="2108609" y="687633"/>
                </a:lnTo>
                <a:lnTo>
                  <a:pt x="2102958" y="692662"/>
                </a:lnTo>
                <a:lnTo>
                  <a:pt x="2099785" y="699240"/>
                </a:lnTo>
                <a:lnTo>
                  <a:pt x="2099310" y="706527"/>
                </a:lnTo>
                <a:lnTo>
                  <a:pt x="2101753" y="713686"/>
                </a:lnTo>
                <a:lnTo>
                  <a:pt x="2184883" y="856195"/>
                </a:lnTo>
                <a:lnTo>
                  <a:pt x="2248042" y="747923"/>
                </a:lnTo>
                <a:lnTo>
                  <a:pt x="2165833" y="747923"/>
                </a:lnTo>
                <a:lnTo>
                  <a:pt x="2134662" y="694489"/>
                </a:lnTo>
                <a:lnTo>
                  <a:pt x="2129633" y="688838"/>
                </a:lnTo>
                <a:lnTo>
                  <a:pt x="2123056" y="685665"/>
                </a:lnTo>
                <a:lnTo>
                  <a:pt x="2115769" y="685190"/>
                </a:lnTo>
                <a:close/>
              </a:path>
              <a:path w="2271395" h="856615">
                <a:moveTo>
                  <a:pt x="104623" y="108271"/>
                </a:moveTo>
                <a:lnTo>
                  <a:pt x="66523" y="108271"/>
                </a:lnTo>
                <a:lnTo>
                  <a:pt x="66523" y="305884"/>
                </a:lnTo>
                <a:lnTo>
                  <a:pt x="68020" y="313299"/>
                </a:lnTo>
                <a:lnTo>
                  <a:pt x="72103" y="319354"/>
                </a:lnTo>
                <a:lnTo>
                  <a:pt x="78158" y="323437"/>
                </a:lnTo>
                <a:lnTo>
                  <a:pt x="85573" y="324934"/>
                </a:lnTo>
                <a:lnTo>
                  <a:pt x="2165833" y="324934"/>
                </a:lnTo>
                <a:lnTo>
                  <a:pt x="2165833" y="747923"/>
                </a:lnTo>
                <a:lnTo>
                  <a:pt x="2203933" y="747923"/>
                </a:lnTo>
                <a:lnTo>
                  <a:pt x="2203933" y="305884"/>
                </a:lnTo>
                <a:lnTo>
                  <a:pt x="2202436" y="298469"/>
                </a:lnTo>
                <a:lnTo>
                  <a:pt x="2198353" y="292414"/>
                </a:lnTo>
                <a:lnTo>
                  <a:pt x="2192298" y="288331"/>
                </a:lnTo>
                <a:lnTo>
                  <a:pt x="2184883" y="286834"/>
                </a:lnTo>
                <a:lnTo>
                  <a:pt x="104623" y="286834"/>
                </a:lnTo>
                <a:lnTo>
                  <a:pt x="104623" y="108271"/>
                </a:lnTo>
                <a:close/>
              </a:path>
              <a:path w="2271395" h="856615">
                <a:moveTo>
                  <a:pt x="2253997" y="685190"/>
                </a:moveTo>
                <a:lnTo>
                  <a:pt x="2246710" y="685665"/>
                </a:lnTo>
                <a:lnTo>
                  <a:pt x="2240132" y="688838"/>
                </a:lnTo>
                <a:lnTo>
                  <a:pt x="2235082" y="694524"/>
                </a:lnTo>
                <a:lnTo>
                  <a:pt x="2203933" y="747923"/>
                </a:lnTo>
                <a:lnTo>
                  <a:pt x="2248042" y="747923"/>
                </a:lnTo>
                <a:lnTo>
                  <a:pt x="2270664" y="709142"/>
                </a:lnTo>
                <a:lnTo>
                  <a:pt x="2271221" y="703954"/>
                </a:lnTo>
                <a:lnTo>
                  <a:pt x="2268740" y="694524"/>
                </a:lnTo>
                <a:lnTo>
                  <a:pt x="2265701" y="690284"/>
                </a:lnTo>
                <a:lnTo>
                  <a:pt x="2261157" y="687633"/>
                </a:lnTo>
                <a:lnTo>
                  <a:pt x="2253997" y="685190"/>
                </a:lnTo>
                <a:close/>
              </a:path>
              <a:path w="2271395" h="856615">
                <a:moveTo>
                  <a:pt x="85573" y="0"/>
                </a:moveTo>
                <a:lnTo>
                  <a:pt x="2443" y="142507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8" y="171005"/>
                </a:lnTo>
                <a:lnTo>
                  <a:pt x="23745" y="170529"/>
                </a:lnTo>
                <a:lnTo>
                  <a:pt x="30323" y="167356"/>
                </a:lnTo>
                <a:lnTo>
                  <a:pt x="35353" y="161705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2271395" h="856615">
                <a:moveTo>
                  <a:pt x="148732" y="108271"/>
                </a:moveTo>
                <a:lnTo>
                  <a:pt x="104623" y="108271"/>
                </a:lnTo>
                <a:lnTo>
                  <a:pt x="135793" y="161705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7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0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452" y="1360625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59" h="49530">
                <a:moveTo>
                  <a:pt x="31066" y="0"/>
                </a:moveTo>
                <a:lnTo>
                  <a:pt x="31187" y="304"/>
                </a:lnTo>
                <a:lnTo>
                  <a:pt x="14289" y="6040"/>
                </a:lnTo>
                <a:lnTo>
                  <a:pt x="4959" y="16221"/>
                </a:lnTo>
                <a:lnTo>
                  <a:pt x="946" y="26933"/>
                </a:lnTo>
                <a:lnTo>
                  <a:pt x="0" y="34264"/>
                </a:lnTo>
                <a:lnTo>
                  <a:pt x="0" y="48968"/>
                </a:lnTo>
                <a:lnTo>
                  <a:pt x="1081" y="41040"/>
                </a:lnTo>
                <a:lnTo>
                  <a:pt x="5755" y="29574"/>
                </a:lnTo>
                <a:lnTo>
                  <a:pt x="16711" y="19241"/>
                </a:lnTo>
                <a:lnTo>
                  <a:pt x="36641" y="14715"/>
                </a:lnTo>
                <a:lnTo>
                  <a:pt x="67676" y="14715"/>
                </a:lnTo>
                <a:lnTo>
                  <a:pt x="66965" y="12983"/>
                </a:lnTo>
                <a:lnTo>
                  <a:pt x="54375" y="2411"/>
                </a:lnTo>
                <a:lnTo>
                  <a:pt x="31066" y="0"/>
                </a:lnTo>
                <a:close/>
              </a:path>
              <a:path w="73659" h="49530">
                <a:moveTo>
                  <a:pt x="67676" y="14715"/>
                </a:moveTo>
                <a:lnTo>
                  <a:pt x="36641" y="14715"/>
                </a:lnTo>
                <a:lnTo>
                  <a:pt x="56558" y="19241"/>
                </a:lnTo>
                <a:lnTo>
                  <a:pt x="67511" y="29574"/>
                </a:lnTo>
                <a:lnTo>
                  <a:pt x="72186" y="41040"/>
                </a:lnTo>
                <a:lnTo>
                  <a:pt x="73269" y="48968"/>
                </a:lnTo>
                <a:lnTo>
                  <a:pt x="73269" y="34264"/>
                </a:lnTo>
                <a:lnTo>
                  <a:pt x="72156" y="25629"/>
                </a:lnTo>
                <a:lnTo>
                  <a:pt x="67676" y="1471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2496" y="1333494"/>
            <a:ext cx="203835" cy="215900"/>
          </a:xfrm>
          <a:custGeom>
            <a:avLst/>
            <a:gdLst/>
            <a:ahLst/>
            <a:cxnLst/>
            <a:rect l="l" t="t" r="r" b="b"/>
            <a:pathLst>
              <a:path w="203834" h="215900">
                <a:moveTo>
                  <a:pt x="203207" y="106702"/>
                </a:moveTo>
                <a:lnTo>
                  <a:pt x="0" y="106702"/>
                </a:lnTo>
                <a:lnTo>
                  <a:pt x="0" y="215657"/>
                </a:lnTo>
                <a:lnTo>
                  <a:pt x="203207" y="215657"/>
                </a:lnTo>
                <a:lnTo>
                  <a:pt x="203207" y="106702"/>
                </a:lnTo>
                <a:close/>
              </a:path>
              <a:path w="203834" h="215900">
                <a:moveTo>
                  <a:pt x="102113" y="0"/>
                </a:moveTo>
                <a:lnTo>
                  <a:pt x="56764" y="16528"/>
                </a:lnTo>
                <a:lnTo>
                  <a:pt x="34843" y="57331"/>
                </a:lnTo>
                <a:lnTo>
                  <a:pt x="34819" y="106702"/>
                </a:lnTo>
                <a:lnTo>
                  <a:pt x="67476" y="106702"/>
                </a:lnTo>
                <a:lnTo>
                  <a:pt x="67501" y="57331"/>
                </a:lnTo>
                <a:lnTo>
                  <a:pt x="68015" y="52849"/>
                </a:lnTo>
                <a:lnTo>
                  <a:pt x="71798" y="42512"/>
                </a:lnTo>
                <a:lnTo>
                  <a:pt x="82073" y="32193"/>
                </a:lnTo>
                <a:lnTo>
                  <a:pt x="102089" y="27546"/>
                </a:lnTo>
                <a:lnTo>
                  <a:pt x="156275" y="27546"/>
                </a:lnTo>
                <a:lnTo>
                  <a:pt x="147342" y="16574"/>
                </a:lnTo>
                <a:lnTo>
                  <a:pt x="126718" y="4423"/>
                </a:lnTo>
                <a:lnTo>
                  <a:pt x="102113" y="0"/>
                </a:lnTo>
                <a:close/>
              </a:path>
              <a:path w="203834" h="215900">
                <a:moveTo>
                  <a:pt x="156275" y="27546"/>
                </a:moveTo>
                <a:lnTo>
                  <a:pt x="102089" y="27546"/>
                </a:lnTo>
                <a:lnTo>
                  <a:pt x="121480" y="32270"/>
                </a:lnTo>
                <a:lnTo>
                  <a:pt x="131824" y="42580"/>
                </a:lnTo>
                <a:lnTo>
                  <a:pt x="135954" y="52875"/>
                </a:lnTo>
                <a:lnTo>
                  <a:pt x="136667" y="57331"/>
                </a:lnTo>
                <a:lnTo>
                  <a:pt x="136702" y="106702"/>
                </a:lnTo>
                <a:lnTo>
                  <a:pt x="169383" y="106702"/>
                </a:lnTo>
                <a:lnTo>
                  <a:pt x="169335" y="57331"/>
                </a:lnTo>
                <a:lnTo>
                  <a:pt x="162157" y="34770"/>
                </a:lnTo>
                <a:lnTo>
                  <a:pt x="156275" y="27546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0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7452" y="2641818"/>
            <a:ext cx="73660" cy="46355"/>
          </a:xfrm>
          <a:custGeom>
            <a:avLst/>
            <a:gdLst/>
            <a:ahLst/>
            <a:cxnLst/>
            <a:rect l="l" t="t" r="r" b="b"/>
            <a:pathLst>
              <a:path w="73659" h="46355">
                <a:moveTo>
                  <a:pt x="31066" y="0"/>
                </a:moveTo>
                <a:lnTo>
                  <a:pt x="31187" y="288"/>
                </a:lnTo>
                <a:lnTo>
                  <a:pt x="14289" y="5705"/>
                </a:lnTo>
                <a:lnTo>
                  <a:pt x="4959" y="15320"/>
                </a:lnTo>
                <a:lnTo>
                  <a:pt x="946" y="25437"/>
                </a:lnTo>
                <a:lnTo>
                  <a:pt x="0" y="32362"/>
                </a:lnTo>
                <a:lnTo>
                  <a:pt x="0" y="46249"/>
                </a:lnTo>
                <a:lnTo>
                  <a:pt x="1081" y="38761"/>
                </a:lnTo>
                <a:lnTo>
                  <a:pt x="5755" y="27932"/>
                </a:lnTo>
                <a:lnTo>
                  <a:pt x="16711" y="18173"/>
                </a:lnTo>
                <a:lnTo>
                  <a:pt x="36641" y="13898"/>
                </a:lnTo>
                <a:lnTo>
                  <a:pt x="67676" y="13898"/>
                </a:lnTo>
                <a:lnTo>
                  <a:pt x="66965" y="12262"/>
                </a:lnTo>
                <a:lnTo>
                  <a:pt x="54375" y="2277"/>
                </a:lnTo>
                <a:lnTo>
                  <a:pt x="31066" y="0"/>
                </a:lnTo>
                <a:close/>
              </a:path>
              <a:path w="73659" h="46355">
                <a:moveTo>
                  <a:pt x="67676" y="13898"/>
                </a:moveTo>
                <a:lnTo>
                  <a:pt x="36641" y="13898"/>
                </a:lnTo>
                <a:lnTo>
                  <a:pt x="56558" y="18173"/>
                </a:lnTo>
                <a:lnTo>
                  <a:pt x="67511" y="27932"/>
                </a:lnTo>
                <a:lnTo>
                  <a:pt x="72186" y="38761"/>
                </a:lnTo>
                <a:lnTo>
                  <a:pt x="73269" y="46249"/>
                </a:lnTo>
                <a:lnTo>
                  <a:pt x="73269" y="32362"/>
                </a:lnTo>
                <a:lnTo>
                  <a:pt x="72156" y="24206"/>
                </a:lnTo>
                <a:lnTo>
                  <a:pt x="67676" y="13898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2496" y="2616194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4" h="203835">
                <a:moveTo>
                  <a:pt x="203207" y="100775"/>
                </a:moveTo>
                <a:lnTo>
                  <a:pt x="0" y="100775"/>
                </a:lnTo>
                <a:lnTo>
                  <a:pt x="0" y="203676"/>
                </a:lnTo>
                <a:lnTo>
                  <a:pt x="203207" y="203676"/>
                </a:lnTo>
                <a:lnTo>
                  <a:pt x="203207" y="100775"/>
                </a:lnTo>
                <a:close/>
              </a:path>
              <a:path w="203834" h="203835">
                <a:moveTo>
                  <a:pt x="102113" y="0"/>
                </a:moveTo>
                <a:lnTo>
                  <a:pt x="56764" y="15610"/>
                </a:lnTo>
                <a:lnTo>
                  <a:pt x="34843" y="54147"/>
                </a:lnTo>
                <a:lnTo>
                  <a:pt x="34819" y="100775"/>
                </a:lnTo>
                <a:lnTo>
                  <a:pt x="67476" y="100775"/>
                </a:lnTo>
                <a:lnTo>
                  <a:pt x="67501" y="54147"/>
                </a:lnTo>
                <a:lnTo>
                  <a:pt x="68015" y="49912"/>
                </a:lnTo>
                <a:lnTo>
                  <a:pt x="71798" y="40150"/>
                </a:lnTo>
                <a:lnTo>
                  <a:pt x="82073" y="30405"/>
                </a:lnTo>
                <a:lnTo>
                  <a:pt x="102089" y="26015"/>
                </a:lnTo>
                <a:lnTo>
                  <a:pt x="156275" y="26015"/>
                </a:lnTo>
                <a:lnTo>
                  <a:pt x="147342" y="15653"/>
                </a:lnTo>
                <a:lnTo>
                  <a:pt x="126718" y="4178"/>
                </a:lnTo>
                <a:lnTo>
                  <a:pt x="102113" y="0"/>
                </a:lnTo>
                <a:close/>
              </a:path>
              <a:path w="203834" h="203835">
                <a:moveTo>
                  <a:pt x="156275" y="26015"/>
                </a:moveTo>
                <a:lnTo>
                  <a:pt x="102089" y="26015"/>
                </a:lnTo>
                <a:lnTo>
                  <a:pt x="121480" y="30477"/>
                </a:lnTo>
                <a:lnTo>
                  <a:pt x="131824" y="40215"/>
                </a:lnTo>
                <a:lnTo>
                  <a:pt x="135954" y="49937"/>
                </a:lnTo>
                <a:lnTo>
                  <a:pt x="136667" y="54147"/>
                </a:lnTo>
                <a:lnTo>
                  <a:pt x="136702" y="100775"/>
                </a:lnTo>
                <a:lnTo>
                  <a:pt x="169383" y="100775"/>
                </a:lnTo>
                <a:lnTo>
                  <a:pt x="169335" y="54147"/>
                </a:lnTo>
                <a:lnTo>
                  <a:pt x="162157" y="32839"/>
                </a:lnTo>
                <a:lnTo>
                  <a:pt x="156275" y="26015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58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2253" y="1360625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60" h="49530">
                <a:moveTo>
                  <a:pt x="31066" y="0"/>
                </a:moveTo>
                <a:lnTo>
                  <a:pt x="31187" y="304"/>
                </a:lnTo>
                <a:lnTo>
                  <a:pt x="14289" y="6040"/>
                </a:lnTo>
                <a:lnTo>
                  <a:pt x="4959" y="16221"/>
                </a:lnTo>
                <a:lnTo>
                  <a:pt x="946" y="26933"/>
                </a:lnTo>
                <a:lnTo>
                  <a:pt x="0" y="34264"/>
                </a:lnTo>
                <a:lnTo>
                  <a:pt x="0" y="48968"/>
                </a:lnTo>
                <a:lnTo>
                  <a:pt x="1081" y="41040"/>
                </a:lnTo>
                <a:lnTo>
                  <a:pt x="5755" y="29574"/>
                </a:lnTo>
                <a:lnTo>
                  <a:pt x="16711" y="19241"/>
                </a:lnTo>
                <a:lnTo>
                  <a:pt x="36640" y="14715"/>
                </a:lnTo>
                <a:lnTo>
                  <a:pt x="67676" y="14715"/>
                </a:lnTo>
                <a:lnTo>
                  <a:pt x="66965" y="12983"/>
                </a:lnTo>
                <a:lnTo>
                  <a:pt x="54375" y="2411"/>
                </a:lnTo>
                <a:lnTo>
                  <a:pt x="31066" y="0"/>
                </a:lnTo>
                <a:close/>
              </a:path>
              <a:path w="73660" h="49530">
                <a:moveTo>
                  <a:pt x="67676" y="14715"/>
                </a:moveTo>
                <a:lnTo>
                  <a:pt x="36640" y="14715"/>
                </a:lnTo>
                <a:lnTo>
                  <a:pt x="56558" y="19241"/>
                </a:lnTo>
                <a:lnTo>
                  <a:pt x="67511" y="29574"/>
                </a:lnTo>
                <a:lnTo>
                  <a:pt x="72186" y="41040"/>
                </a:lnTo>
                <a:lnTo>
                  <a:pt x="73270" y="48968"/>
                </a:lnTo>
                <a:lnTo>
                  <a:pt x="73270" y="34264"/>
                </a:lnTo>
                <a:lnTo>
                  <a:pt x="72155" y="25629"/>
                </a:lnTo>
                <a:lnTo>
                  <a:pt x="67676" y="1471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7296" y="1333494"/>
            <a:ext cx="203835" cy="215900"/>
          </a:xfrm>
          <a:custGeom>
            <a:avLst/>
            <a:gdLst/>
            <a:ahLst/>
            <a:cxnLst/>
            <a:rect l="l" t="t" r="r" b="b"/>
            <a:pathLst>
              <a:path w="203835" h="215900">
                <a:moveTo>
                  <a:pt x="203207" y="106702"/>
                </a:moveTo>
                <a:lnTo>
                  <a:pt x="0" y="106702"/>
                </a:lnTo>
                <a:lnTo>
                  <a:pt x="0" y="215657"/>
                </a:lnTo>
                <a:lnTo>
                  <a:pt x="203207" y="215657"/>
                </a:lnTo>
                <a:lnTo>
                  <a:pt x="203207" y="106702"/>
                </a:lnTo>
                <a:close/>
              </a:path>
              <a:path w="203835" h="215900">
                <a:moveTo>
                  <a:pt x="102114" y="0"/>
                </a:moveTo>
                <a:lnTo>
                  <a:pt x="56765" y="16528"/>
                </a:lnTo>
                <a:lnTo>
                  <a:pt x="34843" y="57331"/>
                </a:lnTo>
                <a:lnTo>
                  <a:pt x="34819" y="106702"/>
                </a:lnTo>
                <a:lnTo>
                  <a:pt x="67476" y="106702"/>
                </a:lnTo>
                <a:lnTo>
                  <a:pt x="67501" y="57331"/>
                </a:lnTo>
                <a:lnTo>
                  <a:pt x="68015" y="52849"/>
                </a:lnTo>
                <a:lnTo>
                  <a:pt x="71798" y="42512"/>
                </a:lnTo>
                <a:lnTo>
                  <a:pt x="82073" y="32193"/>
                </a:lnTo>
                <a:lnTo>
                  <a:pt x="102088" y="27546"/>
                </a:lnTo>
                <a:lnTo>
                  <a:pt x="156275" y="27546"/>
                </a:lnTo>
                <a:lnTo>
                  <a:pt x="147342" y="16574"/>
                </a:lnTo>
                <a:lnTo>
                  <a:pt x="126719" y="4423"/>
                </a:lnTo>
                <a:lnTo>
                  <a:pt x="102114" y="0"/>
                </a:lnTo>
                <a:close/>
              </a:path>
              <a:path w="203835" h="215900">
                <a:moveTo>
                  <a:pt x="156275" y="27546"/>
                </a:moveTo>
                <a:lnTo>
                  <a:pt x="102088" y="27546"/>
                </a:lnTo>
                <a:lnTo>
                  <a:pt x="121479" y="32270"/>
                </a:lnTo>
                <a:lnTo>
                  <a:pt x="131824" y="42580"/>
                </a:lnTo>
                <a:lnTo>
                  <a:pt x="135955" y="52875"/>
                </a:lnTo>
                <a:lnTo>
                  <a:pt x="136667" y="57331"/>
                </a:lnTo>
                <a:lnTo>
                  <a:pt x="136702" y="106702"/>
                </a:lnTo>
                <a:lnTo>
                  <a:pt x="169383" y="106702"/>
                </a:lnTo>
                <a:lnTo>
                  <a:pt x="169335" y="57331"/>
                </a:lnTo>
                <a:lnTo>
                  <a:pt x="162157" y="34770"/>
                </a:lnTo>
                <a:lnTo>
                  <a:pt x="156275" y="27546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58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2253" y="2641818"/>
            <a:ext cx="73660" cy="46355"/>
          </a:xfrm>
          <a:custGeom>
            <a:avLst/>
            <a:gdLst/>
            <a:ahLst/>
            <a:cxnLst/>
            <a:rect l="l" t="t" r="r" b="b"/>
            <a:pathLst>
              <a:path w="73660" h="46355">
                <a:moveTo>
                  <a:pt x="31066" y="0"/>
                </a:moveTo>
                <a:lnTo>
                  <a:pt x="31187" y="288"/>
                </a:lnTo>
                <a:lnTo>
                  <a:pt x="14289" y="5705"/>
                </a:lnTo>
                <a:lnTo>
                  <a:pt x="4959" y="15320"/>
                </a:lnTo>
                <a:lnTo>
                  <a:pt x="946" y="25437"/>
                </a:lnTo>
                <a:lnTo>
                  <a:pt x="0" y="32362"/>
                </a:lnTo>
                <a:lnTo>
                  <a:pt x="0" y="46249"/>
                </a:lnTo>
                <a:lnTo>
                  <a:pt x="1081" y="38761"/>
                </a:lnTo>
                <a:lnTo>
                  <a:pt x="5755" y="27932"/>
                </a:lnTo>
                <a:lnTo>
                  <a:pt x="16711" y="18173"/>
                </a:lnTo>
                <a:lnTo>
                  <a:pt x="36640" y="13898"/>
                </a:lnTo>
                <a:lnTo>
                  <a:pt x="67676" y="13898"/>
                </a:lnTo>
                <a:lnTo>
                  <a:pt x="66965" y="12262"/>
                </a:lnTo>
                <a:lnTo>
                  <a:pt x="54375" y="2277"/>
                </a:lnTo>
                <a:lnTo>
                  <a:pt x="31066" y="0"/>
                </a:lnTo>
                <a:close/>
              </a:path>
              <a:path w="73660" h="46355">
                <a:moveTo>
                  <a:pt x="67676" y="13898"/>
                </a:moveTo>
                <a:lnTo>
                  <a:pt x="36640" y="13898"/>
                </a:lnTo>
                <a:lnTo>
                  <a:pt x="56558" y="18173"/>
                </a:lnTo>
                <a:lnTo>
                  <a:pt x="67511" y="27932"/>
                </a:lnTo>
                <a:lnTo>
                  <a:pt x="72186" y="38761"/>
                </a:lnTo>
                <a:lnTo>
                  <a:pt x="73270" y="46249"/>
                </a:lnTo>
                <a:lnTo>
                  <a:pt x="73270" y="32362"/>
                </a:lnTo>
                <a:lnTo>
                  <a:pt x="72155" y="24206"/>
                </a:lnTo>
                <a:lnTo>
                  <a:pt x="67676" y="13898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7296" y="2616194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207" y="100775"/>
                </a:moveTo>
                <a:lnTo>
                  <a:pt x="0" y="100775"/>
                </a:lnTo>
                <a:lnTo>
                  <a:pt x="0" y="203676"/>
                </a:lnTo>
                <a:lnTo>
                  <a:pt x="203207" y="203676"/>
                </a:lnTo>
                <a:lnTo>
                  <a:pt x="203207" y="100775"/>
                </a:lnTo>
                <a:close/>
              </a:path>
              <a:path w="203835" h="203835">
                <a:moveTo>
                  <a:pt x="102114" y="0"/>
                </a:moveTo>
                <a:lnTo>
                  <a:pt x="56765" y="15610"/>
                </a:lnTo>
                <a:lnTo>
                  <a:pt x="34843" y="54147"/>
                </a:lnTo>
                <a:lnTo>
                  <a:pt x="34819" y="100775"/>
                </a:lnTo>
                <a:lnTo>
                  <a:pt x="67476" y="100775"/>
                </a:lnTo>
                <a:lnTo>
                  <a:pt x="67501" y="54147"/>
                </a:lnTo>
                <a:lnTo>
                  <a:pt x="68015" y="49912"/>
                </a:lnTo>
                <a:lnTo>
                  <a:pt x="71798" y="40150"/>
                </a:lnTo>
                <a:lnTo>
                  <a:pt x="82073" y="30405"/>
                </a:lnTo>
                <a:lnTo>
                  <a:pt x="102088" y="26015"/>
                </a:lnTo>
                <a:lnTo>
                  <a:pt x="156274" y="26015"/>
                </a:lnTo>
                <a:lnTo>
                  <a:pt x="147342" y="15653"/>
                </a:lnTo>
                <a:lnTo>
                  <a:pt x="126719" y="4178"/>
                </a:lnTo>
                <a:lnTo>
                  <a:pt x="102114" y="0"/>
                </a:lnTo>
                <a:close/>
              </a:path>
              <a:path w="203835" h="203835">
                <a:moveTo>
                  <a:pt x="156274" y="26015"/>
                </a:moveTo>
                <a:lnTo>
                  <a:pt x="102088" y="26015"/>
                </a:lnTo>
                <a:lnTo>
                  <a:pt x="121479" y="30477"/>
                </a:lnTo>
                <a:lnTo>
                  <a:pt x="131824" y="40215"/>
                </a:lnTo>
                <a:lnTo>
                  <a:pt x="135955" y="49937"/>
                </a:lnTo>
                <a:lnTo>
                  <a:pt x="136667" y="54147"/>
                </a:lnTo>
                <a:lnTo>
                  <a:pt x="136702" y="100775"/>
                </a:lnTo>
                <a:lnTo>
                  <a:pt x="169383" y="100775"/>
                </a:lnTo>
                <a:lnTo>
                  <a:pt x="169335" y="54147"/>
                </a:lnTo>
                <a:lnTo>
                  <a:pt x="162157" y="32839"/>
                </a:lnTo>
                <a:lnTo>
                  <a:pt x="156274" y="26015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1200" y="2806700"/>
            <a:ext cx="7366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400" y="2806700"/>
            <a:ext cx="7366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1200" y="1511300"/>
            <a:ext cx="736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5400" y="1511300"/>
            <a:ext cx="736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94"/>
              </a:lnSpc>
            </a:pPr>
            <a:r>
              <a:rPr spc="-5" dirty="0"/>
              <a:t>VPC </a:t>
            </a:r>
            <a:r>
              <a:rPr spc="-20" dirty="0"/>
              <a:t>CIDR: </a:t>
            </a:r>
            <a:r>
              <a:rPr spc="15" dirty="0"/>
              <a:t>10.1.0.0</a:t>
            </a:r>
            <a:r>
              <a:rPr spc="-185" dirty="0"/>
              <a:t> </a:t>
            </a:r>
            <a:r>
              <a:rPr spc="10" dirty="0"/>
              <a:t>/16</a:t>
            </a: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541145" algn="ctr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FFFFFF"/>
                </a:solidFill>
              </a:rPr>
              <a:t>N</a:t>
            </a:r>
            <a:endParaRPr sz="1800"/>
          </a:p>
          <a:p>
            <a:pPr marL="1330960">
              <a:lnSpc>
                <a:spcPts val="1000"/>
              </a:lnSpc>
              <a:spcBef>
                <a:spcPts val="1495"/>
              </a:spcBef>
              <a:tabLst>
                <a:tab pos="5598160" algn="l"/>
              </a:tabLst>
            </a:pPr>
            <a:r>
              <a:rPr b="0" spc="-20" dirty="0">
                <a:latin typeface="Arial"/>
                <a:cs typeface="Arial"/>
              </a:rPr>
              <a:t>Web	Web</a:t>
            </a:r>
          </a:p>
          <a:p>
            <a:pPr marR="1689100" algn="r">
              <a:lnSpc>
                <a:spcPts val="1000"/>
              </a:lnSpc>
              <a:tabLst>
                <a:tab pos="1254760" algn="l"/>
                <a:tab pos="4114165" algn="l"/>
                <a:tab pos="5521960" algn="l"/>
              </a:tabLst>
            </a:pPr>
            <a:r>
              <a:rPr b="0" spc="-5" dirty="0">
                <a:latin typeface="Arial"/>
                <a:cs typeface="Arial"/>
              </a:rPr>
              <a:t>Subne</a:t>
            </a:r>
            <a:r>
              <a:rPr b="0" dirty="0">
                <a:latin typeface="Arial"/>
                <a:cs typeface="Arial"/>
              </a:rPr>
              <a:t>t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(</a:t>
            </a:r>
            <a:r>
              <a:rPr b="0" spc="-5" dirty="0">
                <a:latin typeface="Arial"/>
                <a:cs typeface="Arial"/>
              </a:rPr>
              <a:t>10</a:t>
            </a:r>
            <a:r>
              <a:rPr b="0" spc="50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1</a:t>
            </a:r>
            <a:r>
              <a:rPr b="0" spc="50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1</a:t>
            </a:r>
            <a:r>
              <a:rPr b="0" spc="50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0</a:t>
            </a:r>
            <a:r>
              <a:rPr b="0" spc="45" dirty="0">
                <a:latin typeface="Arial"/>
                <a:cs typeface="Arial"/>
              </a:rPr>
              <a:t>/</a:t>
            </a:r>
            <a:r>
              <a:rPr b="0" spc="-5" dirty="0">
                <a:latin typeface="Arial"/>
                <a:cs typeface="Arial"/>
              </a:rPr>
              <a:t>24</a:t>
            </a:r>
            <a:r>
              <a:rPr b="0" dirty="0">
                <a:latin typeface="Arial"/>
                <a:cs typeface="Arial"/>
              </a:rPr>
              <a:t>)	</a:t>
            </a:r>
            <a:r>
              <a:rPr sz="1350" b="0" baseline="-12345" dirty="0">
                <a:latin typeface="Arial"/>
                <a:cs typeface="Arial"/>
              </a:rPr>
              <a:t>(</a:t>
            </a:r>
            <a:r>
              <a:rPr sz="1350" b="0" spc="-7" baseline="-12345" dirty="0">
                <a:latin typeface="Arial"/>
                <a:cs typeface="Arial"/>
              </a:rPr>
              <a:t>pub</a:t>
            </a:r>
            <a:r>
              <a:rPr sz="1350" b="0" baseline="-12345" dirty="0">
                <a:latin typeface="Arial"/>
                <a:cs typeface="Arial"/>
              </a:rPr>
              <a:t>li</a:t>
            </a:r>
            <a:r>
              <a:rPr sz="1350" b="0" spc="67" baseline="-12345" dirty="0">
                <a:latin typeface="Arial"/>
                <a:cs typeface="Arial"/>
              </a:rPr>
              <a:t>c</a:t>
            </a:r>
            <a:r>
              <a:rPr sz="1350" b="0" baseline="-12345" dirty="0">
                <a:latin typeface="Arial"/>
                <a:cs typeface="Arial"/>
              </a:rPr>
              <a:t>)	</a:t>
            </a:r>
            <a:r>
              <a:rPr sz="900" b="0" spc="-5" dirty="0">
                <a:latin typeface="Arial"/>
                <a:cs typeface="Arial"/>
              </a:rPr>
              <a:t>Subne</a:t>
            </a:r>
            <a:r>
              <a:rPr sz="900" b="0" dirty="0">
                <a:latin typeface="Arial"/>
                <a:cs typeface="Arial"/>
              </a:rPr>
              <a:t>t</a:t>
            </a:r>
            <a:r>
              <a:rPr sz="900" b="0" spc="-5" dirty="0">
                <a:latin typeface="Arial"/>
                <a:cs typeface="Arial"/>
              </a:rPr>
              <a:t> (10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1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2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0</a:t>
            </a:r>
            <a:r>
              <a:rPr sz="900" b="0" spc="50" dirty="0">
                <a:latin typeface="Arial"/>
                <a:cs typeface="Arial"/>
              </a:rPr>
              <a:t>/</a:t>
            </a:r>
            <a:r>
              <a:rPr sz="900" b="0" spc="-5" dirty="0">
                <a:latin typeface="Arial"/>
                <a:cs typeface="Arial"/>
              </a:rPr>
              <a:t>24</a:t>
            </a:r>
            <a:r>
              <a:rPr sz="900" b="0" dirty="0">
                <a:latin typeface="Arial"/>
                <a:cs typeface="Arial"/>
              </a:rPr>
              <a:t>)	</a:t>
            </a:r>
            <a:r>
              <a:rPr sz="1350" b="0" baseline="-12345" dirty="0">
                <a:latin typeface="Arial"/>
                <a:cs typeface="Arial"/>
              </a:rPr>
              <a:t>(</a:t>
            </a:r>
            <a:r>
              <a:rPr sz="1350" b="0" spc="-7" baseline="-12345" dirty="0">
                <a:latin typeface="Arial"/>
                <a:cs typeface="Arial"/>
              </a:rPr>
              <a:t>pub</a:t>
            </a:r>
            <a:r>
              <a:rPr sz="1350" b="0" baseline="-12345" dirty="0">
                <a:latin typeface="Arial"/>
                <a:cs typeface="Arial"/>
              </a:rPr>
              <a:t>li</a:t>
            </a:r>
            <a:r>
              <a:rPr sz="1350" b="0" spc="67" baseline="-12345" dirty="0">
                <a:latin typeface="Arial"/>
                <a:cs typeface="Arial"/>
              </a:rPr>
              <a:t>c</a:t>
            </a:r>
            <a:r>
              <a:rPr sz="1350" b="0" baseline="-12345" dirty="0">
                <a:latin typeface="Arial"/>
                <a:cs typeface="Arial"/>
              </a:rPr>
              <a:t>)</a:t>
            </a:r>
            <a:endParaRPr sz="1350" baseline="-1234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R="1629410" algn="r">
              <a:lnSpc>
                <a:spcPts val="1000"/>
              </a:lnSpc>
              <a:tabLst>
                <a:tab pos="4266565" algn="l"/>
              </a:tabLst>
            </a:pPr>
            <a:r>
              <a:rPr b="0" spc="-50" dirty="0">
                <a:latin typeface="Arial"/>
                <a:cs typeface="Arial"/>
              </a:rPr>
              <a:t>D</a:t>
            </a:r>
            <a:r>
              <a:rPr b="0" spc="-5" dirty="0">
                <a:latin typeface="Arial"/>
                <a:cs typeface="Arial"/>
              </a:rPr>
              <a:t>a</a:t>
            </a:r>
            <a:r>
              <a:rPr b="0" spc="50" dirty="0">
                <a:latin typeface="Arial"/>
                <a:cs typeface="Arial"/>
              </a:rPr>
              <a:t>t</a:t>
            </a:r>
            <a:r>
              <a:rPr b="0" spc="-5" dirty="0">
                <a:latin typeface="Arial"/>
                <a:cs typeface="Arial"/>
              </a:rPr>
              <a:t>aba</a:t>
            </a:r>
            <a:r>
              <a:rPr b="0" spc="50" dirty="0">
                <a:latin typeface="Arial"/>
                <a:cs typeface="Arial"/>
              </a:rPr>
              <a:t>s</a:t>
            </a:r>
            <a:r>
              <a:rPr b="0" dirty="0">
                <a:latin typeface="Arial"/>
                <a:cs typeface="Arial"/>
              </a:rPr>
              <a:t>e	</a:t>
            </a:r>
            <a:r>
              <a:rPr b="0" spc="-50" dirty="0">
                <a:latin typeface="Arial"/>
                <a:cs typeface="Arial"/>
              </a:rPr>
              <a:t>D</a:t>
            </a:r>
            <a:r>
              <a:rPr b="0" spc="-5" dirty="0">
                <a:latin typeface="Arial"/>
                <a:cs typeface="Arial"/>
              </a:rPr>
              <a:t>a</a:t>
            </a:r>
            <a:r>
              <a:rPr b="0" spc="50" dirty="0">
                <a:latin typeface="Arial"/>
                <a:cs typeface="Arial"/>
              </a:rPr>
              <a:t>t</a:t>
            </a:r>
            <a:r>
              <a:rPr b="0" spc="-5" dirty="0">
                <a:latin typeface="Arial"/>
                <a:cs typeface="Arial"/>
              </a:rPr>
              <a:t>aba</a:t>
            </a:r>
            <a:r>
              <a:rPr b="0" spc="50" dirty="0">
                <a:latin typeface="Arial"/>
                <a:cs typeface="Arial"/>
              </a:rPr>
              <a:t>s</a:t>
            </a:r>
            <a:r>
              <a:rPr b="0" dirty="0">
                <a:latin typeface="Arial"/>
                <a:cs typeface="Arial"/>
              </a:rPr>
              <a:t>e</a:t>
            </a:r>
          </a:p>
          <a:p>
            <a:pPr marR="1667510" algn="r">
              <a:lnSpc>
                <a:spcPts val="1000"/>
              </a:lnSpc>
              <a:tabLst>
                <a:tab pos="1225550" algn="l"/>
                <a:tab pos="4114165" algn="l"/>
                <a:tab pos="5492750" algn="l"/>
              </a:tabLst>
            </a:pPr>
            <a:r>
              <a:rPr b="0" spc="-5" dirty="0">
                <a:latin typeface="Arial"/>
                <a:cs typeface="Arial"/>
              </a:rPr>
              <a:t>Subne</a:t>
            </a:r>
            <a:r>
              <a:rPr b="0" dirty="0">
                <a:latin typeface="Arial"/>
                <a:cs typeface="Arial"/>
              </a:rPr>
              <a:t>t</a:t>
            </a:r>
            <a:r>
              <a:rPr b="0" spc="-5" dirty="0">
                <a:latin typeface="Arial"/>
                <a:cs typeface="Arial"/>
              </a:rPr>
              <a:t> (10</a:t>
            </a:r>
            <a:r>
              <a:rPr b="0" spc="45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1</a:t>
            </a:r>
            <a:r>
              <a:rPr b="0" spc="45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3</a:t>
            </a:r>
            <a:r>
              <a:rPr b="0" spc="45" dirty="0">
                <a:latin typeface="Arial"/>
                <a:cs typeface="Arial"/>
              </a:rPr>
              <a:t>.</a:t>
            </a:r>
            <a:r>
              <a:rPr b="0" spc="-5" dirty="0">
                <a:latin typeface="Arial"/>
                <a:cs typeface="Arial"/>
              </a:rPr>
              <a:t>0</a:t>
            </a:r>
            <a:r>
              <a:rPr b="0" spc="50" dirty="0">
                <a:latin typeface="Arial"/>
                <a:cs typeface="Arial"/>
              </a:rPr>
              <a:t>/</a:t>
            </a:r>
            <a:r>
              <a:rPr b="0" spc="-5" dirty="0">
                <a:latin typeface="Arial"/>
                <a:cs typeface="Arial"/>
              </a:rPr>
              <a:t>24</a:t>
            </a:r>
            <a:r>
              <a:rPr b="0" dirty="0">
                <a:latin typeface="Arial"/>
                <a:cs typeface="Arial"/>
              </a:rPr>
              <a:t>)	</a:t>
            </a:r>
            <a:r>
              <a:rPr sz="1350" b="0" baseline="-12345" dirty="0">
                <a:latin typeface="Arial"/>
                <a:cs typeface="Arial"/>
              </a:rPr>
              <a:t>(</a:t>
            </a:r>
            <a:r>
              <a:rPr sz="1350" b="0" spc="-7" baseline="-12345" dirty="0">
                <a:latin typeface="Arial"/>
                <a:cs typeface="Arial"/>
              </a:rPr>
              <a:t>p</a:t>
            </a:r>
            <a:r>
              <a:rPr sz="1350" b="0" baseline="-12345" dirty="0">
                <a:latin typeface="Arial"/>
                <a:cs typeface="Arial"/>
              </a:rPr>
              <a:t>ri</a:t>
            </a:r>
            <a:r>
              <a:rPr sz="1350" b="0" spc="67" baseline="-12345" dirty="0">
                <a:latin typeface="Arial"/>
                <a:cs typeface="Arial"/>
              </a:rPr>
              <a:t>v</a:t>
            </a:r>
            <a:r>
              <a:rPr sz="1350" b="0" spc="-7" baseline="-12345" dirty="0">
                <a:latin typeface="Arial"/>
                <a:cs typeface="Arial"/>
              </a:rPr>
              <a:t>a</a:t>
            </a:r>
            <a:r>
              <a:rPr sz="1350" b="0" spc="67" baseline="-12345" dirty="0">
                <a:latin typeface="Arial"/>
                <a:cs typeface="Arial"/>
              </a:rPr>
              <a:t>t</a:t>
            </a:r>
            <a:r>
              <a:rPr sz="1350" b="0" spc="-7" baseline="-12345" dirty="0">
                <a:latin typeface="Arial"/>
                <a:cs typeface="Arial"/>
              </a:rPr>
              <a:t>e</a:t>
            </a:r>
            <a:r>
              <a:rPr sz="1350" b="0" baseline="-12345" dirty="0">
                <a:latin typeface="Arial"/>
                <a:cs typeface="Arial"/>
              </a:rPr>
              <a:t>)	</a:t>
            </a:r>
            <a:r>
              <a:rPr sz="900" b="0" spc="-5" dirty="0">
                <a:latin typeface="Arial"/>
                <a:cs typeface="Arial"/>
              </a:rPr>
              <a:t>Subne</a:t>
            </a:r>
            <a:r>
              <a:rPr sz="900" b="0" dirty="0">
                <a:latin typeface="Arial"/>
                <a:cs typeface="Arial"/>
              </a:rPr>
              <a:t>t</a:t>
            </a:r>
            <a:r>
              <a:rPr sz="900" b="0" spc="-5" dirty="0">
                <a:latin typeface="Arial"/>
                <a:cs typeface="Arial"/>
              </a:rPr>
              <a:t> (10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1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4</a:t>
            </a:r>
            <a:r>
              <a:rPr sz="900" b="0" spc="45" dirty="0">
                <a:latin typeface="Arial"/>
                <a:cs typeface="Arial"/>
              </a:rPr>
              <a:t>.</a:t>
            </a:r>
            <a:r>
              <a:rPr sz="900" b="0" spc="-5" dirty="0">
                <a:latin typeface="Arial"/>
                <a:cs typeface="Arial"/>
              </a:rPr>
              <a:t>0</a:t>
            </a:r>
            <a:r>
              <a:rPr sz="900" b="0" spc="50" dirty="0">
                <a:latin typeface="Arial"/>
                <a:cs typeface="Arial"/>
              </a:rPr>
              <a:t>/</a:t>
            </a:r>
            <a:r>
              <a:rPr sz="900" b="0" spc="-5" dirty="0">
                <a:latin typeface="Arial"/>
                <a:cs typeface="Arial"/>
              </a:rPr>
              <a:t>24</a:t>
            </a:r>
            <a:r>
              <a:rPr sz="900" b="0" dirty="0">
                <a:latin typeface="Arial"/>
                <a:cs typeface="Arial"/>
              </a:rPr>
              <a:t>)	</a:t>
            </a:r>
            <a:r>
              <a:rPr sz="1350" b="0" baseline="-12345" dirty="0">
                <a:latin typeface="Arial"/>
                <a:cs typeface="Arial"/>
              </a:rPr>
              <a:t>(</a:t>
            </a:r>
            <a:r>
              <a:rPr sz="1350" b="0" spc="-7" baseline="-12345" dirty="0">
                <a:latin typeface="Arial"/>
                <a:cs typeface="Arial"/>
              </a:rPr>
              <a:t>p</a:t>
            </a:r>
            <a:r>
              <a:rPr sz="1350" b="0" baseline="-12345" dirty="0">
                <a:latin typeface="Arial"/>
                <a:cs typeface="Arial"/>
              </a:rPr>
              <a:t>ri</a:t>
            </a:r>
            <a:r>
              <a:rPr sz="1350" b="0" spc="67" baseline="-12345" dirty="0">
                <a:latin typeface="Arial"/>
                <a:cs typeface="Arial"/>
              </a:rPr>
              <a:t>v</a:t>
            </a:r>
            <a:r>
              <a:rPr sz="1350" b="0" spc="-7" baseline="-12345" dirty="0">
                <a:latin typeface="Arial"/>
                <a:cs typeface="Arial"/>
              </a:rPr>
              <a:t>a</a:t>
            </a:r>
            <a:r>
              <a:rPr sz="1350" b="0" spc="67" baseline="-12345" dirty="0">
                <a:latin typeface="Arial"/>
                <a:cs typeface="Arial"/>
              </a:rPr>
              <a:t>t</a:t>
            </a:r>
            <a:r>
              <a:rPr sz="1350" b="0" spc="-7" baseline="-12345" dirty="0">
                <a:latin typeface="Arial"/>
                <a:cs typeface="Arial"/>
              </a:rPr>
              <a:t>e</a:t>
            </a:r>
            <a:r>
              <a:rPr sz="1350" b="0" baseline="-12345" dirty="0">
                <a:latin typeface="Arial"/>
                <a:cs typeface="Arial"/>
              </a:rPr>
              <a:t>)</a:t>
            </a:r>
            <a:endParaRPr sz="1350" baseline="-12345">
              <a:latin typeface="Arial"/>
              <a:cs typeface="Arial"/>
            </a:endParaRPr>
          </a:p>
          <a:p>
            <a:pPr marL="2204085">
              <a:lnSpc>
                <a:spcPct val="100000"/>
              </a:lnSpc>
              <a:spcBef>
                <a:spcPts val="965"/>
              </a:spcBef>
              <a:tabLst>
                <a:tab pos="6318885" algn="l"/>
              </a:tabLst>
            </a:pPr>
            <a:r>
              <a:rPr spc="10" dirty="0">
                <a:solidFill>
                  <a:srgbClr val="F7981F"/>
                </a:solidFill>
              </a:rPr>
              <a:t>Availability</a:t>
            </a:r>
            <a:r>
              <a:rPr spc="-55" dirty="0">
                <a:solidFill>
                  <a:srgbClr val="F7981F"/>
                </a:solidFill>
              </a:rPr>
              <a:t> </a:t>
            </a:r>
            <a:r>
              <a:rPr spc="-40" dirty="0">
                <a:solidFill>
                  <a:srgbClr val="F7981F"/>
                </a:solidFill>
              </a:rPr>
              <a:t>Zone</a:t>
            </a:r>
            <a:r>
              <a:rPr spc="60" dirty="0">
                <a:solidFill>
                  <a:srgbClr val="F7981F"/>
                </a:solidFill>
              </a:rPr>
              <a:t> </a:t>
            </a:r>
            <a:r>
              <a:rPr dirty="0">
                <a:solidFill>
                  <a:srgbClr val="F7981F"/>
                </a:solidFill>
              </a:rPr>
              <a:t>A	</a:t>
            </a:r>
            <a:r>
              <a:rPr spc="10" dirty="0">
                <a:solidFill>
                  <a:srgbClr val="F7981F"/>
                </a:solidFill>
              </a:rPr>
              <a:t>Availability </a:t>
            </a:r>
            <a:r>
              <a:rPr spc="-40" dirty="0">
                <a:solidFill>
                  <a:srgbClr val="F7981F"/>
                </a:solidFill>
              </a:rPr>
              <a:t>Zone</a:t>
            </a:r>
            <a:r>
              <a:rPr spc="-30" dirty="0">
                <a:solidFill>
                  <a:srgbClr val="F7981F"/>
                </a:solidFill>
              </a:rPr>
              <a:t> </a:t>
            </a:r>
            <a:r>
              <a:rPr dirty="0">
                <a:solidFill>
                  <a:srgbClr val="F7981F"/>
                </a:solidFill>
              </a:rPr>
              <a:t>B</a:t>
            </a:r>
          </a:p>
        </p:txBody>
      </p:sp>
      <p:sp>
        <p:nvSpPr>
          <p:cNvPr id="29" name="object 29"/>
          <p:cNvSpPr/>
          <p:nvPr/>
        </p:nvSpPr>
        <p:spPr>
          <a:xfrm>
            <a:off x="254000" y="609600"/>
            <a:ext cx="8534400" cy="4191000"/>
          </a:xfrm>
          <a:custGeom>
            <a:avLst/>
            <a:gdLst/>
            <a:ahLst/>
            <a:cxnLst/>
            <a:rect l="l" t="t" r="r" b="b"/>
            <a:pathLst>
              <a:path w="8534400" h="4191000">
                <a:moveTo>
                  <a:pt x="0" y="0"/>
                </a:moveTo>
                <a:lnTo>
                  <a:pt x="8534400" y="0"/>
                </a:lnTo>
                <a:lnTo>
                  <a:pt x="8534400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2600" y="3227070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5" h="243839">
                <a:moveTo>
                  <a:pt x="0" y="0"/>
                </a:moveTo>
                <a:lnTo>
                  <a:pt x="1074548" y="0"/>
                </a:lnTo>
                <a:lnTo>
                  <a:pt x="1074548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27148" y="322707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2600" y="3470909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5" h="243839">
                <a:moveTo>
                  <a:pt x="0" y="0"/>
                </a:moveTo>
                <a:lnTo>
                  <a:pt x="1074548" y="0"/>
                </a:lnTo>
                <a:lnTo>
                  <a:pt x="107454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7148" y="3470909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747837" y="2734627"/>
          <a:ext cx="2293620" cy="98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1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solidFill>
                      <a:srgbClr val="E98E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165860" algn="l"/>
                        </a:tabLst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Destination	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165860" algn="l"/>
                        </a:tabLst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10.1.0.0/16	Local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1165860" algn="l"/>
                        </a:tabLst>
                      </a:pPr>
                      <a:r>
                        <a:rPr sz="1000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0.0.0.0/0	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NAT </a:t>
                      </a:r>
                      <a:r>
                        <a:rPr sz="1000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Endpoint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4038600" y="34163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609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8600" y="27305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8200" y="3035300"/>
            <a:ext cx="4318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6459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/>
              <a:t>Private </a:t>
            </a:r>
            <a:r>
              <a:rPr sz="2800" dirty="0"/>
              <a:t>Subnet </a:t>
            </a:r>
            <a:r>
              <a:rPr sz="2800" spc="-15" dirty="0"/>
              <a:t>Routing </a:t>
            </a:r>
            <a:r>
              <a:rPr sz="2800" spc="-470" dirty="0"/>
              <a:t>-­</a:t>
            </a:r>
            <a:r>
              <a:rPr sz="2800" spc="-380" dirty="0"/>
              <a:t> </a:t>
            </a:r>
            <a:r>
              <a:rPr sz="2800" spc="-15" dirty="0"/>
              <a:t>NATGateway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395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/>
              <a:t>Private </a:t>
            </a:r>
            <a:r>
              <a:rPr sz="2800" dirty="0"/>
              <a:t>Subnet</a:t>
            </a:r>
            <a:r>
              <a:rPr sz="2800" spc="-215" dirty="0"/>
              <a:t> </a:t>
            </a:r>
            <a:r>
              <a:rPr sz="2800" spc="-15" dirty="0"/>
              <a:t>Routing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2299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300" y="647700"/>
            <a:ext cx="6731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0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108" y="3571971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496" y="2616194"/>
            <a:ext cx="203207" cy="21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850" y="149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00909" y="2299967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5850" y="2762250"/>
            <a:ext cx="3416300" cy="1016000"/>
          </a:xfrm>
          <a:custGeom>
            <a:avLst/>
            <a:gdLst/>
            <a:ahLst/>
            <a:cxnLst/>
            <a:rect l="l" t="t" r="r" b="b"/>
            <a:pathLst>
              <a:path w="34163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3316550" y="0"/>
                </a:lnTo>
                <a:lnTo>
                  <a:pt x="3355377" y="7838"/>
                </a:lnTo>
                <a:lnTo>
                  <a:pt x="3387083" y="29216"/>
                </a:lnTo>
                <a:lnTo>
                  <a:pt x="3408461" y="60923"/>
                </a:lnTo>
                <a:lnTo>
                  <a:pt x="3416300" y="99750"/>
                </a:lnTo>
                <a:lnTo>
                  <a:pt x="3416300" y="916249"/>
                </a:lnTo>
                <a:lnTo>
                  <a:pt x="3408461" y="955076"/>
                </a:lnTo>
                <a:lnTo>
                  <a:pt x="3387083" y="986783"/>
                </a:lnTo>
                <a:lnTo>
                  <a:pt x="3355377" y="1008161"/>
                </a:lnTo>
                <a:lnTo>
                  <a:pt x="3316550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9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0909" y="3571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7296" y="2616194"/>
            <a:ext cx="203207" cy="21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86610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2806700"/>
            <a:ext cx="7366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53809" y="3454637"/>
            <a:ext cx="5213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aba</a:t>
            </a:r>
            <a:r>
              <a:rPr sz="900" spc="5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e  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(private)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812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414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84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08610" y="2183527"/>
            <a:ext cx="4064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Web  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pub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li</a:t>
            </a:r>
            <a:r>
              <a:rPr sz="900" spc="4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94476" y="2241461"/>
            <a:ext cx="862965" cy="1028065"/>
          </a:xfrm>
          <a:custGeom>
            <a:avLst/>
            <a:gdLst/>
            <a:ahLst/>
            <a:cxnLst/>
            <a:rect l="l" t="t" r="r" b="b"/>
            <a:pathLst>
              <a:path w="862964" h="1028064">
                <a:moveTo>
                  <a:pt x="104623" y="108272"/>
                </a:moveTo>
                <a:lnTo>
                  <a:pt x="66523" y="108272"/>
                </a:lnTo>
                <a:lnTo>
                  <a:pt x="66523" y="941396"/>
                </a:lnTo>
                <a:lnTo>
                  <a:pt x="68020" y="948811"/>
                </a:lnTo>
                <a:lnTo>
                  <a:pt x="72103" y="954867"/>
                </a:lnTo>
                <a:lnTo>
                  <a:pt x="78158" y="958949"/>
                </a:lnTo>
                <a:lnTo>
                  <a:pt x="85573" y="960446"/>
                </a:lnTo>
                <a:lnTo>
                  <a:pt x="754629" y="960446"/>
                </a:lnTo>
                <a:lnTo>
                  <a:pt x="701195" y="991617"/>
                </a:lnTo>
                <a:lnTo>
                  <a:pt x="710661" y="1027736"/>
                </a:lnTo>
                <a:lnTo>
                  <a:pt x="715848" y="1027177"/>
                </a:lnTo>
                <a:lnTo>
                  <a:pt x="862902" y="941396"/>
                </a:lnTo>
                <a:lnTo>
                  <a:pt x="830244" y="922346"/>
                </a:lnTo>
                <a:lnTo>
                  <a:pt x="104623" y="922346"/>
                </a:lnTo>
                <a:lnTo>
                  <a:pt x="104623" y="108272"/>
                </a:lnTo>
                <a:close/>
              </a:path>
              <a:path w="862964" h="1028064">
                <a:moveTo>
                  <a:pt x="713233" y="855824"/>
                </a:moveTo>
                <a:lnTo>
                  <a:pt x="705946" y="856299"/>
                </a:lnTo>
                <a:lnTo>
                  <a:pt x="699369" y="859472"/>
                </a:lnTo>
                <a:lnTo>
                  <a:pt x="694340" y="865122"/>
                </a:lnTo>
                <a:lnTo>
                  <a:pt x="691896" y="872282"/>
                </a:lnTo>
                <a:lnTo>
                  <a:pt x="692371" y="879569"/>
                </a:lnTo>
                <a:lnTo>
                  <a:pt x="695544" y="886147"/>
                </a:lnTo>
                <a:lnTo>
                  <a:pt x="701195" y="891176"/>
                </a:lnTo>
                <a:lnTo>
                  <a:pt x="754629" y="922346"/>
                </a:lnTo>
                <a:lnTo>
                  <a:pt x="830244" y="922346"/>
                </a:lnTo>
                <a:lnTo>
                  <a:pt x="720393" y="858267"/>
                </a:lnTo>
                <a:lnTo>
                  <a:pt x="713233" y="855824"/>
                </a:lnTo>
                <a:close/>
              </a:path>
              <a:path w="862964" h="1028064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6"/>
                </a:lnTo>
                <a:lnTo>
                  <a:pt x="3648" y="163534"/>
                </a:lnTo>
                <a:lnTo>
                  <a:pt x="9299" y="168563"/>
                </a:lnTo>
                <a:lnTo>
                  <a:pt x="16459" y="171006"/>
                </a:lnTo>
                <a:lnTo>
                  <a:pt x="23746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2" y="108272"/>
                </a:lnTo>
                <a:lnTo>
                  <a:pt x="85573" y="0"/>
                </a:lnTo>
                <a:close/>
              </a:path>
              <a:path w="862964" h="1028064">
                <a:moveTo>
                  <a:pt x="148732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8" y="171006"/>
                </a:lnTo>
                <a:lnTo>
                  <a:pt x="161847" y="168563"/>
                </a:lnTo>
                <a:lnTo>
                  <a:pt x="167497" y="163534"/>
                </a:lnTo>
                <a:lnTo>
                  <a:pt x="170671" y="156956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17987" y="1212787"/>
            <a:ext cx="1668780" cy="1652270"/>
          </a:xfrm>
          <a:custGeom>
            <a:avLst/>
            <a:gdLst/>
            <a:ahLst/>
            <a:cxnLst/>
            <a:rect l="l" t="t" r="r" b="b"/>
            <a:pathLst>
              <a:path w="1668779" h="1652270">
                <a:moveTo>
                  <a:pt x="165905" y="137504"/>
                </a:moveTo>
                <a:lnTo>
                  <a:pt x="139094" y="164574"/>
                </a:lnTo>
                <a:lnTo>
                  <a:pt x="166165" y="191385"/>
                </a:lnTo>
                <a:lnTo>
                  <a:pt x="192976" y="164315"/>
                </a:lnTo>
                <a:lnTo>
                  <a:pt x="165905" y="137504"/>
                </a:lnTo>
                <a:close/>
              </a:path>
              <a:path w="1668779" h="1652270">
                <a:moveTo>
                  <a:pt x="0" y="0"/>
                </a:moveTo>
                <a:lnTo>
                  <a:pt x="42753" y="159346"/>
                </a:lnTo>
                <a:lnTo>
                  <a:pt x="46120" y="166120"/>
                </a:lnTo>
                <a:lnTo>
                  <a:pt x="51633" y="170910"/>
                </a:lnTo>
                <a:lnTo>
                  <a:pt x="58539" y="173284"/>
                </a:lnTo>
                <a:lnTo>
                  <a:pt x="66089" y="172808"/>
                </a:lnTo>
                <a:lnTo>
                  <a:pt x="72863" y="169441"/>
                </a:lnTo>
                <a:lnTo>
                  <a:pt x="77654" y="163929"/>
                </a:lnTo>
                <a:lnTo>
                  <a:pt x="80028" y="157022"/>
                </a:lnTo>
                <a:lnTo>
                  <a:pt x="79552" y="149472"/>
                </a:lnTo>
                <a:lnTo>
                  <a:pt x="61141" y="80853"/>
                </a:lnTo>
                <a:lnTo>
                  <a:pt x="81438" y="60360"/>
                </a:lnTo>
                <a:lnTo>
                  <a:pt x="173654" y="60360"/>
                </a:lnTo>
                <a:lnTo>
                  <a:pt x="173840" y="56869"/>
                </a:lnTo>
                <a:lnTo>
                  <a:pt x="171399" y="49986"/>
                </a:lnTo>
                <a:lnTo>
                  <a:pt x="166556" y="44520"/>
                </a:lnTo>
                <a:lnTo>
                  <a:pt x="159750" y="41219"/>
                </a:lnTo>
                <a:lnTo>
                  <a:pt x="0" y="0"/>
                </a:lnTo>
                <a:close/>
              </a:path>
              <a:path w="1668779" h="1652270">
                <a:moveTo>
                  <a:pt x="111765" y="83882"/>
                </a:moveTo>
                <a:lnTo>
                  <a:pt x="84954" y="110953"/>
                </a:lnTo>
                <a:lnTo>
                  <a:pt x="112024" y="137764"/>
                </a:lnTo>
                <a:lnTo>
                  <a:pt x="138835" y="110693"/>
                </a:lnTo>
                <a:lnTo>
                  <a:pt x="111765" y="83882"/>
                </a:lnTo>
                <a:close/>
              </a:path>
              <a:path w="1668779" h="1652270">
                <a:moveTo>
                  <a:pt x="173654" y="60360"/>
                </a:moveTo>
                <a:lnTo>
                  <a:pt x="81438" y="60360"/>
                </a:lnTo>
                <a:lnTo>
                  <a:pt x="150232" y="78110"/>
                </a:lnTo>
                <a:lnTo>
                  <a:pt x="157785" y="78513"/>
                </a:lnTo>
                <a:lnTo>
                  <a:pt x="164668" y="76073"/>
                </a:lnTo>
                <a:lnTo>
                  <a:pt x="170135" y="71229"/>
                </a:lnTo>
                <a:lnTo>
                  <a:pt x="173437" y="64423"/>
                </a:lnTo>
                <a:lnTo>
                  <a:pt x="173654" y="60360"/>
                </a:lnTo>
                <a:close/>
              </a:path>
              <a:path w="1668779" h="1652270">
                <a:moveTo>
                  <a:pt x="220046" y="191126"/>
                </a:moveTo>
                <a:lnTo>
                  <a:pt x="193235" y="218196"/>
                </a:lnTo>
                <a:lnTo>
                  <a:pt x="220305" y="245007"/>
                </a:lnTo>
                <a:lnTo>
                  <a:pt x="247116" y="217937"/>
                </a:lnTo>
                <a:lnTo>
                  <a:pt x="220046" y="191126"/>
                </a:lnTo>
                <a:close/>
              </a:path>
              <a:path w="1668779" h="1652270">
                <a:moveTo>
                  <a:pt x="274186" y="244746"/>
                </a:moveTo>
                <a:lnTo>
                  <a:pt x="247375" y="271816"/>
                </a:lnTo>
                <a:lnTo>
                  <a:pt x="274445" y="298627"/>
                </a:lnTo>
                <a:lnTo>
                  <a:pt x="301256" y="271557"/>
                </a:lnTo>
                <a:lnTo>
                  <a:pt x="274186" y="244746"/>
                </a:lnTo>
                <a:close/>
              </a:path>
              <a:path w="1668779" h="1652270">
                <a:moveTo>
                  <a:pt x="328326" y="298368"/>
                </a:moveTo>
                <a:lnTo>
                  <a:pt x="301515" y="325438"/>
                </a:lnTo>
                <a:lnTo>
                  <a:pt x="328585" y="352249"/>
                </a:lnTo>
                <a:lnTo>
                  <a:pt x="355396" y="325179"/>
                </a:lnTo>
                <a:lnTo>
                  <a:pt x="328326" y="298368"/>
                </a:lnTo>
                <a:close/>
              </a:path>
              <a:path w="1668779" h="1652270">
                <a:moveTo>
                  <a:pt x="382466" y="351990"/>
                </a:moveTo>
                <a:lnTo>
                  <a:pt x="355655" y="379060"/>
                </a:lnTo>
                <a:lnTo>
                  <a:pt x="382725" y="405871"/>
                </a:lnTo>
                <a:lnTo>
                  <a:pt x="409536" y="378801"/>
                </a:lnTo>
                <a:lnTo>
                  <a:pt x="382466" y="351990"/>
                </a:lnTo>
                <a:close/>
              </a:path>
              <a:path w="1668779" h="1652270">
                <a:moveTo>
                  <a:pt x="436606" y="405611"/>
                </a:moveTo>
                <a:lnTo>
                  <a:pt x="409795" y="432681"/>
                </a:lnTo>
                <a:lnTo>
                  <a:pt x="436866" y="459492"/>
                </a:lnTo>
                <a:lnTo>
                  <a:pt x="463677" y="432422"/>
                </a:lnTo>
                <a:lnTo>
                  <a:pt x="436606" y="405611"/>
                </a:lnTo>
                <a:close/>
              </a:path>
              <a:path w="1668779" h="1652270">
                <a:moveTo>
                  <a:pt x="490748" y="459233"/>
                </a:moveTo>
                <a:lnTo>
                  <a:pt x="463937" y="486303"/>
                </a:lnTo>
                <a:lnTo>
                  <a:pt x="491007" y="513114"/>
                </a:lnTo>
                <a:lnTo>
                  <a:pt x="517818" y="486044"/>
                </a:lnTo>
                <a:lnTo>
                  <a:pt x="490748" y="459233"/>
                </a:lnTo>
                <a:close/>
              </a:path>
              <a:path w="1668779" h="1652270">
                <a:moveTo>
                  <a:pt x="544888" y="512853"/>
                </a:moveTo>
                <a:lnTo>
                  <a:pt x="518077" y="539925"/>
                </a:lnTo>
                <a:lnTo>
                  <a:pt x="545147" y="566736"/>
                </a:lnTo>
                <a:lnTo>
                  <a:pt x="571958" y="539664"/>
                </a:lnTo>
                <a:lnTo>
                  <a:pt x="544888" y="512853"/>
                </a:lnTo>
                <a:close/>
              </a:path>
              <a:path w="1668779" h="1652270">
                <a:moveTo>
                  <a:pt x="599028" y="566475"/>
                </a:moveTo>
                <a:lnTo>
                  <a:pt x="572217" y="593545"/>
                </a:lnTo>
                <a:lnTo>
                  <a:pt x="599287" y="620356"/>
                </a:lnTo>
                <a:lnTo>
                  <a:pt x="626098" y="593286"/>
                </a:lnTo>
                <a:lnTo>
                  <a:pt x="599028" y="566475"/>
                </a:lnTo>
                <a:close/>
              </a:path>
              <a:path w="1668779" h="1652270">
                <a:moveTo>
                  <a:pt x="653168" y="620097"/>
                </a:moveTo>
                <a:lnTo>
                  <a:pt x="626357" y="647167"/>
                </a:lnTo>
                <a:lnTo>
                  <a:pt x="653427" y="673978"/>
                </a:lnTo>
                <a:lnTo>
                  <a:pt x="680238" y="646908"/>
                </a:lnTo>
                <a:lnTo>
                  <a:pt x="653168" y="620097"/>
                </a:lnTo>
                <a:close/>
              </a:path>
              <a:path w="1668779" h="1652270">
                <a:moveTo>
                  <a:pt x="707308" y="673719"/>
                </a:moveTo>
                <a:lnTo>
                  <a:pt x="680497" y="700789"/>
                </a:lnTo>
                <a:lnTo>
                  <a:pt x="707567" y="727600"/>
                </a:lnTo>
                <a:lnTo>
                  <a:pt x="734378" y="700530"/>
                </a:lnTo>
                <a:lnTo>
                  <a:pt x="707308" y="673719"/>
                </a:lnTo>
                <a:close/>
              </a:path>
              <a:path w="1668779" h="1652270">
                <a:moveTo>
                  <a:pt x="761448" y="727340"/>
                </a:moveTo>
                <a:lnTo>
                  <a:pt x="734637" y="754410"/>
                </a:lnTo>
                <a:lnTo>
                  <a:pt x="761707" y="781221"/>
                </a:lnTo>
                <a:lnTo>
                  <a:pt x="788518" y="754151"/>
                </a:lnTo>
                <a:lnTo>
                  <a:pt x="761448" y="727340"/>
                </a:lnTo>
                <a:close/>
              </a:path>
              <a:path w="1668779" h="1652270">
                <a:moveTo>
                  <a:pt x="815588" y="780962"/>
                </a:moveTo>
                <a:lnTo>
                  <a:pt x="788777" y="808032"/>
                </a:lnTo>
                <a:lnTo>
                  <a:pt x="815849" y="834843"/>
                </a:lnTo>
                <a:lnTo>
                  <a:pt x="842660" y="807773"/>
                </a:lnTo>
                <a:lnTo>
                  <a:pt x="815588" y="780962"/>
                </a:lnTo>
                <a:close/>
              </a:path>
              <a:path w="1668779" h="1652270">
                <a:moveTo>
                  <a:pt x="869730" y="834584"/>
                </a:moveTo>
                <a:lnTo>
                  <a:pt x="842919" y="861654"/>
                </a:lnTo>
                <a:lnTo>
                  <a:pt x="869989" y="888465"/>
                </a:lnTo>
                <a:lnTo>
                  <a:pt x="896800" y="861394"/>
                </a:lnTo>
                <a:lnTo>
                  <a:pt x="869730" y="834584"/>
                </a:lnTo>
                <a:close/>
              </a:path>
              <a:path w="1668779" h="1652270">
                <a:moveTo>
                  <a:pt x="923870" y="888204"/>
                </a:moveTo>
                <a:lnTo>
                  <a:pt x="897059" y="915275"/>
                </a:lnTo>
                <a:lnTo>
                  <a:pt x="924129" y="942086"/>
                </a:lnTo>
                <a:lnTo>
                  <a:pt x="950940" y="915015"/>
                </a:lnTo>
                <a:lnTo>
                  <a:pt x="923870" y="888204"/>
                </a:lnTo>
                <a:close/>
              </a:path>
              <a:path w="1668779" h="1652270">
                <a:moveTo>
                  <a:pt x="978010" y="941826"/>
                </a:moveTo>
                <a:lnTo>
                  <a:pt x="951199" y="968896"/>
                </a:lnTo>
                <a:lnTo>
                  <a:pt x="978269" y="995707"/>
                </a:lnTo>
                <a:lnTo>
                  <a:pt x="1005080" y="968637"/>
                </a:lnTo>
                <a:lnTo>
                  <a:pt x="978010" y="941826"/>
                </a:lnTo>
                <a:close/>
              </a:path>
              <a:path w="1668779" h="1652270">
                <a:moveTo>
                  <a:pt x="1032150" y="995448"/>
                </a:moveTo>
                <a:lnTo>
                  <a:pt x="1005339" y="1022518"/>
                </a:lnTo>
                <a:lnTo>
                  <a:pt x="1032409" y="1049328"/>
                </a:lnTo>
                <a:lnTo>
                  <a:pt x="1059220" y="1022258"/>
                </a:lnTo>
                <a:lnTo>
                  <a:pt x="1032150" y="995448"/>
                </a:lnTo>
                <a:close/>
              </a:path>
              <a:path w="1668779" h="1652270">
                <a:moveTo>
                  <a:pt x="1086290" y="1049069"/>
                </a:moveTo>
                <a:lnTo>
                  <a:pt x="1059480" y="1076139"/>
                </a:lnTo>
                <a:lnTo>
                  <a:pt x="1086551" y="1102950"/>
                </a:lnTo>
                <a:lnTo>
                  <a:pt x="1113360" y="1075880"/>
                </a:lnTo>
                <a:lnTo>
                  <a:pt x="1086290" y="1049069"/>
                </a:lnTo>
                <a:close/>
              </a:path>
              <a:path w="1668779" h="1652270">
                <a:moveTo>
                  <a:pt x="1140430" y="1102691"/>
                </a:moveTo>
                <a:lnTo>
                  <a:pt x="1113621" y="1129761"/>
                </a:lnTo>
                <a:lnTo>
                  <a:pt x="1140691" y="1156572"/>
                </a:lnTo>
                <a:lnTo>
                  <a:pt x="1167502" y="1129502"/>
                </a:lnTo>
                <a:lnTo>
                  <a:pt x="1140430" y="1102691"/>
                </a:lnTo>
                <a:close/>
              </a:path>
              <a:path w="1668779" h="1652270">
                <a:moveTo>
                  <a:pt x="1194572" y="1156313"/>
                </a:moveTo>
                <a:lnTo>
                  <a:pt x="1167761" y="1183383"/>
                </a:lnTo>
                <a:lnTo>
                  <a:pt x="1194831" y="1210193"/>
                </a:lnTo>
                <a:lnTo>
                  <a:pt x="1221642" y="1183123"/>
                </a:lnTo>
                <a:lnTo>
                  <a:pt x="1194572" y="1156313"/>
                </a:lnTo>
                <a:close/>
              </a:path>
              <a:path w="1668779" h="1652270">
                <a:moveTo>
                  <a:pt x="1248712" y="1209934"/>
                </a:moveTo>
                <a:lnTo>
                  <a:pt x="1221901" y="1237004"/>
                </a:lnTo>
                <a:lnTo>
                  <a:pt x="1248971" y="1263815"/>
                </a:lnTo>
                <a:lnTo>
                  <a:pt x="1275782" y="1236745"/>
                </a:lnTo>
                <a:lnTo>
                  <a:pt x="1248712" y="1209934"/>
                </a:lnTo>
                <a:close/>
              </a:path>
              <a:path w="1668779" h="1652270">
                <a:moveTo>
                  <a:pt x="1302852" y="1263556"/>
                </a:moveTo>
                <a:lnTo>
                  <a:pt x="1276041" y="1290626"/>
                </a:lnTo>
                <a:lnTo>
                  <a:pt x="1303111" y="1317437"/>
                </a:lnTo>
                <a:lnTo>
                  <a:pt x="1329922" y="1290366"/>
                </a:lnTo>
                <a:lnTo>
                  <a:pt x="1302852" y="1263556"/>
                </a:lnTo>
                <a:close/>
              </a:path>
              <a:path w="1668779" h="1652270">
                <a:moveTo>
                  <a:pt x="1356992" y="1317177"/>
                </a:moveTo>
                <a:lnTo>
                  <a:pt x="1330181" y="1344248"/>
                </a:lnTo>
                <a:lnTo>
                  <a:pt x="1357252" y="1371058"/>
                </a:lnTo>
                <a:lnTo>
                  <a:pt x="1384062" y="1343987"/>
                </a:lnTo>
                <a:lnTo>
                  <a:pt x="1356992" y="1317177"/>
                </a:lnTo>
                <a:close/>
              </a:path>
              <a:path w="1668779" h="1652270">
                <a:moveTo>
                  <a:pt x="1411132" y="1370798"/>
                </a:moveTo>
                <a:lnTo>
                  <a:pt x="1384322" y="1397868"/>
                </a:lnTo>
                <a:lnTo>
                  <a:pt x="1411392" y="1424679"/>
                </a:lnTo>
                <a:lnTo>
                  <a:pt x="1438202" y="1397609"/>
                </a:lnTo>
                <a:lnTo>
                  <a:pt x="1411132" y="1370798"/>
                </a:lnTo>
                <a:close/>
              </a:path>
              <a:path w="1668779" h="1652270">
                <a:moveTo>
                  <a:pt x="1465273" y="1424420"/>
                </a:moveTo>
                <a:lnTo>
                  <a:pt x="1438462" y="1451490"/>
                </a:lnTo>
                <a:lnTo>
                  <a:pt x="1465533" y="1478301"/>
                </a:lnTo>
                <a:lnTo>
                  <a:pt x="1492343" y="1451231"/>
                </a:lnTo>
                <a:lnTo>
                  <a:pt x="1465273" y="1424420"/>
                </a:lnTo>
                <a:close/>
              </a:path>
              <a:path w="1668779" h="1652270">
                <a:moveTo>
                  <a:pt x="1510436" y="1573724"/>
                </a:moveTo>
                <a:lnTo>
                  <a:pt x="1503553" y="1576164"/>
                </a:lnTo>
                <a:lnTo>
                  <a:pt x="1498087" y="1581008"/>
                </a:lnTo>
                <a:lnTo>
                  <a:pt x="1494786" y="1587813"/>
                </a:lnTo>
                <a:lnTo>
                  <a:pt x="1494382" y="1595367"/>
                </a:lnTo>
                <a:lnTo>
                  <a:pt x="1496823" y="1602251"/>
                </a:lnTo>
                <a:lnTo>
                  <a:pt x="1501666" y="1607716"/>
                </a:lnTo>
                <a:lnTo>
                  <a:pt x="1508471" y="1611019"/>
                </a:lnTo>
                <a:lnTo>
                  <a:pt x="1668223" y="1652236"/>
                </a:lnTo>
                <a:lnTo>
                  <a:pt x="1653923" y="1598942"/>
                </a:lnTo>
                <a:lnTo>
                  <a:pt x="1614167" y="1598942"/>
                </a:lnTo>
                <a:lnTo>
                  <a:pt x="1517990" y="1574126"/>
                </a:lnTo>
                <a:lnTo>
                  <a:pt x="1510436" y="1573724"/>
                </a:lnTo>
                <a:close/>
              </a:path>
              <a:path w="1668779" h="1652270">
                <a:moveTo>
                  <a:pt x="1609682" y="1478952"/>
                </a:moveTo>
                <a:lnTo>
                  <a:pt x="1602131" y="1479428"/>
                </a:lnTo>
                <a:lnTo>
                  <a:pt x="1595358" y="1482795"/>
                </a:lnTo>
                <a:lnTo>
                  <a:pt x="1590567" y="1488308"/>
                </a:lnTo>
                <a:lnTo>
                  <a:pt x="1588193" y="1495214"/>
                </a:lnTo>
                <a:lnTo>
                  <a:pt x="1588669" y="1502764"/>
                </a:lnTo>
                <a:lnTo>
                  <a:pt x="1614410" y="1598697"/>
                </a:lnTo>
                <a:lnTo>
                  <a:pt x="1614167" y="1598942"/>
                </a:lnTo>
                <a:lnTo>
                  <a:pt x="1653923" y="1598942"/>
                </a:lnTo>
                <a:lnTo>
                  <a:pt x="1625467" y="1492890"/>
                </a:lnTo>
                <a:lnTo>
                  <a:pt x="1622100" y="1486116"/>
                </a:lnTo>
                <a:lnTo>
                  <a:pt x="1616588" y="1481326"/>
                </a:lnTo>
                <a:lnTo>
                  <a:pt x="1609682" y="1478952"/>
                </a:lnTo>
                <a:close/>
              </a:path>
              <a:path w="1668779" h="1652270">
                <a:moveTo>
                  <a:pt x="1573554" y="1531663"/>
                </a:moveTo>
                <a:lnTo>
                  <a:pt x="1546743" y="1558733"/>
                </a:lnTo>
                <a:lnTo>
                  <a:pt x="1573813" y="1585544"/>
                </a:lnTo>
                <a:lnTo>
                  <a:pt x="1600624" y="1558474"/>
                </a:lnTo>
                <a:lnTo>
                  <a:pt x="1573554" y="1531663"/>
                </a:lnTo>
                <a:close/>
              </a:path>
              <a:path w="1668779" h="1652270">
                <a:moveTo>
                  <a:pt x="1519414" y="1478042"/>
                </a:moveTo>
                <a:lnTo>
                  <a:pt x="1492603" y="1505112"/>
                </a:lnTo>
                <a:lnTo>
                  <a:pt x="1519673" y="1531922"/>
                </a:lnTo>
                <a:lnTo>
                  <a:pt x="1546484" y="1504852"/>
                </a:lnTo>
                <a:lnTo>
                  <a:pt x="1519414" y="147804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37476" y="2431961"/>
            <a:ext cx="171450" cy="433705"/>
          </a:xfrm>
          <a:custGeom>
            <a:avLst/>
            <a:gdLst/>
            <a:ahLst/>
            <a:cxnLst/>
            <a:rect l="l" t="t" r="r" b="b"/>
            <a:pathLst>
              <a:path w="171450" h="433705">
                <a:moveTo>
                  <a:pt x="16459" y="262082"/>
                </a:moveTo>
                <a:lnTo>
                  <a:pt x="9299" y="264525"/>
                </a:lnTo>
                <a:lnTo>
                  <a:pt x="3648" y="269555"/>
                </a:lnTo>
                <a:lnTo>
                  <a:pt x="475" y="276132"/>
                </a:lnTo>
                <a:lnTo>
                  <a:pt x="0" y="283420"/>
                </a:lnTo>
                <a:lnTo>
                  <a:pt x="2443" y="290579"/>
                </a:lnTo>
                <a:lnTo>
                  <a:pt x="85573" y="433087"/>
                </a:lnTo>
                <a:lnTo>
                  <a:pt x="148732" y="324816"/>
                </a:lnTo>
                <a:lnTo>
                  <a:pt x="66523" y="324816"/>
                </a:lnTo>
                <a:lnTo>
                  <a:pt x="35353" y="271382"/>
                </a:lnTo>
                <a:lnTo>
                  <a:pt x="30324" y="265731"/>
                </a:lnTo>
                <a:lnTo>
                  <a:pt x="23746" y="262558"/>
                </a:lnTo>
                <a:lnTo>
                  <a:pt x="16459" y="262082"/>
                </a:lnTo>
                <a:close/>
              </a:path>
              <a:path w="171450" h="433705">
                <a:moveTo>
                  <a:pt x="104624" y="108272"/>
                </a:moveTo>
                <a:lnTo>
                  <a:pt x="66524" y="108272"/>
                </a:lnTo>
                <a:lnTo>
                  <a:pt x="66523" y="324816"/>
                </a:lnTo>
                <a:lnTo>
                  <a:pt x="104623" y="324816"/>
                </a:lnTo>
                <a:lnTo>
                  <a:pt x="104624" y="108272"/>
                </a:lnTo>
                <a:close/>
              </a:path>
              <a:path w="171450" h="433705">
                <a:moveTo>
                  <a:pt x="154688" y="262082"/>
                </a:moveTo>
                <a:lnTo>
                  <a:pt x="147400" y="262558"/>
                </a:lnTo>
                <a:lnTo>
                  <a:pt x="140823" y="265731"/>
                </a:lnTo>
                <a:lnTo>
                  <a:pt x="135793" y="271382"/>
                </a:lnTo>
                <a:lnTo>
                  <a:pt x="104623" y="324816"/>
                </a:lnTo>
                <a:lnTo>
                  <a:pt x="148732" y="324816"/>
                </a:lnTo>
                <a:lnTo>
                  <a:pt x="168703" y="290579"/>
                </a:lnTo>
                <a:lnTo>
                  <a:pt x="171146" y="283420"/>
                </a:lnTo>
                <a:lnTo>
                  <a:pt x="170671" y="276132"/>
                </a:lnTo>
                <a:lnTo>
                  <a:pt x="167498" y="269555"/>
                </a:lnTo>
                <a:lnTo>
                  <a:pt x="161848" y="264525"/>
                </a:lnTo>
                <a:lnTo>
                  <a:pt x="154688" y="262082"/>
                </a:lnTo>
                <a:close/>
              </a:path>
              <a:path w="171450" h="433705">
                <a:moveTo>
                  <a:pt x="85574" y="0"/>
                </a:moveTo>
                <a:lnTo>
                  <a:pt x="2444" y="142509"/>
                </a:lnTo>
                <a:lnTo>
                  <a:pt x="1" y="149668"/>
                </a:lnTo>
                <a:lnTo>
                  <a:pt x="477" y="156956"/>
                </a:lnTo>
                <a:lnTo>
                  <a:pt x="3650" y="163534"/>
                </a:lnTo>
                <a:lnTo>
                  <a:pt x="9301" y="168563"/>
                </a:lnTo>
                <a:lnTo>
                  <a:pt x="16459" y="171006"/>
                </a:lnTo>
                <a:lnTo>
                  <a:pt x="23747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4" y="108272"/>
                </a:lnTo>
                <a:lnTo>
                  <a:pt x="148732" y="108272"/>
                </a:lnTo>
                <a:lnTo>
                  <a:pt x="85574" y="0"/>
                </a:lnTo>
                <a:close/>
              </a:path>
              <a:path w="171450" h="433705">
                <a:moveTo>
                  <a:pt x="148732" y="108272"/>
                </a:moveTo>
                <a:lnTo>
                  <a:pt x="104624" y="108272"/>
                </a:lnTo>
                <a:lnTo>
                  <a:pt x="135794" y="161706"/>
                </a:lnTo>
                <a:lnTo>
                  <a:pt x="140823" y="167357"/>
                </a:lnTo>
                <a:lnTo>
                  <a:pt x="147401" y="170530"/>
                </a:lnTo>
                <a:lnTo>
                  <a:pt x="154688" y="171006"/>
                </a:lnTo>
                <a:lnTo>
                  <a:pt x="161848" y="168563"/>
                </a:lnTo>
                <a:lnTo>
                  <a:pt x="167498" y="163533"/>
                </a:lnTo>
                <a:lnTo>
                  <a:pt x="170671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41976" y="653962"/>
            <a:ext cx="2271395" cy="856615"/>
          </a:xfrm>
          <a:custGeom>
            <a:avLst/>
            <a:gdLst/>
            <a:ahLst/>
            <a:cxnLst/>
            <a:rect l="l" t="t" r="r" b="b"/>
            <a:pathLst>
              <a:path w="2271395" h="856615">
                <a:moveTo>
                  <a:pt x="2115769" y="685190"/>
                </a:moveTo>
                <a:lnTo>
                  <a:pt x="2108609" y="687633"/>
                </a:lnTo>
                <a:lnTo>
                  <a:pt x="2102958" y="692662"/>
                </a:lnTo>
                <a:lnTo>
                  <a:pt x="2099785" y="699240"/>
                </a:lnTo>
                <a:lnTo>
                  <a:pt x="2099310" y="706527"/>
                </a:lnTo>
                <a:lnTo>
                  <a:pt x="2101753" y="713686"/>
                </a:lnTo>
                <a:lnTo>
                  <a:pt x="2184883" y="856195"/>
                </a:lnTo>
                <a:lnTo>
                  <a:pt x="2248042" y="747923"/>
                </a:lnTo>
                <a:lnTo>
                  <a:pt x="2165833" y="747923"/>
                </a:lnTo>
                <a:lnTo>
                  <a:pt x="2134662" y="694489"/>
                </a:lnTo>
                <a:lnTo>
                  <a:pt x="2129633" y="688838"/>
                </a:lnTo>
                <a:lnTo>
                  <a:pt x="2123056" y="685665"/>
                </a:lnTo>
                <a:lnTo>
                  <a:pt x="2115769" y="685190"/>
                </a:lnTo>
                <a:close/>
              </a:path>
              <a:path w="2271395" h="856615">
                <a:moveTo>
                  <a:pt x="104623" y="108271"/>
                </a:moveTo>
                <a:lnTo>
                  <a:pt x="66523" y="108271"/>
                </a:lnTo>
                <a:lnTo>
                  <a:pt x="66523" y="305884"/>
                </a:lnTo>
                <a:lnTo>
                  <a:pt x="68020" y="313299"/>
                </a:lnTo>
                <a:lnTo>
                  <a:pt x="72103" y="319354"/>
                </a:lnTo>
                <a:lnTo>
                  <a:pt x="78158" y="323437"/>
                </a:lnTo>
                <a:lnTo>
                  <a:pt x="85573" y="324934"/>
                </a:lnTo>
                <a:lnTo>
                  <a:pt x="2165833" y="324934"/>
                </a:lnTo>
                <a:lnTo>
                  <a:pt x="2165833" y="747923"/>
                </a:lnTo>
                <a:lnTo>
                  <a:pt x="2203933" y="747923"/>
                </a:lnTo>
                <a:lnTo>
                  <a:pt x="2203933" y="305884"/>
                </a:lnTo>
                <a:lnTo>
                  <a:pt x="2202436" y="298469"/>
                </a:lnTo>
                <a:lnTo>
                  <a:pt x="2198353" y="292414"/>
                </a:lnTo>
                <a:lnTo>
                  <a:pt x="2192298" y="288331"/>
                </a:lnTo>
                <a:lnTo>
                  <a:pt x="2184883" y="286834"/>
                </a:lnTo>
                <a:lnTo>
                  <a:pt x="104623" y="286834"/>
                </a:lnTo>
                <a:lnTo>
                  <a:pt x="104623" y="108271"/>
                </a:lnTo>
                <a:close/>
              </a:path>
              <a:path w="2271395" h="856615">
                <a:moveTo>
                  <a:pt x="2253997" y="685190"/>
                </a:moveTo>
                <a:lnTo>
                  <a:pt x="2246710" y="685665"/>
                </a:lnTo>
                <a:lnTo>
                  <a:pt x="2240132" y="688838"/>
                </a:lnTo>
                <a:lnTo>
                  <a:pt x="2235082" y="694524"/>
                </a:lnTo>
                <a:lnTo>
                  <a:pt x="2203933" y="747923"/>
                </a:lnTo>
                <a:lnTo>
                  <a:pt x="2248042" y="747923"/>
                </a:lnTo>
                <a:lnTo>
                  <a:pt x="2270664" y="709142"/>
                </a:lnTo>
                <a:lnTo>
                  <a:pt x="2271221" y="703954"/>
                </a:lnTo>
                <a:lnTo>
                  <a:pt x="2268740" y="694524"/>
                </a:lnTo>
                <a:lnTo>
                  <a:pt x="2265701" y="690284"/>
                </a:lnTo>
                <a:lnTo>
                  <a:pt x="2261157" y="687633"/>
                </a:lnTo>
                <a:lnTo>
                  <a:pt x="2253997" y="685190"/>
                </a:lnTo>
                <a:close/>
              </a:path>
              <a:path w="2271395" h="856615">
                <a:moveTo>
                  <a:pt x="85573" y="0"/>
                </a:moveTo>
                <a:lnTo>
                  <a:pt x="2443" y="142507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8" y="171005"/>
                </a:lnTo>
                <a:lnTo>
                  <a:pt x="23745" y="170529"/>
                </a:lnTo>
                <a:lnTo>
                  <a:pt x="30323" y="167356"/>
                </a:lnTo>
                <a:lnTo>
                  <a:pt x="35353" y="161705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2271395" h="856615">
                <a:moveTo>
                  <a:pt x="148732" y="108271"/>
                </a:moveTo>
                <a:lnTo>
                  <a:pt x="104623" y="108271"/>
                </a:lnTo>
                <a:lnTo>
                  <a:pt x="135793" y="161705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7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4972" y="983397"/>
            <a:ext cx="171450" cy="503555"/>
          </a:xfrm>
          <a:custGeom>
            <a:avLst/>
            <a:gdLst/>
            <a:ahLst/>
            <a:cxnLst/>
            <a:rect l="l" t="t" r="r" b="b"/>
            <a:pathLst>
              <a:path w="171450" h="503555">
                <a:moveTo>
                  <a:pt x="15487" y="335485"/>
                </a:moveTo>
                <a:lnTo>
                  <a:pt x="8444" y="338246"/>
                </a:lnTo>
                <a:lnTo>
                  <a:pt x="3024" y="343524"/>
                </a:lnTo>
                <a:lnTo>
                  <a:pt x="148" y="350237"/>
                </a:lnTo>
                <a:lnTo>
                  <a:pt x="0" y="357538"/>
                </a:lnTo>
                <a:lnTo>
                  <a:pt x="2760" y="364581"/>
                </a:lnTo>
                <a:lnTo>
                  <a:pt x="92186" y="503226"/>
                </a:lnTo>
                <a:lnTo>
                  <a:pt x="148504" y="395916"/>
                </a:lnTo>
                <a:lnTo>
                  <a:pt x="68309" y="395916"/>
                </a:lnTo>
                <a:lnTo>
                  <a:pt x="34778" y="343929"/>
                </a:lnTo>
                <a:lnTo>
                  <a:pt x="29501" y="338510"/>
                </a:lnTo>
                <a:lnTo>
                  <a:pt x="22788" y="335634"/>
                </a:lnTo>
                <a:lnTo>
                  <a:pt x="15487" y="335485"/>
                </a:lnTo>
                <a:close/>
              </a:path>
              <a:path w="171450" h="503555">
                <a:moveTo>
                  <a:pt x="88708" y="0"/>
                </a:moveTo>
                <a:lnTo>
                  <a:pt x="50646" y="1704"/>
                </a:lnTo>
                <a:lnTo>
                  <a:pt x="68309" y="395916"/>
                </a:lnTo>
                <a:lnTo>
                  <a:pt x="148504" y="395916"/>
                </a:lnTo>
                <a:lnTo>
                  <a:pt x="149399" y="394210"/>
                </a:lnTo>
                <a:lnTo>
                  <a:pt x="106371" y="394210"/>
                </a:lnTo>
                <a:lnTo>
                  <a:pt x="88708" y="0"/>
                </a:lnTo>
                <a:close/>
              </a:path>
              <a:path w="171450" h="503555">
                <a:moveTo>
                  <a:pt x="153577" y="329298"/>
                </a:moveTo>
                <a:lnTo>
                  <a:pt x="146318" y="330099"/>
                </a:lnTo>
                <a:lnTo>
                  <a:pt x="139889" y="333564"/>
                </a:lnTo>
                <a:lnTo>
                  <a:pt x="135118" y="339434"/>
                </a:lnTo>
                <a:lnTo>
                  <a:pt x="106371" y="394210"/>
                </a:lnTo>
                <a:lnTo>
                  <a:pt x="149399" y="394210"/>
                </a:lnTo>
                <a:lnTo>
                  <a:pt x="168855" y="357139"/>
                </a:lnTo>
                <a:lnTo>
                  <a:pt x="170975" y="349877"/>
                </a:lnTo>
                <a:lnTo>
                  <a:pt x="170173" y="342619"/>
                </a:lnTo>
                <a:lnTo>
                  <a:pt x="166709" y="336190"/>
                </a:lnTo>
                <a:lnTo>
                  <a:pt x="160839" y="331419"/>
                </a:lnTo>
                <a:lnTo>
                  <a:pt x="153577" y="32929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5400" y="15113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74322" y="171906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785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Authorizing </a:t>
            </a:r>
            <a:r>
              <a:rPr spc="-25" dirty="0"/>
              <a:t>Traffic:  </a:t>
            </a:r>
            <a:r>
              <a:rPr dirty="0"/>
              <a:t>Network </a:t>
            </a:r>
            <a:r>
              <a:rPr spc="5" dirty="0"/>
              <a:t>ACLs </a:t>
            </a:r>
            <a:r>
              <a:rPr spc="-5" dirty="0"/>
              <a:t>and  </a:t>
            </a:r>
            <a:r>
              <a:rPr dirty="0"/>
              <a:t>Security</a:t>
            </a:r>
            <a:r>
              <a:rPr spc="-20" dirty="0"/>
              <a:t> Groups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6901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Network </a:t>
            </a:r>
            <a:r>
              <a:rPr sz="2800" spc="-20" dirty="0"/>
              <a:t>ACLs </a:t>
            </a:r>
            <a:r>
              <a:rPr sz="2800" dirty="0"/>
              <a:t>= </a:t>
            </a:r>
            <a:r>
              <a:rPr sz="2800" spc="15" dirty="0"/>
              <a:t>Stateless Firewall</a:t>
            </a:r>
            <a:r>
              <a:rPr sz="2800" spc="-430" dirty="0"/>
              <a:t> </a:t>
            </a:r>
            <a:r>
              <a:rPr sz="2800" dirty="0"/>
              <a:t>Rules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17338" y="1070874"/>
            <a:ext cx="5886762" cy="3417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300" y="3022600"/>
            <a:ext cx="7416800" cy="128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5100" y="4354829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1769" y="2999739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0"/>
                </a:moveTo>
                <a:lnTo>
                  <a:pt x="0" y="132842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5100" y="297307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7630" y="2999739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0"/>
                </a:moveTo>
                <a:lnTo>
                  <a:pt x="0" y="132842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6219" y="4301490"/>
            <a:ext cx="7426959" cy="0"/>
          </a:xfrm>
          <a:custGeom>
            <a:avLst/>
            <a:gdLst/>
            <a:ahLst/>
            <a:cxnLst/>
            <a:rect l="l" t="t" r="r" b="b"/>
            <a:pathLst>
              <a:path w="7426959">
                <a:moveTo>
                  <a:pt x="0" y="0"/>
                </a:moveTo>
                <a:lnTo>
                  <a:pt x="7426959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3035300"/>
            <a:ext cx="0" cy="1257300"/>
          </a:xfrm>
          <a:custGeom>
            <a:avLst/>
            <a:gdLst/>
            <a:ahLst/>
            <a:cxnLst/>
            <a:rect l="l" t="t" r="r" b="b"/>
            <a:pathLst>
              <a:path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6219" y="3026410"/>
            <a:ext cx="7426959" cy="0"/>
          </a:xfrm>
          <a:custGeom>
            <a:avLst/>
            <a:gdLst/>
            <a:ahLst/>
            <a:cxnLst/>
            <a:rect l="l" t="t" r="r" b="b"/>
            <a:pathLst>
              <a:path w="7426959">
                <a:moveTo>
                  <a:pt x="0" y="0"/>
                </a:moveTo>
                <a:lnTo>
                  <a:pt x="742695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4290" y="3035300"/>
            <a:ext cx="0" cy="1257300"/>
          </a:xfrm>
          <a:custGeom>
            <a:avLst/>
            <a:gdLst/>
            <a:ahLst/>
            <a:cxnLst/>
            <a:rect l="l" t="t" r="r" b="b"/>
            <a:pathLst>
              <a:path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0900" y="1536700"/>
            <a:ext cx="4254500" cy="2007870"/>
          </a:xfrm>
          <a:custGeom>
            <a:avLst/>
            <a:gdLst/>
            <a:ahLst/>
            <a:cxnLst/>
            <a:rect l="l" t="t" r="r" b="b"/>
            <a:pathLst>
              <a:path w="4254500" h="2007870">
                <a:moveTo>
                  <a:pt x="3545417" y="520700"/>
                </a:moveTo>
                <a:lnTo>
                  <a:pt x="2481790" y="520700"/>
                </a:lnTo>
                <a:lnTo>
                  <a:pt x="2152096" y="2007434"/>
                </a:lnTo>
                <a:lnTo>
                  <a:pt x="3545417" y="520700"/>
                </a:lnTo>
                <a:close/>
              </a:path>
              <a:path w="4254500" h="2007870">
                <a:moveTo>
                  <a:pt x="4254500" y="0"/>
                </a:moveTo>
                <a:lnTo>
                  <a:pt x="0" y="0"/>
                </a:lnTo>
                <a:lnTo>
                  <a:pt x="0" y="520700"/>
                </a:lnTo>
                <a:lnTo>
                  <a:pt x="4254500" y="520700"/>
                </a:lnTo>
                <a:lnTo>
                  <a:pt x="4254500" y="0"/>
                </a:lnTo>
                <a:close/>
              </a:path>
            </a:pathLst>
          </a:custGeom>
          <a:solidFill>
            <a:srgbClr val="FDD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28383" y="1647785"/>
            <a:ext cx="370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English translation: Allow all traffic</a:t>
            </a:r>
            <a:r>
              <a:rPr sz="1800" spc="-1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2600" y="762000"/>
            <a:ext cx="4254500" cy="1363345"/>
          </a:xfrm>
          <a:custGeom>
            <a:avLst/>
            <a:gdLst/>
            <a:ahLst/>
            <a:cxnLst/>
            <a:rect l="l" t="t" r="r" b="b"/>
            <a:pathLst>
              <a:path w="4254500" h="1363345">
                <a:moveTo>
                  <a:pt x="3545417" y="508000"/>
                </a:moveTo>
                <a:lnTo>
                  <a:pt x="2481792" y="508000"/>
                </a:lnTo>
                <a:lnTo>
                  <a:pt x="3838751" y="1362767"/>
                </a:lnTo>
                <a:lnTo>
                  <a:pt x="3545417" y="508000"/>
                </a:lnTo>
                <a:close/>
              </a:path>
              <a:path w="4254500" h="1363345">
                <a:moveTo>
                  <a:pt x="4254500" y="0"/>
                </a:moveTo>
                <a:lnTo>
                  <a:pt x="0" y="0"/>
                </a:lnTo>
                <a:lnTo>
                  <a:pt x="0" y="508000"/>
                </a:lnTo>
                <a:lnTo>
                  <a:pt x="4254500" y="508000"/>
                </a:lnTo>
                <a:lnTo>
                  <a:pt x="4254500" y="0"/>
                </a:lnTo>
                <a:close/>
              </a:path>
            </a:pathLst>
          </a:custGeom>
          <a:solidFill>
            <a:srgbClr val="FDD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648" y="866201"/>
            <a:ext cx="341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Can be applied on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1800" spc="-4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basis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700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474746"/>
                </a:solidFill>
                <a:latin typeface="Arial"/>
                <a:cs typeface="Arial"/>
              </a:rPr>
              <a:t>Security </a:t>
            </a: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Groups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= </a:t>
            </a: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Stateful </a:t>
            </a:r>
            <a:r>
              <a:rPr sz="2800" b="1" spc="15" dirty="0">
                <a:solidFill>
                  <a:srgbClr val="474746"/>
                </a:solidFill>
                <a:latin typeface="Arial"/>
                <a:cs typeface="Arial"/>
              </a:rPr>
              <a:t>Firewall</a:t>
            </a:r>
            <a:r>
              <a:rPr sz="2800" b="1" spc="-22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041" y="719495"/>
            <a:ext cx="7400058" cy="4237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300" y="3251200"/>
            <a:ext cx="59055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500" y="3327400"/>
            <a:ext cx="5702300" cy="130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8450" y="3308350"/>
            <a:ext cx="5740400" cy="1346200"/>
          </a:xfrm>
          <a:custGeom>
            <a:avLst/>
            <a:gdLst/>
            <a:ahLst/>
            <a:cxnLst/>
            <a:rect l="l" t="t" r="r" b="b"/>
            <a:pathLst>
              <a:path w="5740400" h="1346200">
                <a:moveTo>
                  <a:pt x="0" y="0"/>
                </a:moveTo>
                <a:lnTo>
                  <a:pt x="5740399" y="0"/>
                </a:lnTo>
                <a:lnTo>
                  <a:pt x="5740399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6800" y="2197100"/>
            <a:ext cx="4940300" cy="1097915"/>
          </a:xfrm>
          <a:custGeom>
            <a:avLst/>
            <a:gdLst/>
            <a:ahLst/>
            <a:cxnLst/>
            <a:rect l="l" t="t" r="r" b="b"/>
            <a:pathLst>
              <a:path w="4940300" h="1097914">
                <a:moveTo>
                  <a:pt x="2058457" y="647700"/>
                </a:moveTo>
                <a:lnTo>
                  <a:pt x="823382" y="647700"/>
                </a:lnTo>
                <a:lnTo>
                  <a:pt x="982722" y="1097662"/>
                </a:lnTo>
                <a:lnTo>
                  <a:pt x="2058457" y="647700"/>
                </a:lnTo>
                <a:close/>
              </a:path>
              <a:path w="4940300" h="1097914">
                <a:moveTo>
                  <a:pt x="4940300" y="0"/>
                </a:moveTo>
                <a:lnTo>
                  <a:pt x="0" y="0"/>
                </a:lnTo>
                <a:lnTo>
                  <a:pt x="0" y="647700"/>
                </a:lnTo>
                <a:lnTo>
                  <a:pt x="4940300" y="647700"/>
                </a:lnTo>
                <a:lnTo>
                  <a:pt x="4940300" y="0"/>
                </a:lnTo>
                <a:close/>
              </a:path>
            </a:pathLst>
          </a:custGeom>
          <a:solidFill>
            <a:srgbClr val="FDD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9447" y="2233480"/>
            <a:ext cx="450913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In English: Hosts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this group are reachable  from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Internet on port 80</a:t>
            </a:r>
            <a:r>
              <a:rPr sz="1800" spc="-1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(HTTP)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797" y="701335"/>
            <a:ext cx="7312402" cy="4109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528" y="135256"/>
            <a:ext cx="4803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474746"/>
                </a:solidFill>
                <a:latin typeface="Arial"/>
                <a:cs typeface="Arial"/>
              </a:rPr>
              <a:t>Security </a:t>
            </a: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Group </a:t>
            </a:r>
            <a:r>
              <a:rPr sz="2800" b="1" spc="-10" dirty="0">
                <a:solidFill>
                  <a:srgbClr val="474746"/>
                </a:solidFill>
                <a:latin typeface="Arial"/>
                <a:cs typeface="Arial"/>
              </a:rPr>
              <a:t>Mutual</a:t>
            </a:r>
            <a:r>
              <a:rPr sz="2800" b="1" spc="-1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474746"/>
                </a:solidFill>
                <a:latin typeface="Arial"/>
                <a:cs typeface="Arial"/>
              </a:rPr>
              <a:t>Trust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300" y="3314700"/>
            <a:ext cx="55118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500" y="3390900"/>
            <a:ext cx="5308600" cy="105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1450" y="3371850"/>
            <a:ext cx="5346700" cy="1092200"/>
          </a:xfrm>
          <a:custGeom>
            <a:avLst/>
            <a:gdLst/>
            <a:ahLst/>
            <a:cxnLst/>
            <a:rect l="l" t="t" r="r" b="b"/>
            <a:pathLst>
              <a:path w="5346700" h="1092200">
                <a:moveTo>
                  <a:pt x="0" y="0"/>
                </a:moveTo>
                <a:lnTo>
                  <a:pt x="5346699" y="0"/>
                </a:lnTo>
                <a:lnTo>
                  <a:pt x="534669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6800" y="1905000"/>
            <a:ext cx="5257800" cy="1453515"/>
          </a:xfrm>
          <a:custGeom>
            <a:avLst/>
            <a:gdLst/>
            <a:ahLst/>
            <a:cxnLst/>
            <a:rect l="l" t="t" r="r" b="b"/>
            <a:pathLst>
              <a:path w="5257800" h="1453514">
                <a:moveTo>
                  <a:pt x="2190750" y="939800"/>
                </a:moveTo>
                <a:lnTo>
                  <a:pt x="876300" y="939800"/>
                </a:lnTo>
                <a:lnTo>
                  <a:pt x="1045879" y="1453466"/>
                </a:lnTo>
                <a:lnTo>
                  <a:pt x="2190750" y="939800"/>
                </a:lnTo>
                <a:close/>
              </a:path>
              <a:path w="5257800" h="1453514">
                <a:moveTo>
                  <a:pt x="5257800" y="0"/>
                </a:moveTo>
                <a:lnTo>
                  <a:pt x="0" y="0"/>
                </a:lnTo>
                <a:lnTo>
                  <a:pt x="0" y="939800"/>
                </a:lnTo>
                <a:lnTo>
                  <a:pt x="5257800" y="939800"/>
                </a:lnTo>
                <a:lnTo>
                  <a:pt x="5257800" y="0"/>
                </a:lnTo>
                <a:close/>
              </a:path>
            </a:pathLst>
          </a:custGeom>
          <a:solidFill>
            <a:srgbClr val="94C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9447" y="1949781"/>
            <a:ext cx="49028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 English: Only instances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MyWebServers  Security Group can reach instances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this  Security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4208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Amazon </a:t>
            </a:r>
            <a:r>
              <a:rPr spc="-5" dirty="0"/>
              <a:t>VPC</a:t>
            </a:r>
            <a:r>
              <a:rPr spc="-140" dirty="0"/>
              <a:t> </a:t>
            </a:r>
            <a:r>
              <a:rPr spc="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3890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/>
              <a:t>Security Balancing</a:t>
            </a:r>
            <a:r>
              <a:rPr sz="2800" spc="-409" dirty="0"/>
              <a:t> </a:t>
            </a:r>
            <a:r>
              <a:rPr sz="2800" spc="5" dirty="0"/>
              <a:t>Act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2400" y="736600"/>
            <a:ext cx="3657600" cy="3890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10037" y="890587"/>
          <a:ext cx="4419599" cy="2260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 gridSpan="3"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r>
                        <a:rPr sz="10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between</a:t>
                      </a:r>
                      <a:r>
                        <a:rPr sz="10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Groups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solidFill>
                      <a:srgbClr val="E98E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88B2B"/>
                      </a:solidFill>
                      <a:prstDash val="solid"/>
                    </a:lnL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r>
                        <a:rPr sz="1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E88B2B"/>
                      </a:solidFill>
                      <a:prstDash val="solid"/>
                    </a:lnR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Operational</a:t>
                      </a:r>
                      <a:r>
                        <a:rPr sz="1000" spc="-10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1000" spc="-4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3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Subnet</a:t>
                      </a:r>
                      <a:r>
                        <a:rPr sz="1000" spc="-6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Supports</a:t>
                      </a:r>
                      <a:r>
                        <a:rPr sz="1000" spc="-9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ALLOW</a:t>
                      </a:r>
                      <a:r>
                        <a:rPr sz="1000" spc="-13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rules…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…only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…and </a:t>
                      </a:r>
                      <a:r>
                        <a:rPr sz="1000" spc="-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DENY</a:t>
                      </a:r>
                      <a:r>
                        <a:rPr sz="1000" spc="-114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rules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State</a:t>
                      </a:r>
                      <a:r>
                        <a:rPr sz="1000" spc="-4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Stateful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Stateless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Evaluation</a:t>
                      </a:r>
                      <a:r>
                        <a:rPr sz="1000" spc="-4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All rules</a:t>
                      </a:r>
                      <a:r>
                        <a:rPr sz="1000" spc="-10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evaluated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Stop on </a:t>
                      </a:r>
                      <a:r>
                        <a:rPr sz="1000" spc="-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000" spc="-19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match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Applicability </a:t>
                      </a: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14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Instances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marR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Only </a:t>
                      </a:r>
                      <a:r>
                        <a:rPr sz="1000" spc="-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000" spc="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SG</a:t>
                      </a:r>
                      <a:r>
                        <a:rPr sz="1000" spc="-16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explicitly  </a:t>
                      </a:r>
                      <a:r>
                        <a:rPr sz="1000" spc="3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added </a:t>
                      </a: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13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23367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Automatically </a:t>
                      </a: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all  </a:t>
                      </a:r>
                      <a:r>
                        <a:rPr sz="1000" spc="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instances </a:t>
                      </a:r>
                      <a:r>
                        <a:rPr sz="1000" spc="-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19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subnet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Source </a:t>
                      </a:r>
                      <a:r>
                        <a:rPr sz="100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14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Destination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marR="1219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00" spc="-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CIDR </a:t>
                      </a:r>
                      <a:r>
                        <a:rPr sz="1000" spc="2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16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3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other  </a:t>
                      </a:r>
                      <a:r>
                        <a:rPr sz="1000" spc="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r>
                        <a:rPr sz="1000" spc="-9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Groups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00" spc="-1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CIDR</a:t>
                      </a:r>
                      <a:r>
                        <a:rPr sz="1000" spc="-7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only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29200" y="3263900"/>
            <a:ext cx="27432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2315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VPC</a:t>
            </a:r>
            <a:r>
              <a:rPr spc="-70" dirty="0"/>
              <a:t> </a:t>
            </a:r>
            <a:r>
              <a:rPr dirty="0"/>
              <a:t>Peering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6366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Connecting </a:t>
            </a:r>
            <a:r>
              <a:rPr sz="2800" spc="5" dirty="0"/>
              <a:t>your VPCs (VPC</a:t>
            </a:r>
            <a:r>
              <a:rPr sz="2800" spc="-145" dirty="0"/>
              <a:t> </a:t>
            </a:r>
            <a:r>
              <a:rPr sz="2800" spc="15" dirty="0"/>
              <a:t>Peering)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270500" y="0"/>
            <a:ext cx="24892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2300" y="2501900"/>
            <a:ext cx="24892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3100" y="3644900"/>
            <a:ext cx="2489200" cy="149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1500" y="2032000"/>
            <a:ext cx="2222500" cy="248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8400" y="3632200"/>
            <a:ext cx="1841500" cy="116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5900" y="3921043"/>
            <a:ext cx="1206500" cy="553085"/>
          </a:xfrm>
          <a:custGeom>
            <a:avLst/>
            <a:gdLst/>
            <a:ahLst/>
            <a:cxnLst/>
            <a:rect l="l" t="t" r="r" b="b"/>
            <a:pathLst>
              <a:path w="1206500" h="553085">
                <a:moveTo>
                  <a:pt x="528550" y="174906"/>
                </a:moveTo>
                <a:lnTo>
                  <a:pt x="208046" y="174906"/>
                </a:lnTo>
                <a:lnTo>
                  <a:pt x="948129" y="494310"/>
                </a:lnTo>
                <a:lnTo>
                  <a:pt x="922968" y="552612"/>
                </a:lnTo>
                <a:lnTo>
                  <a:pt x="1206500" y="536656"/>
                </a:lnTo>
                <a:lnTo>
                  <a:pt x="1072695" y="377706"/>
                </a:lnTo>
                <a:lnTo>
                  <a:pt x="998453" y="377706"/>
                </a:lnTo>
                <a:lnTo>
                  <a:pt x="528550" y="174906"/>
                </a:lnTo>
                <a:close/>
              </a:path>
              <a:path w="1206500" h="553085">
                <a:moveTo>
                  <a:pt x="1023616" y="319404"/>
                </a:moveTo>
                <a:lnTo>
                  <a:pt x="998453" y="377706"/>
                </a:lnTo>
                <a:lnTo>
                  <a:pt x="1072695" y="377706"/>
                </a:lnTo>
                <a:lnTo>
                  <a:pt x="1023616" y="319404"/>
                </a:lnTo>
                <a:close/>
              </a:path>
              <a:path w="1206500" h="553085">
                <a:moveTo>
                  <a:pt x="283531" y="0"/>
                </a:moveTo>
                <a:lnTo>
                  <a:pt x="0" y="15956"/>
                </a:lnTo>
                <a:lnTo>
                  <a:pt x="182883" y="233208"/>
                </a:lnTo>
                <a:lnTo>
                  <a:pt x="208046" y="174906"/>
                </a:lnTo>
                <a:lnTo>
                  <a:pt x="528550" y="174906"/>
                </a:lnTo>
                <a:lnTo>
                  <a:pt x="258370" y="58302"/>
                </a:lnTo>
                <a:lnTo>
                  <a:pt x="283531" y="0"/>
                </a:lnTo>
                <a:close/>
              </a:path>
            </a:pathLst>
          </a:custGeom>
          <a:solidFill>
            <a:srgbClr val="E98E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9300" y="1219200"/>
            <a:ext cx="1143000" cy="2044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4250" y="1524000"/>
            <a:ext cx="573405" cy="1397000"/>
          </a:xfrm>
          <a:custGeom>
            <a:avLst/>
            <a:gdLst/>
            <a:ahLst/>
            <a:cxnLst/>
            <a:rect l="l" t="t" r="r" b="b"/>
            <a:pathLst>
              <a:path w="573404" h="1397000">
                <a:moveTo>
                  <a:pt x="194811" y="260408"/>
                </a:moveTo>
                <a:lnTo>
                  <a:pt x="59676" y="260408"/>
                </a:lnTo>
                <a:lnTo>
                  <a:pt x="394070" y="1179992"/>
                </a:lnTo>
                <a:lnTo>
                  <a:pt x="334393" y="1201694"/>
                </a:lnTo>
                <a:lnTo>
                  <a:pt x="540550" y="1397000"/>
                </a:lnTo>
                <a:lnTo>
                  <a:pt x="570596" y="1136591"/>
                </a:lnTo>
                <a:lnTo>
                  <a:pt x="513424" y="1136591"/>
                </a:lnTo>
                <a:lnTo>
                  <a:pt x="194811" y="260408"/>
                </a:lnTo>
                <a:close/>
              </a:path>
              <a:path w="573404" h="1397000">
                <a:moveTo>
                  <a:pt x="573100" y="1114891"/>
                </a:moveTo>
                <a:lnTo>
                  <a:pt x="513424" y="1136591"/>
                </a:lnTo>
                <a:lnTo>
                  <a:pt x="570596" y="1136591"/>
                </a:lnTo>
                <a:lnTo>
                  <a:pt x="573100" y="1114891"/>
                </a:lnTo>
                <a:close/>
              </a:path>
              <a:path w="573404" h="1397000">
                <a:moveTo>
                  <a:pt x="32550" y="0"/>
                </a:moveTo>
                <a:lnTo>
                  <a:pt x="0" y="282108"/>
                </a:lnTo>
                <a:lnTo>
                  <a:pt x="59676" y="260408"/>
                </a:lnTo>
                <a:lnTo>
                  <a:pt x="194811" y="260408"/>
                </a:lnTo>
                <a:lnTo>
                  <a:pt x="179029" y="217007"/>
                </a:lnTo>
                <a:lnTo>
                  <a:pt x="238706" y="195305"/>
                </a:lnTo>
                <a:lnTo>
                  <a:pt x="32550" y="0"/>
                </a:lnTo>
                <a:close/>
              </a:path>
            </a:pathLst>
          </a:custGeom>
          <a:solidFill>
            <a:srgbClr val="E98E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1308100"/>
            <a:ext cx="2705100" cy="2463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2200" y="1612900"/>
            <a:ext cx="2070100" cy="1816100"/>
          </a:xfrm>
          <a:custGeom>
            <a:avLst/>
            <a:gdLst/>
            <a:ahLst/>
            <a:cxnLst/>
            <a:rect l="l" t="t" r="r" b="b"/>
            <a:pathLst>
              <a:path w="2070100" h="1816100">
                <a:moveTo>
                  <a:pt x="107181" y="1553122"/>
                </a:moveTo>
                <a:lnTo>
                  <a:pt x="0" y="1816100"/>
                </a:lnTo>
                <a:lnTo>
                  <a:pt x="274690" y="1744059"/>
                </a:lnTo>
                <a:lnTo>
                  <a:pt x="232813" y="1696325"/>
                </a:lnTo>
                <a:lnTo>
                  <a:pt x="341634" y="1600856"/>
                </a:lnTo>
                <a:lnTo>
                  <a:pt x="149059" y="1600856"/>
                </a:lnTo>
                <a:lnTo>
                  <a:pt x="107181" y="1553122"/>
                </a:lnTo>
                <a:close/>
              </a:path>
              <a:path w="2070100" h="1816100">
                <a:moveTo>
                  <a:pt x="2070100" y="0"/>
                </a:moveTo>
                <a:lnTo>
                  <a:pt x="1795409" y="72040"/>
                </a:lnTo>
                <a:lnTo>
                  <a:pt x="1837286" y="119774"/>
                </a:lnTo>
                <a:lnTo>
                  <a:pt x="149059" y="1600856"/>
                </a:lnTo>
                <a:lnTo>
                  <a:pt x="341634" y="1600856"/>
                </a:lnTo>
                <a:lnTo>
                  <a:pt x="1921040" y="215243"/>
                </a:lnTo>
                <a:lnTo>
                  <a:pt x="1982372" y="215243"/>
                </a:lnTo>
                <a:lnTo>
                  <a:pt x="2070100" y="0"/>
                </a:lnTo>
                <a:close/>
              </a:path>
              <a:path w="2070100" h="1816100">
                <a:moveTo>
                  <a:pt x="1982372" y="215243"/>
                </a:moveTo>
                <a:lnTo>
                  <a:pt x="1921040" y="215243"/>
                </a:lnTo>
                <a:lnTo>
                  <a:pt x="1962918" y="262976"/>
                </a:lnTo>
                <a:lnTo>
                  <a:pt x="1982372" y="215243"/>
                </a:lnTo>
                <a:close/>
              </a:path>
            </a:pathLst>
          </a:custGeom>
          <a:solidFill>
            <a:srgbClr val="E98E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42000" y="3225800"/>
            <a:ext cx="1803400" cy="1739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9500" y="3530600"/>
            <a:ext cx="1168400" cy="1092200"/>
          </a:xfrm>
          <a:custGeom>
            <a:avLst/>
            <a:gdLst/>
            <a:ahLst/>
            <a:cxnLst/>
            <a:rect l="l" t="t" r="r" b="b"/>
            <a:pathLst>
              <a:path w="1168400" h="1092200">
                <a:moveTo>
                  <a:pt x="98827" y="825970"/>
                </a:moveTo>
                <a:lnTo>
                  <a:pt x="0" y="1092200"/>
                </a:lnTo>
                <a:lnTo>
                  <a:pt x="272280" y="1011524"/>
                </a:lnTo>
                <a:lnTo>
                  <a:pt x="228917" y="965136"/>
                </a:lnTo>
                <a:lnTo>
                  <a:pt x="328167" y="872359"/>
                </a:lnTo>
                <a:lnTo>
                  <a:pt x="142191" y="872359"/>
                </a:lnTo>
                <a:lnTo>
                  <a:pt x="98827" y="825970"/>
                </a:lnTo>
                <a:close/>
              </a:path>
              <a:path w="1168400" h="1092200">
                <a:moveTo>
                  <a:pt x="1168402" y="0"/>
                </a:moveTo>
                <a:lnTo>
                  <a:pt x="896122" y="80675"/>
                </a:lnTo>
                <a:lnTo>
                  <a:pt x="939485" y="127063"/>
                </a:lnTo>
                <a:lnTo>
                  <a:pt x="142191" y="872359"/>
                </a:lnTo>
                <a:lnTo>
                  <a:pt x="328167" y="872359"/>
                </a:lnTo>
                <a:lnTo>
                  <a:pt x="1026212" y="219840"/>
                </a:lnTo>
                <a:lnTo>
                  <a:pt x="1086793" y="219840"/>
                </a:lnTo>
                <a:lnTo>
                  <a:pt x="1168402" y="0"/>
                </a:lnTo>
                <a:close/>
              </a:path>
              <a:path w="1168400" h="1092200">
                <a:moveTo>
                  <a:pt x="1086793" y="219840"/>
                </a:moveTo>
                <a:lnTo>
                  <a:pt x="1026212" y="219840"/>
                </a:lnTo>
                <a:lnTo>
                  <a:pt x="1069573" y="266228"/>
                </a:lnTo>
                <a:lnTo>
                  <a:pt x="1086793" y="219840"/>
                </a:lnTo>
                <a:close/>
              </a:path>
            </a:pathLst>
          </a:custGeom>
          <a:solidFill>
            <a:srgbClr val="E98E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332" y="852170"/>
            <a:ext cx="7696834" cy="380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Creates </a:t>
            </a:r>
            <a:r>
              <a:rPr sz="1800" dirty="0">
                <a:solidFill>
                  <a:srgbClr val="595A5D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private network connection between any two VPCs </a:t>
            </a:r>
            <a:r>
              <a:rPr sz="1800" dirty="0">
                <a:solidFill>
                  <a:srgbClr val="595A5D"/>
                </a:solidFill>
                <a:latin typeface="Arial"/>
                <a:cs typeface="Arial"/>
              </a:rPr>
              <a:t>in a </a:t>
            </a: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region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95A5D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70" dirty="0">
                <a:solidFill>
                  <a:srgbClr val="595A5D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can connect VPCs together within </a:t>
            </a:r>
            <a:r>
              <a:rPr sz="1800" dirty="0">
                <a:solidFill>
                  <a:srgbClr val="595A5D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Region without having</a:t>
            </a:r>
            <a:r>
              <a:rPr sz="1800" spc="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to</a:t>
            </a:r>
            <a:endParaRPr sz="1800" dirty="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340"/>
              </a:spcBef>
              <a:buChar char="–"/>
              <a:tabLst>
                <a:tab pos="761365" algn="l"/>
                <a:tab pos="762000" algn="l"/>
              </a:tabLst>
            </a:pP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Maintain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all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the </a:t>
            </a:r>
            <a:r>
              <a:rPr sz="1400" spc="-25" dirty="0">
                <a:solidFill>
                  <a:srgbClr val="595A5D"/>
                </a:solidFill>
                <a:latin typeface="Arial"/>
                <a:cs typeface="Arial"/>
              </a:rPr>
              <a:t>VPN 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overhead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between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multiple</a:t>
            </a:r>
            <a:r>
              <a:rPr sz="1400" spc="-2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A5D"/>
                </a:solidFill>
                <a:latin typeface="Arial"/>
                <a:cs typeface="Arial"/>
              </a:rPr>
              <a:t>VPCs</a:t>
            </a:r>
            <a:endParaRPr sz="1400" dirty="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Expose</a:t>
            </a:r>
            <a:r>
              <a:rPr sz="1400" spc="2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destination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A5D"/>
                </a:solidFill>
                <a:latin typeface="Arial"/>
                <a:cs typeface="Arial"/>
              </a:rPr>
              <a:t>VPC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to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400" spc="3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Internet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and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all</a:t>
            </a:r>
            <a:r>
              <a:rPr sz="1400" spc="-1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that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entails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95A5D"/>
              </a:buClr>
              <a:buFont typeface="Arial"/>
              <a:buChar char="–"/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Including </a:t>
            </a:r>
            <a:r>
              <a:rPr sz="1800" spc="-45" dirty="0">
                <a:solidFill>
                  <a:srgbClr val="595A5D"/>
                </a:solidFill>
                <a:latin typeface="Arial"/>
                <a:cs typeface="Arial"/>
              </a:rPr>
              <a:t>cross-­account </a:t>
            </a: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VPC</a:t>
            </a:r>
            <a:r>
              <a:rPr sz="1800" spc="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Peering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95A5D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95A5D"/>
                </a:solidFill>
                <a:latin typeface="Arial"/>
                <a:cs typeface="Arial"/>
              </a:rPr>
              <a:t>Often used for Common/Core services</a:t>
            </a:r>
            <a:endParaRPr sz="1800" dirty="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340"/>
              </a:spcBef>
              <a:buChar char="–"/>
              <a:tabLst>
                <a:tab pos="761365" algn="l"/>
                <a:tab pos="762000" algn="l"/>
              </a:tabLst>
            </a:pP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Authentication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/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Directory</a:t>
            </a:r>
            <a:r>
              <a:rPr sz="1400" spc="-25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Services</a:t>
            </a:r>
            <a:endParaRPr sz="1400" dirty="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Monitoring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/</a:t>
            </a:r>
            <a:r>
              <a:rPr sz="1400" spc="-16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Logging</a:t>
            </a:r>
            <a:endParaRPr sz="1400" dirty="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320"/>
              </a:spcBef>
              <a:buChar char="–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Security</a:t>
            </a:r>
            <a:r>
              <a:rPr sz="1400" spc="-9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Scanning</a:t>
            </a:r>
            <a:endParaRPr sz="1400" dirty="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320"/>
              </a:spcBef>
              <a:buChar char="–"/>
              <a:tabLst>
                <a:tab pos="761365" algn="l"/>
                <a:tab pos="762000" algn="l"/>
              </a:tabLst>
            </a:pP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Remote</a:t>
            </a:r>
            <a:r>
              <a:rPr sz="1400" spc="-17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Administration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68649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Common </a:t>
            </a:r>
            <a:r>
              <a:rPr sz="2800" spc="10" dirty="0"/>
              <a:t>Design </a:t>
            </a:r>
            <a:r>
              <a:rPr sz="2800" dirty="0"/>
              <a:t>– </a:t>
            </a:r>
            <a:r>
              <a:rPr sz="2800" spc="15" dirty="0"/>
              <a:t>Shared </a:t>
            </a:r>
            <a:r>
              <a:rPr sz="2800" spc="25" dirty="0"/>
              <a:t>Services</a:t>
            </a:r>
            <a:r>
              <a:rPr sz="2800" spc="-440" dirty="0"/>
              <a:t> </a:t>
            </a:r>
            <a:r>
              <a:rPr sz="2800" spc="30" dirty="0"/>
              <a:t>VPC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5873750" y="2432050"/>
            <a:ext cx="1181100" cy="622300"/>
          </a:xfrm>
          <a:custGeom>
            <a:avLst/>
            <a:gdLst/>
            <a:ahLst/>
            <a:cxnLst/>
            <a:rect l="l" t="t" r="r" b="b"/>
            <a:pathLst>
              <a:path w="1181100" h="622300">
                <a:moveTo>
                  <a:pt x="0" y="29441"/>
                </a:moveTo>
                <a:lnTo>
                  <a:pt x="2313" y="17981"/>
                </a:lnTo>
                <a:lnTo>
                  <a:pt x="8622" y="8623"/>
                </a:lnTo>
                <a:lnTo>
                  <a:pt x="17981" y="2313"/>
                </a:lnTo>
                <a:lnTo>
                  <a:pt x="29440" y="0"/>
                </a:lnTo>
                <a:lnTo>
                  <a:pt x="1151659" y="0"/>
                </a:lnTo>
                <a:lnTo>
                  <a:pt x="1163118" y="2313"/>
                </a:lnTo>
                <a:lnTo>
                  <a:pt x="1172477" y="8623"/>
                </a:lnTo>
                <a:lnTo>
                  <a:pt x="1178786" y="17981"/>
                </a:lnTo>
                <a:lnTo>
                  <a:pt x="1181100" y="29441"/>
                </a:lnTo>
                <a:lnTo>
                  <a:pt x="1181100" y="592858"/>
                </a:lnTo>
                <a:lnTo>
                  <a:pt x="1178786" y="604318"/>
                </a:lnTo>
                <a:lnTo>
                  <a:pt x="1172477" y="613676"/>
                </a:lnTo>
                <a:lnTo>
                  <a:pt x="1163118" y="619986"/>
                </a:lnTo>
                <a:lnTo>
                  <a:pt x="1151659" y="622300"/>
                </a:lnTo>
                <a:lnTo>
                  <a:pt x="29440" y="622300"/>
                </a:lnTo>
                <a:lnTo>
                  <a:pt x="17981" y="619986"/>
                </a:lnTo>
                <a:lnTo>
                  <a:pt x="8622" y="613676"/>
                </a:lnTo>
                <a:lnTo>
                  <a:pt x="2313" y="604318"/>
                </a:lnTo>
                <a:lnTo>
                  <a:pt x="0" y="592858"/>
                </a:lnTo>
                <a:lnTo>
                  <a:pt x="0" y="2944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1581" y="2621144"/>
            <a:ext cx="80010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5100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1200" dirty="0">
                <a:solidFill>
                  <a:srgbClr val="474746"/>
                </a:solidFill>
                <a:latin typeface="Arial"/>
                <a:cs typeface="Arial"/>
              </a:rPr>
              <a:t>A  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2120900"/>
            <a:ext cx="5588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5150" y="3981450"/>
            <a:ext cx="1625600" cy="660400"/>
          </a:xfrm>
          <a:custGeom>
            <a:avLst/>
            <a:gdLst/>
            <a:ahLst/>
            <a:cxnLst/>
            <a:rect l="l" t="t" r="r" b="b"/>
            <a:pathLst>
              <a:path w="1625600" h="660400">
                <a:moveTo>
                  <a:pt x="0" y="31242"/>
                </a:moveTo>
                <a:lnTo>
                  <a:pt x="2455" y="19081"/>
                </a:lnTo>
                <a:lnTo>
                  <a:pt x="9150" y="9150"/>
                </a:lnTo>
                <a:lnTo>
                  <a:pt x="19081" y="2455"/>
                </a:lnTo>
                <a:lnTo>
                  <a:pt x="31242" y="0"/>
                </a:lnTo>
                <a:lnTo>
                  <a:pt x="1594358" y="0"/>
                </a:lnTo>
                <a:lnTo>
                  <a:pt x="1606518" y="2455"/>
                </a:lnTo>
                <a:lnTo>
                  <a:pt x="1616449" y="9150"/>
                </a:lnTo>
                <a:lnTo>
                  <a:pt x="1623144" y="19081"/>
                </a:lnTo>
                <a:lnTo>
                  <a:pt x="1625600" y="31242"/>
                </a:lnTo>
                <a:lnTo>
                  <a:pt x="1625600" y="629157"/>
                </a:lnTo>
                <a:lnTo>
                  <a:pt x="1623144" y="641318"/>
                </a:lnTo>
                <a:lnTo>
                  <a:pt x="1616449" y="651249"/>
                </a:lnTo>
                <a:lnTo>
                  <a:pt x="1606518" y="657944"/>
                </a:lnTo>
                <a:lnTo>
                  <a:pt x="1594358" y="660400"/>
                </a:lnTo>
                <a:lnTo>
                  <a:pt x="31242" y="660400"/>
                </a:lnTo>
                <a:lnTo>
                  <a:pt x="19081" y="657944"/>
                </a:lnTo>
                <a:lnTo>
                  <a:pt x="9150" y="651249"/>
                </a:lnTo>
                <a:lnTo>
                  <a:pt x="2455" y="641318"/>
                </a:lnTo>
                <a:lnTo>
                  <a:pt x="0" y="629157"/>
                </a:lnTo>
                <a:lnTo>
                  <a:pt x="0" y="31242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44779" y="4378871"/>
            <a:ext cx="800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3670300"/>
            <a:ext cx="6858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7750" y="1111250"/>
            <a:ext cx="1193800" cy="635000"/>
          </a:xfrm>
          <a:custGeom>
            <a:avLst/>
            <a:gdLst/>
            <a:ahLst/>
            <a:cxnLst/>
            <a:rect l="l" t="t" r="r" b="b"/>
            <a:pathLst>
              <a:path w="1193800" h="635000">
                <a:moveTo>
                  <a:pt x="0" y="30042"/>
                </a:moveTo>
                <a:lnTo>
                  <a:pt x="2360" y="18348"/>
                </a:lnTo>
                <a:lnTo>
                  <a:pt x="8799" y="8799"/>
                </a:lnTo>
                <a:lnTo>
                  <a:pt x="18348" y="2360"/>
                </a:lnTo>
                <a:lnTo>
                  <a:pt x="30042" y="0"/>
                </a:lnTo>
                <a:lnTo>
                  <a:pt x="1163758" y="0"/>
                </a:lnTo>
                <a:lnTo>
                  <a:pt x="1175451" y="2360"/>
                </a:lnTo>
                <a:lnTo>
                  <a:pt x="1185001" y="8799"/>
                </a:lnTo>
                <a:lnTo>
                  <a:pt x="1191439" y="18348"/>
                </a:lnTo>
                <a:lnTo>
                  <a:pt x="1193800" y="30042"/>
                </a:lnTo>
                <a:lnTo>
                  <a:pt x="1193800" y="604957"/>
                </a:lnTo>
                <a:lnTo>
                  <a:pt x="1191439" y="616651"/>
                </a:lnTo>
                <a:lnTo>
                  <a:pt x="1185001" y="626200"/>
                </a:lnTo>
                <a:lnTo>
                  <a:pt x="1175451" y="632639"/>
                </a:lnTo>
                <a:lnTo>
                  <a:pt x="1163758" y="635000"/>
                </a:lnTo>
                <a:lnTo>
                  <a:pt x="30042" y="635000"/>
                </a:lnTo>
                <a:lnTo>
                  <a:pt x="18348" y="632639"/>
                </a:lnTo>
                <a:lnTo>
                  <a:pt x="8799" y="626200"/>
                </a:lnTo>
                <a:lnTo>
                  <a:pt x="2360" y="616651"/>
                </a:lnTo>
                <a:lnTo>
                  <a:pt x="0" y="604957"/>
                </a:lnTo>
                <a:lnTo>
                  <a:pt x="0" y="30042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80953" y="1300689"/>
            <a:ext cx="80010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2400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1200" dirty="0">
                <a:solidFill>
                  <a:srgbClr val="474746"/>
                </a:solidFill>
                <a:latin typeface="Arial"/>
                <a:cs typeface="Arial"/>
              </a:rPr>
              <a:t>D  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800100"/>
            <a:ext cx="5588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3750" y="1111250"/>
            <a:ext cx="1181100" cy="635000"/>
          </a:xfrm>
          <a:custGeom>
            <a:avLst/>
            <a:gdLst/>
            <a:ahLst/>
            <a:cxnLst/>
            <a:rect l="l" t="t" r="r" b="b"/>
            <a:pathLst>
              <a:path w="1181100" h="635000">
                <a:moveTo>
                  <a:pt x="0" y="30041"/>
                </a:moveTo>
                <a:lnTo>
                  <a:pt x="2360" y="18347"/>
                </a:lnTo>
                <a:lnTo>
                  <a:pt x="8798" y="8798"/>
                </a:lnTo>
                <a:lnTo>
                  <a:pt x="18347" y="2360"/>
                </a:lnTo>
                <a:lnTo>
                  <a:pt x="30041" y="0"/>
                </a:lnTo>
                <a:lnTo>
                  <a:pt x="1151058" y="0"/>
                </a:lnTo>
                <a:lnTo>
                  <a:pt x="1162751" y="2360"/>
                </a:lnTo>
                <a:lnTo>
                  <a:pt x="1172301" y="8798"/>
                </a:lnTo>
                <a:lnTo>
                  <a:pt x="1178739" y="18347"/>
                </a:lnTo>
                <a:lnTo>
                  <a:pt x="1181100" y="30041"/>
                </a:lnTo>
                <a:lnTo>
                  <a:pt x="1181100" y="604958"/>
                </a:lnTo>
                <a:lnTo>
                  <a:pt x="1178739" y="616652"/>
                </a:lnTo>
                <a:lnTo>
                  <a:pt x="1172301" y="626201"/>
                </a:lnTo>
                <a:lnTo>
                  <a:pt x="1162751" y="632639"/>
                </a:lnTo>
                <a:lnTo>
                  <a:pt x="1151058" y="635000"/>
                </a:lnTo>
                <a:lnTo>
                  <a:pt x="30041" y="635000"/>
                </a:lnTo>
                <a:lnTo>
                  <a:pt x="18347" y="632639"/>
                </a:lnTo>
                <a:lnTo>
                  <a:pt x="8798" y="626201"/>
                </a:lnTo>
                <a:lnTo>
                  <a:pt x="2360" y="616652"/>
                </a:lnTo>
                <a:lnTo>
                  <a:pt x="0" y="604958"/>
                </a:lnTo>
                <a:lnTo>
                  <a:pt x="0" y="3004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1581" y="1300689"/>
            <a:ext cx="80010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2400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1200" dirty="0">
                <a:solidFill>
                  <a:srgbClr val="474746"/>
                </a:solidFill>
                <a:latin typeface="Arial"/>
                <a:cs typeface="Arial"/>
              </a:rPr>
              <a:t>C  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67400" y="800100"/>
            <a:ext cx="5588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9750" y="1111250"/>
            <a:ext cx="1193800" cy="635000"/>
          </a:xfrm>
          <a:custGeom>
            <a:avLst/>
            <a:gdLst/>
            <a:ahLst/>
            <a:cxnLst/>
            <a:rect l="l" t="t" r="r" b="b"/>
            <a:pathLst>
              <a:path w="1193800" h="635000">
                <a:moveTo>
                  <a:pt x="0" y="30042"/>
                </a:moveTo>
                <a:lnTo>
                  <a:pt x="2360" y="18348"/>
                </a:lnTo>
                <a:lnTo>
                  <a:pt x="8799" y="8799"/>
                </a:lnTo>
                <a:lnTo>
                  <a:pt x="18348" y="2360"/>
                </a:lnTo>
                <a:lnTo>
                  <a:pt x="30041" y="0"/>
                </a:lnTo>
                <a:lnTo>
                  <a:pt x="1163758" y="0"/>
                </a:lnTo>
                <a:lnTo>
                  <a:pt x="1175451" y="2360"/>
                </a:lnTo>
                <a:lnTo>
                  <a:pt x="1185001" y="8799"/>
                </a:lnTo>
                <a:lnTo>
                  <a:pt x="1191439" y="18348"/>
                </a:lnTo>
                <a:lnTo>
                  <a:pt x="1193800" y="30042"/>
                </a:lnTo>
                <a:lnTo>
                  <a:pt x="1193800" y="604957"/>
                </a:lnTo>
                <a:lnTo>
                  <a:pt x="1191439" y="616651"/>
                </a:lnTo>
                <a:lnTo>
                  <a:pt x="1185001" y="626200"/>
                </a:lnTo>
                <a:lnTo>
                  <a:pt x="1175451" y="632639"/>
                </a:lnTo>
                <a:lnTo>
                  <a:pt x="1163758" y="635000"/>
                </a:lnTo>
                <a:lnTo>
                  <a:pt x="30041" y="635000"/>
                </a:lnTo>
                <a:lnTo>
                  <a:pt x="18348" y="632639"/>
                </a:lnTo>
                <a:lnTo>
                  <a:pt x="8799" y="626200"/>
                </a:lnTo>
                <a:lnTo>
                  <a:pt x="2360" y="616651"/>
                </a:lnTo>
                <a:lnTo>
                  <a:pt x="0" y="604957"/>
                </a:lnTo>
                <a:lnTo>
                  <a:pt x="0" y="30042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32953" y="1300689"/>
            <a:ext cx="80010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5100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1200" dirty="0">
                <a:solidFill>
                  <a:srgbClr val="474746"/>
                </a:solidFill>
                <a:latin typeface="Arial"/>
                <a:cs typeface="Arial"/>
              </a:rPr>
              <a:t>B  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800100"/>
            <a:ext cx="5588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928370"/>
            <a:ext cx="3680460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800" marR="5080" indent="-292100">
              <a:lnSpc>
                <a:spcPct val="98200"/>
              </a:lnSpc>
              <a:spcBef>
                <a:spcPts val="130"/>
              </a:spcBef>
              <a:buChar char="•"/>
              <a:tabLst>
                <a:tab pos="304165" algn="l"/>
                <a:tab pos="304800" algn="l"/>
              </a:tabLst>
            </a:pP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Move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shared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services such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as </a:t>
            </a:r>
            <a:r>
              <a:rPr sz="1400" spc="-10" dirty="0">
                <a:solidFill>
                  <a:srgbClr val="474746"/>
                </a:solidFill>
                <a:latin typeface="Arial"/>
                <a:cs typeface="Arial"/>
              </a:rPr>
              <a:t>Active 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Directory,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Logging,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Monitoring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and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Service  Buses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shared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services </a:t>
            </a:r>
            <a:r>
              <a:rPr sz="1400" spc="-25" dirty="0">
                <a:solidFill>
                  <a:srgbClr val="474746"/>
                </a:solidFill>
                <a:latin typeface="Arial"/>
                <a:cs typeface="Arial"/>
              </a:rPr>
              <a:t>VPC</a:t>
            </a:r>
            <a:r>
              <a:rPr sz="1400" spc="-24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(A)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1779270"/>
            <a:ext cx="3454400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800" marR="5080" indent="-292100">
              <a:lnSpc>
                <a:spcPct val="98200"/>
              </a:lnSpc>
              <a:spcBef>
                <a:spcPts val="130"/>
              </a:spcBef>
              <a:buChar char="•"/>
              <a:tabLst>
                <a:tab pos="304165" algn="l"/>
                <a:tab pos="304800" algn="l"/>
              </a:tabLst>
            </a:pP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None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of the other </a:t>
            </a:r>
            <a:r>
              <a:rPr sz="1400" spc="-25" dirty="0">
                <a:solidFill>
                  <a:srgbClr val="474746"/>
                </a:solidFill>
                <a:latin typeface="Arial"/>
                <a:cs typeface="Arial"/>
              </a:rPr>
              <a:t>VPCs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can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send</a:t>
            </a:r>
            <a:r>
              <a:rPr sz="1400" spc="-2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traffic  directly to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each other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–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they must go 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through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74746"/>
                </a:solidFill>
                <a:latin typeface="Arial"/>
                <a:cs typeface="Arial"/>
              </a:rPr>
              <a:t>VPC</a:t>
            </a:r>
            <a:r>
              <a:rPr sz="1400" spc="-10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(=</a:t>
            </a:r>
            <a:r>
              <a:rPr sz="1400" spc="-1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app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isolation)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2630170"/>
            <a:ext cx="35407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4800" marR="5080" indent="-292100">
              <a:lnSpc>
                <a:spcPct val="101200"/>
              </a:lnSpc>
              <a:spcBef>
                <a:spcPts val="80"/>
              </a:spcBef>
              <a:buChar char="•"/>
              <a:tabLst>
                <a:tab pos="304165" algn="l"/>
                <a:tab pos="304800" algn="l"/>
              </a:tabLst>
            </a:pP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Only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74746"/>
                </a:solidFill>
                <a:latin typeface="Arial"/>
                <a:cs typeface="Arial"/>
              </a:rPr>
              <a:t>VPC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400" spc="-12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has</a:t>
            </a:r>
            <a:r>
              <a:rPr sz="1400" spc="-9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direct</a:t>
            </a:r>
            <a:r>
              <a:rPr sz="1400" spc="-8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network</a:t>
            </a:r>
            <a:r>
              <a:rPr sz="1400" spc="-9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access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to 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your data center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via</a:t>
            </a:r>
            <a:r>
              <a:rPr sz="1400" spc="-28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Direct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Connect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3265170"/>
            <a:ext cx="35026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4800" marR="5080" indent="-292100">
              <a:lnSpc>
                <a:spcPct val="101200"/>
              </a:lnSpc>
              <a:spcBef>
                <a:spcPts val="80"/>
              </a:spcBef>
              <a:buChar char="•"/>
              <a:tabLst>
                <a:tab pos="304165" algn="l"/>
                <a:tab pos="304800" algn="l"/>
              </a:tabLst>
            </a:pP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Routing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74746"/>
                </a:solidFill>
                <a:latin typeface="Arial"/>
                <a:cs typeface="Arial"/>
              </a:rPr>
              <a:t>Tables</a:t>
            </a:r>
            <a:r>
              <a:rPr sz="1400" spc="-9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define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which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subnets</a:t>
            </a:r>
            <a:r>
              <a:rPr sz="1400" spc="-9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are 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allowed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to</a:t>
            </a:r>
            <a:r>
              <a:rPr sz="1400" spc="2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route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over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4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peer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connection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40" y="3912870"/>
            <a:ext cx="3721100" cy="873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4800" marR="5080" indent="-292100">
              <a:lnSpc>
                <a:spcPct val="99200"/>
              </a:lnSpc>
              <a:spcBef>
                <a:spcPts val="110"/>
              </a:spcBef>
              <a:buChar char="•"/>
              <a:tabLst>
                <a:tab pos="304165" algn="l"/>
                <a:tab pos="304800" algn="l"/>
              </a:tabLst>
            </a:pP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Security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Groups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and </a:t>
            </a:r>
            <a:r>
              <a:rPr sz="1400" spc="-10" dirty="0">
                <a:solidFill>
                  <a:srgbClr val="474746"/>
                </a:solidFill>
                <a:latin typeface="Arial"/>
                <a:cs typeface="Arial"/>
              </a:rPr>
              <a:t>NACLs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still </a:t>
            </a:r>
            <a:r>
              <a:rPr sz="1400" spc="-10" dirty="0">
                <a:solidFill>
                  <a:srgbClr val="474746"/>
                </a:solidFill>
                <a:latin typeface="Arial"/>
                <a:cs typeface="Arial"/>
              </a:rPr>
              <a:t>apply,</a:t>
            </a:r>
            <a:r>
              <a:rPr sz="1400" spc="-2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474746"/>
                </a:solidFill>
                <a:latin typeface="Arial"/>
                <a:cs typeface="Arial"/>
              </a:rPr>
              <a:t>and 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Security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Groups </a:t>
            </a:r>
            <a:r>
              <a:rPr sz="1400" spc="-10" dirty="0">
                <a:solidFill>
                  <a:srgbClr val="474746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can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be defined 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to</a:t>
            </a:r>
            <a:r>
              <a:rPr sz="1400" spc="2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mutually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trust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Security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Groups</a:t>
            </a:r>
            <a:r>
              <a:rPr sz="1400" spc="-9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74746"/>
                </a:solidFill>
                <a:latin typeface="Arial"/>
                <a:cs typeface="Arial"/>
              </a:rPr>
              <a:t>in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the  other</a:t>
            </a:r>
            <a:r>
              <a:rPr sz="1400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74746"/>
                </a:solidFill>
                <a:latin typeface="Arial"/>
                <a:cs typeface="Arial"/>
              </a:rPr>
              <a:t>VPCs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1076" y="1746161"/>
            <a:ext cx="1008380" cy="1094105"/>
          </a:xfrm>
          <a:custGeom>
            <a:avLst/>
            <a:gdLst/>
            <a:ahLst/>
            <a:cxnLst/>
            <a:rect l="l" t="t" r="r" b="b"/>
            <a:pathLst>
              <a:path w="1008379" h="1094105">
                <a:moveTo>
                  <a:pt x="104623" y="108272"/>
                </a:moveTo>
                <a:lnTo>
                  <a:pt x="66523" y="108272"/>
                </a:lnTo>
                <a:lnTo>
                  <a:pt x="66523" y="1007327"/>
                </a:lnTo>
                <a:lnTo>
                  <a:pt x="68020" y="1014742"/>
                </a:lnTo>
                <a:lnTo>
                  <a:pt x="72103" y="1020797"/>
                </a:lnTo>
                <a:lnTo>
                  <a:pt x="78158" y="1024880"/>
                </a:lnTo>
                <a:lnTo>
                  <a:pt x="85573" y="1026377"/>
                </a:lnTo>
                <a:lnTo>
                  <a:pt x="900095" y="1026377"/>
                </a:lnTo>
                <a:lnTo>
                  <a:pt x="846660" y="1057546"/>
                </a:lnTo>
                <a:lnTo>
                  <a:pt x="856125" y="1093665"/>
                </a:lnTo>
                <a:lnTo>
                  <a:pt x="861313" y="1093108"/>
                </a:lnTo>
                <a:lnTo>
                  <a:pt x="1008366" y="1007327"/>
                </a:lnTo>
                <a:lnTo>
                  <a:pt x="975709" y="988277"/>
                </a:lnTo>
                <a:lnTo>
                  <a:pt x="104623" y="988277"/>
                </a:lnTo>
                <a:lnTo>
                  <a:pt x="104623" y="108272"/>
                </a:lnTo>
                <a:close/>
              </a:path>
              <a:path w="1008379" h="1094105">
                <a:moveTo>
                  <a:pt x="858698" y="921753"/>
                </a:moveTo>
                <a:lnTo>
                  <a:pt x="851411" y="922229"/>
                </a:lnTo>
                <a:lnTo>
                  <a:pt x="844834" y="925402"/>
                </a:lnTo>
                <a:lnTo>
                  <a:pt x="839804" y="931053"/>
                </a:lnTo>
                <a:lnTo>
                  <a:pt x="837361" y="938212"/>
                </a:lnTo>
                <a:lnTo>
                  <a:pt x="837836" y="945499"/>
                </a:lnTo>
                <a:lnTo>
                  <a:pt x="841009" y="952077"/>
                </a:lnTo>
                <a:lnTo>
                  <a:pt x="846660" y="957106"/>
                </a:lnTo>
                <a:lnTo>
                  <a:pt x="900095" y="988277"/>
                </a:lnTo>
                <a:lnTo>
                  <a:pt x="975709" y="988277"/>
                </a:lnTo>
                <a:lnTo>
                  <a:pt x="865857" y="924196"/>
                </a:lnTo>
                <a:lnTo>
                  <a:pt x="858698" y="921753"/>
                </a:lnTo>
                <a:close/>
              </a:path>
              <a:path w="1008379" h="1094105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5"/>
                </a:lnTo>
                <a:lnTo>
                  <a:pt x="3648" y="163533"/>
                </a:lnTo>
                <a:lnTo>
                  <a:pt x="9299" y="168563"/>
                </a:lnTo>
                <a:lnTo>
                  <a:pt x="16459" y="171006"/>
                </a:lnTo>
                <a:lnTo>
                  <a:pt x="23746" y="170530"/>
                </a:lnTo>
                <a:lnTo>
                  <a:pt x="30323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2" y="108272"/>
                </a:lnTo>
                <a:lnTo>
                  <a:pt x="85573" y="0"/>
                </a:lnTo>
                <a:close/>
              </a:path>
              <a:path w="1008379" h="1094105">
                <a:moveTo>
                  <a:pt x="148732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399" y="170530"/>
                </a:lnTo>
                <a:lnTo>
                  <a:pt x="154687" y="171006"/>
                </a:lnTo>
                <a:lnTo>
                  <a:pt x="161847" y="168563"/>
                </a:lnTo>
                <a:lnTo>
                  <a:pt x="167497" y="163533"/>
                </a:lnTo>
                <a:lnTo>
                  <a:pt x="170671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85076" y="1746161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16459" y="523193"/>
                </a:moveTo>
                <a:lnTo>
                  <a:pt x="9299" y="525636"/>
                </a:lnTo>
                <a:lnTo>
                  <a:pt x="3648" y="530666"/>
                </a:lnTo>
                <a:lnTo>
                  <a:pt x="475" y="537243"/>
                </a:lnTo>
                <a:lnTo>
                  <a:pt x="0" y="544531"/>
                </a:lnTo>
                <a:lnTo>
                  <a:pt x="2442" y="551690"/>
                </a:lnTo>
                <a:lnTo>
                  <a:pt x="85573" y="694199"/>
                </a:lnTo>
                <a:lnTo>
                  <a:pt x="148732" y="585927"/>
                </a:lnTo>
                <a:lnTo>
                  <a:pt x="66523" y="585927"/>
                </a:lnTo>
                <a:lnTo>
                  <a:pt x="35353" y="532493"/>
                </a:lnTo>
                <a:lnTo>
                  <a:pt x="30324" y="526842"/>
                </a:lnTo>
                <a:lnTo>
                  <a:pt x="23746" y="523668"/>
                </a:lnTo>
                <a:lnTo>
                  <a:pt x="16459" y="523193"/>
                </a:lnTo>
                <a:close/>
              </a:path>
              <a:path w="171450" h="694689">
                <a:moveTo>
                  <a:pt x="104624" y="108272"/>
                </a:moveTo>
                <a:lnTo>
                  <a:pt x="66524" y="108272"/>
                </a:lnTo>
                <a:lnTo>
                  <a:pt x="66523" y="585927"/>
                </a:lnTo>
                <a:lnTo>
                  <a:pt x="104623" y="585927"/>
                </a:lnTo>
                <a:lnTo>
                  <a:pt x="104624" y="108272"/>
                </a:lnTo>
                <a:close/>
              </a:path>
              <a:path w="171450" h="694689">
                <a:moveTo>
                  <a:pt x="154687" y="523193"/>
                </a:moveTo>
                <a:lnTo>
                  <a:pt x="147400" y="523668"/>
                </a:lnTo>
                <a:lnTo>
                  <a:pt x="140822" y="526842"/>
                </a:lnTo>
                <a:lnTo>
                  <a:pt x="135792" y="532493"/>
                </a:lnTo>
                <a:lnTo>
                  <a:pt x="104623" y="585927"/>
                </a:lnTo>
                <a:lnTo>
                  <a:pt x="148732" y="585927"/>
                </a:lnTo>
                <a:lnTo>
                  <a:pt x="168703" y="551690"/>
                </a:lnTo>
                <a:lnTo>
                  <a:pt x="171146" y="544530"/>
                </a:lnTo>
                <a:lnTo>
                  <a:pt x="170671" y="537243"/>
                </a:lnTo>
                <a:lnTo>
                  <a:pt x="167497" y="530665"/>
                </a:lnTo>
                <a:lnTo>
                  <a:pt x="161846" y="525636"/>
                </a:lnTo>
                <a:lnTo>
                  <a:pt x="154687" y="523193"/>
                </a:lnTo>
                <a:close/>
              </a:path>
              <a:path w="171450" h="694689">
                <a:moveTo>
                  <a:pt x="85574" y="0"/>
                </a:moveTo>
                <a:lnTo>
                  <a:pt x="2444" y="142509"/>
                </a:lnTo>
                <a:lnTo>
                  <a:pt x="1" y="149668"/>
                </a:lnTo>
                <a:lnTo>
                  <a:pt x="476" y="156956"/>
                </a:lnTo>
                <a:lnTo>
                  <a:pt x="3650" y="163534"/>
                </a:lnTo>
                <a:lnTo>
                  <a:pt x="9300" y="168563"/>
                </a:lnTo>
                <a:lnTo>
                  <a:pt x="16459" y="171006"/>
                </a:lnTo>
                <a:lnTo>
                  <a:pt x="23747" y="170530"/>
                </a:lnTo>
                <a:lnTo>
                  <a:pt x="30324" y="167357"/>
                </a:lnTo>
                <a:lnTo>
                  <a:pt x="35353" y="161706"/>
                </a:lnTo>
                <a:lnTo>
                  <a:pt x="66524" y="108272"/>
                </a:lnTo>
                <a:lnTo>
                  <a:pt x="148732" y="108272"/>
                </a:lnTo>
                <a:lnTo>
                  <a:pt x="85574" y="0"/>
                </a:lnTo>
                <a:close/>
              </a:path>
              <a:path w="171450" h="694689">
                <a:moveTo>
                  <a:pt x="148732" y="108272"/>
                </a:moveTo>
                <a:lnTo>
                  <a:pt x="104624" y="108272"/>
                </a:lnTo>
                <a:lnTo>
                  <a:pt x="135794" y="161706"/>
                </a:lnTo>
                <a:lnTo>
                  <a:pt x="140823" y="167357"/>
                </a:lnTo>
                <a:lnTo>
                  <a:pt x="147401" y="170530"/>
                </a:lnTo>
                <a:lnTo>
                  <a:pt x="154688" y="171006"/>
                </a:lnTo>
                <a:lnTo>
                  <a:pt x="161848" y="168563"/>
                </a:lnTo>
                <a:lnTo>
                  <a:pt x="167498" y="163533"/>
                </a:lnTo>
                <a:lnTo>
                  <a:pt x="170671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2" y="108272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4760" y="1746161"/>
            <a:ext cx="1019175" cy="1094105"/>
          </a:xfrm>
          <a:custGeom>
            <a:avLst/>
            <a:gdLst/>
            <a:ahLst/>
            <a:cxnLst/>
            <a:rect l="l" t="t" r="r" b="b"/>
            <a:pathLst>
              <a:path w="1019175" h="1094105">
                <a:moveTo>
                  <a:pt x="149668" y="921753"/>
                </a:moveTo>
                <a:lnTo>
                  <a:pt x="142509" y="924196"/>
                </a:lnTo>
                <a:lnTo>
                  <a:pt x="0" y="1007327"/>
                </a:lnTo>
                <a:lnTo>
                  <a:pt x="147053" y="1093108"/>
                </a:lnTo>
                <a:lnTo>
                  <a:pt x="152241" y="1093665"/>
                </a:lnTo>
                <a:lnTo>
                  <a:pt x="161670" y="1091184"/>
                </a:lnTo>
                <a:lnTo>
                  <a:pt x="165911" y="1088144"/>
                </a:lnTo>
                <a:lnTo>
                  <a:pt x="168563" y="1083600"/>
                </a:lnTo>
                <a:lnTo>
                  <a:pt x="171006" y="1076441"/>
                </a:lnTo>
                <a:lnTo>
                  <a:pt x="170530" y="1069153"/>
                </a:lnTo>
                <a:lnTo>
                  <a:pt x="167357" y="1062576"/>
                </a:lnTo>
                <a:lnTo>
                  <a:pt x="161706" y="1057546"/>
                </a:lnTo>
                <a:lnTo>
                  <a:pt x="108272" y="1026377"/>
                </a:lnTo>
                <a:lnTo>
                  <a:pt x="933538" y="1026377"/>
                </a:lnTo>
                <a:lnTo>
                  <a:pt x="940953" y="1024880"/>
                </a:lnTo>
                <a:lnTo>
                  <a:pt x="947009" y="1020797"/>
                </a:lnTo>
                <a:lnTo>
                  <a:pt x="951091" y="1014742"/>
                </a:lnTo>
                <a:lnTo>
                  <a:pt x="952588" y="1007327"/>
                </a:lnTo>
                <a:lnTo>
                  <a:pt x="952588" y="988277"/>
                </a:lnTo>
                <a:lnTo>
                  <a:pt x="108272" y="988277"/>
                </a:lnTo>
                <a:lnTo>
                  <a:pt x="161706" y="957106"/>
                </a:lnTo>
                <a:lnTo>
                  <a:pt x="167357" y="952077"/>
                </a:lnTo>
                <a:lnTo>
                  <a:pt x="170530" y="945499"/>
                </a:lnTo>
                <a:lnTo>
                  <a:pt x="171006" y="938212"/>
                </a:lnTo>
                <a:lnTo>
                  <a:pt x="168563" y="931053"/>
                </a:lnTo>
                <a:lnTo>
                  <a:pt x="163533" y="925402"/>
                </a:lnTo>
                <a:lnTo>
                  <a:pt x="156955" y="922229"/>
                </a:lnTo>
                <a:lnTo>
                  <a:pt x="149668" y="921753"/>
                </a:lnTo>
                <a:close/>
              </a:path>
              <a:path w="1019175" h="1094105">
                <a:moveTo>
                  <a:pt x="952588" y="108272"/>
                </a:moveTo>
                <a:lnTo>
                  <a:pt x="914488" y="108272"/>
                </a:lnTo>
                <a:lnTo>
                  <a:pt x="914488" y="988277"/>
                </a:lnTo>
                <a:lnTo>
                  <a:pt x="952588" y="988277"/>
                </a:lnTo>
                <a:lnTo>
                  <a:pt x="952588" y="108272"/>
                </a:lnTo>
                <a:close/>
              </a:path>
              <a:path w="1019175" h="1094105">
                <a:moveTo>
                  <a:pt x="933538" y="0"/>
                </a:moveTo>
                <a:lnTo>
                  <a:pt x="850408" y="142509"/>
                </a:lnTo>
                <a:lnTo>
                  <a:pt x="847965" y="149668"/>
                </a:lnTo>
                <a:lnTo>
                  <a:pt x="848440" y="156955"/>
                </a:lnTo>
                <a:lnTo>
                  <a:pt x="851614" y="163533"/>
                </a:lnTo>
                <a:lnTo>
                  <a:pt x="857265" y="168563"/>
                </a:lnTo>
                <a:lnTo>
                  <a:pt x="864424" y="171006"/>
                </a:lnTo>
                <a:lnTo>
                  <a:pt x="871711" y="170530"/>
                </a:lnTo>
                <a:lnTo>
                  <a:pt x="878289" y="167357"/>
                </a:lnTo>
                <a:lnTo>
                  <a:pt x="883319" y="161706"/>
                </a:lnTo>
                <a:lnTo>
                  <a:pt x="914488" y="108272"/>
                </a:lnTo>
                <a:lnTo>
                  <a:pt x="996697" y="108272"/>
                </a:lnTo>
                <a:lnTo>
                  <a:pt x="933538" y="0"/>
                </a:lnTo>
                <a:close/>
              </a:path>
              <a:path w="1019175" h="1094105">
                <a:moveTo>
                  <a:pt x="996697" y="108272"/>
                </a:moveTo>
                <a:lnTo>
                  <a:pt x="952588" y="108272"/>
                </a:lnTo>
                <a:lnTo>
                  <a:pt x="983758" y="161706"/>
                </a:lnTo>
                <a:lnTo>
                  <a:pt x="988788" y="167357"/>
                </a:lnTo>
                <a:lnTo>
                  <a:pt x="995365" y="170530"/>
                </a:lnTo>
                <a:lnTo>
                  <a:pt x="1002653" y="171006"/>
                </a:lnTo>
                <a:lnTo>
                  <a:pt x="1009812" y="168563"/>
                </a:lnTo>
                <a:lnTo>
                  <a:pt x="1015463" y="163533"/>
                </a:lnTo>
                <a:lnTo>
                  <a:pt x="1018636" y="156955"/>
                </a:lnTo>
                <a:lnTo>
                  <a:pt x="1019112" y="149668"/>
                </a:lnTo>
                <a:lnTo>
                  <a:pt x="1016669" y="142509"/>
                </a:lnTo>
                <a:lnTo>
                  <a:pt x="996697" y="108272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227330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98340" y="2299970"/>
            <a:ext cx="1028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474746"/>
                </a:solidFill>
                <a:latin typeface="Arial"/>
                <a:cs typeface="Arial"/>
              </a:rPr>
              <a:t>cx</a:t>
            </a:r>
            <a:r>
              <a:rPr sz="1200" spc="-200" dirty="0">
                <a:solidFill>
                  <a:srgbClr val="474746"/>
                </a:solidFill>
                <a:latin typeface="Arial"/>
                <a:cs typeface="Arial"/>
              </a:rPr>
              <a:t>-­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aaaabbbb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67600" y="2298700"/>
            <a:ext cx="1155700" cy="279400"/>
          </a:xfrm>
          <a:custGeom>
            <a:avLst/>
            <a:gdLst/>
            <a:ahLst/>
            <a:cxnLst/>
            <a:rect l="l" t="t" r="r" b="b"/>
            <a:pathLst>
              <a:path w="1155700" h="279400">
                <a:moveTo>
                  <a:pt x="0" y="0"/>
                </a:moveTo>
                <a:lnTo>
                  <a:pt x="1155700" y="0"/>
                </a:lnTo>
                <a:lnTo>
                  <a:pt x="11557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46340" y="2327771"/>
            <a:ext cx="1028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474746"/>
                </a:solidFill>
                <a:latin typeface="Arial"/>
                <a:cs typeface="Arial"/>
              </a:rPr>
              <a:t>cx</a:t>
            </a:r>
            <a:r>
              <a:rPr sz="1200" spc="-200" dirty="0">
                <a:solidFill>
                  <a:srgbClr val="474746"/>
                </a:solidFill>
                <a:latin typeface="Arial"/>
                <a:cs typeface="Arial"/>
              </a:rPr>
              <a:t>-­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aaaadddd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46140" y="1946771"/>
            <a:ext cx="97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474746"/>
                </a:solidFill>
                <a:latin typeface="Arial"/>
                <a:cs typeface="Arial"/>
              </a:rPr>
              <a:t>cx</a:t>
            </a:r>
            <a:r>
              <a:rPr sz="1200" spc="-200" dirty="0">
                <a:solidFill>
                  <a:srgbClr val="474746"/>
                </a:solidFill>
                <a:latin typeface="Arial"/>
                <a:cs typeface="Arial"/>
              </a:rPr>
              <a:t>-­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aaaa</a:t>
            </a:r>
            <a:r>
              <a:rPr sz="1200" dirty="0">
                <a:solidFill>
                  <a:srgbClr val="474746"/>
                </a:solidFill>
                <a:latin typeface="Arial"/>
                <a:cs typeface="Arial"/>
              </a:rPr>
              <a:t>cccc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74651" y="3219362"/>
            <a:ext cx="175895" cy="579120"/>
          </a:xfrm>
          <a:custGeom>
            <a:avLst/>
            <a:gdLst/>
            <a:ahLst/>
            <a:cxnLst/>
            <a:rect l="l" t="t" r="r" b="b"/>
            <a:pathLst>
              <a:path w="175895" h="579120">
                <a:moveTo>
                  <a:pt x="20364" y="408727"/>
                </a:moveTo>
                <a:lnTo>
                  <a:pt x="13243" y="411279"/>
                </a:lnTo>
                <a:lnTo>
                  <a:pt x="7669" y="416393"/>
                </a:lnTo>
                <a:lnTo>
                  <a:pt x="4595" y="423018"/>
                </a:lnTo>
                <a:lnTo>
                  <a:pt x="4230" y="430312"/>
                </a:lnTo>
                <a:lnTo>
                  <a:pt x="6781" y="437433"/>
                </a:lnTo>
                <a:lnTo>
                  <a:pt x="92059" y="578666"/>
                </a:lnTo>
                <a:lnTo>
                  <a:pt x="152870" y="470696"/>
                </a:lnTo>
                <a:lnTo>
                  <a:pt x="71372" y="470696"/>
                </a:lnTo>
                <a:lnTo>
                  <a:pt x="39398" y="417739"/>
                </a:lnTo>
                <a:lnTo>
                  <a:pt x="34283" y="412165"/>
                </a:lnTo>
                <a:lnTo>
                  <a:pt x="27658" y="409092"/>
                </a:lnTo>
                <a:lnTo>
                  <a:pt x="20364" y="408727"/>
                </a:lnTo>
                <a:close/>
              </a:path>
              <a:path w="175895" h="579120">
                <a:moveTo>
                  <a:pt x="103992" y="108546"/>
                </a:moveTo>
                <a:lnTo>
                  <a:pt x="65888" y="108546"/>
                </a:lnTo>
                <a:lnTo>
                  <a:pt x="71372" y="470696"/>
                </a:lnTo>
                <a:lnTo>
                  <a:pt x="152870" y="470696"/>
                </a:lnTo>
                <a:lnTo>
                  <a:pt x="153194" y="470119"/>
                </a:lnTo>
                <a:lnTo>
                  <a:pt x="109468" y="470119"/>
                </a:lnTo>
                <a:lnTo>
                  <a:pt x="103992" y="108546"/>
                </a:lnTo>
                <a:close/>
              </a:path>
              <a:path w="175895" h="579120">
                <a:moveTo>
                  <a:pt x="158577" y="406634"/>
                </a:moveTo>
                <a:lnTo>
                  <a:pt x="151297" y="407219"/>
                </a:lnTo>
                <a:lnTo>
                  <a:pt x="144768" y="410492"/>
                </a:lnTo>
                <a:lnTo>
                  <a:pt x="139825" y="416219"/>
                </a:lnTo>
                <a:lnTo>
                  <a:pt x="109468" y="470119"/>
                </a:lnTo>
                <a:lnTo>
                  <a:pt x="153194" y="470119"/>
                </a:lnTo>
                <a:lnTo>
                  <a:pt x="173022" y="434915"/>
                </a:lnTo>
                <a:lnTo>
                  <a:pt x="175357" y="427719"/>
                </a:lnTo>
                <a:lnTo>
                  <a:pt x="174771" y="420440"/>
                </a:lnTo>
                <a:lnTo>
                  <a:pt x="171499" y="413912"/>
                </a:lnTo>
                <a:lnTo>
                  <a:pt x="165773" y="408969"/>
                </a:lnTo>
                <a:lnTo>
                  <a:pt x="158577" y="406634"/>
                </a:lnTo>
                <a:close/>
              </a:path>
              <a:path w="175895" h="579120">
                <a:moveTo>
                  <a:pt x="83296" y="0"/>
                </a:moveTo>
                <a:lnTo>
                  <a:pt x="2334" y="143750"/>
                </a:lnTo>
                <a:lnTo>
                  <a:pt x="0" y="150945"/>
                </a:lnTo>
                <a:lnTo>
                  <a:pt x="585" y="158225"/>
                </a:lnTo>
                <a:lnTo>
                  <a:pt x="3858" y="164754"/>
                </a:lnTo>
                <a:lnTo>
                  <a:pt x="9584" y="169697"/>
                </a:lnTo>
                <a:lnTo>
                  <a:pt x="16780" y="172031"/>
                </a:lnTo>
                <a:lnTo>
                  <a:pt x="24059" y="171445"/>
                </a:lnTo>
                <a:lnTo>
                  <a:pt x="30587" y="168173"/>
                </a:lnTo>
                <a:lnTo>
                  <a:pt x="35530" y="162446"/>
                </a:lnTo>
                <a:lnTo>
                  <a:pt x="65888" y="108546"/>
                </a:lnTo>
                <a:lnTo>
                  <a:pt x="103992" y="108546"/>
                </a:lnTo>
                <a:lnTo>
                  <a:pt x="103983" y="107970"/>
                </a:lnTo>
                <a:lnTo>
                  <a:pt x="148490" y="107970"/>
                </a:lnTo>
                <a:lnTo>
                  <a:pt x="83296" y="0"/>
                </a:lnTo>
                <a:close/>
              </a:path>
              <a:path w="175895" h="579120">
                <a:moveTo>
                  <a:pt x="148490" y="107970"/>
                </a:moveTo>
                <a:lnTo>
                  <a:pt x="103983" y="107970"/>
                </a:lnTo>
                <a:lnTo>
                  <a:pt x="135959" y="160926"/>
                </a:lnTo>
                <a:lnTo>
                  <a:pt x="141074" y="166500"/>
                </a:lnTo>
                <a:lnTo>
                  <a:pt x="147698" y="169573"/>
                </a:lnTo>
                <a:lnTo>
                  <a:pt x="154992" y="169938"/>
                </a:lnTo>
                <a:lnTo>
                  <a:pt x="162114" y="167387"/>
                </a:lnTo>
                <a:lnTo>
                  <a:pt x="167688" y="162273"/>
                </a:lnTo>
                <a:lnTo>
                  <a:pt x="170761" y="155648"/>
                </a:lnTo>
                <a:lnTo>
                  <a:pt x="171126" y="148354"/>
                </a:lnTo>
                <a:lnTo>
                  <a:pt x="168574" y="141232"/>
                </a:lnTo>
                <a:lnTo>
                  <a:pt x="148490" y="107970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99200" y="3797300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86500" y="2882900"/>
            <a:ext cx="317500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3498" y="3378200"/>
            <a:ext cx="325803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2790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VPC </a:t>
            </a:r>
            <a:r>
              <a:rPr spc="-30" dirty="0"/>
              <a:t>Flow</a:t>
            </a:r>
            <a:r>
              <a:rPr spc="70" dirty="0"/>
              <a:t> </a:t>
            </a:r>
            <a:r>
              <a:rPr spc="-30" dirty="0"/>
              <a:t>Logs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6356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/>
              <a:t>See all </a:t>
            </a:r>
            <a:r>
              <a:rPr sz="2800" spc="-10" dirty="0"/>
              <a:t>of </a:t>
            </a:r>
            <a:r>
              <a:rPr sz="2800" spc="-20" dirty="0"/>
              <a:t>the </a:t>
            </a:r>
            <a:r>
              <a:rPr sz="2800" spc="-10" dirty="0"/>
              <a:t>traffic </a:t>
            </a:r>
            <a:r>
              <a:rPr sz="2800" spc="20" dirty="0"/>
              <a:t>at </a:t>
            </a:r>
            <a:r>
              <a:rPr sz="2800" dirty="0"/>
              <a:t>your</a:t>
            </a:r>
            <a:r>
              <a:rPr sz="2800" spc="-105" dirty="0"/>
              <a:t> </a:t>
            </a:r>
            <a:r>
              <a:rPr sz="2800" spc="10" dirty="0"/>
              <a:t>instances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90550" y="1352550"/>
            <a:ext cx="2844800" cy="2451100"/>
          </a:xfrm>
          <a:custGeom>
            <a:avLst/>
            <a:gdLst/>
            <a:ahLst/>
            <a:cxnLst/>
            <a:rect l="l" t="t" r="r" b="b"/>
            <a:pathLst>
              <a:path w="2844800" h="2451100">
                <a:moveTo>
                  <a:pt x="0" y="240647"/>
                </a:moveTo>
                <a:lnTo>
                  <a:pt x="4889" y="192148"/>
                </a:lnTo>
                <a:lnTo>
                  <a:pt x="18911" y="146976"/>
                </a:lnTo>
                <a:lnTo>
                  <a:pt x="41098" y="106099"/>
                </a:lnTo>
                <a:lnTo>
                  <a:pt x="70484" y="70484"/>
                </a:lnTo>
                <a:lnTo>
                  <a:pt x="106099" y="41098"/>
                </a:lnTo>
                <a:lnTo>
                  <a:pt x="146976" y="18911"/>
                </a:lnTo>
                <a:lnTo>
                  <a:pt x="192148" y="4889"/>
                </a:lnTo>
                <a:lnTo>
                  <a:pt x="240647" y="0"/>
                </a:lnTo>
                <a:lnTo>
                  <a:pt x="2604152" y="0"/>
                </a:lnTo>
                <a:lnTo>
                  <a:pt x="2652650" y="4889"/>
                </a:lnTo>
                <a:lnTo>
                  <a:pt x="2697823" y="18911"/>
                </a:lnTo>
                <a:lnTo>
                  <a:pt x="2738700" y="41098"/>
                </a:lnTo>
                <a:lnTo>
                  <a:pt x="2774315" y="70484"/>
                </a:lnTo>
                <a:lnTo>
                  <a:pt x="2803701" y="106099"/>
                </a:lnTo>
                <a:lnTo>
                  <a:pt x="2825888" y="146976"/>
                </a:lnTo>
                <a:lnTo>
                  <a:pt x="2839910" y="192148"/>
                </a:lnTo>
                <a:lnTo>
                  <a:pt x="2844800" y="240647"/>
                </a:lnTo>
                <a:lnTo>
                  <a:pt x="2844800" y="2210452"/>
                </a:lnTo>
                <a:lnTo>
                  <a:pt x="2839910" y="2258950"/>
                </a:lnTo>
                <a:lnTo>
                  <a:pt x="2825888" y="2304123"/>
                </a:lnTo>
                <a:lnTo>
                  <a:pt x="2803701" y="2345000"/>
                </a:lnTo>
                <a:lnTo>
                  <a:pt x="2774315" y="2380615"/>
                </a:lnTo>
                <a:lnTo>
                  <a:pt x="2738700" y="2410001"/>
                </a:lnTo>
                <a:lnTo>
                  <a:pt x="2697823" y="2432188"/>
                </a:lnTo>
                <a:lnTo>
                  <a:pt x="2652650" y="2446210"/>
                </a:lnTo>
                <a:lnTo>
                  <a:pt x="2604152" y="2451100"/>
                </a:lnTo>
                <a:lnTo>
                  <a:pt x="240647" y="2451100"/>
                </a:lnTo>
                <a:lnTo>
                  <a:pt x="192148" y="2446210"/>
                </a:lnTo>
                <a:lnTo>
                  <a:pt x="146976" y="2432188"/>
                </a:lnTo>
                <a:lnTo>
                  <a:pt x="106099" y="2410001"/>
                </a:lnTo>
                <a:lnTo>
                  <a:pt x="70484" y="2380615"/>
                </a:lnTo>
                <a:lnTo>
                  <a:pt x="41098" y="2345000"/>
                </a:lnTo>
                <a:lnTo>
                  <a:pt x="18911" y="2304123"/>
                </a:lnTo>
                <a:lnTo>
                  <a:pt x="4889" y="2258950"/>
                </a:lnTo>
                <a:lnTo>
                  <a:pt x="0" y="2210452"/>
                </a:lnTo>
                <a:lnTo>
                  <a:pt x="0" y="240647"/>
                </a:lnTo>
                <a:close/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4900" y="167640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0" y="74813"/>
                </a:moveTo>
                <a:lnTo>
                  <a:pt x="5879" y="45692"/>
                </a:lnTo>
                <a:lnTo>
                  <a:pt x="21912" y="21912"/>
                </a:lnTo>
                <a:lnTo>
                  <a:pt x="45692" y="5879"/>
                </a:lnTo>
                <a:lnTo>
                  <a:pt x="74813" y="0"/>
                </a:lnTo>
                <a:lnTo>
                  <a:pt x="1398386" y="0"/>
                </a:lnTo>
                <a:lnTo>
                  <a:pt x="1427507" y="5879"/>
                </a:lnTo>
                <a:lnTo>
                  <a:pt x="1451287" y="21912"/>
                </a:lnTo>
                <a:lnTo>
                  <a:pt x="1467320" y="45692"/>
                </a:lnTo>
                <a:lnTo>
                  <a:pt x="1473200" y="74813"/>
                </a:lnTo>
                <a:lnTo>
                  <a:pt x="1473200" y="687186"/>
                </a:lnTo>
                <a:lnTo>
                  <a:pt x="1467320" y="716307"/>
                </a:lnTo>
                <a:lnTo>
                  <a:pt x="1451287" y="740087"/>
                </a:lnTo>
                <a:lnTo>
                  <a:pt x="1427507" y="756120"/>
                </a:lnTo>
                <a:lnTo>
                  <a:pt x="1398386" y="762000"/>
                </a:lnTo>
                <a:lnTo>
                  <a:pt x="74813" y="762000"/>
                </a:lnTo>
                <a:lnTo>
                  <a:pt x="45692" y="756120"/>
                </a:lnTo>
                <a:lnTo>
                  <a:pt x="21912" y="740087"/>
                </a:lnTo>
                <a:lnTo>
                  <a:pt x="5879" y="716307"/>
                </a:lnTo>
                <a:lnTo>
                  <a:pt x="0" y="687186"/>
                </a:lnTo>
                <a:lnTo>
                  <a:pt x="0" y="74813"/>
                </a:lnTo>
                <a:close/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900" y="264160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0" y="74813"/>
                </a:moveTo>
                <a:lnTo>
                  <a:pt x="5879" y="45692"/>
                </a:lnTo>
                <a:lnTo>
                  <a:pt x="21912" y="21912"/>
                </a:lnTo>
                <a:lnTo>
                  <a:pt x="45692" y="5879"/>
                </a:lnTo>
                <a:lnTo>
                  <a:pt x="74813" y="0"/>
                </a:lnTo>
                <a:lnTo>
                  <a:pt x="1398386" y="0"/>
                </a:lnTo>
                <a:lnTo>
                  <a:pt x="1427507" y="5879"/>
                </a:lnTo>
                <a:lnTo>
                  <a:pt x="1451287" y="21912"/>
                </a:lnTo>
                <a:lnTo>
                  <a:pt x="1467320" y="45692"/>
                </a:lnTo>
                <a:lnTo>
                  <a:pt x="1473200" y="74813"/>
                </a:lnTo>
                <a:lnTo>
                  <a:pt x="1473200" y="687186"/>
                </a:lnTo>
                <a:lnTo>
                  <a:pt x="1467320" y="716307"/>
                </a:lnTo>
                <a:lnTo>
                  <a:pt x="1451287" y="740087"/>
                </a:lnTo>
                <a:lnTo>
                  <a:pt x="1427507" y="756120"/>
                </a:lnTo>
                <a:lnTo>
                  <a:pt x="1398386" y="762000"/>
                </a:lnTo>
                <a:lnTo>
                  <a:pt x="74813" y="762000"/>
                </a:lnTo>
                <a:lnTo>
                  <a:pt x="45692" y="756120"/>
                </a:lnTo>
                <a:lnTo>
                  <a:pt x="21912" y="740087"/>
                </a:lnTo>
                <a:lnTo>
                  <a:pt x="5879" y="716307"/>
                </a:lnTo>
                <a:lnTo>
                  <a:pt x="0" y="687186"/>
                </a:lnTo>
                <a:lnTo>
                  <a:pt x="0" y="74813"/>
                </a:lnTo>
                <a:close/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596" y="1562094"/>
            <a:ext cx="215907" cy="228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105" y="1344913"/>
            <a:ext cx="508000" cy="103505"/>
          </a:xfrm>
          <a:custGeom>
            <a:avLst/>
            <a:gdLst/>
            <a:ahLst/>
            <a:cxnLst/>
            <a:rect l="l" t="t" r="r" b="b"/>
            <a:pathLst>
              <a:path w="508000" h="103505">
                <a:moveTo>
                  <a:pt x="0" y="0"/>
                </a:moveTo>
                <a:lnTo>
                  <a:pt x="0" y="18689"/>
                </a:lnTo>
                <a:lnTo>
                  <a:pt x="8068" y="49509"/>
                </a:lnTo>
                <a:lnTo>
                  <a:pt x="30075" y="76489"/>
                </a:lnTo>
                <a:lnTo>
                  <a:pt x="62723" y="95618"/>
                </a:lnTo>
                <a:lnTo>
                  <a:pt x="102717" y="102886"/>
                </a:lnTo>
                <a:lnTo>
                  <a:pt x="405256" y="102886"/>
                </a:lnTo>
                <a:lnTo>
                  <a:pt x="445211" y="95618"/>
                </a:lnTo>
                <a:lnTo>
                  <a:pt x="464993" y="84033"/>
                </a:lnTo>
                <a:lnTo>
                  <a:pt x="409638" y="84033"/>
                </a:lnTo>
                <a:lnTo>
                  <a:pt x="98234" y="84020"/>
                </a:lnTo>
                <a:lnTo>
                  <a:pt x="59830" y="75711"/>
                </a:lnTo>
                <a:lnTo>
                  <a:pt x="28624" y="56485"/>
                </a:lnTo>
                <a:lnTo>
                  <a:pt x="7664" y="30021"/>
                </a:lnTo>
                <a:lnTo>
                  <a:pt x="0" y="0"/>
                </a:lnTo>
                <a:close/>
              </a:path>
              <a:path w="508000" h="103505">
                <a:moveTo>
                  <a:pt x="508000" y="0"/>
                </a:moveTo>
                <a:lnTo>
                  <a:pt x="500312" y="30033"/>
                </a:lnTo>
                <a:lnTo>
                  <a:pt x="479302" y="56510"/>
                </a:lnTo>
                <a:lnTo>
                  <a:pt x="448051" y="75740"/>
                </a:lnTo>
                <a:lnTo>
                  <a:pt x="409638" y="84033"/>
                </a:lnTo>
                <a:lnTo>
                  <a:pt x="465015" y="84020"/>
                </a:lnTo>
                <a:lnTo>
                  <a:pt x="477874" y="76489"/>
                </a:lnTo>
                <a:lnTo>
                  <a:pt x="499913" y="49509"/>
                </a:lnTo>
                <a:lnTo>
                  <a:pt x="508000" y="18689"/>
                </a:lnTo>
                <a:lnTo>
                  <a:pt x="508000" y="0"/>
                </a:lnTo>
                <a:close/>
              </a:path>
              <a:path w="508000" h="103505">
                <a:moveTo>
                  <a:pt x="97447" y="80685"/>
                </a:moveTo>
                <a:lnTo>
                  <a:pt x="98234" y="84020"/>
                </a:lnTo>
                <a:lnTo>
                  <a:pt x="409641" y="84020"/>
                </a:lnTo>
                <a:lnTo>
                  <a:pt x="410349" y="81000"/>
                </a:lnTo>
                <a:lnTo>
                  <a:pt x="97447" y="8068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101" y="1117600"/>
            <a:ext cx="508000" cy="311785"/>
          </a:xfrm>
          <a:custGeom>
            <a:avLst/>
            <a:gdLst/>
            <a:ahLst/>
            <a:cxnLst/>
            <a:rect l="l" t="t" r="r" b="b"/>
            <a:pathLst>
              <a:path w="508000" h="311784">
                <a:moveTo>
                  <a:pt x="195478" y="0"/>
                </a:moveTo>
                <a:lnTo>
                  <a:pt x="144941" y="10034"/>
                </a:lnTo>
                <a:lnTo>
                  <a:pt x="103673" y="37399"/>
                </a:lnTo>
                <a:lnTo>
                  <a:pt x="75849" y="77992"/>
                </a:lnTo>
                <a:lnTo>
                  <a:pt x="65646" y="127706"/>
                </a:lnTo>
                <a:lnTo>
                  <a:pt x="65646" y="128964"/>
                </a:lnTo>
                <a:lnTo>
                  <a:pt x="65836" y="131456"/>
                </a:lnTo>
                <a:lnTo>
                  <a:pt x="39331" y="145181"/>
                </a:lnTo>
                <a:lnTo>
                  <a:pt x="18502" y="167186"/>
                </a:lnTo>
                <a:lnTo>
                  <a:pt x="4880" y="193180"/>
                </a:lnTo>
                <a:lnTo>
                  <a:pt x="0" y="218876"/>
                </a:lnTo>
                <a:lnTo>
                  <a:pt x="0" y="227321"/>
                </a:lnTo>
                <a:lnTo>
                  <a:pt x="8070" y="258146"/>
                </a:lnTo>
                <a:lnTo>
                  <a:pt x="30079" y="285135"/>
                </a:lnTo>
                <a:lnTo>
                  <a:pt x="62729" y="304273"/>
                </a:lnTo>
                <a:lnTo>
                  <a:pt x="102717" y="311544"/>
                </a:lnTo>
                <a:lnTo>
                  <a:pt x="405269" y="311544"/>
                </a:lnTo>
                <a:lnTo>
                  <a:pt x="445217" y="304273"/>
                </a:lnTo>
                <a:lnTo>
                  <a:pt x="477875" y="285135"/>
                </a:lnTo>
                <a:lnTo>
                  <a:pt x="499913" y="258146"/>
                </a:lnTo>
                <a:lnTo>
                  <a:pt x="508000" y="227321"/>
                </a:lnTo>
                <a:lnTo>
                  <a:pt x="508000" y="218876"/>
                </a:lnTo>
                <a:lnTo>
                  <a:pt x="500977" y="188682"/>
                </a:lnTo>
                <a:lnTo>
                  <a:pt x="481683" y="159865"/>
                </a:lnTo>
                <a:lnTo>
                  <a:pt x="452776" y="137548"/>
                </a:lnTo>
                <a:lnTo>
                  <a:pt x="416915" y="126850"/>
                </a:lnTo>
                <a:lnTo>
                  <a:pt x="411210" y="102360"/>
                </a:lnTo>
                <a:lnTo>
                  <a:pt x="397038" y="82448"/>
                </a:lnTo>
                <a:lnTo>
                  <a:pt x="386373" y="75538"/>
                </a:lnTo>
                <a:lnTo>
                  <a:pt x="313982" y="75538"/>
                </a:lnTo>
                <a:lnTo>
                  <a:pt x="294288" y="44977"/>
                </a:lnTo>
                <a:lnTo>
                  <a:pt x="266869" y="21095"/>
                </a:lnTo>
                <a:lnTo>
                  <a:pt x="233380" y="5550"/>
                </a:lnTo>
                <a:lnTo>
                  <a:pt x="195478" y="0"/>
                </a:lnTo>
                <a:close/>
              </a:path>
              <a:path w="508000" h="311784">
                <a:moveTo>
                  <a:pt x="351243" y="64174"/>
                </a:moveTo>
                <a:lnTo>
                  <a:pt x="341055" y="64948"/>
                </a:lnTo>
                <a:lnTo>
                  <a:pt x="331369" y="67185"/>
                </a:lnTo>
                <a:lnTo>
                  <a:pt x="322306" y="70758"/>
                </a:lnTo>
                <a:lnTo>
                  <a:pt x="313982" y="75538"/>
                </a:lnTo>
                <a:lnTo>
                  <a:pt x="386373" y="75538"/>
                </a:lnTo>
                <a:lnTo>
                  <a:pt x="376387" y="69068"/>
                </a:lnTo>
                <a:lnTo>
                  <a:pt x="351243" y="64174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222" y="1264208"/>
            <a:ext cx="254862" cy="123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4596" y="2514594"/>
            <a:ext cx="215907" cy="241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328" y="3606565"/>
            <a:ext cx="985763" cy="131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6161" y="1779988"/>
            <a:ext cx="835496" cy="112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2743" y="1959649"/>
            <a:ext cx="330695" cy="109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6161" y="2719577"/>
            <a:ext cx="835496" cy="1128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0043" y="2899238"/>
            <a:ext cx="335061" cy="109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200" y="1778000"/>
            <a:ext cx="6096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2200" y="2768600"/>
            <a:ext cx="609600" cy="596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8900" y="1790700"/>
            <a:ext cx="749300" cy="76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00" y="1955800"/>
            <a:ext cx="2413000" cy="355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4650" y="2012950"/>
            <a:ext cx="2273300" cy="190500"/>
          </a:xfrm>
          <a:custGeom>
            <a:avLst/>
            <a:gdLst/>
            <a:ahLst/>
            <a:cxnLst/>
            <a:rect l="l" t="t" r="r" b="b"/>
            <a:pathLst>
              <a:path w="2273300" h="190500">
                <a:moveTo>
                  <a:pt x="2178052" y="0"/>
                </a:moveTo>
                <a:lnTo>
                  <a:pt x="2178052" y="47625"/>
                </a:lnTo>
                <a:lnTo>
                  <a:pt x="0" y="47625"/>
                </a:lnTo>
                <a:lnTo>
                  <a:pt x="0" y="142875"/>
                </a:lnTo>
                <a:lnTo>
                  <a:pt x="2178052" y="142875"/>
                </a:lnTo>
                <a:lnTo>
                  <a:pt x="2178052" y="190500"/>
                </a:lnTo>
                <a:lnTo>
                  <a:pt x="2273300" y="95251"/>
                </a:lnTo>
                <a:lnTo>
                  <a:pt x="2178052" y="0"/>
                </a:lnTo>
                <a:close/>
              </a:path>
            </a:pathLst>
          </a:custGeom>
          <a:solidFill>
            <a:srgbClr val="1E4A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44650" y="2012950"/>
            <a:ext cx="2273300" cy="190500"/>
          </a:xfrm>
          <a:custGeom>
            <a:avLst/>
            <a:gdLst/>
            <a:ahLst/>
            <a:cxnLst/>
            <a:rect l="l" t="t" r="r" b="b"/>
            <a:pathLst>
              <a:path w="2273300" h="190500">
                <a:moveTo>
                  <a:pt x="0" y="47624"/>
                </a:moveTo>
                <a:lnTo>
                  <a:pt x="2178052" y="47624"/>
                </a:lnTo>
                <a:lnTo>
                  <a:pt x="2178052" y="0"/>
                </a:lnTo>
                <a:lnTo>
                  <a:pt x="2273300" y="95251"/>
                </a:lnTo>
                <a:lnTo>
                  <a:pt x="2178052" y="190500"/>
                </a:lnTo>
                <a:lnTo>
                  <a:pt x="2178052" y="142875"/>
                </a:lnTo>
                <a:lnTo>
                  <a:pt x="0" y="142875"/>
                </a:lnTo>
                <a:lnTo>
                  <a:pt x="0" y="47624"/>
                </a:lnTo>
                <a:close/>
              </a:path>
            </a:pathLst>
          </a:custGeom>
          <a:ln w="12700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7500" y="2209800"/>
            <a:ext cx="2387600" cy="939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2779" y="2261297"/>
            <a:ext cx="2251710" cy="793115"/>
          </a:xfrm>
          <a:custGeom>
            <a:avLst/>
            <a:gdLst/>
            <a:ahLst/>
            <a:cxnLst/>
            <a:rect l="l" t="t" r="r" b="b"/>
            <a:pathLst>
              <a:path w="2251710" h="793114">
                <a:moveTo>
                  <a:pt x="2107336" y="0"/>
                </a:moveTo>
                <a:lnTo>
                  <a:pt x="2123733" y="55648"/>
                </a:lnTo>
                <a:lnTo>
                  <a:pt x="0" y="681394"/>
                </a:lnTo>
                <a:lnTo>
                  <a:pt x="32793" y="792692"/>
                </a:lnTo>
                <a:lnTo>
                  <a:pt x="2156526" y="166946"/>
                </a:lnTo>
                <a:lnTo>
                  <a:pt x="2203241" y="166946"/>
                </a:lnTo>
                <a:lnTo>
                  <a:pt x="2251426" y="78505"/>
                </a:lnTo>
                <a:lnTo>
                  <a:pt x="2107336" y="0"/>
                </a:lnTo>
                <a:close/>
              </a:path>
              <a:path w="2251710" h="793114">
                <a:moveTo>
                  <a:pt x="2203241" y="166946"/>
                </a:moveTo>
                <a:lnTo>
                  <a:pt x="2156526" y="166946"/>
                </a:lnTo>
                <a:lnTo>
                  <a:pt x="2172923" y="222595"/>
                </a:lnTo>
                <a:lnTo>
                  <a:pt x="2203241" y="166946"/>
                </a:lnTo>
                <a:close/>
              </a:path>
            </a:pathLst>
          </a:custGeom>
          <a:solidFill>
            <a:srgbClr val="1E4A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2779" y="2261297"/>
            <a:ext cx="2251710" cy="793115"/>
          </a:xfrm>
          <a:custGeom>
            <a:avLst/>
            <a:gdLst/>
            <a:ahLst/>
            <a:cxnLst/>
            <a:rect l="l" t="t" r="r" b="b"/>
            <a:pathLst>
              <a:path w="2251710" h="793114">
                <a:moveTo>
                  <a:pt x="0" y="681393"/>
                </a:moveTo>
                <a:lnTo>
                  <a:pt x="2123732" y="55648"/>
                </a:lnTo>
                <a:lnTo>
                  <a:pt x="2107335" y="0"/>
                </a:lnTo>
                <a:lnTo>
                  <a:pt x="2251426" y="78504"/>
                </a:lnTo>
                <a:lnTo>
                  <a:pt x="2172922" y="222595"/>
                </a:lnTo>
                <a:lnTo>
                  <a:pt x="2156525" y="166946"/>
                </a:lnTo>
                <a:lnTo>
                  <a:pt x="32793" y="792691"/>
                </a:lnTo>
                <a:lnTo>
                  <a:pt x="0" y="681393"/>
                </a:lnTo>
                <a:close/>
              </a:path>
            </a:pathLst>
          </a:custGeom>
          <a:ln w="12699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5700" y="2044700"/>
            <a:ext cx="698500" cy="711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68240" y="1214120"/>
            <a:ext cx="3315335" cy="27203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481330" indent="-342900">
              <a:lnSpc>
                <a:spcPts val="28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solidFill>
                  <a:srgbClr val="595A5D"/>
                </a:solidFill>
                <a:latin typeface="Arial"/>
                <a:cs typeface="Arial"/>
              </a:rPr>
              <a:t>Ability </a:t>
            </a:r>
            <a:r>
              <a:rPr sz="2600" spc="-15" dirty="0">
                <a:solidFill>
                  <a:srgbClr val="595A5D"/>
                </a:solidFill>
                <a:latin typeface="Arial"/>
                <a:cs typeface="Arial"/>
              </a:rPr>
              <a:t>to </a:t>
            </a:r>
            <a:r>
              <a:rPr sz="2600" spc="-20" dirty="0">
                <a:solidFill>
                  <a:srgbClr val="595A5D"/>
                </a:solidFill>
                <a:latin typeface="Arial"/>
                <a:cs typeface="Arial"/>
              </a:rPr>
              <a:t>analyze  </a:t>
            </a:r>
            <a:r>
              <a:rPr sz="2600" spc="-15" dirty="0">
                <a:solidFill>
                  <a:srgbClr val="595A5D"/>
                </a:solidFill>
                <a:latin typeface="Arial"/>
                <a:cs typeface="Arial"/>
              </a:rPr>
              <a:t>traffic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ts val="28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solidFill>
                  <a:srgbClr val="595A5D"/>
                </a:solidFill>
                <a:latin typeface="Arial"/>
                <a:cs typeface="Arial"/>
              </a:rPr>
              <a:t>Troubleshooting  </a:t>
            </a:r>
            <a:r>
              <a:rPr sz="2600" spc="-20" dirty="0">
                <a:solidFill>
                  <a:srgbClr val="595A5D"/>
                </a:solidFill>
                <a:latin typeface="Arial"/>
                <a:cs typeface="Arial"/>
              </a:rPr>
              <a:t>network</a:t>
            </a:r>
            <a:r>
              <a:rPr sz="2600" spc="2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595A5D"/>
                </a:solidFill>
                <a:latin typeface="Arial"/>
                <a:cs typeface="Arial"/>
              </a:rPr>
              <a:t>connectivity</a:t>
            </a:r>
            <a:endParaRPr sz="2600">
              <a:latin typeface="Arial"/>
              <a:cs typeface="Arial"/>
            </a:endParaRPr>
          </a:p>
          <a:p>
            <a:pPr marL="355600" marR="93980" indent="-342900">
              <a:lnSpc>
                <a:spcPts val="28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595A5D"/>
                </a:solidFill>
                <a:latin typeface="Arial"/>
                <a:cs typeface="Arial"/>
              </a:rPr>
              <a:t>Visibility </a:t>
            </a:r>
            <a:r>
              <a:rPr sz="2600" spc="-15" dirty="0">
                <a:solidFill>
                  <a:srgbClr val="595A5D"/>
                </a:solidFill>
                <a:latin typeface="Arial"/>
                <a:cs typeface="Arial"/>
              </a:rPr>
              <a:t>into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effects  of </a:t>
            </a:r>
            <a:r>
              <a:rPr sz="2600" spc="-10" dirty="0">
                <a:solidFill>
                  <a:srgbClr val="595A5D"/>
                </a:solidFill>
                <a:latin typeface="Arial"/>
                <a:cs typeface="Arial"/>
              </a:rPr>
              <a:t>security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group  </a:t>
            </a:r>
            <a:r>
              <a:rPr sz="2600" spc="-10" dirty="0">
                <a:solidFill>
                  <a:srgbClr val="595A5D"/>
                </a:solidFill>
                <a:latin typeface="Arial"/>
                <a:cs typeface="Arial"/>
              </a:rPr>
              <a:t>rules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2609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/>
              <a:t>VPC </a:t>
            </a:r>
            <a:r>
              <a:rPr sz="2800" spc="-5" dirty="0"/>
              <a:t>Flow</a:t>
            </a:r>
            <a:r>
              <a:rPr sz="2800" spc="-160" dirty="0"/>
              <a:t> </a:t>
            </a:r>
            <a:r>
              <a:rPr sz="2800" spc="-15" dirty="0"/>
              <a:t>Logs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332" y="955992"/>
            <a:ext cx="7649209" cy="38684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solidFill>
                  <a:srgbClr val="595A5D"/>
                </a:solidFill>
                <a:latin typeface="Arial"/>
                <a:cs typeface="Arial"/>
              </a:rPr>
              <a:t>Enabled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at the </a:t>
            </a:r>
            <a:r>
              <a:rPr sz="2600" spc="-10" dirty="0">
                <a:solidFill>
                  <a:srgbClr val="595A5D"/>
                </a:solidFill>
                <a:latin typeface="Arial"/>
                <a:cs typeface="Arial"/>
              </a:rPr>
              <a:t>ENI, </a:t>
            </a:r>
            <a:r>
              <a:rPr sz="2600" spc="-35" dirty="0">
                <a:solidFill>
                  <a:srgbClr val="595A5D"/>
                </a:solidFill>
                <a:latin typeface="Arial"/>
                <a:cs typeface="Arial"/>
              </a:rPr>
              <a:t>subnet,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or VPC</a:t>
            </a:r>
            <a:r>
              <a:rPr sz="2600" spc="1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595A5D"/>
                </a:solidFill>
                <a:latin typeface="Arial"/>
                <a:cs typeface="Arial"/>
              </a:rPr>
              <a:t>level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solidFill>
                  <a:srgbClr val="595A5D"/>
                </a:solidFill>
                <a:latin typeface="Arial"/>
                <a:cs typeface="Arial"/>
              </a:rPr>
              <a:t>Traffic </a:t>
            </a:r>
            <a:r>
              <a:rPr sz="2600" spc="-35" dirty="0">
                <a:solidFill>
                  <a:srgbClr val="595A5D"/>
                </a:solidFill>
                <a:latin typeface="Arial"/>
                <a:cs typeface="Arial"/>
              </a:rPr>
              <a:t>data </a:t>
            </a:r>
            <a:r>
              <a:rPr sz="2600" spc="-20" dirty="0">
                <a:solidFill>
                  <a:srgbClr val="595A5D"/>
                </a:solidFill>
                <a:latin typeface="Arial"/>
                <a:cs typeface="Arial"/>
              </a:rPr>
              <a:t>surfaced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as </a:t>
            </a:r>
            <a:r>
              <a:rPr sz="2600" spc="-5" dirty="0">
                <a:solidFill>
                  <a:srgbClr val="595A5D"/>
                </a:solidFill>
                <a:latin typeface="Arial"/>
                <a:cs typeface="Arial"/>
              </a:rPr>
              <a:t>“flow </a:t>
            </a:r>
            <a:r>
              <a:rPr sz="2600" spc="-10" dirty="0">
                <a:solidFill>
                  <a:srgbClr val="595A5D"/>
                </a:solidFill>
                <a:latin typeface="Arial"/>
                <a:cs typeface="Arial"/>
              </a:rPr>
              <a:t>log </a:t>
            </a:r>
            <a:r>
              <a:rPr sz="2600" spc="-15" dirty="0">
                <a:solidFill>
                  <a:srgbClr val="595A5D"/>
                </a:solidFill>
                <a:latin typeface="Arial"/>
                <a:cs typeface="Arial"/>
              </a:rPr>
              <a:t>records” </a:t>
            </a:r>
            <a:r>
              <a:rPr sz="2600" spc="-35" dirty="0">
                <a:solidFill>
                  <a:srgbClr val="595A5D"/>
                </a:solidFill>
                <a:latin typeface="Arial"/>
                <a:cs typeface="Arial"/>
              </a:rPr>
              <a:t>per </a:t>
            </a:r>
            <a:r>
              <a:rPr sz="2600" spc="-5" dirty="0">
                <a:solidFill>
                  <a:srgbClr val="595A5D"/>
                </a:solidFill>
                <a:latin typeface="Arial"/>
                <a:cs typeface="Arial"/>
              </a:rPr>
              <a:t>ENI</a:t>
            </a:r>
            <a:endParaRPr sz="2600">
              <a:latin typeface="Arial"/>
              <a:cs typeface="Arial"/>
            </a:endParaRPr>
          </a:p>
          <a:p>
            <a:pPr marL="355600" marR="230504" indent="-342900">
              <a:lnSpc>
                <a:spcPts val="28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solidFill>
                  <a:srgbClr val="595A5D"/>
                </a:solidFill>
                <a:latin typeface="Arial"/>
                <a:cs typeface="Arial"/>
              </a:rPr>
              <a:t>Data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accumulated </a:t>
            </a:r>
            <a:r>
              <a:rPr sz="2600" spc="-35" dirty="0">
                <a:solidFill>
                  <a:srgbClr val="595A5D"/>
                </a:solidFill>
                <a:latin typeface="Arial"/>
                <a:cs typeface="Arial"/>
              </a:rPr>
              <a:t>and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published </a:t>
            </a:r>
            <a:r>
              <a:rPr sz="2600" spc="-15" dirty="0">
                <a:solidFill>
                  <a:srgbClr val="595A5D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CloudWatch  </a:t>
            </a:r>
            <a:r>
              <a:rPr sz="2600" spc="-40" dirty="0">
                <a:solidFill>
                  <a:srgbClr val="595A5D"/>
                </a:solidFill>
                <a:latin typeface="Arial"/>
                <a:cs typeface="Arial"/>
              </a:rPr>
              <a:t>Logs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at ~10 </a:t>
            </a:r>
            <a:r>
              <a:rPr sz="2600" spc="-15" dirty="0">
                <a:solidFill>
                  <a:srgbClr val="595A5D"/>
                </a:solidFill>
                <a:latin typeface="Arial"/>
                <a:cs typeface="Arial"/>
              </a:rPr>
              <a:t>minute</a:t>
            </a:r>
            <a:r>
              <a:rPr sz="2600" spc="-2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595A5D"/>
                </a:solidFill>
                <a:latin typeface="Arial"/>
                <a:cs typeface="Arial"/>
              </a:rPr>
              <a:t>intervals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solidFill>
                  <a:srgbClr val="595A5D"/>
                </a:solidFill>
                <a:latin typeface="Arial"/>
                <a:cs typeface="Arial"/>
              </a:rPr>
              <a:t>Exposed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as CloudWatch </a:t>
            </a:r>
            <a:r>
              <a:rPr sz="2600" spc="-10" dirty="0">
                <a:solidFill>
                  <a:srgbClr val="595A5D"/>
                </a:solidFill>
                <a:latin typeface="Arial"/>
                <a:cs typeface="Arial"/>
              </a:rPr>
              <a:t>log </a:t>
            </a:r>
            <a:r>
              <a:rPr sz="2600" spc="-30" dirty="0">
                <a:solidFill>
                  <a:srgbClr val="595A5D"/>
                </a:solidFill>
                <a:latin typeface="Arial"/>
                <a:cs typeface="Arial"/>
              </a:rPr>
              <a:t>groups </a:t>
            </a:r>
            <a:r>
              <a:rPr sz="2600" spc="-35" dirty="0">
                <a:solidFill>
                  <a:srgbClr val="595A5D"/>
                </a:solidFill>
                <a:latin typeface="Arial"/>
                <a:cs typeface="Arial"/>
              </a:rPr>
              <a:t>and</a:t>
            </a:r>
            <a:r>
              <a:rPr sz="2600" spc="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595A5D"/>
                </a:solidFill>
                <a:latin typeface="Arial"/>
                <a:cs typeface="Arial"/>
              </a:rPr>
              <a:t>streams</a:t>
            </a:r>
            <a:endParaRPr sz="2600">
              <a:latin typeface="Arial"/>
              <a:cs typeface="Arial"/>
            </a:endParaRPr>
          </a:p>
          <a:p>
            <a:pPr marL="355600" marR="61594" indent="-342900">
              <a:lnSpc>
                <a:spcPts val="28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595A5D"/>
                </a:solidFill>
                <a:latin typeface="Arial"/>
                <a:cs typeface="Arial"/>
              </a:rPr>
              <a:t>Normal </a:t>
            </a:r>
            <a:r>
              <a:rPr sz="2600" spc="-25" dirty="0">
                <a:solidFill>
                  <a:srgbClr val="595A5D"/>
                </a:solidFill>
                <a:latin typeface="Arial"/>
                <a:cs typeface="Arial"/>
              </a:rPr>
              <a:t>CloudWatch </a:t>
            </a:r>
            <a:r>
              <a:rPr sz="2600" spc="-40" dirty="0">
                <a:solidFill>
                  <a:srgbClr val="595A5D"/>
                </a:solidFill>
                <a:latin typeface="Arial"/>
                <a:cs typeface="Arial"/>
              </a:rPr>
              <a:t>Logs </a:t>
            </a:r>
            <a:r>
              <a:rPr sz="2600" spc="-20" dirty="0">
                <a:solidFill>
                  <a:srgbClr val="595A5D"/>
                </a:solidFill>
                <a:latin typeface="Arial"/>
                <a:cs typeface="Arial"/>
              </a:rPr>
              <a:t>groups/streams </a:t>
            </a:r>
            <a:r>
              <a:rPr sz="2600" dirty="0">
                <a:solidFill>
                  <a:srgbClr val="595A5D"/>
                </a:solidFill>
                <a:latin typeface="Arial"/>
                <a:cs typeface="Arial"/>
              </a:rPr>
              <a:t>with </a:t>
            </a:r>
            <a:r>
              <a:rPr sz="2600" spc="-10" dirty="0">
                <a:solidFill>
                  <a:srgbClr val="595A5D"/>
                </a:solidFill>
                <a:latin typeface="Arial"/>
                <a:cs typeface="Arial"/>
              </a:rPr>
              <a:t>all  </a:t>
            </a:r>
            <a:r>
              <a:rPr sz="2600" spc="-20" dirty="0">
                <a:solidFill>
                  <a:srgbClr val="595A5D"/>
                </a:solidFill>
                <a:latin typeface="Arial"/>
                <a:cs typeface="Arial"/>
              </a:rPr>
              <a:t>related</a:t>
            </a:r>
            <a:r>
              <a:rPr sz="2600" spc="12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595A5D"/>
                </a:solidFill>
                <a:latin typeface="Arial"/>
                <a:cs typeface="Arial"/>
              </a:rPr>
              <a:t>features</a:t>
            </a:r>
            <a:endParaRPr sz="26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140"/>
              </a:spcBef>
              <a:buChar char="–"/>
              <a:tabLst>
                <a:tab pos="761365" algn="l"/>
                <a:tab pos="762000" algn="l"/>
              </a:tabLst>
            </a:pPr>
            <a:r>
              <a:rPr sz="1900" spc="5" dirty="0">
                <a:solidFill>
                  <a:srgbClr val="595A5D"/>
                </a:solidFill>
                <a:latin typeface="Arial"/>
                <a:cs typeface="Arial"/>
              </a:rPr>
              <a:t>Create </a:t>
            </a:r>
            <a:r>
              <a:rPr sz="1900" spc="20" dirty="0">
                <a:solidFill>
                  <a:srgbClr val="595A5D"/>
                </a:solidFill>
                <a:latin typeface="Arial"/>
                <a:cs typeface="Arial"/>
              </a:rPr>
              <a:t>custom</a:t>
            </a:r>
            <a:r>
              <a:rPr sz="1900" spc="-204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595A5D"/>
                </a:solidFill>
                <a:latin typeface="Arial"/>
                <a:cs typeface="Arial"/>
              </a:rPr>
              <a:t>CloudWatch</a:t>
            </a:r>
            <a:r>
              <a:rPr sz="1900" spc="-1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A5D"/>
                </a:solidFill>
                <a:latin typeface="Arial"/>
                <a:cs typeface="Arial"/>
              </a:rPr>
              <a:t>metrics</a:t>
            </a:r>
            <a:r>
              <a:rPr sz="1900" spc="2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95A5D"/>
                </a:solidFill>
                <a:latin typeface="Arial"/>
                <a:cs typeface="Arial"/>
              </a:rPr>
              <a:t>based</a:t>
            </a:r>
            <a:r>
              <a:rPr sz="1900" spc="-1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95A5D"/>
                </a:solidFill>
                <a:latin typeface="Arial"/>
                <a:cs typeface="Arial"/>
              </a:rPr>
              <a:t>upon</a:t>
            </a:r>
            <a:r>
              <a:rPr sz="1900" spc="-9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595A5D"/>
                </a:solidFill>
                <a:latin typeface="Arial"/>
                <a:cs typeface="Arial"/>
              </a:rPr>
              <a:t>log</a:t>
            </a:r>
            <a:r>
              <a:rPr sz="1900" spc="1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95A5D"/>
                </a:solidFill>
                <a:latin typeface="Arial"/>
                <a:cs typeface="Arial"/>
              </a:rPr>
              <a:t>filtering</a:t>
            </a:r>
            <a:endParaRPr sz="19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219"/>
              </a:spcBef>
              <a:buChar char="–"/>
              <a:tabLst>
                <a:tab pos="761365" algn="l"/>
                <a:tab pos="762000" algn="l"/>
              </a:tabLst>
            </a:pPr>
            <a:r>
              <a:rPr sz="1900" spc="5" dirty="0">
                <a:solidFill>
                  <a:srgbClr val="595A5D"/>
                </a:solidFill>
                <a:latin typeface="Arial"/>
                <a:cs typeface="Arial"/>
              </a:rPr>
              <a:t>Create</a:t>
            </a:r>
            <a:r>
              <a:rPr sz="1900" spc="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595A5D"/>
                </a:solidFill>
                <a:latin typeface="Arial"/>
                <a:cs typeface="Arial"/>
              </a:rPr>
              <a:t>CloudWatch</a:t>
            </a:r>
            <a:r>
              <a:rPr sz="1900" spc="-1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595A5D"/>
                </a:solidFill>
                <a:latin typeface="Arial"/>
                <a:cs typeface="Arial"/>
              </a:rPr>
              <a:t>alarms</a:t>
            </a:r>
            <a:r>
              <a:rPr sz="1900" spc="-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95A5D"/>
                </a:solidFill>
                <a:latin typeface="Arial"/>
                <a:cs typeface="Arial"/>
              </a:rPr>
              <a:t>based</a:t>
            </a:r>
            <a:r>
              <a:rPr sz="1900" spc="-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95A5D"/>
                </a:solidFill>
                <a:latin typeface="Arial"/>
                <a:cs typeface="Arial"/>
              </a:rPr>
              <a:t>upon</a:t>
            </a:r>
            <a:r>
              <a:rPr sz="1900" spc="-1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900" spc="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595A5D"/>
                </a:solidFill>
                <a:latin typeface="Arial"/>
                <a:cs typeface="Arial"/>
              </a:rPr>
              <a:t>new</a:t>
            </a:r>
            <a:r>
              <a:rPr sz="1900" spc="-1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A5D"/>
                </a:solidFill>
                <a:latin typeface="Arial"/>
                <a:cs typeface="Arial"/>
              </a:rPr>
              <a:t>metrics</a:t>
            </a:r>
            <a:endParaRPr sz="19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219"/>
              </a:spcBef>
              <a:buChar char="–"/>
              <a:tabLst>
                <a:tab pos="761365" algn="l"/>
                <a:tab pos="762000" algn="l"/>
              </a:tabLst>
            </a:pPr>
            <a:r>
              <a:rPr sz="1900" spc="5" dirty="0">
                <a:solidFill>
                  <a:srgbClr val="595A5D"/>
                </a:solidFill>
                <a:latin typeface="Arial"/>
                <a:cs typeface="Arial"/>
              </a:rPr>
              <a:t>CloudWatch</a:t>
            </a:r>
            <a:r>
              <a:rPr sz="1900" spc="-19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95A5D"/>
                </a:solidFill>
                <a:latin typeface="Arial"/>
                <a:cs typeface="Arial"/>
              </a:rPr>
              <a:t>Logs</a:t>
            </a:r>
            <a:r>
              <a:rPr sz="1900" spc="-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-225" dirty="0">
                <a:solidFill>
                  <a:srgbClr val="595A5D"/>
                </a:solidFill>
                <a:latin typeface="Arial"/>
                <a:cs typeface="Arial"/>
              </a:rPr>
              <a:t>-­&gt;</a:t>
            </a:r>
            <a:r>
              <a:rPr sz="1900" spc="-5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595A5D"/>
                </a:solidFill>
                <a:latin typeface="Arial"/>
                <a:cs typeface="Arial"/>
              </a:rPr>
              <a:t>Amazon</a:t>
            </a:r>
            <a:r>
              <a:rPr sz="1900" spc="-1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595A5D"/>
                </a:solidFill>
                <a:latin typeface="Arial"/>
                <a:cs typeface="Arial"/>
              </a:rPr>
              <a:t>Kinesis</a:t>
            </a:r>
            <a:r>
              <a:rPr sz="1900" spc="-1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595A5D"/>
                </a:solidFill>
                <a:latin typeface="Arial"/>
                <a:cs typeface="Arial"/>
              </a:rPr>
              <a:t>stream</a:t>
            </a:r>
            <a:r>
              <a:rPr sz="1900" spc="-2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595A5D"/>
                </a:solidFill>
                <a:latin typeface="Arial"/>
                <a:cs typeface="Arial"/>
              </a:rPr>
              <a:t>integration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6683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Flow </a:t>
            </a:r>
            <a:r>
              <a:rPr sz="2800" spc="-10" dirty="0"/>
              <a:t>Log </a:t>
            </a:r>
            <a:r>
              <a:rPr sz="2800" spc="10" dirty="0"/>
              <a:t>record </a:t>
            </a:r>
            <a:r>
              <a:rPr sz="2800" spc="-5" dirty="0"/>
              <a:t>(text,</a:t>
            </a:r>
            <a:r>
              <a:rPr sz="2800" spc="-25" dirty="0"/>
              <a:t> </a:t>
            </a:r>
            <a:r>
              <a:rPr sz="2800" spc="-45" dirty="0"/>
              <a:t>space-­delimited)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6823" y="1038117"/>
          <a:ext cx="8228964" cy="3590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523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Field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20" dirty="0">
                          <a:latin typeface="Verdana"/>
                          <a:cs typeface="Verdana"/>
                        </a:rPr>
                        <a:t>version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VPC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Flow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Logs</a:t>
                      </a:r>
                      <a:r>
                        <a:rPr sz="1100" spc="-2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version.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account-id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AWS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account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ID</a:t>
                      </a:r>
                      <a:r>
                        <a:rPr sz="11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Flow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Log.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interface-id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ID</a:t>
                      </a:r>
                      <a:r>
                        <a:rPr sz="11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network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interface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1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which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log</a:t>
                      </a:r>
                      <a:r>
                        <a:rPr sz="11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stream</a:t>
                      </a:r>
                      <a:r>
                        <a:rPr sz="11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applies.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15" dirty="0">
                          <a:latin typeface="Verdana"/>
                          <a:cs typeface="Verdana"/>
                        </a:rPr>
                        <a:t>srcaddr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source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IP</a:t>
                      </a:r>
                      <a:r>
                        <a:rPr sz="11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address.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IP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address</a:t>
                      </a:r>
                      <a:r>
                        <a:rPr sz="11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network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interface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always</a:t>
                      </a:r>
                      <a:r>
                        <a:rPr sz="11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its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private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IP</a:t>
                      </a:r>
                      <a:r>
                        <a:rPr sz="11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address.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dstaddr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destination</a:t>
                      </a:r>
                      <a:r>
                        <a:rPr sz="11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IP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address.</a:t>
                      </a:r>
                      <a:r>
                        <a:rPr sz="11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IP</a:t>
                      </a:r>
                      <a:r>
                        <a:rPr sz="11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address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network</a:t>
                      </a:r>
                      <a:r>
                        <a:rPr sz="11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interface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always</a:t>
                      </a:r>
                      <a:r>
                        <a:rPr sz="11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its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private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IP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address.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20" dirty="0">
                          <a:latin typeface="Verdana"/>
                          <a:cs typeface="Verdana"/>
                        </a:rPr>
                        <a:t>srcport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source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port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traffic.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dstport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destination</a:t>
                      </a:r>
                      <a:r>
                        <a:rPr sz="11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port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traffic.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15" dirty="0">
                          <a:latin typeface="Verdana"/>
                          <a:cs typeface="Verdana"/>
                        </a:rPr>
                        <a:t>protocol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IANA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protocol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number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traffic.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1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more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information,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go</a:t>
                      </a:r>
                      <a:r>
                        <a:rPr sz="11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u="sng" spc="-10" dirty="0">
                          <a:solidFill>
                            <a:srgbClr val="004B91"/>
                          </a:solidFill>
                          <a:uFill>
                            <a:solidFill>
                              <a:srgbClr val="004B91"/>
                            </a:solidFill>
                          </a:uFill>
                          <a:latin typeface="Verdana"/>
                          <a:cs typeface="Verdana"/>
                        </a:rPr>
                        <a:t>Assigned</a:t>
                      </a:r>
                      <a:r>
                        <a:rPr sz="1100" u="sng" spc="-175" dirty="0">
                          <a:solidFill>
                            <a:srgbClr val="004B91"/>
                          </a:solidFill>
                          <a:uFill>
                            <a:solidFill>
                              <a:srgbClr val="004B91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u="sng" spc="-15" dirty="0">
                          <a:solidFill>
                            <a:srgbClr val="004B91"/>
                          </a:solidFill>
                          <a:uFill>
                            <a:solidFill>
                              <a:srgbClr val="004B91"/>
                            </a:solidFill>
                          </a:uFill>
                          <a:latin typeface="Verdana"/>
                          <a:cs typeface="Verdana"/>
                        </a:rPr>
                        <a:t>Internet</a:t>
                      </a:r>
                      <a:r>
                        <a:rPr sz="1100" u="sng" spc="-125" dirty="0">
                          <a:solidFill>
                            <a:srgbClr val="004B91"/>
                          </a:solidFill>
                          <a:uFill>
                            <a:solidFill>
                              <a:srgbClr val="004B91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u="sng" spc="-20" dirty="0">
                          <a:solidFill>
                            <a:srgbClr val="004B91"/>
                          </a:solidFill>
                          <a:uFill>
                            <a:solidFill>
                              <a:srgbClr val="004B91"/>
                            </a:solidFill>
                          </a:uFill>
                          <a:latin typeface="Verdana"/>
                          <a:cs typeface="Verdana"/>
                        </a:rPr>
                        <a:t>Protocol</a:t>
                      </a:r>
                      <a:r>
                        <a:rPr sz="1100" u="sng" spc="-85" dirty="0">
                          <a:solidFill>
                            <a:srgbClr val="004B91"/>
                          </a:solidFill>
                          <a:uFill>
                            <a:solidFill>
                              <a:srgbClr val="004B91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u="sng" spc="-25" dirty="0">
                          <a:solidFill>
                            <a:srgbClr val="004B91"/>
                          </a:solidFill>
                          <a:uFill>
                            <a:solidFill>
                              <a:srgbClr val="004B91"/>
                            </a:solidFill>
                          </a:uFill>
                          <a:latin typeface="Verdana"/>
                          <a:cs typeface="Verdana"/>
                        </a:rPr>
                        <a:t>Numbers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15" dirty="0">
                          <a:latin typeface="Verdana"/>
                          <a:cs typeface="Verdana"/>
                        </a:rPr>
                        <a:t>packets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number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packets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transferred</a:t>
                      </a:r>
                      <a:r>
                        <a:rPr sz="11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during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capture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window.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bytes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number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bytes</a:t>
                      </a:r>
                      <a:r>
                        <a:rPr sz="11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transferred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during</a:t>
                      </a:r>
                      <a:r>
                        <a:rPr sz="11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capture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window.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start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time,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Unix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seconds,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start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capture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window.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end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6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time,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Unix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seconds,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end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capture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window.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5564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action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marR="149225">
                        <a:lnSpc>
                          <a:spcPts val="13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action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associated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traffic: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ACCEPT: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recorded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traffic</a:t>
                      </a:r>
                      <a:r>
                        <a:rPr sz="11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was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permitted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1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security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or 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network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ACLs.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2700">
                        <a:lnSpc>
                          <a:spcPts val="1120"/>
                        </a:lnSpc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REJECT: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recorded</a:t>
                      </a:r>
                      <a:r>
                        <a:rPr sz="11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traffic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was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permitted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security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groups</a:t>
                      </a:r>
                      <a:r>
                        <a:rPr sz="11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network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ACLs.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65584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log-status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310"/>
                        </a:lnSpc>
                        <a:spcBef>
                          <a:spcPts val="100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logging</a:t>
                      </a:r>
                      <a:r>
                        <a:rPr sz="11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status</a:t>
                      </a:r>
                      <a:r>
                        <a:rPr sz="11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flow</a:t>
                      </a:r>
                      <a:r>
                        <a:rPr sz="1100" spc="-1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log: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270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Verdana"/>
                          <a:cs typeface="Verdana"/>
                        </a:rPr>
                        <a:t>OK: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Data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logging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normally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CloudWatch</a:t>
                      </a:r>
                      <a:r>
                        <a:rPr sz="11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Logs.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2700" marR="655955">
                        <a:lnSpc>
                          <a:spcPts val="1300"/>
                        </a:lnSpc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NODATA: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There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was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no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network</a:t>
                      </a:r>
                      <a:r>
                        <a:rPr sz="11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traffic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1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1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network</a:t>
                      </a:r>
                      <a:r>
                        <a:rPr sz="11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interface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during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capture</a:t>
                      </a:r>
                      <a:r>
                        <a:rPr sz="11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window. 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SKIPDATA: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Some</a:t>
                      </a:r>
                      <a:r>
                        <a:rPr sz="1100" spc="-4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flow</a:t>
                      </a:r>
                      <a:r>
                        <a:rPr sz="1100" spc="-90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log</a:t>
                      </a:r>
                      <a:r>
                        <a:rPr sz="1100" spc="-17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records</a:t>
                      </a:r>
                      <a:r>
                        <a:rPr sz="1100" spc="-16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were</a:t>
                      </a:r>
                      <a:r>
                        <a:rPr sz="1100" spc="-4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skipped</a:t>
                      </a:r>
                      <a:r>
                        <a:rPr sz="1100" spc="-7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during</a:t>
                      </a:r>
                      <a:r>
                        <a:rPr sz="1100" spc="-17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4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capture</a:t>
                      </a:r>
                      <a:r>
                        <a:rPr sz="1100" spc="-14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solidFill>
                            <a:srgbClr val="474746"/>
                          </a:solidFill>
                          <a:latin typeface="Verdana"/>
                          <a:cs typeface="Verdana"/>
                        </a:rPr>
                        <a:t>window.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2752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VPC</a:t>
            </a:r>
            <a:r>
              <a:rPr spc="-75" dirty="0"/>
              <a:t> </a:t>
            </a:r>
            <a:r>
              <a:rPr spc="-25" dirty="0"/>
              <a:t>Endpoints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7701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/>
              <a:t>Service </a:t>
            </a:r>
            <a:r>
              <a:rPr sz="2800" spc="-10" dirty="0"/>
              <a:t>Endpoints </a:t>
            </a:r>
            <a:r>
              <a:rPr sz="2800" spc="15" dirty="0"/>
              <a:t>need </a:t>
            </a:r>
            <a:r>
              <a:rPr sz="2800" spc="5" dirty="0"/>
              <a:t>Internet</a:t>
            </a:r>
            <a:r>
              <a:rPr sz="2800" spc="-360" dirty="0"/>
              <a:t> </a:t>
            </a:r>
            <a:r>
              <a:rPr sz="2800" dirty="0"/>
              <a:t>Connectivity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650" y="1581150"/>
            <a:ext cx="2844800" cy="2451100"/>
          </a:xfrm>
          <a:custGeom>
            <a:avLst/>
            <a:gdLst/>
            <a:ahLst/>
            <a:cxnLst/>
            <a:rect l="l" t="t" r="r" b="b"/>
            <a:pathLst>
              <a:path w="2844800" h="2451100">
                <a:moveTo>
                  <a:pt x="0" y="240647"/>
                </a:moveTo>
                <a:lnTo>
                  <a:pt x="4889" y="192148"/>
                </a:lnTo>
                <a:lnTo>
                  <a:pt x="18911" y="146976"/>
                </a:lnTo>
                <a:lnTo>
                  <a:pt x="41098" y="106099"/>
                </a:lnTo>
                <a:lnTo>
                  <a:pt x="70484" y="70484"/>
                </a:lnTo>
                <a:lnTo>
                  <a:pt x="106099" y="41098"/>
                </a:lnTo>
                <a:lnTo>
                  <a:pt x="146976" y="18911"/>
                </a:lnTo>
                <a:lnTo>
                  <a:pt x="192148" y="4889"/>
                </a:lnTo>
                <a:lnTo>
                  <a:pt x="240647" y="0"/>
                </a:lnTo>
                <a:lnTo>
                  <a:pt x="2604152" y="0"/>
                </a:lnTo>
                <a:lnTo>
                  <a:pt x="2652650" y="4889"/>
                </a:lnTo>
                <a:lnTo>
                  <a:pt x="2697823" y="18911"/>
                </a:lnTo>
                <a:lnTo>
                  <a:pt x="2738700" y="41098"/>
                </a:lnTo>
                <a:lnTo>
                  <a:pt x="2774315" y="70484"/>
                </a:lnTo>
                <a:lnTo>
                  <a:pt x="2803701" y="106099"/>
                </a:lnTo>
                <a:lnTo>
                  <a:pt x="2825888" y="146976"/>
                </a:lnTo>
                <a:lnTo>
                  <a:pt x="2839910" y="192148"/>
                </a:lnTo>
                <a:lnTo>
                  <a:pt x="2844800" y="240647"/>
                </a:lnTo>
                <a:lnTo>
                  <a:pt x="2844800" y="2210452"/>
                </a:lnTo>
                <a:lnTo>
                  <a:pt x="2839910" y="2258950"/>
                </a:lnTo>
                <a:lnTo>
                  <a:pt x="2825888" y="2304123"/>
                </a:lnTo>
                <a:lnTo>
                  <a:pt x="2803701" y="2345000"/>
                </a:lnTo>
                <a:lnTo>
                  <a:pt x="2774315" y="2380615"/>
                </a:lnTo>
                <a:lnTo>
                  <a:pt x="2738700" y="2410001"/>
                </a:lnTo>
                <a:lnTo>
                  <a:pt x="2697823" y="2432188"/>
                </a:lnTo>
                <a:lnTo>
                  <a:pt x="2652650" y="2446210"/>
                </a:lnTo>
                <a:lnTo>
                  <a:pt x="2604152" y="2451100"/>
                </a:lnTo>
                <a:lnTo>
                  <a:pt x="240647" y="2451100"/>
                </a:lnTo>
                <a:lnTo>
                  <a:pt x="192148" y="2446210"/>
                </a:lnTo>
                <a:lnTo>
                  <a:pt x="146976" y="2432188"/>
                </a:lnTo>
                <a:lnTo>
                  <a:pt x="106099" y="2410001"/>
                </a:lnTo>
                <a:lnTo>
                  <a:pt x="70484" y="2380615"/>
                </a:lnTo>
                <a:lnTo>
                  <a:pt x="41098" y="2345000"/>
                </a:lnTo>
                <a:lnTo>
                  <a:pt x="18911" y="2304123"/>
                </a:lnTo>
                <a:lnTo>
                  <a:pt x="4889" y="2258950"/>
                </a:lnTo>
                <a:lnTo>
                  <a:pt x="0" y="2210452"/>
                </a:lnTo>
                <a:lnTo>
                  <a:pt x="0" y="240647"/>
                </a:lnTo>
                <a:close/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000" y="1905000"/>
            <a:ext cx="1485900" cy="762000"/>
          </a:xfrm>
          <a:custGeom>
            <a:avLst/>
            <a:gdLst/>
            <a:ahLst/>
            <a:cxnLst/>
            <a:rect l="l" t="t" r="r" b="b"/>
            <a:pathLst>
              <a:path w="1485900" h="762000">
                <a:moveTo>
                  <a:pt x="0" y="74813"/>
                </a:moveTo>
                <a:lnTo>
                  <a:pt x="5879" y="45692"/>
                </a:lnTo>
                <a:lnTo>
                  <a:pt x="21912" y="21912"/>
                </a:lnTo>
                <a:lnTo>
                  <a:pt x="45692" y="5879"/>
                </a:lnTo>
                <a:lnTo>
                  <a:pt x="74813" y="0"/>
                </a:lnTo>
                <a:lnTo>
                  <a:pt x="1411087" y="0"/>
                </a:lnTo>
                <a:lnTo>
                  <a:pt x="1440207" y="5879"/>
                </a:lnTo>
                <a:lnTo>
                  <a:pt x="1463987" y="21912"/>
                </a:lnTo>
                <a:lnTo>
                  <a:pt x="1480020" y="45692"/>
                </a:lnTo>
                <a:lnTo>
                  <a:pt x="1485900" y="74813"/>
                </a:lnTo>
                <a:lnTo>
                  <a:pt x="1485900" y="687186"/>
                </a:lnTo>
                <a:lnTo>
                  <a:pt x="1480020" y="716307"/>
                </a:lnTo>
                <a:lnTo>
                  <a:pt x="1463987" y="740087"/>
                </a:lnTo>
                <a:lnTo>
                  <a:pt x="1440207" y="756120"/>
                </a:lnTo>
                <a:lnTo>
                  <a:pt x="1411087" y="762000"/>
                </a:lnTo>
                <a:lnTo>
                  <a:pt x="74813" y="762000"/>
                </a:lnTo>
                <a:lnTo>
                  <a:pt x="45692" y="756120"/>
                </a:lnTo>
                <a:lnTo>
                  <a:pt x="21912" y="740087"/>
                </a:lnTo>
                <a:lnTo>
                  <a:pt x="5879" y="716307"/>
                </a:lnTo>
                <a:lnTo>
                  <a:pt x="0" y="687186"/>
                </a:lnTo>
                <a:lnTo>
                  <a:pt x="0" y="74813"/>
                </a:lnTo>
                <a:close/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2870200"/>
            <a:ext cx="1485900" cy="762000"/>
          </a:xfrm>
          <a:custGeom>
            <a:avLst/>
            <a:gdLst/>
            <a:ahLst/>
            <a:cxnLst/>
            <a:rect l="l" t="t" r="r" b="b"/>
            <a:pathLst>
              <a:path w="1485900" h="762000">
                <a:moveTo>
                  <a:pt x="0" y="74813"/>
                </a:moveTo>
                <a:lnTo>
                  <a:pt x="5879" y="45692"/>
                </a:lnTo>
                <a:lnTo>
                  <a:pt x="21912" y="21912"/>
                </a:lnTo>
                <a:lnTo>
                  <a:pt x="45692" y="5879"/>
                </a:lnTo>
                <a:lnTo>
                  <a:pt x="74813" y="0"/>
                </a:lnTo>
                <a:lnTo>
                  <a:pt x="1411087" y="0"/>
                </a:lnTo>
                <a:lnTo>
                  <a:pt x="1440207" y="5879"/>
                </a:lnTo>
                <a:lnTo>
                  <a:pt x="1463987" y="21912"/>
                </a:lnTo>
                <a:lnTo>
                  <a:pt x="1480020" y="45692"/>
                </a:lnTo>
                <a:lnTo>
                  <a:pt x="1485900" y="74813"/>
                </a:lnTo>
                <a:lnTo>
                  <a:pt x="1485900" y="687186"/>
                </a:lnTo>
                <a:lnTo>
                  <a:pt x="1480020" y="716307"/>
                </a:lnTo>
                <a:lnTo>
                  <a:pt x="1463987" y="740087"/>
                </a:lnTo>
                <a:lnTo>
                  <a:pt x="1440207" y="756120"/>
                </a:lnTo>
                <a:lnTo>
                  <a:pt x="1411087" y="762000"/>
                </a:lnTo>
                <a:lnTo>
                  <a:pt x="74813" y="762000"/>
                </a:lnTo>
                <a:lnTo>
                  <a:pt x="45692" y="756120"/>
                </a:lnTo>
                <a:lnTo>
                  <a:pt x="21912" y="740087"/>
                </a:lnTo>
                <a:lnTo>
                  <a:pt x="5879" y="716307"/>
                </a:lnTo>
                <a:lnTo>
                  <a:pt x="0" y="687186"/>
                </a:lnTo>
                <a:lnTo>
                  <a:pt x="0" y="74813"/>
                </a:lnTo>
                <a:close/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96" y="1790694"/>
            <a:ext cx="215907" cy="228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205" y="1577469"/>
            <a:ext cx="508000" cy="99060"/>
          </a:xfrm>
          <a:custGeom>
            <a:avLst/>
            <a:gdLst/>
            <a:ahLst/>
            <a:cxnLst/>
            <a:rect l="l" t="t" r="r" b="b"/>
            <a:pathLst>
              <a:path w="508000" h="99060">
                <a:moveTo>
                  <a:pt x="0" y="0"/>
                </a:moveTo>
                <a:lnTo>
                  <a:pt x="0" y="17970"/>
                </a:lnTo>
                <a:lnTo>
                  <a:pt x="8068" y="47606"/>
                </a:lnTo>
                <a:lnTo>
                  <a:pt x="30075" y="73549"/>
                </a:lnTo>
                <a:lnTo>
                  <a:pt x="62723" y="91942"/>
                </a:lnTo>
                <a:lnTo>
                  <a:pt x="102717" y="98930"/>
                </a:lnTo>
                <a:lnTo>
                  <a:pt x="405256" y="98930"/>
                </a:lnTo>
                <a:lnTo>
                  <a:pt x="445211" y="91942"/>
                </a:lnTo>
                <a:lnTo>
                  <a:pt x="464993" y="80802"/>
                </a:lnTo>
                <a:lnTo>
                  <a:pt x="409638" y="80802"/>
                </a:lnTo>
                <a:lnTo>
                  <a:pt x="98234" y="80791"/>
                </a:lnTo>
                <a:lnTo>
                  <a:pt x="59830" y="72800"/>
                </a:lnTo>
                <a:lnTo>
                  <a:pt x="28624" y="54313"/>
                </a:lnTo>
                <a:lnTo>
                  <a:pt x="7664" y="28867"/>
                </a:lnTo>
                <a:lnTo>
                  <a:pt x="0" y="0"/>
                </a:lnTo>
                <a:close/>
              </a:path>
              <a:path w="508000" h="99060">
                <a:moveTo>
                  <a:pt x="508000" y="0"/>
                </a:moveTo>
                <a:lnTo>
                  <a:pt x="500312" y="28879"/>
                </a:lnTo>
                <a:lnTo>
                  <a:pt x="479302" y="54337"/>
                </a:lnTo>
                <a:lnTo>
                  <a:pt x="448051" y="72828"/>
                </a:lnTo>
                <a:lnTo>
                  <a:pt x="409638" y="80802"/>
                </a:lnTo>
                <a:lnTo>
                  <a:pt x="465013" y="80791"/>
                </a:lnTo>
                <a:lnTo>
                  <a:pt x="477874" y="73549"/>
                </a:lnTo>
                <a:lnTo>
                  <a:pt x="499913" y="47606"/>
                </a:lnTo>
                <a:lnTo>
                  <a:pt x="508000" y="17970"/>
                </a:lnTo>
                <a:lnTo>
                  <a:pt x="508000" y="0"/>
                </a:lnTo>
                <a:close/>
              </a:path>
              <a:path w="508000" h="99060">
                <a:moveTo>
                  <a:pt x="97447" y="77583"/>
                </a:moveTo>
                <a:lnTo>
                  <a:pt x="98234" y="80791"/>
                </a:lnTo>
                <a:lnTo>
                  <a:pt x="409641" y="80791"/>
                </a:lnTo>
                <a:lnTo>
                  <a:pt x="410349" y="77886"/>
                </a:lnTo>
                <a:lnTo>
                  <a:pt x="97447" y="77583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201" y="1358900"/>
            <a:ext cx="508000" cy="299720"/>
          </a:xfrm>
          <a:custGeom>
            <a:avLst/>
            <a:gdLst/>
            <a:ahLst/>
            <a:cxnLst/>
            <a:rect l="l" t="t" r="r" b="b"/>
            <a:pathLst>
              <a:path w="508000" h="299719">
                <a:moveTo>
                  <a:pt x="195478" y="0"/>
                </a:moveTo>
                <a:lnTo>
                  <a:pt x="144941" y="9648"/>
                </a:lnTo>
                <a:lnTo>
                  <a:pt x="103673" y="35961"/>
                </a:lnTo>
                <a:lnTo>
                  <a:pt x="75849" y="74992"/>
                </a:lnTo>
                <a:lnTo>
                  <a:pt x="65646" y="122795"/>
                </a:lnTo>
                <a:lnTo>
                  <a:pt x="65646" y="124004"/>
                </a:lnTo>
                <a:lnTo>
                  <a:pt x="65836" y="126400"/>
                </a:lnTo>
                <a:lnTo>
                  <a:pt x="39331" y="139597"/>
                </a:lnTo>
                <a:lnTo>
                  <a:pt x="18502" y="160755"/>
                </a:lnTo>
                <a:lnTo>
                  <a:pt x="4880" y="185750"/>
                </a:lnTo>
                <a:lnTo>
                  <a:pt x="0" y="210458"/>
                </a:lnTo>
                <a:lnTo>
                  <a:pt x="0" y="218578"/>
                </a:lnTo>
                <a:lnTo>
                  <a:pt x="8070" y="248217"/>
                </a:lnTo>
                <a:lnTo>
                  <a:pt x="30079" y="274168"/>
                </a:lnTo>
                <a:lnTo>
                  <a:pt x="62729" y="292570"/>
                </a:lnTo>
                <a:lnTo>
                  <a:pt x="102717" y="299562"/>
                </a:lnTo>
                <a:lnTo>
                  <a:pt x="405269" y="299562"/>
                </a:lnTo>
                <a:lnTo>
                  <a:pt x="445217" y="292570"/>
                </a:lnTo>
                <a:lnTo>
                  <a:pt x="477875" y="274168"/>
                </a:lnTo>
                <a:lnTo>
                  <a:pt x="499913" y="248217"/>
                </a:lnTo>
                <a:lnTo>
                  <a:pt x="508000" y="218578"/>
                </a:lnTo>
                <a:lnTo>
                  <a:pt x="508000" y="210458"/>
                </a:lnTo>
                <a:lnTo>
                  <a:pt x="500977" y="181425"/>
                </a:lnTo>
                <a:lnTo>
                  <a:pt x="481683" y="153717"/>
                </a:lnTo>
                <a:lnTo>
                  <a:pt x="452776" y="132258"/>
                </a:lnTo>
                <a:lnTo>
                  <a:pt x="416915" y="121972"/>
                </a:lnTo>
                <a:lnTo>
                  <a:pt x="411210" y="98423"/>
                </a:lnTo>
                <a:lnTo>
                  <a:pt x="397038" y="79277"/>
                </a:lnTo>
                <a:lnTo>
                  <a:pt x="386374" y="72633"/>
                </a:lnTo>
                <a:lnTo>
                  <a:pt x="313982" y="72633"/>
                </a:lnTo>
                <a:lnTo>
                  <a:pt x="294288" y="43247"/>
                </a:lnTo>
                <a:lnTo>
                  <a:pt x="266869" y="20283"/>
                </a:lnTo>
                <a:lnTo>
                  <a:pt x="233380" y="5336"/>
                </a:lnTo>
                <a:lnTo>
                  <a:pt x="195478" y="0"/>
                </a:lnTo>
                <a:close/>
              </a:path>
              <a:path w="508000" h="299719">
                <a:moveTo>
                  <a:pt x="351243" y="61705"/>
                </a:moveTo>
                <a:lnTo>
                  <a:pt x="341055" y="62449"/>
                </a:lnTo>
                <a:lnTo>
                  <a:pt x="331369" y="64600"/>
                </a:lnTo>
                <a:lnTo>
                  <a:pt x="322306" y="68036"/>
                </a:lnTo>
                <a:lnTo>
                  <a:pt x="313982" y="72633"/>
                </a:lnTo>
                <a:lnTo>
                  <a:pt x="386374" y="72633"/>
                </a:lnTo>
                <a:lnTo>
                  <a:pt x="376387" y="66411"/>
                </a:lnTo>
                <a:lnTo>
                  <a:pt x="351243" y="61705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322" y="1499869"/>
            <a:ext cx="254862" cy="11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5696" y="2755894"/>
            <a:ext cx="215907" cy="228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217" y="3840923"/>
            <a:ext cx="985763" cy="131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3050" y="2014348"/>
            <a:ext cx="835496" cy="112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9632" y="2194007"/>
            <a:ext cx="330696" cy="109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3050" y="2953936"/>
            <a:ext cx="835496" cy="112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6932" y="3133596"/>
            <a:ext cx="335061" cy="109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2476500"/>
            <a:ext cx="635000" cy="622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3300" y="2006600"/>
            <a:ext cx="6223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300" y="2997200"/>
            <a:ext cx="6223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97200" y="1371600"/>
            <a:ext cx="558800" cy="571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8400" y="1498600"/>
            <a:ext cx="4927600" cy="3213100"/>
          </a:xfrm>
          <a:custGeom>
            <a:avLst/>
            <a:gdLst/>
            <a:ahLst/>
            <a:cxnLst/>
            <a:rect l="l" t="t" r="r" b="b"/>
            <a:pathLst>
              <a:path w="4927600" h="3213100">
                <a:moveTo>
                  <a:pt x="4392074" y="0"/>
                </a:moveTo>
                <a:lnTo>
                  <a:pt x="535525" y="0"/>
                </a:lnTo>
                <a:lnTo>
                  <a:pt x="486782" y="2188"/>
                </a:lnTo>
                <a:lnTo>
                  <a:pt x="439264" y="8628"/>
                </a:lnTo>
                <a:lnTo>
                  <a:pt x="393162" y="19129"/>
                </a:lnTo>
                <a:lnTo>
                  <a:pt x="348663" y="33503"/>
                </a:lnTo>
                <a:lnTo>
                  <a:pt x="305958" y="51562"/>
                </a:lnTo>
                <a:lnTo>
                  <a:pt x="265235" y="73115"/>
                </a:lnTo>
                <a:lnTo>
                  <a:pt x="226684" y="97973"/>
                </a:lnTo>
                <a:lnTo>
                  <a:pt x="190493" y="125949"/>
                </a:lnTo>
                <a:lnTo>
                  <a:pt x="156851" y="156851"/>
                </a:lnTo>
                <a:lnTo>
                  <a:pt x="125949" y="190493"/>
                </a:lnTo>
                <a:lnTo>
                  <a:pt x="97973" y="226684"/>
                </a:lnTo>
                <a:lnTo>
                  <a:pt x="73115" y="265235"/>
                </a:lnTo>
                <a:lnTo>
                  <a:pt x="51562" y="305958"/>
                </a:lnTo>
                <a:lnTo>
                  <a:pt x="33503" y="348663"/>
                </a:lnTo>
                <a:lnTo>
                  <a:pt x="19129" y="393162"/>
                </a:lnTo>
                <a:lnTo>
                  <a:pt x="8628" y="439264"/>
                </a:lnTo>
                <a:lnTo>
                  <a:pt x="2188" y="486782"/>
                </a:lnTo>
                <a:lnTo>
                  <a:pt x="0" y="535525"/>
                </a:lnTo>
                <a:lnTo>
                  <a:pt x="0" y="2677573"/>
                </a:lnTo>
                <a:lnTo>
                  <a:pt x="2188" y="2726317"/>
                </a:lnTo>
                <a:lnTo>
                  <a:pt x="8628" y="2773835"/>
                </a:lnTo>
                <a:lnTo>
                  <a:pt x="19129" y="2819937"/>
                </a:lnTo>
                <a:lnTo>
                  <a:pt x="33503" y="2864436"/>
                </a:lnTo>
                <a:lnTo>
                  <a:pt x="51562" y="2907141"/>
                </a:lnTo>
                <a:lnTo>
                  <a:pt x="73115" y="2947864"/>
                </a:lnTo>
                <a:lnTo>
                  <a:pt x="97973" y="2986415"/>
                </a:lnTo>
                <a:lnTo>
                  <a:pt x="125949" y="3022606"/>
                </a:lnTo>
                <a:lnTo>
                  <a:pt x="156851" y="3056248"/>
                </a:lnTo>
                <a:lnTo>
                  <a:pt x="190493" y="3087150"/>
                </a:lnTo>
                <a:lnTo>
                  <a:pt x="226684" y="3115126"/>
                </a:lnTo>
                <a:lnTo>
                  <a:pt x="265235" y="3139984"/>
                </a:lnTo>
                <a:lnTo>
                  <a:pt x="305958" y="3161537"/>
                </a:lnTo>
                <a:lnTo>
                  <a:pt x="348663" y="3179596"/>
                </a:lnTo>
                <a:lnTo>
                  <a:pt x="393162" y="3193970"/>
                </a:lnTo>
                <a:lnTo>
                  <a:pt x="439264" y="3204471"/>
                </a:lnTo>
                <a:lnTo>
                  <a:pt x="486782" y="3210911"/>
                </a:lnTo>
                <a:lnTo>
                  <a:pt x="535525" y="3213100"/>
                </a:lnTo>
                <a:lnTo>
                  <a:pt x="4392074" y="3213100"/>
                </a:lnTo>
                <a:lnTo>
                  <a:pt x="4440817" y="3210911"/>
                </a:lnTo>
                <a:lnTo>
                  <a:pt x="4488335" y="3204471"/>
                </a:lnTo>
                <a:lnTo>
                  <a:pt x="4534437" y="3193970"/>
                </a:lnTo>
                <a:lnTo>
                  <a:pt x="4578936" y="3179596"/>
                </a:lnTo>
                <a:lnTo>
                  <a:pt x="4621641" y="3161537"/>
                </a:lnTo>
                <a:lnTo>
                  <a:pt x="4662364" y="3139984"/>
                </a:lnTo>
                <a:lnTo>
                  <a:pt x="4700915" y="3115126"/>
                </a:lnTo>
                <a:lnTo>
                  <a:pt x="4737106" y="3087150"/>
                </a:lnTo>
                <a:lnTo>
                  <a:pt x="4770748" y="3056248"/>
                </a:lnTo>
                <a:lnTo>
                  <a:pt x="4801650" y="3022606"/>
                </a:lnTo>
                <a:lnTo>
                  <a:pt x="4829626" y="2986415"/>
                </a:lnTo>
                <a:lnTo>
                  <a:pt x="4854484" y="2947864"/>
                </a:lnTo>
                <a:lnTo>
                  <a:pt x="4876037" y="2907141"/>
                </a:lnTo>
                <a:lnTo>
                  <a:pt x="4894096" y="2864436"/>
                </a:lnTo>
                <a:lnTo>
                  <a:pt x="4908470" y="2819937"/>
                </a:lnTo>
                <a:lnTo>
                  <a:pt x="4918971" y="2773835"/>
                </a:lnTo>
                <a:lnTo>
                  <a:pt x="4925411" y="2726317"/>
                </a:lnTo>
                <a:lnTo>
                  <a:pt x="4927600" y="2677573"/>
                </a:lnTo>
                <a:lnTo>
                  <a:pt x="4927600" y="535525"/>
                </a:lnTo>
                <a:lnTo>
                  <a:pt x="4925411" y="486782"/>
                </a:lnTo>
                <a:lnTo>
                  <a:pt x="4918971" y="439264"/>
                </a:lnTo>
                <a:lnTo>
                  <a:pt x="4908470" y="393162"/>
                </a:lnTo>
                <a:lnTo>
                  <a:pt x="4894096" y="348663"/>
                </a:lnTo>
                <a:lnTo>
                  <a:pt x="4876037" y="305958"/>
                </a:lnTo>
                <a:lnTo>
                  <a:pt x="4854484" y="265235"/>
                </a:lnTo>
                <a:lnTo>
                  <a:pt x="4829626" y="226684"/>
                </a:lnTo>
                <a:lnTo>
                  <a:pt x="4801650" y="190493"/>
                </a:lnTo>
                <a:lnTo>
                  <a:pt x="4770748" y="156851"/>
                </a:lnTo>
                <a:lnTo>
                  <a:pt x="4737106" y="125949"/>
                </a:lnTo>
                <a:lnTo>
                  <a:pt x="4700915" y="97973"/>
                </a:lnTo>
                <a:lnTo>
                  <a:pt x="4662364" y="73115"/>
                </a:lnTo>
                <a:lnTo>
                  <a:pt x="4621641" y="51562"/>
                </a:lnTo>
                <a:lnTo>
                  <a:pt x="4578936" y="33503"/>
                </a:lnTo>
                <a:lnTo>
                  <a:pt x="4534437" y="19129"/>
                </a:lnTo>
                <a:lnTo>
                  <a:pt x="4488335" y="8628"/>
                </a:lnTo>
                <a:lnTo>
                  <a:pt x="4440817" y="2188"/>
                </a:lnTo>
                <a:lnTo>
                  <a:pt x="4392074" y="0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8400" y="1498600"/>
            <a:ext cx="4927600" cy="3213100"/>
          </a:xfrm>
          <a:custGeom>
            <a:avLst/>
            <a:gdLst/>
            <a:ahLst/>
            <a:cxnLst/>
            <a:rect l="l" t="t" r="r" b="b"/>
            <a:pathLst>
              <a:path w="4927600" h="3213100">
                <a:moveTo>
                  <a:pt x="0" y="535526"/>
                </a:moveTo>
                <a:lnTo>
                  <a:pt x="2188" y="486782"/>
                </a:lnTo>
                <a:lnTo>
                  <a:pt x="8628" y="439264"/>
                </a:lnTo>
                <a:lnTo>
                  <a:pt x="19129" y="393162"/>
                </a:lnTo>
                <a:lnTo>
                  <a:pt x="33503" y="348663"/>
                </a:lnTo>
                <a:lnTo>
                  <a:pt x="51562" y="305958"/>
                </a:lnTo>
                <a:lnTo>
                  <a:pt x="73115" y="265236"/>
                </a:lnTo>
                <a:lnTo>
                  <a:pt x="97973" y="226684"/>
                </a:lnTo>
                <a:lnTo>
                  <a:pt x="125949" y="190493"/>
                </a:lnTo>
                <a:lnTo>
                  <a:pt x="156852" y="156852"/>
                </a:lnTo>
                <a:lnTo>
                  <a:pt x="190493" y="125949"/>
                </a:lnTo>
                <a:lnTo>
                  <a:pt x="226684" y="97973"/>
                </a:lnTo>
                <a:lnTo>
                  <a:pt x="265235" y="73115"/>
                </a:lnTo>
                <a:lnTo>
                  <a:pt x="305958" y="51562"/>
                </a:lnTo>
                <a:lnTo>
                  <a:pt x="348663" y="33503"/>
                </a:lnTo>
                <a:lnTo>
                  <a:pt x="393162" y="19129"/>
                </a:lnTo>
                <a:lnTo>
                  <a:pt x="439264" y="8628"/>
                </a:lnTo>
                <a:lnTo>
                  <a:pt x="486782" y="2188"/>
                </a:lnTo>
                <a:lnTo>
                  <a:pt x="535526" y="0"/>
                </a:lnTo>
                <a:lnTo>
                  <a:pt x="4392074" y="0"/>
                </a:lnTo>
                <a:lnTo>
                  <a:pt x="4440817" y="2188"/>
                </a:lnTo>
                <a:lnTo>
                  <a:pt x="4488335" y="8628"/>
                </a:lnTo>
                <a:lnTo>
                  <a:pt x="4534438" y="19129"/>
                </a:lnTo>
                <a:lnTo>
                  <a:pt x="4578936" y="33503"/>
                </a:lnTo>
                <a:lnTo>
                  <a:pt x="4621641" y="51562"/>
                </a:lnTo>
                <a:lnTo>
                  <a:pt x="4662364" y="73115"/>
                </a:lnTo>
                <a:lnTo>
                  <a:pt x="4700915" y="97973"/>
                </a:lnTo>
                <a:lnTo>
                  <a:pt x="4737106" y="125949"/>
                </a:lnTo>
                <a:lnTo>
                  <a:pt x="4770748" y="156852"/>
                </a:lnTo>
                <a:lnTo>
                  <a:pt x="4801651" y="190493"/>
                </a:lnTo>
                <a:lnTo>
                  <a:pt x="4829626" y="226684"/>
                </a:lnTo>
                <a:lnTo>
                  <a:pt x="4854485" y="265236"/>
                </a:lnTo>
                <a:lnTo>
                  <a:pt x="4876038" y="305958"/>
                </a:lnTo>
                <a:lnTo>
                  <a:pt x="4894096" y="348663"/>
                </a:lnTo>
                <a:lnTo>
                  <a:pt x="4908470" y="393162"/>
                </a:lnTo>
                <a:lnTo>
                  <a:pt x="4918972" y="439264"/>
                </a:lnTo>
                <a:lnTo>
                  <a:pt x="4925411" y="486782"/>
                </a:lnTo>
                <a:lnTo>
                  <a:pt x="4927600" y="535526"/>
                </a:lnTo>
                <a:lnTo>
                  <a:pt x="4927600" y="2677574"/>
                </a:lnTo>
                <a:lnTo>
                  <a:pt x="4925411" y="2726317"/>
                </a:lnTo>
                <a:lnTo>
                  <a:pt x="4918972" y="2773835"/>
                </a:lnTo>
                <a:lnTo>
                  <a:pt x="4908470" y="2819938"/>
                </a:lnTo>
                <a:lnTo>
                  <a:pt x="4894096" y="2864436"/>
                </a:lnTo>
                <a:lnTo>
                  <a:pt x="4876038" y="2907141"/>
                </a:lnTo>
                <a:lnTo>
                  <a:pt x="4854485" y="2947864"/>
                </a:lnTo>
                <a:lnTo>
                  <a:pt x="4829626" y="2986415"/>
                </a:lnTo>
                <a:lnTo>
                  <a:pt x="4801651" y="3022606"/>
                </a:lnTo>
                <a:lnTo>
                  <a:pt x="4770748" y="3056248"/>
                </a:lnTo>
                <a:lnTo>
                  <a:pt x="4737106" y="3087151"/>
                </a:lnTo>
                <a:lnTo>
                  <a:pt x="4700915" y="3115126"/>
                </a:lnTo>
                <a:lnTo>
                  <a:pt x="4662364" y="3139985"/>
                </a:lnTo>
                <a:lnTo>
                  <a:pt x="4621641" y="3161538"/>
                </a:lnTo>
                <a:lnTo>
                  <a:pt x="4578936" y="3179596"/>
                </a:lnTo>
                <a:lnTo>
                  <a:pt x="4534438" y="3193970"/>
                </a:lnTo>
                <a:lnTo>
                  <a:pt x="4488335" y="3204472"/>
                </a:lnTo>
                <a:lnTo>
                  <a:pt x="4440817" y="3210911"/>
                </a:lnTo>
                <a:lnTo>
                  <a:pt x="4392074" y="3213100"/>
                </a:lnTo>
                <a:lnTo>
                  <a:pt x="535526" y="3213100"/>
                </a:lnTo>
                <a:lnTo>
                  <a:pt x="486782" y="3210911"/>
                </a:lnTo>
                <a:lnTo>
                  <a:pt x="439264" y="3204472"/>
                </a:lnTo>
                <a:lnTo>
                  <a:pt x="393162" y="3193970"/>
                </a:lnTo>
                <a:lnTo>
                  <a:pt x="348663" y="3179596"/>
                </a:lnTo>
                <a:lnTo>
                  <a:pt x="305958" y="3161538"/>
                </a:lnTo>
                <a:lnTo>
                  <a:pt x="265235" y="3139985"/>
                </a:lnTo>
                <a:lnTo>
                  <a:pt x="226684" y="3115126"/>
                </a:lnTo>
                <a:lnTo>
                  <a:pt x="190493" y="3087151"/>
                </a:lnTo>
                <a:lnTo>
                  <a:pt x="156852" y="3056248"/>
                </a:lnTo>
                <a:lnTo>
                  <a:pt x="125949" y="3022606"/>
                </a:lnTo>
                <a:lnTo>
                  <a:pt x="97973" y="2986415"/>
                </a:lnTo>
                <a:lnTo>
                  <a:pt x="73115" y="2947864"/>
                </a:lnTo>
                <a:lnTo>
                  <a:pt x="51562" y="2907141"/>
                </a:lnTo>
                <a:lnTo>
                  <a:pt x="33503" y="2864436"/>
                </a:lnTo>
                <a:lnTo>
                  <a:pt x="19129" y="2819938"/>
                </a:lnTo>
                <a:lnTo>
                  <a:pt x="8628" y="2773835"/>
                </a:lnTo>
                <a:lnTo>
                  <a:pt x="2188" y="2726317"/>
                </a:lnTo>
                <a:lnTo>
                  <a:pt x="0" y="2677574"/>
                </a:lnTo>
                <a:lnTo>
                  <a:pt x="0" y="535526"/>
                </a:lnTo>
                <a:close/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43531" y="1678355"/>
            <a:ext cx="4346575" cy="13462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200" spc="-20" dirty="0">
                <a:solidFill>
                  <a:srgbClr val="FFFFFF"/>
                </a:solidFill>
                <a:latin typeface="Lucida Console"/>
                <a:cs typeface="Lucida Console"/>
              </a:rPr>
              <a:t>aws </a:t>
            </a:r>
            <a:r>
              <a:rPr sz="1200" spc="15" dirty="0">
                <a:solidFill>
                  <a:srgbClr val="FFFFFF"/>
                </a:solidFill>
                <a:latin typeface="Lucida Console"/>
                <a:cs typeface="Lucida Console"/>
              </a:rPr>
              <a:t>ec2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describe-route-tables</a:t>
            </a:r>
            <a:r>
              <a:rPr sz="1200" spc="-1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--route-table-ids 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rtb-c9d737ad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|+----------------------------------------------------+|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1917700" algn="l"/>
                <a:tab pos="4051300" algn="l"/>
              </a:tabLst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|||	Routes	|||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||+-----------------------+------------+-------------+||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1993264" algn="l"/>
                <a:tab pos="3212465" algn="l"/>
                <a:tab pos="3441700" algn="l"/>
                <a:tab pos="4127500" algn="l"/>
              </a:tabLst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||| DestinationCidrBlock	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GatewayId	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State	||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||+-----------------------+------------+--------------||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3531" y="2999155"/>
            <a:ext cx="3913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1994535" algn="l"/>
                <a:tab pos="2223135" algn="l"/>
                <a:tab pos="3213735" algn="l"/>
                <a:tab pos="3442335" algn="l"/>
              </a:tabLst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10.10.0.0/1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6	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loca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l	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active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393700" algn="l"/>
                <a:tab pos="1994535" algn="l"/>
                <a:tab pos="2223135" algn="l"/>
                <a:tab pos="3441700" algn="l"/>
              </a:tabLst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0.0.0.0/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0	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ig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w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-5a1ae13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f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active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9209" y="2999155"/>
            <a:ext cx="179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43531" y="3303955"/>
            <a:ext cx="4292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+----------------------------------------------------+||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84700" y="3327400"/>
            <a:ext cx="3276600" cy="1117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746500"/>
            <a:ext cx="3187700" cy="787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54550" y="3372459"/>
            <a:ext cx="3136900" cy="9772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4550" y="3372460"/>
            <a:ext cx="3136900" cy="977900"/>
          </a:xfrm>
          <a:custGeom>
            <a:avLst/>
            <a:gdLst/>
            <a:ahLst/>
            <a:cxnLst/>
            <a:rect l="l" t="t" r="r" b="b"/>
            <a:pathLst>
              <a:path w="3136900" h="977900">
                <a:moveTo>
                  <a:pt x="0" y="456589"/>
                </a:moveTo>
                <a:lnTo>
                  <a:pt x="522816" y="456589"/>
                </a:lnTo>
                <a:lnTo>
                  <a:pt x="216601" y="0"/>
                </a:lnTo>
                <a:lnTo>
                  <a:pt x="1307042" y="456589"/>
                </a:lnTo>
                <a:lnTo>
                  <a:pt x="3136900" y="456589"/>
                </a:lnTo>
                <a:lnTo>
                  <a:pt x="3136900" y="543372"/>
                </a:lnTo>
                <a:lnTo>
                  <a:pt x="3136900" y="673548"/>
                </a:lnTo>
                <a:lnTo>
                  <a:pt x="3136900" y="977289"/>
                </a:lnTo>
                <a:lnTo>
                  <a:pt x="1307042" y="977289"/>
                </a:lnTo>
                <a:lnTo>
                  <a:pt x="522816" y="977289"/>
                </a:lnTo>
                <a:lnTo>
                  <a:pt x="0" y="977289"/>
                </a:lnTo>
                <a:lnTo>
                  <a:pt x="0" y="673548"/>
                </a:lnTo>
                <a:lnTo>
                  <a:pt x="0" y="543372"/>
                </a:lnTo>
                <a:lnTo>
                  <a:pt x="0" y="456589"/>
                </a:lnTo>
                <a:close/>
              </a:path>
            </a:pathLst>
          </a:custGeom>
          <a:ln w="12700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4445" y="3828505"/>
            <a:ext cx="27806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9400" marR="5080" indent="-2667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474746"/>
                </a:solidFill>
                <a:latin typeface="Arial"/>
                <a:cs typeface="Arial"/>
              </a:rPr>
              <a:t>Everything </a:t>
            </a:r>
            <a:r>
              <a:rPr sz="1600" spc="5" dirty="0">
                <a:solidFill>
                  <a:srgbClr val="474746"/>
                </a:solidFill>
                <a:latin typeface="Arial"/>
                <a:cs typeface="Arial"/>
              </a:rPr>
              <a:t>not </a:t>
            </a:r>
            <a:r>
              <a:rPr sz="1600" dirty="0">
                <a:solidFill>
                  <a:srgbClr val="474746"/>
                </a:solidFill>
                <a:latin typeface="Arial"/>
                <a:cs typeface="Arial"/>
              </a:rPr>
              <a:t>destined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for</a:t>
            </a:r>
            <a:r>
              <a:rPr sz="16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the  </a:t>
            </a:r>
            <a:r>
              <a:rPr sz="1600" spc="20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1600" spc="5" dirty="0">
                <a:solidFill>
                  <a:srgbClr val="474746"/>
                </a:solidFill>
                <a:latin typeface="Arial"/>
                <a:cs typeface="Arial"/>
              </a:rPr>
              <a:t>goes </a:t>
            </a:r>
            <a:r>
              <a:rPr sz="1600" spc="-25" dirty="0">
                <a:solidFill>
                  <a:srgbClr val="474746"/>
                </a:solidFill>
                <a:latin typeface="Arial"/>
                <a:cs typeface="Arial"/>
              </a:rPr>
              <a:t>to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32400" y="774700"/>
            <a:ext cx="3619500" cy="228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00700" y="723900"/>
            <a:ext cx="3263900" cy="800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98711" y="819150"/>
            <a:ext cx="3483338" cy="215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98711" y="819150"/>
            <a:ext cx="3483610" cy="2154555"/>
          </a:xfrm>
          <a:custGeom>
            <a:avLst/>
            <a:gdLst/>
            <a:ahLst/>
            <a:cxnLst/>
            <a:rect l="l" t="t" r="r" b="b"/>
            <a:pathLst>
              <a:path w="3483609" h="2154555">
                <a:moveTo>
                  <a:pt x="346438" y="0"/>
                </a:moveTo>
                <a:lnTo>
                  <a:pt x="869254" y="0"/>
                </a:lnTo>
                <a:lnTo>
                  <a:pt x="1653480" y="0"/>
                </a:lnTo>
                <a:lnTo>
                  <a:pt x="3483338" y="0"/>
                </a:lnTo>
                <a:lnTo>
                  <a:pt x="3483338" y="303741"/>
                </a:lnTo>
                <a:lnTo>
                  <a:pt x="3483338" y="433917"/>
                </a:lnTo>
                <a:lnTo>
                  <a:pt x="3483338" y="520700"/>
                </a:lnTo>
                <a:lnTo>
                  <a:pt x="1653480" y="520700"/>
                </a:lnTo>
                <a:lnTo>
                  <a:pt x="0" y="2154173"/>
                </a:lnTo>
                <a:lnTo>
                  <a:pt x="869254" y="520700"/>
                </a:lnTo>
                <a:lnTo>
                  <a:pt x="346438" y="520700"/>
                </a:lnTo>
                <a:lnTo>
                  <a:pt x="346438" y="433917"/>
                </a:lnTo>
                <a:lnTo>
                  <a:pt x="346438" y="303741"/>
                </a:lnTo>
                <a:lnTo>
                  <a:pt x="346438" y="0"/>
                </a:lnTo>
                <a:close/>
              </a:path>
            </a:pathLst>
          </a:custGeom>
          <a:ln w="12700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65900" y="818163"/>
            <a:ext cx="287020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39165" marR="5080" indent="-927100">
              <a:lnSpc>
                <a:spcPts val="1900"/>
              </a:lnSpc>
              <a:spcBef>
                <a:spcPts val="180"/>
              </a:spcBef>
            </a:pPr>
            <a:r>
              <a:rPr sz="1600" spc="-25" dirty="0">
                <a:solidFill>
                  <a:srgbClr val="474746"/>
                </a:solidFill>
                <a:latin typeface="Arial"/>
                <a:cs typeface="Arial"/>
              </a:rPr>
              <a:t>Traffic to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the </a:t>
            </a:r>
            <a:r>
              <a:rPr sz="1600" spc="25" dirty="0">
                <a:solidFill>
                  <a:srgbClr val="474746"/>
                </a:solidFill>
                <a:latin typeface="Arial"/>
                <a:cs typeface="Arial"/>
              </a:rPr>
              <a:t>VPC’s </a:t>
            </a:r>
            <a:r>
              <a:rPr sz="1600" spc="-5" dirty="0">
                <a:solidFill>
                  <a:srgbClr val="474746"/>
                </a:solidFill>
                <a:latin typeface="Arial"/>
                <a:cs typeface="Arial"/>
              </a:rPr>
              <a:t>range </a:t>
            </a:r>
            <a:r>
              <a:rPr sz="1600" spc="-10" dirty="0">
                <a:solidFill>
                  <a:srgbClr val="474746"/>
                </a:solidFill>
                <a:latin typeface="Arial"/>
                <a:cs typeface="Arial"/>
              </a:rPr>
              <a:t>stays  </a:t>
            </a:r>
            <a:r>
              <a:rPr sz="1600" spc="20" dirty="0">
                <a:solidFill>
                  <a:srgbClr val="474746"/>
                </a:solidFill>
                <a:latin typeface="Arial"/>
                <a:cs typeface="Arial"/>
              </a:rPr>
              <a:t>in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the</a:t>
            </a:r>
            <a:r>
              <a:rPr sz="1600" spc="-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474746"/>
                </a:solidFill>
                <a:latin typeface="Arial"/>
                <a:cs typeface="Arial"/>
              </a:rPr>
              <a:t>VPC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97300" y="584200"/>
            <a:ext cx="698500" cy="685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57500" y="1879600"/>
            <a:ext cx="288925" cy="675005"/>
          </a:xfrm>
          <a:custGeom>
            <a:avLst/>
            <a:gdLst/>
            <a:ahLst/>
            <a:cxnLst/>
            <a:rect l="l" t="t" r="r" b="b"/>
            <a:pathLst>
              <a:path w="288925" h="675005">
                <a:moveTo>
                  <a:pt x="0" y="674535"/>
                </a:moveTo>
                <a:lnTo>
                  <a:pt x="288424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9000" y="1219199"/>
            <a:ext cx="457200" cy="191770"/>
          </a:xfrm>
          <a:custGeom>
            <a:avLst/>
            <a:gdLst/>
            <a:ahLst/>
            <a:cxnLst/>
            <a:rect l="l" t="t" r="r" b="b"/>
            <a:pathLst>
              <a:path w="457200" h="191769">
                <a:moveTo>
                  <a:pt x="0" y="191632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5387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What </a:t>
            </a:r>
            <a:r>
              <a:rPr sz="2800" spc="10" dirty="0"/>
              <a:t>is </a:t>
            </a:r>
            <a:r>
              <a:rPr sz="2800" dirty="0"/>
              <a:t>a </a:t>
            </a:r>
            <a:r>
              <a:rPr sz="2800" spc="-10" dirty="0"/>
              <a:t>Virtual </a:t>
            </a:r>
            <a:r>
              <a:rPr sz="2800" spc="10" dirty="0"/>
              <a:t>Private</a:t>
            </a:r>
            <a:r>
              <a:rPr sz="2800" spc="-200" dirty="0"/>
              <a:t> </a:t>
            </a:r>
            <a:r>
              <a:rPr sz="2800" spc="-10" dirty="0"/>
              <a:t>Cloud?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332" y="852170"/>
            <a:ext cx="4696460" cy="36804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5880" indent="-342900">
              <a:lnSpc>
                <a:spcPts val="1600"/>
              </a:lnSpc>
              <a:spcBef>
                <a:spcPts val="219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25" dirty="0">
                <a:solidFill>
                  <a:srgbClr val="595A5D"/>
                </a:solidFill>
                <a:latin typeface="Arial"/>
                <a:cs typeface="Arial"/>
              </a:rPr>
              <a:t>Your</a:t>
            </a:r>
            <a:r>
              <a:rPr sz="1400" spc="-6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own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logically</a:t>
            </a:r>
            <a:r>
              <a:rPr sz="1400" spc="-9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isolated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section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of the</a:t>
            </a:r>
            <a:r>
              <a:rPr sz="1400" spc="-17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Amazon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A5D"/>
                </a:solidFill>
                <a:latin typeface="Arial"/>
                <a:cs typeface="Arial"/>
              </a:rPr>
              <a:t>Web 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Services </a:t>
            </a:r>
            <a:r>
              <a:rPr sz="1400" spc="-35" dirty="0">
                <a:solidFill>
                  <a:srgbClr val="595A5D"/>
                </a:solidFill>
                <a:latin typeface="Arial"/>
                <a:cs typeface="Arial"/>
              </a:rPr>
              <a:t>(AWS)</a:t>
            </a:r>
            <a:r>
              <a:rPr sz="1400" spc="4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  <a:p>
            <a:pPr marL="355600" marR="44450" indent="-342900">
              <a:lnSpc>
                <a:spcPts val="16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20" dirty="0">
                <a:solidFill>
                  <a:srgbClr val="595A5D"/>
                </a:solidFill>
                <a:latin typeface="Arial"/>
                <a:cs typeface="Arial"/>
              </a:rPr>
              <a:t>By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default,</a:t>
            </a:r>
            <a:r>
              <a:rPr sz="1400" spc="-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your</a:t>
            </a:r>
            <a:r>
              <a:rPr sz="1400" spc="-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A5D"/>
                </a:solidFill>
                <a:latin typeface="Arial"/>
                <a:cs typeface="Arial"/>
              </a:rPr>
              <a:t>VPC</a:t>
            </a:r>
            <a:r>
              <a:rPr sz="1400" spc="9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has</a:t>
            </a:r>
            <a:r>
              <a:rPr sz="1400" spc="-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no</a:t>
            </a:r>
            <a:r>
              <a:rPr sz="1400" spc="-7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access to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400" spc="2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internet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nor  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are</a:t>
            </a:r>
            <a:r>
              <a:rPr sz="1400" spc="-7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instances</a:t>
            </a:r>
            <a:r>
              <a:rPr sz="1400" spc="-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addressable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from</a:t>
            </a:r>
            <a:r>
              <a:rPr sz="1400" spc="-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ts val="16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40" dirty="0">
                <a:solidFill>
                  <a:srgbClr val="595A5D"/>
                </a:solidFill>
                <a:latin typeface="Arial"/>
                <a:cs typeface="Arial"/>
              </a:rPr>
              <a:t>You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have</a:t>
            </a:r>
            <a:r>
              <a:rPr sz="1400" spc="3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complete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control</a:t>
            </a:r>
            <a:r>
              <a:rPr sz="1400" spc="-9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over</a:t>
            </a:r>
            <a:r>
              <a:rPr sz="1400" spc="-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your</a:t>
            </a:r>
            <a:r>
              <a:rPr sz="1400" spc="-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virtual</a:t>
            </a:r>
            <a:r>
              <a:rPr sz="1400" spc="-1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networking  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Proven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and </a:t>
            </a:r>
            <a:r>
              <a:rPr sz="1400" spc="-20" dirty="0">
                <a:solidFill>
                  <a:srgbClr val="595A5D"/>
                </a:solidFill>
                <a:latin typeface="Arial"/>
                <a:cs typeface="Arial"/>
              </a:rPr>
              <a:t>well-­understood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networking</a:t>
            </a:r>
            <a:r>
              <a:rPr sz="1400" spc="-2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concepts:</a:t>
            </a:r>
            <a:endParaRPr sz="14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920"/>
              </a:spcBef>
              <a:buChar char="–"/>
              <a:tabLst>
                <a:tab pos="761365" algn="l"/>
                <a:tab pos="762000" algn="l"/>
              </a:tabLst>
            </a:pPr>
            <a:r>
              <a:rPr sz="1200" spc="15" dirty="0">
                <a:solidFill>
                  <a:srgbClr val="595A5D"/>
                </a:solidFill>
                <a:latin typeface="Arial"/>
                <a:cs typeface="Arial"/>
              </a:rPr>
              <a:t>User</a:t>
            </a:r>
            <a:r>
              <a:rPr sz="1200" spc="-4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595A5D"/>
                </a:solidFill>
                <a:latin typeface="Arial"/>
                <a:cs typeface="Arial"/>
              </a:rPr>
              <a:t>defined</a:t>
            </a:r>
            <a:r>
              <a:rPr sz="1200" spc="-10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95A5D"/>
                </a:solidFill>
                <a:latin typeface="Arial"/>
                <a:cs typeface="Arial"/>
              </a:rPr>
              <a:t>IP</a:t>
            </a:r>
            <a:r>
              <a:rPr sz="1200" spc="-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595A5D"/>
                </a:solidFill>
                <a:latin typeface="Arial"/>
                <a:cs typeface="Arial"/>
              </a:rPr>
              <a:t>address</a:t>
            </a:r>
            <a:r>
              <a:rPr sz="1200" spc="-1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595A5D"/>
                </a:solidFill>
                <a:latin typeface="Arial"/>
                <a:cs typeface="Arial"/>
              </a:rPr>
              <a:t>range</a:t>
            </a:r>
            <a:endParaRPr sz="12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960"/>
              </a:spcBef>
              <a:buChar char="–"/>
              <a:tabLst>
                <a:tab pos="761365" algn="l"/>
                <a:tab pos="762000" algn="l"/>
              </a:tabLst>
            </a:pPr>
            <a:r>
              <a:rPr sz="1200" spc="10" dirty="0">
                <a:solidFill>
                  <a:srgbClr val="595A5D"/>
                </a:solidFill>
                <a:latin typeface="Arial"/>
                <a:cs typeface="Arial"/>
              </a:rPr>
              <a:t>Subnets</a:t>
            </a:r>
            <a:endParaRPr sz="12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860"/>
              </a:spcBef>
              <a:buChar char="–"/>
              <a:tabLst>
                <a:tab pos="761365" algn="l"/>
                <a:tab pos="762000" algn="l"/>
              </a:tabLst>
            </a:pPr>
            <a:r>
              <a:rPr sz="1200" spc="10" dirty="0">
                <a:solidFill>
                  <a:srgbClr val="595A5D"/>
                </a:solidFill>
                <a:latin typeface="Arial"/>
                <a:cs typeface="Arial"/>
              </a:rPr>
              <a:t>Route</a:t>
            </a:r>
            <a:r>
              <a:rPr sz="1200" spc="-1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A5D"/>
                </a:solidFill>
                <a:latin typeface="Arial"/>
                <a:cs typeface="Arial"/>
              </a:rPr>
              <a:t>Tables</a:t>
            </a:r>
            <a:endParaRPr sz="12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860"/>
              </a:spcBef>
              <a:buChar char="–"/>
              <a:tabLst>
                <a:tab pos="761365" algn="l"/>
                <a:tab pos="762000" algn="l"/>
              </a:tabLst>
            </a:pPr>
            <a:r>
              <a:rPr sz="1200" dirty="0">
                <a:solidFill>
                  <a:srgbClr val="595A5D"/>
                </a:solidFill>
                <a:latin typeface="Arial"/>
                <a:cs typeface="Arial"/>
              </a:rPr>
              <a:t>Access </a:t>
            </a:r>
            <a:r>
              <a:rPr sz="1200" spc="10" dirty="0">
                <a:solidFill>
                  <a:srgbClr val="595A5D"/>
                </a:solidFill>
                <a:latin typeface="Arial"/>
                <a:cs typeface="Arial"/>
              </a:rPr>
              <a:t>Control</a:t>
            </a:r>
            <a:r>
              <a:rPr sz="1200" spc="-14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595A5D"/>
                </a:solidFill>
                <a:latin typeface="Arial"/>
                <a:cs typeface="Arial"/>
              </a:rPr>
              <a:t>Lists</a:t>
            </a:r>
            <a:endParaRPr sz="12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860"/>
              </a:spcBef>
              <a:buChar char="–"/>
              <a:tabLst>
                <a:tab pos="761365" algn="l"/>
                <a:tab pos="762000" algn="l"/>
              </a:tabLst>
            </a:pPr>
            <a:r>
              <a:rPr sz="1200" spc="10" dirty="0">
                <a:solidFill>
                  <a:srgbClr val="595A5D"/>
                </a:solidFill>
                <a:latin typeface="Arial"/>
                <a:cs typeface="Arial"/>
              </a:rPr>
              <a:t>Network</a:t>
            </a:r>
            <a:r>
              <a:rPr sz="1200" spc="-14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595A5D"/>
                </a:solidFill>
                <a:latin typeface="Arial"/>
                <a:cs typeface="Arial"/>
              </a:rPr>
              <a:t>Gateways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A</a:t>
            </a:r>
            <a:r>
              <a:rPr sz="1400" spc="-13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way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to</a:t>
            </a:r>
            <a:r>
              <a:rPr sz="1400" spc="2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gain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b="1" u="sng" spc="15" dirty="0">
                <a:solidFill>
                  <a:srgbClr val="595A5D"/>
                </a:solidFill>
                <a:uFill>
                  <a:solidFill>
                    <a:srgbClr val="595A5D"/>
                  </a:solidFill>
                </a:uFill>
                <a:latin typeface="Arial"/>
                <a:cs typeface="Arial"/>
              </a:rPr>
              <a:t>agility</a:t>
            </a:r>
            <a:r>
              <a:rPr sz="1400" b="1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as</a:t>
            </a:r>
            <a:r>
              <a:rPr sz="1400" spc="-9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A5D"/>
                </a:solidFill>
                <a:latin typeface="Arial"/>
                <a:cs typeface="Arial"/>
              </a:rPr>
              <a:t>well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as</a:t>
            </a:r>
            <a:r>
              <a:rPr sz="1400" spc="-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additional</a:t>
            </a:r>
            <a:r>
              <a:rPr sz="1400" spc="-10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1300" y="876300"/>
            <a:ext cx="345440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0" y="4102100"/>
            <a:ext cx="4572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300" y="4102100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9900" y="4102100"/>
            <a:ext cx="4572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9200" y="4102100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5800" y="4102100"/>
            <a:ext cx="4572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7804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/>
              <a:t>VPC </a:t>
            </a:r>
            <a:r>
              <a:rPr sz="2800" spc="-10" dirty="0"/>
              <a:t>Endpoints </a:t>
            </a:r>
            <a:r>
              <a:rPr sz="2800" dirty="0"/>
              <a:t>Allow </a:t>
            </a:r>
            <a:r>
              <a:rPr sz="2800" spc="10" dirty="0"/>
              <a:t>Direct </a:t>
            </a:r>
            <a:r>
              <a:rPr sz="2800" spc="20" dirty="0"/>
              <a:t>Access </a:t>
            </a:r>
            <a:r>
              <a:rPr sz="2800" spc="-15" dirty="0"/>
              <a:t>from</a:t>
            </a:r>
            <a:r>
              <a:rPr sz="2800" spc="-480" dirty="0"/>
              <a:t> </a:t>
            </a:r>
            <a:r>
              <a:rPr sz="2800" spc="30" dirty="0"/>
              <a:t>VPC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650" y="1581150"/>
            <a:ext cx="2844800" cy="2451100"/>
          </a:xfrm>
          <a:custGeom>
            <a:avLst/>
            <a:gdLst/>
            <a:ahLst/>
            <a:cxnLst/>
            <a:rect l="l" t="t" r="r" b="b"/>
            <a:pathLst>
              <a:path w="2844800" h="2451100">
                <a:moveTo>
                  <a:pt x="0" y="240647"/>
                </a:moveTo>
                <a:lnTo>
                  <a:pt x="4889" y="192148"/>
                </a:lnTo>
                <a:lnTo>
                  <a:pt x="18911" y="146976"/>
                </a:lnTo>
                <a:lnTo>
                  <a:pt x="41098" y="106099"/>
                </a:lnTo>
                <a:lnTo>
                  <a:pt x="70484" y="70484"/>
                </a:lnTo>
                <a:lnTo>
                  <a:pt x="106099" y="41098"/>
                </a:lnTo>
                <a:lnTo>
                  <a:pt x="146976" y="18911"/>
                </a:lnTo>
                <a:lnTo>
                  <a:pt x="192148" y="4889"/>
                </a:lnTo>
                <a:lnTo>
                  <a:pt x="240647" y="0"/>
                </a:lnTo>
                <a:lnTo>
                  <a:pt x="2604152" y="0"/>
                </a:lnTo>
                <a:lnTo>
                  <a:pt x="2652650" y="4889"/>
                </a:lnTo>
                <a:lnTo>
                  <a:pt x="2697823" y="18911"/>
                </a:lnTo>
                <a:lnTo>
                  <a:pt x="2738700" y="41098"/>
                </a:lnTo>
                <a:lnTo>
                  <a:pt x="2774315" y="70484"/>
                </a:lnTo>
                <a:lnTo>
                  <a:pt x="2803701" y="106099"/>
                </a:lnTo>
                <a:lnTo>
                  <a:pt x="2825888" y="146976"/>
                </a:lnTo>
                <a:lnTo>
                  <a:pt x="2839910" y="192148"/>
                </a:lnTo>
                <a:lnTo>
                  <a:pt x="2844800" y="240647"/>
                </a:lnTo>
                <a:lnTo>
                  <a:pt x="2844800" y="2210452"/>
                </a:lnTo>
                <a:lnTo>
                  <a:pt x="2839910" y="2258950"/>
                </a:lnTo>
                <a:lnTo>
                  <a:pt x="2825888" y="2304123"/>
                </a:lnTo>
                <a:lnTo>
                  <a:pt x="2803701" y="2345000"/>
                </a:lnTo>
                <a:lnTo>
                  <a:pt x="2774315" y="2380615"/>
                </a:lnTo>
                <a:lnTo>
                  <a:pt x="2738700" y="2410001"/>
                </a:lnTo>
                <a:lnTo>
                  <a:pt x="2697823" y="2432188"/>
                </a:lnTo>
                <a:lnTo>
                  <a:pt x="2652650" y="2446210"/>
                </a:lnTo>
                <a:lnTo>
                  <a:pt x="2604152" y="2451100"/>
                </a:lnTo>
                <a:lnTo>
                  <a:pt x="240647" y="2451100"/>
                </a:lnTo>
                <a:lnTo>
                  <a:pt x="192148" y="2446210"/>
                </a:lnTo>
                <a:lnTo>
                  <a:pt x="146976" y="2432188"/>
                </a:lnTo>
                <a:lnTo>
                  <a:pt x="106099" y="2410001"/>
                </a:lnTo>
                <a:lnTo>
                  <a:pt x="70484" y="2380615"/>
                </a:lnTo>
                <a:lnTo>
                  <a:pt x="41098" y="2345000"/>
                </a:lnTo>
                <a:lnTo>
                  <a:pt x="18911" y="2304123"/>
                </a:lnTo>
                <a:lnTo>
                  <a:pt x="4889" y="2258950"/>
                </a:lnTo>
                <a:lnTo>
                  <a:pt x="0" y="2210452"/>
                </a:lnTo>
                <a:lnTo>
                  <a:pt x="0" y="240647"/>
                </a:lnTo>
                <a:close/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000" y="1905000"/>
            <a:ext cx="1485900" cy="762000"/>
          </a:xfrm>
          <a:custGeom>
            <a:avLst/>
            <a:gdLst/>
            <a:ahLst/>
            <a:cxnLst/>
            <a:rect l="l" t="t" r="r" b="b"/>
            <a:pathLst>
              <a:path w="1485900" h="762000">
                <a:moveTo>
                  <a:pt x="0" y="74813"/>
                </a:moveTo>
                <a:lnTo>
                  <a:pt x="5879" y="45692"/>
                </a:lnTo>
                <a:lnTo>
                  <a:pt x="21912" y="21912"/>
                </a:lnTo>
                <a:lnTo>
                  <a:pt x="45692" y="5879"/>
                </a:lnTo>
                <a:lnTo>
                  <a:pt x="74813" y="0"/>
                </a:lnTo>
                <a:lnTo>
                  <a:pt x="1411087" y="0"/>
                </a:lnTo>
                <a:lnTo>
                  <a:pt x="1440207" y="5879"/>
                </a:lnTo>
                <a:lnTo>
                  <a:pt x="1463987" y="21912"/>
                </a:lnTo>
                <a:lnTo>
                  <a:pt x="1480020" y="45692"/>
                </a:lnTo>
                <a:lnTo>
                  <a:pt x="1485900" y="74813"/>
                </a:lnTo>
                <a:lnTo>
                  <a:pt x="1485900" y="687186"/>
                </a:lnTo>
                <a:lnTo>
                  <a:pt x="1480020" y="716307"/>
                </a:lnTo>
                <a:lnTo>
                  <a:pt x="1463987" y="740087"/>
                </a:lnTo>
                <a:lnTo>
                  <a:pt x="1440207" y="756120"/>
                </a:lnTo>
                <a:lnTo>
                  <a:pt x="1411087" y="762000"/>
                </a:lnTo>
                <a:lnTo>
                  <a:pt x="74813" y="762000"/>
                </a:lnTo>
                <a:lnTo>
                  <a:pt x="45692" y="756120"/>
                </a:lnTo>
                <a:lnTo>
                  <a:pt x="21912" y="740087"/>
                </a:lnTo>
                <a:lnTo>
                  <a:pt x="5879" y="716307"/>
                </a:lnTo>
                <a:lnTo>
                  <a:pt x="0" y="687186"/>
                </a:lnTo>
                <a:lnTo>
                  <a:pt x="0" y="74813"/>
                </a:lnTo>
                <a:close/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2870200"/>
            <a:ext cx="1485900" cy="762000"/>
          </a:xfrm>
          <a:custGeom>
            <a:avLst/>
            <a:gdLst/>
            <a:ahLst/>
            <a:cxnLst/>
            <a:rect l="l" t="t" r="r" b="b"/>
            <a:pathLst>
              <a:path w="1485900" h="762000">
                <a:moveTo>
                  <a:pt x="0" y="74813"/>
                </a:moveTo>
                <a:lnTo>
                  <a:pt x="5879" y="45692"/>
                </a:lnTo>
                <a:lnTo>
                  <a:pt x="21912" y="21912"/>
                </a:lnTo>
                <a:lnTo>
                  <a:pt x="45692" y="5879"/>
                </a:lnTo>
                <a:lnTo>
                  <a:pt x="74813" y="0"/>
                </a:lnTo>
                <a:lnTo>
                  <a:pt x="1411087" y="0"/>
                </a:lnTo>
                <a:lnTo>
                  <a:pt x="1440207" y="5879"/>
                </a:lnTo>
                <a:lnTo>
                  <a:pt x="1463987" y="21912"/>
                </a:lnTo>
                <a:lnTo>
                  <a:pt x="1480020" y="45692"/>
                </a:lnTo>
                <a:lnTo>
                  <a:pt x="1485900" y="74813"/>
                </a:lnTo>
                <a:lnTo>
                  <a:pt x="1485900" y="687186"/>
                </a:lnTo>
                <a:lnTo>
                  <a:pt x="1480020" y="716307"/>
                </a:lnTo>
                <a:lnTo>
                  <a:pt x="1463987" y="740087"/>
                </a:lnTo>
                <a:lnTo>
                  <a:pt x="1440207" y="756120"/>
                </a:lnTo>
                <a:lnTo>
                  <a:pt x="1411087" y="762000"/>
                </a:lnTo>
                <a:lnTo>
                  <a:pt x="74813" y="762000"/>
                </a:lnTo>
                <a:lnTo>
                  <a:pt x="45692" y="756120"/>
                </a:lnTo>
                <a:lnTo>
                  <a:pt x="21912" y="740087"/>
                </a:lnTo>
                <a:lnTo>
                  <a:pt x="5879" y="716307"/>
                </a:lnTo>
                <a:lnTo>
                  <a:pt x="0" y="687186"/>
                </a:lnTo>
                <a:lnTo>
                  <a:pt x="0" y="74813"/>
                </a:lnTo>
                <a:close/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696" y="1790694"/>
            <a:ext cx="215907" cy="228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205" y="1577469"/>
            <a:ext cx="508000" cy="99060"/>
          </a:xfrm>
          <a:custGeom>
            <a:avLst/>
            <a:gdLst/>
            <a:ahLst/>
            <a:cxnLst/>
            <a:rect l="l" t="t" r="r" b="b"/>
            <a:pathLst>
              <a:path w="508000" h="99060">
                <a:moveTo>
                  <a:pt x="0" y="0"/>
                </a:moveTo>
                <a:lnTo>
                  <a:pt x="0" y="17970"/>
                </a:lnTo>
                <a:lnTo>
                  <a:pt x="8068" y="47606"/>
                </a:lnTo>
                <a:lnTo>
                  <a:pt x="30075" y="73549"/>
                </a:lnTo>
                <a:lnTo>
                  <a:pt x="62723" y="91942"/>
                </a:lnTo>
                <a:lnTo>
                  <a:pt x="102717" y="98930"/>
                </a:lnTo>
                <a:lnTo>
                  <a:pt x="405256" y="98930"/>
                </a:lnTo>
                <a:lnTo>
                  <a:pt x="445211" y="91942"/>
                </a:lnTo>
                <a:lnTo>
                  <a:pt x="464993" y="80802"/>
                </a:lnTo>
                <a:lnTo>
                  <a:pt x="409638" y="80802"/>
                </a:lnTo>
                <a:lnTo>
                  <a:pt x="98234" y="80791"/>
                </a:lnTo>
                <a:lnTo>
                  <a:pt x="59830" y="72800"/>
                </a:lnTo>
                <a:lnTo>
                  <a:pt x="28624" y="54313"/>
                </a:lnTo>
                <a:lnTo>
                  <a:pt x="7664" y="28867"/>
                </a:lnTo>
                <a:lnTo>
                  <a:pt x="0" y="0"/>
                </a:lnTo>
                <a:close/>
              </a:path>
              <a:path w="508000" h="99060">
                <a:moveTo>
                  <a:pt x="508000" y="0"/>
                </a:moveTo>
                <a:lnTo>
                  <a:pt x="500312" y="28879"/>
                </a:lnTo>
                <a:lnTo>
                  <a:pt x="479302" y="54337"/>
                </a:lnTo>
                <a:lnTo>
                  <a:pt x="448051" y="72828"/>
                </a:lnTo>
                <a:lnTo>
                  <a:pt x="409638" y="80802"/>
                </a:lnTo>
                <a:lnTo>
                  <a:pt x="465013" y="80791"/>
                </a:lnTo>
                <a:lnTo>
                  <a:pt x="477874" y="73549"/>
                </a:lnTo>
                <a:lnTo>
                  <a:pt x="499913" y="47606"/>
                </a:lnTo>
                <a:lnTo>
                  <a:pt x="508000" y="17970"/>
                </a:lnTo>
                <a:lnTo>
                  <a:pt x="508000" y="0"/>
                </a:lnTo>
                <a:close/>
              </a:path>
              <a:path w="508000" h="99060">
                <a:moveTo>
                  <a:pt x="97447" y="77583"/>
                </a:moveTo>
                <a:lnTo>
                  <a:pt x="98234" y="80791"/>
                </a:lnTo>
                <a:lnTo>
                  <a:pt x="409641" y="80791"/>
                </a:lnTo>
                <a:lnTo>
                  <a:pt x="410349" y="77886"/>
                </a:lnTo>
                <a:lnTo>
                  <a:pt x="97447" y="77583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201" y="1358900"/>
            <a:ext cx="508000" cy="299720"/>
          </a:xfrm>
          <a:custGeom>
            <a:avLst/>
            <a:gdLst/>
            <a:ahLst/>
            <a:cxnLst/>
            <a:rect l="l" t="t" r="r" b="b"/>
            <a:pathLst>
              <a:path w="508000" h="299719">
                <a:moveTo>
                  <a:pt x="195478" y="0"/>
                </a:moveTo>
                <a:lnTo>
                  <a:pt x="144941" y="9648"/>
                </a:lnTo>
                <a:lnTo>
                  <a:pt x="103673" y="35961"/>
                </a:lnTo>
                <a:lnTo>
                  <a:pt x="75849" y="74992"/>
                </a:lnTo>
                <a:lnTo>
                  <a:pt x="65646" y="122795"/>
                </a:lnTo>
                <a:lnTo>
                  <a:pt x="65646" y="124004"/>
                </a:lnTo>
                <a:lnTo>
                  <a:pt x="65836" y="126400"/>
                </a:lnTo>
                <a:lnTo>
                  <a:pt x="39331" y="139597"/>
                </a:lnTo>
                <a:lnTo>
                  <a:pt x="18502" y="160755"/>
                </a:lnTo>
                <a:lnTo>
                  <a:pt x="4880" y="185750"/>
                </a:lnTo>
                <a:lnTo>
                  <a:pt x="0" y="210458"/>
                </a:lnTo>
                <a:lnTo>
                  <a:pt x="0" y="218578"/>
                </a:lnTo>
                <a:lnTo>
                  <a:pt x="8070" y="248217"/>
                </a:lnTo>
                <a:lnTo>
                  <a:pt x="30079" y="274168"/>
                </a:lnTo>
                <a:lnTo>
                  <a:pt x="62729" y="292570"/>
                </a:lnTo>
                <a:lnTo>
                  <a:pt x="102717" y="299562"/>
                </a:lnTo>
                <a:lnTo>
                  <a:pt x="405269" y="299562"/>
                </a:lnTo>
                <a:lnTo>
                  <a:pt x="445217" y="292570"/>
                </a:lnTo>
                <a:lnTo>
                  <a:pt x="477875" y="274168"/>
                </a:lnTo>
                <a:lnTo>
                  <a:pt x="499913" y="248217"/>
                </a:lnTo>
                <a:lnTo>
                  <a:pt x="508000" y="218578"/>
                </a:lnTo>
                <a:lnTo>
                  <a:pt x="508000" y="210458"/>
                </a:lnTo>
                <a:lnTo>
                  <a:pt x="500977" y="181425"/>
                </a:lnTo>
                <a:lnTo>
                  <a:pt x="481683" y="153717"/>
                </a:lnTo>
                <a:lnTo>
                  <a:pt x="452776" y="132258"/>
                </a:lnTo>
                <a:lnTo>
                  <a:pt x="416915" y="121972"/>
                </a:lnTo>
                <a:lnTo>
                  <a:pt x="411210" y="98423"/>
                </a:lnTo>
                <a:lnTo>
                  <a:pt x="397038" y="79277"/>
                </a:lnTo>
                <a:lnTo>
                  <a:pt x="386374" y="72633"/>
                </a:lnTo>
                <a:lnTo>
                  <a:pt x="313982" y="72633"/>
                </a:lnTo>
                <a:lnTo>
                  <a:pt x="294288" y="43247"/>
                </a:lnTo>
                <a:lnTo>
                  <a:pt x="266869" y="20283"/>
                </a:lnTo>
                <a:lnTo>
                  <a:pt x="233380" y="5336"/>
                </a:lnTo>
                <a:lnTo>
                  <a:pt x="195478" y="0"/>
                </a:lnTo>
                <a:close/>
              </a:path>
              <a:path w="508000" h="299719">
                <a:moveTo>
                  <a:pt x="351243" y="61705"/>
                </a:moveTo>
                <a:lnTo>
                  <a:pt x="341055" y="62449"/>
                </a:lnTo>
                <a:lnTo>
                  <a:pt x="331369" y="64600"/>
                </a:lnTo>
                <a:lnTo>
                  <a:pt x="322306" y="68036"/>
                </a:lnTo>
                <a:lnTo>
                  <a:pt x="313982" y="72633"/>
                </a:lnTo>
                <a:lnTo>
                  <a:pt x="386374" y="72633"/>
                </a:lnTo>
                <a:lnTo>
                  <a:pt x="376387" y="66411"/>
                </a:lnTo>
                <a:lnTo>
                  <a:pt x="351243" y="61705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322" y="1499869"/>
            <a:ext cx="254862" cy="11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5696" y="2755894"/>
            <a:ext cx="215907" cy="228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217" y="3840923"/>
            <a:ext cx="985763" cy="131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3050" y="2014348"/>
            <a:ext cx="835496" cy="112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9632" y="2194007"/>
            <a:ext cx="330696" cy="109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3050" y="2953936"/>
            <a:ext cx="835496" cy="112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6932" y="3133596"/>
            <a:ext cx="335061" cy="109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2476500"/>
            <a:ext cx="635000" cy="622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3300" y="2006600"/>
            <a:ext cx="6223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300" y="2997200"/>
            <a:ext cx="6223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7300" y="584200"/>
            <a:ext cx="698500" cy="685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7500" y="1879600"/>
            <a:ext cx="288925" cy="675005"/>
          </a:xfrm>
          <a:custGeom>
            <a:avLst/>
            <a:gdLst/>
            <a:ahLst/>
            <a:cxnLst/>
            <a:rect l="l" t="t" r="r" b="b"/>
            <a:pathLst>
              <a:path w="288925" h="675005">
                <a:moveTo>
                  <a:pt x="0" y="674535"/>
                </a:moveTo>
                <a:lnTo>
                  <a:pt x="288424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1219199"/>
            <a:ext cx="457200" cy="191770"/>
          </a:xfrm>
          <a:custGeom>
            <a:avLst/>
            <a:gdLst/>
            <a:ahLst/>
            <a:cxnLst/>
            <a:rect l="l" t="t" r="r" b="b"/>
            <a:pathLst>
              <a:path w="457200" h="191769">
                <a:moveTo>
                  <a:pt x="0" y="191632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94000" y="2819400"/>
            <a:ext cx="6146800" cy="2070100"/>
          </a:xfrm>
          <a:custGeom>
            <a:avLst/>
            <a:gdLst/>
            <a:ahLst/>
            <a:cxnLst/>
            <a:rect l="l" t="t" r="r" b="b"/>
            <a:pathLst>
              <a:path w="6146800" h="2070100">
                <a:moveTo>
                  <a:pt x="5801775" y="0"/>
                </a:moveTo>
                <a:lnTo>
                  <a:pt x="345024" y="0"/>
                </a:lnTo>
                <a:lnTo>
                  <a:pt x="298206" y="3149"/>
                </a:lnTo>
                <a:lnTo>
                  <a:pt x="253303" y="12324"/>
                </a:lnTo>
                <a:lnTo>
                  <a:pt x="210725" y="27113"/>
                </a:lnTo>
                <a:lnTo>
                  <a:pt x="170884" y="47106"/>
                </a:lnTo>
                <a:lnTo>
                  <a:pt x="134190" y="71890"/>
                </a:lnTo>
                <a:lnTo>
                  <a:pt x="101055" y="101055"/>
                </a:lnTo>
                <a:lnTo>
                  <a:pt x="71890" y="134191"/>
                </a:lnTo>
                <a:lnTo>
                  <a:pt x="47105" y="170884"/>
                </a:lnTo>
                <a:lnTo>
                  <a:pt x="27113" y="210726"/>
                </a:lnTo>
                <a:lnTo>
                  <a:pt x="12324" y="253304"/>
                </a:lnTo>
                <a:lnTo>
                  <a:pt x="3149" y="298208"/>
                </a:lnTo>
                <a:lnTo>
                  <a:pt x="0" y="345025"/>
                </a:lnTo>
                <a:lnTo>
                  <a:pt x="0" y="1725074"/>
                </a:lnTo>
                <a:lnTo>
                  <a:pt x="3149" y="1771892"/>
                </a:lnTo>
                <a:lnTo>
                  <a:pt x="12324" y="1816795"/>
                </a:lnTo>
                <a:lnTo>
                  <a:pt x="27113" y="1859373"/>
                </a:lnTo>
                <a:lnTo>
                  <a:pt x="47105" y="1899215"/>
                </a:lnTo>
                <a:lnTo>
                  <a:pt x="71890" y="1935909"/>
                </a:lnTo>
                <a:lnTo>
                  <a:pt x="101055" y="1969044"/>
                </a:lnTo>
                <a:lnTo>
                  <a:pt x="134190" y="1998209"/>
                </a:lnTo>
                <a:lnTo>
                  <a:pt x="170884" y="2022993"/>
                </a:lnTo>
                <a:lnTo>
                  <a:pt x="210725" y="2042986"/>
                </a:lnTo>
                <a:lnTo>
                  <a:pt x="253303" y="2057775"/>
                </a:lnTo>
                <a:lnTo>
                  <a:pt x="298206" y="2066950"/>
                </a:lnTo>
                <a:lnTo>
                  <a:pt x="345024" y="2070100"/>
                </a:lnTo>
                <a:lnTo>
                  <a:pt x="5801775" y="2070100"/>
                </a:lnTo>
                <a:lnTo>
                  <a:pt x="5848593" y="2066950"/>
                </a:lnTo>
                <a:lnTo>
                  <a:pt x="5893496" y="2057775"/>
                </a:lnTo>
                <a:lnTo>
                  <a:pt x="5936074" y="2042986"/>
                </a:lnTo>
                <a:lnTo>
                  <a:pt x="5975915" y="2022993"/>
                </a:lnTo>
                <a:lnTo>
                  <a:pt x="6012609" y="1998209"/>
                </a:lnTo>
                <a:lnTo>
                  <a:pt x="6045744" y="1969044"/>
                </a:lnTo>
                <a:lnTo>
                  <a:pt x="6074909" y="1935909"/>
                </a:lnTo>
                <a:lnTo>
                  <a:pt x="6099694" y="1899215"/>
                </a:lnTo>
                <a:lnTo>
                  <a:pt x="6119686" y="1859373"/>
                </a:lnTo>
                <a:lnTo>
                  <a:pt x="6134475" y="1816795"/>
                </a:lnTo>
                <a:lnTo>
                  <a:pt x="6143650" y="1771892"/>
                </a:lnTo>
                <a:lnTo>
                  <a:pt x="6146800" y="1725074"/>
                </a:lnTo>
                <a:lnTo>
                  <a:pt x="6146800" y="345025"/>
                </a:lnTo>
                <a:lnTo>
                  <a:pt x="6143650" y="298208"/>
                </a:lnTo>
                <a:lnTo>
                  <a:pt x="6134475" y="253304"/>
                </a:lnTo>
                <a:lnTo>
                  <a:pt x="6119686" y="210726"/>
                </a:lnTo>
                <a:lnTo>
                  <a:pt x="6099694" y="170884"/>
                </a:lnTo>
                <a:lnTo>
                  <a:pt x="6074909" y="134191"/>
                </a:lnTo>
                <a:lnTo>
                  <a:pt x="6045744" y="101055"/>
                </a:lnTo>
                <a:lnTo>
                  <a:pt x="6012609" y="71890"/>
                </a:lnTo>
                <a:lnTo>
                  <a:pt x="5975915" y="47106"/>
                </a:lnTo>
                <a:lnTo>
                  <a:pt x="5936074" y="27113"/>
                </a:lnTo>
                <a:lnTo>
                  <a:pt x="5893496" y="12324"/>
                </a:lnTo>
                <a:lnTo>
                  <a:pt x="5848593" y="3149"/>
                </a:lnTo>
                <a:lnTo>
                  <a:pt x="5801775" y="0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4000" y="2819400"/>
            <a:ext cx="6146800" cy="2070100"/>
          </a:xfrm>
          <a:custGeom>
            <a:avLst/>
            <a:gdLst/>
            <a:ahLst/>
            <a:cxnLst/>
            <a:rect l="l" t="t" r="r" b="b"/>
            <a:pathLst>
              <a:path w="6146800" h="2070100">
                <a:moveTo>
                  <a:pt x="0" y="345025"/>
                </a:moveTo>
                <a:lnTo>
                  <a:pt x="3149" y="298207"/>
                </a:lnTo>
                <a:lnTo>
                  <a:pt x="12324" y="253304"/>
                </a:lnTo>
                <a:lnTo>
                  <a:pt x="27113" y="210726"/>
                </a:lnTo>
                <a:lnTo>
                  <a:pt x="47106" y="170884"/>
                </a:lnTo>
                <a:lnTo>
                  <a:pt x="71890" y="134190"/>
                </a:lnTo>
                <a:lnTo>
                  <a:pt x="101055" y="101055"/>
                </a:lnTo>
                <a:lnTo>
                  <a:pt x="134190" y="71890"/>
                </a:lnTo>
                <a:lnTo>
                  <a:pt x="170884" y="47106"/>
                </a:lnTo>
                <a:lnTo>
                  <a:pt x="210725" y="27113"/>
                </a:lnTo>
                <a:lnTo>
                  <a:pt x="253303" y="12324"/>
                </a:lnTo>
                <a:lnTo>
                  <a:pt x="298207" y="3149"/>
                </a:lnTo>
                <a:lnTo>
                  <a:pt x="345024" y="0"/>
                </a:lnTo>
                <a:lnTo>
                  <a:pt x="5801776" y="0"/>
                </a:lnTo>
                <a:lnTo>
                  <a:pt x="5848593" y="3149"/>
                </a:lnTo>
                <a:lnTo>
                  <a:pt x="5893497" y="12324"/>
                </a:lnTo>
                <a:lnTo>
                  <a:pt x="5936075" y="27113"/>
                </a:lnTo>
                <a:lnTo>
                  <a:pt x="5975916" y="47106"/>
                </a:lnTo>
                <a:lnTo>
                  <a:pt x="6012610" y="71890"/>
                </a:lnTo>
                <a:lnTo>
                  <a:pt x="6045745" y="101055"/>
                </a:lnTo>
                <a:lnTo>
                  <a:pt x="6074910" y="134190"/>
                </a:lnTo>
                <a:lnTo>
                  <a:pt x="6099694" y="170884"/>
                </a:lnTo>
                <a:lnTo>
                  <a:pt x="6119686" y="210726"/>
                </a:lnTo>
                <a:lnTo>
                  <a:pt x="6134475" y="253304"/>
                </a:lnTo>
                <a:lnTo>
                  <a:pt x="6143650" y="298207"/>
                </a:lnTo>
                <a:lnTo>
                  <a:pt x="6146800" y="345025"/>
                </a:lnTo>
                <a:lnTo>
                  <a:pt x="6146800" y="1725074"/>
                </a:lnTo>
                <a:lnTo>
                  <a:pt x="6143650" y="1771892"/>
                </a:lnTo>
                <a:lnTo>
                  <a:pt x="6134475" y="1816795"/>
                </a:lnTo>
                <a:lnTo>
                  <a:pt x="6119686" y="1859373"/>
                </a:lnTo>
                <a:lnTo>
                  <a:pt x="6099694" y="1899215"/>
                </a:lnTo>
                <a:lnTo>
                  <a:pt x="6074910" y="1935909"/>
                </a:lnTo>
                <a:lnTo>
                  <a:pt x="6045745" y="1969044"/>
                </a:lnTo>
                <a:lnTo>
                  <a:pt x="6012610" y="1998209"/>
                </a:lnTo>
                <a:lnTo>
                  <a:pt x="5975916" y="2022993"/>
                </a:lnTo>
                <a:lnTo>
                  <a:pt x="5936075" y="2042986"/>
                </a:lnTo>
                <a:lnTo>
                  <a:pt x="5893497" y="2057775"/>
                </a:lnTo>
                <a:lnTo>
                  <a:pt x="5848593" y="2066950"/>
                </a:lnTo>
                <a:lnTo>
                  <a:pt x="5801776" y="2070100"/>
                </a:lnTo>
                <a:lnTo>
                  <a:pt x="345024" y="2070100"/>
                </a:lnTo>
                <a:lnTo>
                  <a:pt x="298207" y="2066950"/>
                </a:lnTo>
                <a:lnTo>
                  <a:pt x="253303" y="2057775"/>
                </a:lnTo>
                <a:lnTo>
                  <a:pt x="210725" y="2042986"/>
                </a:lnTo>
                <a:lnTo>
                  <a:pt x="170884" y="2022993"/>
                </a:lnTo>
                <a:lnTo>
                  <a:pt x="134190" y="1998209"/>
                </a:lnTo>
                <a:lnTo>
                  <a:pt x="101055" y="1969044"/>
                </a:lnTo>
                <a:lnTo>
                  <a:pt x="71890" y="1935909"/>
                </a:lnTo>
                <a:lnTo>
                  <a:pt x="47106" y="1899215"/>
                </a:lnTo>
                <a:lnTo>
                  <a:pt x="27113" y="1859373"/>
                </a:lnTo>
                <a:lnTo>
                  <a:pt x="12324" y="1816795"/>
                </a:lnTo>
                <a:lnTo>
                  <a:pt x="3149" y="1771892"/>
                </a:lnTo>
                <a:lnTo>
                  <a:pt x="0" y="1725074"/>
                </a:lnTo>
                <a:lnTo>
                  <a:pt x="0" y="345025"/>
                </a:lnTo>
                <a:close/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73793" y="2940773"/>
            <a:ext cx="5541010" cy="115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Lucida Console"/>
                <a:cs typeface="Lucida Console"/>
              </a:rPr>
              <a:t>aws </a:t>
            </a:r>
            <a:r>
              <a:rPr sz="1200" spc="15" dirty="0">
                <a:solidFill>
                  <a:srgbClr val="FFFFFF"/>
                </a:solidFill>
                <a:latin typeface="Lucida Console"/>
                <a:cs typeface="Lucida Console"/>
              </a:rPr>
              <a:t>ec2 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describe-route-tables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--route-table-ids</a:t>
            </a:r>
            <a:r>
              <a:rPr sz="1200" spc="-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rtb-ef36e58a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|+-------------------------------------------------------------------+|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2527300" algn="l"/>
                <a:tab pos="5194300" algn="l"/>
              </a:tabLst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|||	Routes	|||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||+-----------------------+-----------------------------------------+||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1993264" algn="l"/>
                <a:tab pos="5269865" algn="l"/>
              </a:tabLst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||| DestinationCidrBlock	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 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DestinationPrefixListId</a:t>
            </a:r>
            <a:r>
              <a:rPr sz="10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GatewayId	||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||+-----------------------+-------------------------+----------------||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3793" y="4071073"/>
            <a:ext cx="1322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10.10.0.0/16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|||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55169" y="4071073"/>
            <a:ext cx="3455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994535" algn="l"/>
                <a:tab pos="2223135" algn="l"/>
                <a:tab pos="3289935" algn="l"/>
              </a:tabLst>
            </a:pP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	|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loca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l	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240665" algn="l"/>
                <a:tab pos="1993264" algn="l"/>
                <a:tab pos="2221865" algn="l"/>
              </a:tabLst>
            </a:pP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000" spc="-5" dirty="0">
                <a:solidFill>
                  <a:srgbClr val="FFFF00"/>
                </a:solidFill>
                <a:latin typeface="Lucida Console"/>
                <a:cs typeface="Lucida Console"/>
              </a:rPr>
              <a:t>pl-68a54001	</a:t>
            </a:r>
            <a:r>
              <a:rPr sz="10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000" spc="-5" dirty="0">
                <a:solidFill>
                  <a:srgbClr val="FFFF00"/>
                </a:solidFill>
                <a:latin typeface="Lucida Console"/>
                <a:cs typeface="Lucida Console"/>
              </a:rPr>
              <a:t>vpce-a610f4cf</a:t>
            </a:r>
            <a:r>
              <a:rPr sz="1000" spc="-10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3793" y="4375873"/>
            <a:ext cx="543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+-------------------------+-------------------------+---------------+||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0" y="1384300"/>
            <a:ext cx="482600" cy="508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373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The </a:t>
            </a:r>
            <a:r>
              <a:rPr sz="2800" dirty="0"/>
              <a:t>Amazon </a:t>
            </a:r>
            <a:r>
              <a:rPr sz="2800" spc="15" dirty="0"/>
              <a:t>S3 </a:t>
            </a:r>
            <a:r>
              <a:rPr sz="2800" spc="10" dirty="0"/>
              <a:t>Prefix</a:t>
            </a:r>
            <a:r>
              <a:rPr sz="2800" spc="-295" dirty="0"/>
              <a:t> </a:t>
            </a:r>
            <a:r>
              <a:rPr sz="2800" spc="20" dirty="0"/>
              <a:t>list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3550" y="946150"/>
            <a:ext cx="8432800" cy="3683000"/>
          </a:xfrm>
          <a:custGeom>
            <a:avLst/>
            <a:gdLst/>
            <a:ahLst/>
            <a:cxnLst/>
            <a:rect l="l" t="t" r="r" b="b"/>
            <a:pathLst>
              <a:path w="8432800" h="3683000">
                <a:moveTo>
                  <a:pt x="0" y="0"/>
                </a:moveTo>
                <a:lnTo>
                  <a:pt x="8432800" y="0"/>
                </a:lnTo>
                <a:lnTo>
                  <a:pt x="84328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550" y="946150"/>
            <a:ext cx="8432800" cy="3683000"/>
          </a:xfrm>
          <a:custGeom>
            <a:avLst/>
            <a:gdLst/>
            <a:ahLst/>
            <a:cxnLst/>
            <a:rect l="l" t="t" r="r" b="b"/>
            <a:pathLst>
              <a:path w="8432800" h="3683000">
                <a:moveTo>
                  <a:pt x="0" y="0"/>
                </a:moveTo>
                <a:lnTo>
                  <a:pt x="8432800" y="0"/>
                </a:lnTo>
                <a:lnTo>
                  <a:pt x="84328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922020"/>
            <a:ext cx="3053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Lucida Console"/>
                <a:cs typeface="Lucida Console"/>
              </a:rPr>
              <a:t>aws ec2</a:t>
            </a:r>
            <a:r>
              <a:rPr sz="1400" spc="8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Lucida Console"/>
                <a:cs typeface="Lucida Console"/>
              </a:rPr>
              <a:t>describe-prefix-lists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3640" y="922020"/>
            <a:ext cx="17837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FFFFFF"/>
                </a:solidFill>
                <a:latin typeface="Lucida Console"/>
                <a:cs typeface="Lucida Console"/>
              </a:rPr>
              <a:t>--prefix-list-ids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1477" y="922020"/>
            <a:ext cx="1143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pl-68a54001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06220"/>
            <a:ext cx="5339715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Lucida Console"/>
                <a:cs typeface="Lucida Console"/>
              </a:rPr>
              <a:t>--------------------------------------------------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39"/>
              </a:lnSpc>
              <a:tabLst>
                <a:tab pos="1713864" algn="l"/>
                <a:tab pos="5219065" algn="l"/>
              </a:tabLst>
            </a:pPr>
            <a:r>
              <a:rPr sz="14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DescribePrefi</a:t>
            </a:r>
            <a:r>
              <a:rPr sz="1400" spc="55" dirty="0">
                <a:solidFill>
                  <a:srgbClr val="FFFFFF"/>
                </a:solidFill>
                <a:latin typeface="Lucida Console"/>
                <a:cs typeface="Lucida Console"/>
              </a:rPr>
              <a:t>x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Li</a:t>
            </a:r>
            <a:r>
              <a:rPr sz="1400" spc="55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1400" dirty="0">
                <a:solidFill>
                  <a:srgbClr val="FFFFFF"/>
                </a:solidFill>
                <a:latin typeface="Lucida Console"/>
                <a:cs typeface="Lucida Console"/>
              </a:rPr>
              <a:t>s	|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20" dirty="0">
                <a:solidFill>
                  <a:srgbClr val="FFFFFF"/>
                </a:solidFill>
                <a:latin typeface="Lucida Console"/>
                <a:cs typeface="Lucida Console"/>
              </a:rPr>
              <a:t>+------------------------------------------------+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145665" algn="l"/>
                <a:tab pos="5117465" algn="l"/>
              </a:tabLst>
            </a:pPr>
            <a:r>
              <a:rPr sz="1400" spc="-25" dirty="0">
                <a:solidFill>
                  <a:srgbClr val="FFFFFF"/>
                </a:solidFill>
                <a:latin typeface="Lucida Console"/>
                <a:cs typeface="Lucida Console"/>
              </a:rPr>
              <a:t>||	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PrefixLists	||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5" dirty="0">
                <a:solidFill>
                  <a:srgbClr val="FFFFFF"/>
                </a:solidFill>
                <a:latin typeface="Lucida Console"/>
                <a:cs typeface="Lucida Console"/>
              </a:rPr>
              <a:t>|+---------------+------------------------------+|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39"/>
              </a:lnSpc>
              <a:spcBef>
                <a:spcPts val="20"/>
              </a:spcBef>
              <a:tabLst>
                <a:tab pos="1815464" algn="l"/>
                <a:tab pos="2666365" algn="l"/>
                <a:tab pos="5117465" algn="l"/>
              </a:tabLst>
            </a:pPr>
            <a:r>
              <a:rPr sz="1400" spc="-2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r>
              <a:rPr sz="1400" spc="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PrefixListId	</a:t>
            </a:r>
            <a:r>
              <a:rPr sz="14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400" spc="-35" dirty="0">
                <a:solidFill>
                  <a:srgbClr val="FFFFFF"/>
                </a:solidFill>
                <a:latin typeface="Lucida Console"/>
                <a:cs typeface="Lucida Console"/>
              </a:rPr>
              <a:t>PrefixListName	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39"/>
              </a:lnSpc>
            </a:pPr>
            <a:r>
              <a:rPr sz="1400" spc="-15" dirty="0">
                <a:solidFill>
                  <a:srgbClr val="FFFFFF"/>
                </a:solidFill>
                <a:latin typeface="Lucida Console"/>
                <a:cs typeface="Lucida Console"/>
              </a:rPr>
              <a:t>|+---------------+------------------------------+|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44500" algn="l"/>
                <a:tab pos="1816100" algn="l"/>
                <a:tab pos="2145665" algn="l"/>
                <a:tab pos="5117465" algn="l"/>
              </a:tabLst>
            </a:pPr>
            <a:r>
              <a:rPr sz="1400" spc="-25" dirty="0">
                <a:solidFill>
                  <a:srgbClr val="FFFFFF"/>
                </a:solidFill>
                <a:latin typeface="Lucida Console"/>
                <a:cs typeface="Lucida Console"/>
              </a:rPr>
              <a:t>||	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pl-68a54001	</a:t>
            </a:r>
            <a:r>
              <a:rPr sz="14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400" spc="-30" dirty="0">
                <a:solidFill>
                  <a:srgbClr val="FFFF00"/>
                </a:solidFill>
                <a:latin typeface="Lucida Console"/>
                <a:cs typeface="Lucida Console"/>
              </a:rPr>
              <a:t>com.amazonaws.us-west-2.s3	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5" dirty="0">
                <a:solidFill>
                  <a:srgbClr val="FFFFFF"/>
                </a:solidFill>
                <a:latin typeface="Lucida Console"/>
                <a:cs typeface="Lucida Console"/>
              </a:rPr>
              <a:t>|+---------------+------------------------------+|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423920"/>
            <a:ext cx="2984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3165" algn="l"/>
              </a:tabLst>
            </a:pP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r>
              <a:rPr sz="14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Cidrs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843020"/>
            <a:ext cx="5335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5017135" algn="l"/>
              </a:tabLst>
            </a:pP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r>
              <a:rPr sz="1400" dirty="0">
                <a:solidFill>
                  <a:srgbClr val="FFFFFF"/>
                </a:solidFill>
                <a:latin typeface="Lucida Console"/>
                <a:cs typeface="Lucida Console"/>
              </a:rPr>
              <a:t>|	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54.231.160.0/</a:t>
            </a:r>
            <a:r>
              <a:rPr sz="1400" spc="55" dirty="0">
                <a:solidFill>
                  <a:srgbClr val="FFFFFF"/>
                </a:solidFill>
                <a:latin typeface="Lucida Console"/>
                <a:cs typeface="Lucida Console"/>
              </a:rPr>
              <a:t>1</a:t>
            </a:r>
            <a:r>
              <a:rPr sz="1400" dirty="0">
                <a:solidFill>
                  <a:srgbClr val="FFFFFF"/>
                </a:solidFill>
                <a:latin typeface="Lucida Console"/>
                <a:cs typeface="Lucida Console"/>
              </a:rPr>
              <a:t>9	</a:t>
            </a:r>
            <a:r>
              <a:rPr sz="1400" spc="-45" dirty="0">
                <a:solidFill>
                  <a:srgbClr val="FFFFFF"/>
                </a:solidFill>
                <a:latin typeface="Lucida Console"/>
                <a:cs typeface="Lucida Console"/>
              </a:rPr>
              <a:t>|||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4058920"/>
            <a:ext cx="5288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Lucida Console"/>
                <a:cs typeface="Lucida Console"/>
              </a:rPr>
              <a:t>||+--------------------------------------------+||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1300" y="3429000"/>
            <a:ext cx="58674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4700" y="3365500"/>
            <a:ext cx="389890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5974" y="3473450"/>
            <a:ext cx="5722875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5973" y="3473450"/>
            <a:ext cx="5723255" cy="723900"/>
          </a:xfrm>
          <a:custGeom>
            <a:avLst/>
            <a:gdLst/>
            <a:ahLst/>
            <a:cxnLst/>
            <a:rect l="l" t="t" r="r" b="b"/>
            <a:pathLst>
              <a:path w="5723255" h="723900">
                <a:moveTo>
                  <a:pt x="1582676" y="0"/>
                </a:moveTo>
                <a:lnTo>
                  <a:pt x="2272709" y="0"/>
                </a:lnTo>
                <a:lnTo>
                  <a:pt x="3307760" y="0"/>
                </a:lnTo>
                <a:lnTo>
                  <a:pt x="5722876" y="0"/>
                </a:lnTo>
                <a:lnTo>
                  <a:pt x="5722876" y="422276"/>
                </a:lnTo>
                <a:lnTo>
                  <a:pt x="5722876" y="603252"/>
                </a:lnTo>
                <a:lnTo>
                  <a:pt x="5722876" y="723900"/>
                </a:lnTo>
                <a:lnTo>
                  <a:pt x="3307760" y="723900"/>
                </a:lnTo>
                <a:lnTo>
                  <a:pt x="2272709" y="723900"/>
                </a:lnTo>
                <a:lnTo>
                  <a:pt x="1582676" y="723900"/>
                </a:lnTo>
                <a:lnTo>
                  <a:pt x="1582676" y="603252"/>
                </a:lnTo>
                <a:lnTo>
                  <a:pt x="0" y="570022"/>
                </a:lnTo>
                <a:lnTo>
                  <a:pt x="1582676" y="422276"/>
                </a:lnTo>
                <a:lnTo>
                  <a:pt x="1582676" y="0"/>
                </a:lnTo>
                <a:close/>
              </a:path>
            </a:pathLst>
          </a:custGeom>
          <a:ln w="12700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88007" y="3448391"/>
            <a:ext cx="2234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20" dirty="0">
                <a:solidFill>
                  <a:srgbClr val="232323"/>
                </a:solidFill>
                <a:latin typeface="Arial"/>
                <a:cs typeface="Arial"/>
              </a:rPr>
              <a:t>IP</a:t>
            </a:r>
            <a:r>
              <a:rPr sz="2100" spc="-330" baseline="15873" dirty="0">
                <a:solidFill>
                  <a:srgbClr val="FFFFFF"/>
                </a:solidFill>
                <a:latin typeface="Lucida Console"/>
                <a:cs typeface="Lucida Console"/>
              </a:rPr>
              <a:t>||</a:t>
            </a:r>
            <a:r>
              <a:rPr sz="1600" spc="-220" dirty="0">
                <a:solidFill>
                  <a:srgbClr val="232323"/>
                </a:solidFill>
                <a:latin typeface="Arial"/>
                <a:cs typeface="Arial"/>
              </a:rPr>
              <a:t>ra</a:t>
            </a:r>
            <a:r>
              <a:rPr sz="2100" spc="-330" baseline="15873" dirty="0">
                <a:solidFill>
                  <a:srgbClr val="FFFFFF"/>
                </a:solidFill>
                <a:latin typeface="Lucida Console"/>
                <a:cs typeface="Lucida Console"/>
              </a:rPr>
              <a:t>|</a:t>
            </a:r>
            <a:r>
              <a:rPr sz="1600" spc="-220" dirty="0">
                <a:solidFill>
                  <a:srgbClr val="232323"/>
                </a:solidFill>
                <a:latin typeface="Arial"/>
                <a:cs typeface="Arial"/>
              </a:rPr>
              <a:t>nge </a:t>
            </a:r>
            <a:r>
              <a:rPr sz="1600" spc="-15" dirty="0">
                <a:solidFill>
                  <a:srgbClr val="232323"/>
                </a:solidFill>
                <a:latin typeface="Arial"/>
                <a:cs typeface="Arial"/>
              </a:rPr>
              <a:t>for </a:t>
            </a:r>
            <a:r>
              <a:rPr sz="1600" dirty="0">
                <a:solidFill>
                  <a:srgbClr val="232323"/>
                </a:solidFill>
                <a:latin typeface="Arial"/>
                <a:cs typeface="Arial"/>
              </a:rPr>
              <a:t>Amazon</a:t>
            </a:r>
            <a:r>
              <a:rPr sz="1600" spc="-7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Arial"/>
                <a:cs typeface="Arial"/>
              </a:rPr>
              <a:t>S3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540" y="3614420"/>
            <a:ext cx="777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||+--------------------------------------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C</a:t>
            </a: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-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h</a:t>
            </a: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-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-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n</a:t>
            </a: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-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g</a:t>
            </a: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-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e</a:t>
            </a: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-+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s</a:t>
            </a: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|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o</a:t>
            </a:r>
            <a:r>
              <a:rPr sz="1400" spc="-145" dirty="0">
                <a:solidFill>
                  <a:srgbClr val="FFFFFF"/>
                </a:solidFill>
                <a:latin typeface="Lucida Console"/>
                <a:cs typeface="Lucida Console"/>
              </a:rPr>
              <a:t>|</a:t>
            </a:r>
            <a:r>
              <a:rPr sz="2400" spc="-217" baseline="-20833" dirty="0">
                <a:solidFill>
                  <a:srgbClr val="232323"/>
                </a:solidFill>
                <a:latin typeface="Arial"/>
                <a:cs typeface="Arial"/>
              </a:rPr>
              <a:t>ver </a:t>
            </a:r>
            <a:r>
              <a:rPr sz="2400" spc="-15" baseline="-20833" dirty="0">
                <a:solidFill>
                  <a:srgbClr val="232323"/>
                </a:solidFill>
                <a:latin typeface="Arial"/>
                <a:cs typeface="Arial"/>
              </a:rPr>
              <a:t>time </a:t>
            </a:r>
            <a:r>
              <a:rPr sz="2400" spc="7" baseline="-20833" dirty="0">
                <a:solidFill>
                  <a:srgbClr val="232323"/>
                </a:solidFill>
                <a:latin typeface="Arial"/>
                <a:cs typeface="Arial"/>
              </a:rPr>
              <a:t>and </a:t>
            </a:r>
            <a:r>
              <a:rPr sz="2400" spc="30" baseline="-20833" dirty="0">
                <a:solidFill>
                  <a:srgbClr val="232323"/>
                </a:solidFill>
                <a:latin typeface="Arial"/>
                <a:cs typeface="Arial"/>
              </a:rPr>
              <a:t>is </a:t>
            </a:r>
            <a:r>
              <a:rPr sz="2400" baseline="-20833" dirty="0">
                <a:solidFill>
                  <a:srgbClr val="232323"/>
                </a:solidFill>
                <a:latin typeface="Arial"/>
                <a:cs typeface="Arial"/>
              </a:rPr>
              <a:t>managed</a:t>
            </a:r>
            <a:r>
              <a:rPr sz="2400" spc="-187" baseline="-20833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2400" spc="7" baseline="-20833" dirty="0">
                <a:solidFill>
                  <a:srgbClr val="232323"/>
                </a:solidFill>
                <a:latin typeface="Arial"/>
                <a:cs typeface="Arial"/>
              </a:rPr>
              <a:t>by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64307" y="3930991"/>
            <a:ext cx="4787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232323"/>
                </a:solidFill>
                <a:latin typeface="Arial"/>
                <a:cs typeface="Arial"/>
              </a:rPr>
              <a:t>W</a:t>
            </a:r>
            <a:r>
              <a:rPr sz="1600" dirty="0">
                <a:solidFill>
                  <a:srgbClr val="232323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3766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/>
              <a:t>Rich </a:t>
            </a:r>
            <a:r>
              <a:rPr sz="2800" spc="10" dirty="0"/>
              <a:t>security</a:t>
            </a:r>
            <a:r>
              <a:rPr sz="2800" spc="-190" dirty="0"/>
              <a:t> </a:t>
            </a:r>
            <a:r>
              <a:rPr sz="2800" dirty="0"/>
              <a:t>controls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9332" y="948880"/>
            <a:ext cx="7736205" cy="37896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solidFill>
                  <a:srgbClr val="595A5D"/>
                </a:solidFill>
                <a:latin typeface="Arial"/>
                <a:cs typeface="Arial"/>
              </a:rPr>
              <a:t>New </a:t>
            </a:r>
            <a:r>
              <a:rPr sz="2800" spc="10" dirty="0">
                <a:solidFill>
                  <a:srgbClr val="595A5D"/>
                </a:solidFill>
                <a:latin typeface="Arial"/>
                <a:cs typeface="Arial"/>
              </a:rPr>
              <a:t>route</a:t>
            </a:r>
            <a:r>
              <a:rPr sz="2800" spc="-5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595A5D"/>
                </a:solidFill>
                <a:latin typeface="Arial"/>
                <a:cs typeface="Arial"/>
              </a:rPr>
              <a:t>entry</a:t>
            </a:r>
            <a:endParaRPr sz="2800">
              <a:latin typeface="Arial"/>
              <a:cs typeface="Arial"/>
            </a:endParaRPr>
          </a:p>
          <a:p>
            <a:pPr marL="761365" marR="347345" lvl="1" indent="-292100">
              <a:lnSpc>
                <a:spcPts val="2200"/>
              </a:lnSpc>
              <a:spcBef>
                <a:spcPts val="48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As </a:t>
            </a:r>
            <a:r>
              <a:rPr sz="2000" dirty="0">
                <a:solidFill>
                  <a:srgbClr val="595A5D"/>
                </a:solidFill>
                <a:latin typeface="Arial"/>
                <a:cs typeface="Arial"/>
              </a:rPr>
              <a:t>many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endpoints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per </a:t>
            </a: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VPC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as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you </a:t>
            </a: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like,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but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maximum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one 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assigned </a:t>
            </a:r>
            <a:r>
              <a:rPr sz="2000" spc="5" dirty="0">
                <a:solidFill>
                  <a:srgbClr val="595A5D"/>
                </a:solidFill>
                <a:latin typeface="Arial"/>
                <a:cs typeface="Arial"/>
              </a:rPr>
              <a:t>route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per</a:t>
            </a:r>
            <a:r>
              <a:rPr sz="2000" spc="4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subnet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595A5D"/>
                </a:solidFill>
                <a:latin typeface="Arial"/>
                <a:cs typeface="Arial"/>
              </a:rPr>
              <a:t>Policies </a:t>
            </a:r>
            <a:r>
              <a:rPr sz="2800" spc="20" dirty="0">
                <a:solidFill>
                  <a:srgbClr val="595A5D"/>
                </a:solidFill>
                <a:latin typeface="Arial"/>
                <a:cs typeface="Arial"/>
              </a:rPr>
              <a:t>on VPC</a:t>
            </a:r>
            <a:r>
              <a:rPr sz="2800" spc="-14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595A5D"/>
                </a:solidFill>
                <a:latin typeface="Arial"/>
                <a:cs typeface="Arial"/>
              </a:rPr>
              <a:t>endpoints</a:t>
            </a:r>
            <a:endParaRPr sz="2800">
              <a:latin typeface="Arial"/>
              <a:cs typeface="Arial"/>
            </a:endParaRPr>
          </a:p>
          <a:p>
            <a:pPr marL="761365" marR="5080" lvl="1" indent="-292100">
              <a:lnSpc>
                <a:spcPts val="2200"/>
              </a:lnSpc>
              <a:spcBef>
                <a:spcPts val="48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Constrain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principals,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actions, destination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buckets, paths </a:t>
            </a: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within 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buckets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15" dirty="0">
                <a:solidFill>
                  <a:srgbClr val="595A5D"/>
                </a:solidFill>
                <a:latin typeface="Arial"/>
                <a:cs typeface="Arial"/>
              </a:rPr>
              <a:t>S3 </a:t>
            </a:r>
            <a:r>
              <a:rPr sz="2800" spc="20" dirty="0">
                <a:solidFill>
                  <a:srgbClr val="595A5D"/>
                </a:solidFill>
                <a:latin typeface="Arial"/>
                <a:cs typeface="Arial"/>
              </a:rPr>
              <a:t>bucket</a:t>
            </a:r>
            <a:r>
              <a:rPr sz="2800" spc="-22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595A5D"/>
                </a:solidFill>
                <a:latin typeface="Arial"/>
                <a:cs typeface="Arial"/>
              </a:rPr>
              <a:t>policies</a:t>
            </a:r>
            <a:endParaRPr sz="28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24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Constrain </a:t>
            </a:r>
            <a:r>
              <a:rPr sz="2000" dirty="0">
                <a:solidFill>
                  <a:srgbClr val="595A5D"/>
                </a:solidFill>
                <a:latin typeface="Arial"/>
                <a:cs typeface="Arial"/>
              </a:rPr>
              <a:t>source </a:t>
            </a:r>
            <a:r>
              <a:rPr sz="2000" spc="-30" dirty="0">
                <a:solidFill>
                  <a:srgbClr val="595A5D"/>
                </a:solidFill>
                <a:latin typeface="Arial"/>
                <a:cs typeface="Arial"/>
              </a:rPr>
              <a:t>VPCs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and/or </a:t>
            </a: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VPC</a:t>
            </a:r>
            <a:r>
              <a:rPr sz="2000" spc="21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endpoints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595A5D"/>
                </a:solidFill>
                <a:latin typeface="Arial"/>
                <a:cs typeface="Arial"/>
              </a:rPr>
              <a:t>All </a:t>
            </a:r>
            <a:r>
              <a:rPr sz="2800" spc="5" dirty="0">
                <a:solidFill>
                  <a:srgbClr val="595A5D"/>
                </a:solidFill>
                <a:latin typeface="Arial"/>
                <a:cs typeface="Arial"/>
              </a:rPr>
              <a:t>policies </a:t>
            </a:r>
            <a:r>
              <a:rPr sz="2800" dirty="0">
                <a:solidFill>
                  <a:srgbClr val="595A5D"/>
                </a:solidFill>
                <a:latin typeface="Arial"/>
                <a:cs typeface="Arial"/>
              </a:rPr>
              <a:t>ANDed</a:t>
            </a:r>
            <a:r>
              <a:rPr sz="2800" spc="-2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595A5D"/>
                </a:solidFill>
                <a:latin typeface="Arial"/>
                <a:cs typeface="Arial"/>
              </a:rPr>
              <a:t>together</a:t>
            </a:r>
            <a:endParaRPr sz="2800">
              <a:latin typeface="Arial"/>
              <a:cs typeface="Arial"/>
            </a:endParaRPr>
          </a:p>
          <a:p>
            <a:pPr marL="762000" lvl="1" indent="-292735">
              <a:lnSpc>
                <a:spcPct val="100000"/>
              </a:lnSpc>
              <a:spcBef>
                <a:spcPts val="24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5" dirty="0">
                <a:solidFill>
                  <a:srgbClr val="595A5D"/>
                </a:solidFill>
                <a:latin typeface="Arial"/>
                <a:cs typeface="Arial"/>
              </a:rPr>
              <a:t>IAM, </a:t>
            </a: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VPC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endpoints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and</a:t>
            </a:r>
            <a:r>
              <a:rPr sz="2000" spc="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S3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5022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/>
              <a:t>VPC </a:t>
            </a:r>
            <a:r>
              <a:rPr sz="2800" spc="-5" dirty="0"/>
              <a:t>endpoint </a:t>
            </a:r>
            <a:r>
              <a:rPr sz="2800" spc="5" dirty="0"/>
              <a:t>policy</a:t>
            </a:r>
            <a:r>
              <a:rPr sz="2800" spc="-200" dirty="0"/>
              <a:t> </a:t>
            </a:r>
            <a:r>
              <a:rPr sz="2800" spc="15" dirty="0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24438" y="723197"/>
            <a:ext cx="5652135" cy="31115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"Statement":</a:t>
            </a:r>
            <a:r>
              <a:rPr sz="1400" b="1" spc="-7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4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47065" marR="749300">
              <a:lnSpc>
                <a:spcPct val="119000"/>
              </a:lnSpc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"Sid":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"Access-to-specific-bucket-only",  "Principal":</a:t>
            </a:r>
            <a:r>
              <a:rPr sz="1400" b="1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"*",</a:t>
            </a:r>
            <a:endParaRPr sz="1400">
              <a:latin typeface="Courier New"/>
              <a:cs typeface="Courier New"/>
            </a:endParaRPr>
          </a:p>
          <a:p>
            <a:pPr marL="850265" marR="3180715" indent="-203200">
              <a:lnSpc>
                <a:spcPct val="119000"/>
              </a:lnSpc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"Action":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[  </a:t>
            </a:r>
            <a:r>
              <a:rPr sz="1400" b="1" spc="55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sz="1400" b="1" spc="55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sz="1400" b="1" spc="-45" dirty="0">
                <a:solidFill>
                  <a:srgbClr val="3366FF"/>
                </a:solidFill>
                <a:latin typeface="Courier New"/>
                <a:cs typeface="Courier New"/>
              </a:rPr>
              <a:t>:G</a:t>
            </a:r>
            <a:r>
              <a:rPr sz="1400" b="1" spc="55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1400" b="1" spc="55" dirty="0">
                <a:solidFill>
                  <a:srgbClr val="3366FF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3366FF"/>
                </a:solidFill>
                <a:latin typeface="Courier New"/>
                <a:cs typeface="Courier New"/>
              </a:rPr>
              <a:t>j</a:t>
            </a:r>
            <a:r>
              <a:rPr sz="1400" b="1" spc="55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3366FF"/>
                </a:solidFill>
                <a:latin typeface="Courier New"/>
                <a:cs typeface="Courier New"/>
              </a:rPr>
              <a:t>ct</a:t>
            </a:r>
            <a:r>
              <a:rPr sz="1400" b="1" spc="55" dirty="0">
                <a:solidFill>
                  <a:srgbClr val="3366FF"/>
                </a:solidFill>
                <a:latin typeface="Courier New"/>
                <a:cs typeface="Courier New"/>
              </a:rPr>
              <a:t>", 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"s3:PutObject"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320"/>
              </a:spcBef>
            </a:pPr>
            <a:r>
              <a:rPr sz="1400" b="1" spc="-45" dirty="0">
                <a:solidFill>
                  <a:srgbClr val="3366FF"/>
                </a:solidFill>
                <a:latin typeface="Courier New"/>
                <a:cs typeface="Courier New"/>
              </a:rPr>
              <a:t>],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42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"Effect":</a:t>
            </a:r>
            <a:r>
              <a:rPr sz="1400" b="1" spc="-9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"Allow",</a:t>
            </a:r>
            <a:endParaRPr sz="1400">
              <a:latin typeface="Courier New"/>
              <a:cs typeface="Courier New"/>
            </a:endParaRPr>
          </a:p>
          <a:p>
            <a:pPr marL="2031364" marR="5080" indent="-1384300">
              <a:lnSpc>
                <a:spcPct val="119000"/>
              </a:lnSpc>
            </a:pPr>
            <a:r>
              <a:rPr sz="1400" b="1" spc="-15" dirty="0">
                <a:solidFill>
                  <a:srgbClr val="3366FF"/>
                </a:solidFill>
                <a:latin typeface="Courier New"/>
                <a:cs typeface="Courier New"/>
              </a:rPr>
              <a:t>"Resource":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["arn:aws:s3:::my_secure_bucket",  "arn:aws:s3:::my_secure_bucket/*"]</a:t>
            </a:r>
            <a:endParaRPr sz="14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638" y="3849937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438" y="4116637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3800" y="3797300"/>
            <a:ext cx="4889500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000" y="3848100"/>
            <a:ext cx="47498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3650" y="3841750"/>
            <a:ext cx="4749800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03650" y="3841750"/>
            <a:ext cx="4749800" cy="787400"/>
          </a:xfrm>
          <a:prstGeom prst="rect">
            <a:avLst/>
          </a:prstGeom>
          <a:ln w="12700">
            <a:solidFill>
              <a:srgbClr val="E88B2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0645" marR="380365">
              <a:lnSpc>
                <a:spcPts val="2100"/>
              </a:lnSpc>
              <a:spcBef>
                <a:spcPts val="1015"/>
              </a:spcBef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English: Calls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via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this VPC endpoint are  allowed Get/Put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my_secure_bucket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858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/>
              <a:t>S3 bucket </a:t>
            </a:r>
            <a:r>
              <a:rPr sz="2800" spc="5" dirty="0"/>
              <a:t>policy </a:t>
            </a:r>
            <a:r>
              <a:rPr sz="2800" spc="15" dirty="0"/>
              <a:t>example</a:t>
            </a:r>
            <a:r>
              <a:rPr sz="2800" spc="-420" dirty="0"/>
              <a:t> </a:t>
            </a:r>
            <a:r>
              <a:rPr sz="2800" spc="20" dirty="0"/>
              <a:t>#1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24438" y="719950"/>
            <a:ext cx="6824980" cy="31115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 "Version":</a:t>
            </a:r>
            <a:r>
              <a:rPr sz="1400" b="1" spc="-17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"2012-10-17",</a:t>
            </a:r>
            <a:endParaRPr sz="140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  <a:spcBef>
                <a:spcPts val="420"/>
              </a:spcBef>
            </a:pP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"Statement":</a:t>
            </a:r>
            <a:r>
              <a:rPr sz="1400" b="1" spc="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47065" marR="2124710">
              <a:lnSpc>
                <a:spcPct val="119000"/>
              </a:lnSpc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"Sid": "Access-to-specific-VPCE-only", 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"Principal":</a:t>
            </a:r>
            <a:r>
              <a:rPr sz="1400" b="1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"*",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"Action":</a:t>
            </a:r>
            <a:r>
              <a:rPr sz="1400" b="1" spc="-17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5" dirty="0">
                <a:solidFill>
                  <a:srgbClr val="3366FF"/>
                </a:solidFill>
                <a:latin typeface="Courier New"/>
                <a:cs typeface="Courier New"/>
              </a:rPr>
              <a:t>"s3:*",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"Effect":</a:t>
            </a:r>
            <a:r>
              <a:rPr sz="1400" b="1" spc="-17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5" dirty="0">
                <a:solidFill>
                  <a:srgbClr val="3366FF"/>
                </a:solidFill>
                <a:latin typeface="Courier New"/>
                <a:cs typeface="Courier New"/>
              </a:rPr>
              <a:t>"Deny",</a:t>
            </a:r>
            <a:endParaRPr sz="1400">
              <a:latin typeface="Courier New"/>
              <a:cs typeface="Courier New"/>
            </a:endParaRPr>
          </a:p>
          <a:p>
            <a:pPr marL="2031364" marR="1076325" indent="-1384300">
              <a:lnSpc>
                <a:spcPts val="2100"/>
              </a:lnSpc>
              <a:spcBef>
                <a:spcPts val="40"/>
              </a:spcBef>
            </a:pPr>
            <a:r>
              <a:rPr sz="1400" b="1" spc="-15" dirty="0">
                <a:solidFill>
                  <a:srgbClr val="3366FF"/>
                </a:solidFill>
                <a:latin typeface="Courier New"/>
                <a:cs typeface="Courier New"/>
              </a:rPr>
              <a:t>"Resource":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["arn:aws:s3:::my_secure_bucket",  "arn:aws:s3:::my_secure_bucket/*"],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180"/>
              </a:spcBef>
            </a:pP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"Condition":</a:t>
            </a:r>
            <a:r>
              <a:rPr sz="1400" b="1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"StringNotEquals":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"aws:sourceVpce": "vpce-a610f4cf”</a:t>
            </a:r>
            <a:r>
              <a:rPr sz="1400" b="1" spc="3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3537" y="384669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638" y="410069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438" y="436739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400" y="3733800"/>
            <a:ext cx="5549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2600" y="3784600"/>
            <a:ext cx="53848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3250" y="3778250"/>
            <a:ext cx="54102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43250" y="3778250"/>
            <a:ext cx="5410200" cy="774700"/>
          </a:xfrm>
          <a:prstGeom prst="rect">
            <a:avLst/>
          </a:prstGeom>
          <a:ln w="12700">
            <a:solidFill>
              <a:srgbClr val="E88B2B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85090" marR="401955">
              <a:lnSpc>
                <a:spcPts val="2100"/>
              </a:lnSpc>
              <a:spcBef>
                <a:spcPts val="990"/>
              </a:spcBef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English: Deny access to this bucket to all calls  except those coming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via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this VPC</a:t>
            </a:r>
            <a:r>
              <a:rPr sz="1800" spc="-2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endpoint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864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/>
              <a:t>S3 bucket </a:t>
            </a:r>
            <a:r>
              <a:rPr sz="2800" spc="5" dirty="0"/>
              <a:t>policy </a:t>
            </a:r>
            <a:r>
              <a:rPr sz="2800" spc="15" dirty="0"/>
              <a:t>example</a:t>
            </a:r>
            <a:r>
              <a:rPr sz="2800" spc="-415" dirty="0"/>
              <a:t> </a:t>
            </a:r>
            <a:r>
              <a:rPr sz="2800" spc="40" dirty="0"/>
              <a:t>#2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24438" y="719950"/>
            <a:ext cx="6609715" cy="33655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 "Version":</a:t>
            </a:r>
            <a:r>
              <a:rPr sz="1400" b="1" spc="-17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"2012-10-17”,</a:t>
            </a:r>
            <a:endParaRPr sz="140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  <a:spcBef>
                <a:spcPts val="420"/>
              </a:spcBef>
            </a:pP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"Statement":</a:t>
            </a:r>
            <a:r>
              <a:rPr sz="1400" b="1" spc="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47065" marR="2024380">
              <a:lnSpc>
                <a:spcPct val="119000"/>
              </a:lnSpc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"Sid":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"Access-to-specific-VPC-only",  "Principal":</a:t>
            </a:r>
            <a:r>
              <a:rPr sz="1400" b="1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"*",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"Action":</a:t>
            </a:r>
            <a:r>
              <a:rPr sz="1400" b="1" spc="-17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5" dirty="0">
                <a:solidFill>
                  <a:srgbClr val="3366FF"/>
                </a:solidFill>
                <a:latin typeface="Courier New"/>
                <a:cs typeface="Courier New"/>
              </a:rPr>
              <a:t>"s3:*",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"Effect":</a:t>
            </a:r>
            <a:r>
              <a:rPr sz="1400" b="1" spc="-17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5" dirty="0">
                <a:solidFill>
                  <a:srgbClr val="3366FF"/>
                </a:solidFill>
                <a:latin typeface="Courier New"/>
                <a:cs typeface="Courier New"/>
              </a:rPr>
              <a:t>"Deny",</a:t>
            </a:r>
            <a:endParaRPr sz="1400">
              <a:latin typeface="Courier New"/>
              <a:cs typeface="Courier New"/>
            </a:endParaRPr>
          </a:p>
          <a:p>
            <a:pPr marL="2031364" marR="861060" indent="-1384300">
              <a:lnSpc>
                <a:spcPts val="2100"/>
              </a:lnSpc>
              <a:spcBef>
                <a:spcPts val="40"/>
              </a:spcBef>
            </a:pPr>
            <a:r>
              <a:rPr sz="1400" b="1" spc="-15" dirty="0">
                <a:solidFill>
                  <a:srgbClr val="3366FF"/>
                </a:solidFill>
                <a:latin typeface="Courier New"/>
                <a:cs typeface="Courier New"/>
              </a:rPr>
              <a:t>"Resource": </a:t>
            </a: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["arn:aws:s3:::my_secure_bucket",  "arn:aws:s3:::my_secure_bucket/*"],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180"/>
              </a:spcBef>
            </a:pPr>
            <a:r>
              <a:rPr sz="1400" b="1" spc="-10" dirty="0">
                <a:solidFill>
                  <a:srgbClr val="3366FF"/>
                </a:solidFill>
                <a:latin typeface="Courier New"/>
                <a:cs typeface="Courier New"/>
              </a:rPr>
              <a:t>"Condition":</a:t>
            </a:r>
            <a:r>
              <a:rPr sz="1400" b="1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"StringNotEquals":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{ </a:t>
            </a: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"aws:sourceVpc": "vpc-c15180a4”</a:t>
            </a:r>
            <a:r>
              <a:rPr sz="1400" b="1" spc="-14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4706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638" y="410069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438" y="436739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84600" y="3784600"/>
            <a:ext cx="48387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3822700"/>
            <a:ext cx="48641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4450" y="3829050"/>
            <a:ext cx="4699000" cy="77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4450" y="3829050"/>
            <a:ext cx="4699000" cy="777240"/>
          </a:xfrm>
          <a:custGeom>
            <a:avLst/>
            <a:gdLst/>
            <a:ahLst/>
            <a:cxnLst/>
            <a:rect l="l" t="t" r="r" b="b"/>
            <a:pathLst>
              <a:path w="4699000" h="777239">
                <a:moveTo>
                  <a:pt x="0" y="0"/>
                </a:moveTo>
                <a:lnTo>
                  <a:pt x="2741083" y="0"/>
                </a:lnTo>
                <a:lnTo>
                  <a:pt x="3915833" y="0"/>
                </a:lnTo>
                <a:lnTo>
                  <a:pt x="4699000" y="0"/>
                </a:lnTo>
                <a:lnTo>
                  <a:pt x="4699000" y="451910"/>
                </a:lnTo>
                <a:lnTo>
                  <a:pt x="4699000" y="645585"/>
                </a:lnTo>
                <a:lnTo>
                  <a:pt x="4699000" y="774700"/>
                </a:lnTo>
                <a:lnTo>
                  <a:pt x="3915833" y="774700"/>
                </a:lnTo>
                <a:lnTo>
                  <a:pt x="3347334" y="777115"/>
                </a:lnTo>
                <a:lnTo>
                  <a:pt x="2741083" y="774700"/>
                </a:lnTo>
                <a:lnTo>
                  <a:pt x="0" y="774700"/>
                </a:lnTo>
                <a:lnTo>
                  <a:pt x="0" y="645585"/>
                </a:lnTo>
                <a:lnTo>
                  <a:pt x="0" y="45191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88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27439" y="3923322"/>
            <a:ext cx="442023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English: Deny access to this bucket to all  calls except those coming from this</a:t>
            </a:r>
            <a:r>
              <a:rPr sz="1800" spc="-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VPC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513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Connecting </a:t>
            </a:r>
            <a:r>
              <a:rPr dirty="0"/>
              <a:t>to </a:t>
            </a:r>
            <a:r>
              <a:rPr spc="-70" dirty="0"/>
              <a:t>Your</a:t>
            </a:r>
            <a:r>
              <a:rPr spc="10" dirty="0"/>
              <a:t> </a:t>
            </a:r>
            <a:r>
              <a:rPr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761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Connect </a:t>
            </a:r>
            <a:r>
              <a:rPr sz="2800" spc="-20" dirty="0"/>
              <a:t>to </a:t>
            </a:r>
            <a:r>
              <a:rPr sz="2800" spc="5" dirty="0"/>
              <a:t>your </a:t>
            </a:r>
            <a:r>
              <a:rPr sz="2800" spc="-5" dirty="0"/>
              <a:t>data</a:t>
            </a:r>
            <a:r>
              <a:rPr sz="2800" spc="-40" dirty="0"/>
              <a:t> </a:t>
            </a:r>
            <a:r>
              <a:rPr sz="2800" spc="10" dirty="0"/>
              <a:t>center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273550" y="9842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162225"/>
                </a:moveTo>
                <a:lnTo>
                  <a:pt x="5794" y="119099"/>
                </a:lnTo>
                <a:lnTo>
                  <a:pt x="22148" y="80346"/>
                </a:lnTo>
                <a:lnTo>
                  <a:pt x="47514" y="47514"/>
                </a:lnTo>
                <a:lnTo>
                  <a:pt x="80346" y="22148"/>
                </a:lnTo>
                <a:lnTo>
                  <a:pt x="119099" y="5794"/>
                </a:lnTo>
                <a:lnTo>
                  <a:pt x="162225" y="0"/>
                </a:lnTo>
                <a:lnTo>
                  <a:pt x="4409775" y="0"/>
                </a:lnTo>
                <a:lnTo>
                  <a:pt x="4452901" y="5794"/>
                </a:lnTo>
                <a:lnTo>
                  <a:pt x="4491653" y="22148"/>
                </a:lnTo>
                <a:lnTo>
                  <a:pt x="4524485" y="47514"/>
                </a:lnTo>
                <a:lnTo>
                  <a:pt x="4549851" y="80346"/>
                </a:lnTo>
                <a:lnTo>
                  <a:pt x="4566205" y="119099"/>
                </a:lnTo>
                <a:lnTo>
                  <a:pt x="4572000" y="162225"/>
                </a:lnTo>
                <a:lnTo>
                  <a:pt x="4572000" y="3266775"/>
                </a:lnTo>
                <a:lnTo>
                  <a:pt x="4566205" y="3309901"/>
                </a:lnTo>
                <a:lnTo>
                  <a:pt x="4549851" y="3348653"/>
                </a:lnTo>
                <a:lnTo>
                  <a:pt x="4524485" y="3381485"/>
                </a:lnTo>
                <a:lnTo>
                  <a:pt x="4491653" y="3406851"/>
                </a:lnTo>
                <a:lnTo>
                  <a:pt x="4452901" y="3423205"/>
                </a:lnTo>
                <a:lnTo>
                  <a:pt x="4409775" y="3429000"/>
                </a:lnTo>
                <a:lnTo>
                  <a:pt x="162225" y="3429000"/>
                </a:lnTo>
                <a:lnTo>
                  <a:pt x="119099" y="3423205"/>
                </a:lnTo>
                <a:lnTo>
                  <a:pt x="80346" y="3406851"/>
                </a:lnTo>
                <a:lnTo>
                  <a:pt x="47514" y="3381485"/>
                </a:lnTo>
                <a:lnTo>
                  <a:pt x="22148" y="3348653"/>
                </a:lnTo>
                <a:lnTo>
                  <a:pt x="5794" y="3309901"/>
                </a:lnTo>
                <a:lnTo>
                  <a:pt x="0" y="3266775"/>
                </a:lnTo>
                <a:lnTo>
                  <a:pt x="0" y="162225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11393" y="4122756"/>
            <a:ext cx="800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6900" y="1206500"/>
            <a:ext cx="2070100" cy="2870200"/>
          </a:xfrm>
          <a:custGeom>
            <a:avLst/>
            <a:gdLst/>
            <a:ahLst/>
            <a:cxnLst/>
            <a:rect l="l" t="t" r="r" b="b"/>
            <a:pathLst>
              <a:path w="2070100" h="2870200">
                <a:moveTo>
                  <a:pt x="0" y="203243"/>
                </a:moveTo>
                <a:lnTo>
                  <a:pt x="5367" y="156641"/>
                </a:lnTo>
                <a:lnTo>
                  <a:pt x="20657" y="113861"/>
                </a:lnTo>
                <a:lnTo>
                  <a:pt x="44650" y="76124"/>
                </a:lnTo>
                <a:lnTo>
                  <a:pt x="76125" y="44650"/>
                </a:lnTo>
                <a:lnTo>
                  <a:pt x="113862" y="20657"/>
                </a:lnTo>
                <a:lnTo>
                  <a:pt x="156641" y="5367"/>
                </a:lnTo>
                <a:lnTo>
                  <a:pt x="203243" y="0"/>
                </a:lnTo>
                <a:lnTo>
                  <a:pt x="1866857" y="0"/>
                </a:lnTo>
                <a:lnTo>
                  <a:pt x="1913458" y="5367"/>
                </a:lnTo>
                <a:lnTo>
                  <a:pt x="1956238" y="20657"/>
                </a:lnTo>
                <a:lnTo>
                  <a:pt x="1993975" y="44650"/>
                </a:lnTo>
                <a:lnTo>
                  <a:pt x="2025449" y="76124"/>
                </a:lnTo>
                <a:lnTo>
                  <a:pt x="2049442" y="113861"/>
                </a:lnTo>
                <a:lnTo>
                  <a:pt x="2064732" y="156641"/>
                </a:lnTo>
                <a:lnTo>
                  <a:pt x="2070100" y="203243"/>
                </a:lnTo>
                <a:lnTo>
                  <a:pt x="2070100" y="2666957"/>
                </a:lnTo>
                <a:lnTo>
                  <a:pt x="2064732" y="2713558"/>
                </a:lnTo>
                <a:lnTo>
                  <a:pt x="2049442" y="2756338"/>
                </a:lnTo>
                <a:lnTo>
                  <a:pt x="2025449" y="2794075"/>
                </a:lnTo>
                <a:lnTo>
                  <a:pt x="1993975" y="2825549"/>
                </a:lnTo>
                <a:lnTo>
                  <a:pt x="1956238" y="2849542"/>
                </a:lnTo>
                <a:lnTo>
                  <a:pt x="1913458" y="2864832"/>
                </a:lnTo>
                <a:lnTo>
                  <a:pt x="1866857" y="2870200"/>
                </a:lnTo>
                <a:lnTo>
                  <a:pt x="203243" y="2870200"/>
                </a:lnTo>
                <a:lnTo>
                  <a:pt x="156641" y="2864832"/>
                </a:lnTo>
                <a:lnTo>
                  <a:pt x="113862" y="2849542"/>
                </a:lnTo>
                <a:lnTo>
                  <a:pt x="76125" y="2825549"/>
                </a:lnTo>
                <a:lnTo>
                  <a:pt x="44650" y="2794075"/>
                </a:lnTo>
                <a:lnTo>
                  <a:pt x="20657" y="2756338"/>
                </a:lnTo>
                <a:lnTo>
                  <a:pt x="5367" y="2713558"/>
                </a:lnTo>
                <a:lnTo>
                  <a:pt x="0" y="2666957"/>
                </a:lnTo>
                <a:lnTo>
                  <a:pt x="0" y="203243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2962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2764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16700" y="1206500"/>
            <a:ext cx="2070100" cy="2870200"/>
          </a:xfrm>
          <a:custGeom>
            <a:avLst/>
            <a:gdLst/>
            <a:ahLst/>
            <a:cxnLst/>
            <a:rect l="l" t="t" r="r" b="b"/>
            <a:pathLst>
              <a:path w="2070100" h="2870200">
                <a:moveTo>
                  <a:pt x="0" y="203243"/>
                </a:moveTo>
                <a:lnTo>
                  <a:pt x="5367" y="156641"/>
                </a:lnTo>
                <a:lnTo>
                  <a:pt x="20657" y="113861"/>
                </a:lnTo>
                <a:lnTo>
                  <a:pt x="44650" y="76124"/>
                </a:lnTo>
                <a:lnTo>
                  <a:pt x="76125" y="44650"/>
                </a:lnTo>
                <a:lnTo>
                  <a:pt x="113862" y="20657"/>
                </a:lnTo>
                <a:lnTo>
                  <a:pt x="156641" y="5367"/>
                </a:lnTo>
                <a:lnTo>
                  <a:pt x="203243" y="0"/>
                </a:lnTo>
                <a:lnTo>
                  <a:pt x="1866857" y="0"/>
                </a:lnTo>
                <a:lnTo>
                  <a:pt x="1913458" y="5367"/>
                </a:lnTo>
                <a:lnTo>
                  <a:pt x="1956238" y="20657"/>
                </a:lnTo>
                <a:lnTo>
                  <a:pt x="1993975" y="44650"/>
                </a:lnTo>
                <a:lnTo>
                  <a:pt x="2025449" y="76124"/>
                </a:lnTo>
                <a:lnTo>
                  <a:pt x="2049442" y="113861"/>
                </a:lnTo>
                <a:lnTo>
                  <a:pt x="2064732" y="156641"/>
                </a:lnTo>
                <a:lnTo>
                  <a:pt x="2070100" y="203243"/>
                </a:lnTo>
                <a:lnTo>
                  <a:pt x="2070100" y="2666957"/>
                </a:lnTo>
                <a:lnTo>
                  <a:pt x="2064732" y="2713558"/>
                </a:lnTo>
                <a:lnTo>
                  <a:pt x="2049442" y="2756338"/>
                </a:lnTo>
                <a:lnTo>
                  <a:pt x="2025449" y="2794075"/>
                </a:lnTo>
                <a:lnTo>
                  <a:pt x="1993975" y="2825549"/>
                </a:lnTo>
                <a:lnTo>
                  <a:pt x="1956238" y="2849542"/>
                </a:lnTo>
                <a:lnTo>
                  <a:pt x="1913458" y="2864832"/>
                </a:lnTo>
                <a:lnTo>
                  <a:pt x="1866857" y="2870200"/>
                </a:lnTo>
                <a:lnTo>
                  <a:pt x="203243" y="2870200"/>
                </a:lnTo>
                <a:lnTo>
                  <a:pt x="156641" y="2864832"/>
                </a:lnTo>
                <a:lnTo>
                  <a:pt x="113862" y="2849542"/>
                </a:lnTo>
                <a:lnTo>
                  <a:pt x="76125" y="2825549"/>
                </a:lnTo>
                <a:lnTo>
                  <a:pt x="44650" y="2794075"/>
                </a:lnTo>
                <a:lnTo>
                  <a:pt x="20657" y="2756338"/>
                </a:lnTo>
                <a:lnTo>
                  <a:pt x="5367" y="2713558"/>
                </a:lnTo>
                <a:lnTo>
                  <a:pt x="0" y="2666957"/>
                </a:lnTo>
                <a:lnTo>
                  <a:pt x="0" y="203243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1050" y="149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0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96089" y="2299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6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0300" y="647700"/>
            <a:ext cx="6858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91050" y="276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1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1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96089" y="3571971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62496" y="2616194"/>
            <a:ext cx="203207" cy="21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0850" y="149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1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0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1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05893" y="2299967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72297" y="1333494"/>
            <a:ext cx="203206" cy="228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0850" y="276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1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1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1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1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05893" y="3571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72297" y="2616194"/>
            <a:ext cx="203206" cy="21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5950" y="1670050"/>
            <a:ext cx="2336800" cy="2311400"/>
          </a:xfrm>
          <a:custGeom>
            <a:avLst/>
            <a:gdLst/>
            <a:ahLst/>
            <a:cxnLst/>
            <a:rect l="l" t="t" r="r" b="b"/>
            <a:pathLst>
              <a:path w="2336800" h="2311400">
                <a:moveTo>
                  <a:pt x="0" y="226933"/>
                </a:moveTo>
                <a:lnTo>
                  <a:pt x="4610" y="181198"/>
                </a:lnTo>
                <a:lnTo>
                  <a:pt x="17833" y="138600"/>
                </a:lnTo>
                <a:lnTo>
                  <a:pt x="38756" y="100052"/>
                </a:lnTo>
                <a:lnTo>
                  <a:pt x="66467" y="66467"/>
                </a:lnTo>
                <a:lnTo>
                  <a:pt x="100052" y="38756"/>
                </a:lnTo>
                <a:lnTo>
                  <a:pt x="138600" y="17833"/>
                </a:lnTo>
                <a:lnTo>
                  <a:pt x="181198" y="4610"/>
                </a:lnTo>
                <a:lnTo>
                  <a:pt x="226933" y="0"/>
                </a:lnTo>
                <a:lnTo>
                  <a:pt x="2109867" y="0"/>
                </a:lnTo>
                <a:lnTo>
                  <a:pt x="2155601" y="4610"/>
                </a:lnTo>
                <a:lnTo>
                  <a:pt x="2198199" y="17833"/>
                </a:lnTo>
                <a:lnTo>
                  <a:pt x="2236747" y="38756"/>
                </a:lnTo>
                <a:lnTo>
                  <a:pt x="2270332" y="66467"/>
                </a:lnTo>
                <a:lnTo>
                  <a:pt x="2298043" y="100052"/>
                </a:lnTo>
                <a:lnTo>
                  <a:pt x="2318966" y="138600"/>
                </a:lnTo>
                <a:lnTo>
                  <a:pt x="2332189" y="181198"/>
                </a:lnTo>
                <a:lnTo>
                  <a:pt x="2336800" y="226933"/>
                </a:lnTo>
                <a:lnTo>
                  <a:pt x="2336800" y="2084466"/>
                </a:lnTo>
                <a:lnTo>
                  <a:pt x="2332189" y="2130201"/>
                </a:lnTo>
                <a:lnTo>
                  <a:pt x="2318966" y="2172798"/>
                </a:lnTo>
                <a:lnTo>
                  <a:pt x="2298043" y="2211346"/>
                </a:lnTo>
                <a:lnTo>
                  <a:pt x="2270332" y="2244932"/>
                </a:lnTo>
                <a:lnTo>
                  <a:pt x="2236747" y="2272643"/>
                </a:lnTo>
                <a:lnTo>
                  <a:pt x="2198199" y="2293566"/>
                </a:lnTo>
                <a:lnTo>
                  <a:pt x="2155601" y="2306789"/>
                </a:lnTo>
                <a:lnTo>
                  <a:pt x="2109867" y="2311400"/>
                </a:lnTo>
                <a:lnTo>
                  <a:pt x="226933" y="2311400"/>
                </a:lnTo>
                <a:lnTo>
                  <a:pt x="181198" y="2306789"/>
                </a:lnTo>
                <a:lnTo>
                  <a:pt x="138600" y="2293566"/>
                </a:lnTo>
                <a:lnTo>
                  <a:pt x="100052" y="2272643"/>
                </a:lnTo>
                <a:lnTo>
                  <a:pt x="66467" y="2244932"/>
                </a:lnTo>
                <a:lnTo>
                  <a:pt x="38756" y="2211346"/>
                </a:lnTo>
                <a:lnTo>
                  <a:pt x="17833" y="2172798"/>
                </a:lnTo>
                <a:lnTo>
                  <a:pt x="4610" y="2130201"/>
                </a:lnTo>
                <a:lnTo>
                  <a:pt x="0" y="2084466"/>
                </a:lnTo>
                <a:lnTo>
                  <a:pt x="0" y="226933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" y="1193800"/>
            <a:ext cx="977900" cy="977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4025900"/>
            <a:ext cx="685800" cy="673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5400" y="3644900"/>
            <a:ext cx="685800" cy="673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9076" y="4324261"/>
            <a:ext cx="5125085" cy="629285"/>
          </a:xfrm>
          <a:custGeom>
            <a:avLst/>
            <a:gdLst/>
            <a:ahLst/>
            <a:cxnLst/>
            <a:rect l="l" t="t" r="r" b="b"/>
            <a:pathLst>
              <a:path w="5125084" h="629285">
                <a:moveTo>
                  <a:pt x="148732" y="108271"/>
                </a:moveTo>
                <a:lnTo>
                  <a:pt x="66523" y="108271"/>
                </a:lnTo>
                <a:lnTo>
                  <a:pt x="66523" y="609689"/>
                </a:lnTo>
                <a:lnTo>
                  <a:pt x="68020" y="617104"/>
                </a:lnTo>
                <a:lnTo>
                  <a:pt x="72103" y="623159"/>
                </a:lnTo>
                <a:lnTo>
                  <a:pt x="78158" y="627242"/>
                </a:lnTo>
                <a:lnTo>
                  <a:pt x="85573" y="628739"/>
                </a:lnTo>
                <a:lnTo>
                  <a:pt x="5038573" y="628739"/>
                </a:lnTo>
                <a:lnTo>
                  <a:pt x="5045988" y="627242"/>
                </a:lnTo>
                <a:lnTo>
                  <a:pt x="5052043" y="623159"/>
                </a:lnTo>
                <a:lnTo>
                  <a:pt x="5056126" y="617104"/>
                </a:lnTo>
                <a:lnTo>
                  <a:pt x="5057623" y="609689"/>
                </a:lnTo>
                <a:lnTo>
                  <a:pt x="5057623" y="590639"/>
                </a:lnTo>
                <a:lnTo>
                  <a:pt x="104623" y="590639"/>
                </a:lnTo>
                <a:lnTo>
                  <a:pt x="104623" y="108271"/>
                </a:lnTo>
                <a:lnTo>
                  <a:pt x="148732" y="108271"/>
                </a:lnTo>
                <a:close/>
              </a:path>
              <a:path w="5125084" h="629285">
                <a:moveTo>
                  <a:pt x="5057623" y="489271"/>
                </a:moveTo>
                <a:lnTo>
                  <a:pt x="5019523" y="489271"/>
                </a:lnTo>
                <a:lnTo>
                  <a:pt x="5019523" y="590639"/>
                </a:lnTo>
                <a:lnTo>
                  <a:pt x="5057623" y="590639"/>
                </a:lnTo>
                <a:lnTo>
                  <a:pt x="5057623" y="489271"/>
                </a:lnTo>
                <a:close/>
              </a:path>
              <a:path w="5125084" h="629285">
                <a:moveTo>
                  <a:pt x="5038573" y="381000"/>
                </a:moveTo>
                <a:lnTo>
                  <a:pt x="4955443" y="523508"/>
                </a:lnTo>
                <a:lnTo>
                  <a:pt x="4952999" y="530667"/>
                </a:lnTo>
                <a:lnTo>
                  <a:pt x="4953475" y="537955"/>
                </a:lnTo>
                <a:lnTo>
                  <a:pt x="4956648" y="544532"/>
                </a:lnTo>
                <a:lnTo>
                  <a:pt x="4962299" y="549562"/>
                </a:lnTo>
                <a:lnTo>
                  <a:pt x="4969459" y="552005"/>
                </a:lnTo>
                <a:lnTo>
                  <a:pt x="4976746" y="551530"/>
                </a:lnTo>
                <a:lnTo>
                  <a:pt x="4983323" y="548356"/>
                </a:lnTo>
                <a:lnTo>
                  <a:pt x="4988374" y="542670"/>
                </a:lnTo>
                <a:lnTo>
                  <a:pt x="5019523" y="489271"/>
                </a:lnTo>
                <a:lnTo>
                  <a:pt x="5101732" y="489271"/>
                </a:lnTo>
                <a:lnTo>
                  <a:pt x="5038573" y="381000"/>
                </a:lnTo>
                <a:close/>
              </a:path>
              <a:path w="5125084" h="629285">
                <a:moveTo>
                  <a:pt x="5101732" y="489271"/>
                </a:moveTo>
                <a:lnTo>
                  <a:pt x="5057623" y="489271"/>
                </a:lnTo>
                <a:lnTo>
                  <a:pt x="5088793" y="542706"/>
                </a:lnTo>
                <a:lnTo>
                  <a:pt x="5093822" y="548356"/>
                </a:lnTo>
                <a:lnTo>
                  <a:pt x="5100400" y="551530"/>
                </a:lnTo>
                <a:lnTo>
                  <a:pt x="5107687" y="552005"/>
                </a:lnTo>
                <a:lnTo>
                  <a:pt x="5114847" y="549562"/>
                </a:lnTo>
                <a:lnTo>
                  <a:pt x="5119391" y="546911"/>
                </a:lnTo>
                <a:lnTo>
                  <a:pt x="5122430" y="542670"/>
                </a:lnTo>
                <a:lnTo>
                  <a:pt x="5124911" y="533240"/>
                </a:lnTo>
                <a:lnTo>
                  <a:pt x="5124354" y="528052"/>
                </a:lnTo>
                <a:lnTo>
                  <a:pt x="5101732" y="489271"/>
                </a:lnTo>
                <a:close/>
              </a:path>
              <a:path w="5125084" h="629285">
                <a:moveTo>
                  <a:pt x="85573" y="0"/>
                </a:moveTo>
                <a:lnTo>
                  <a:pt x="2443" y="142508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9" y="171005"/>
                </a:lnTo>
                <a:lnTo>
                  <a:pt x="23746" y="170530"/>
                </a:lnTo>
                <a:lnTo>
                  <a:pt x="30323" y="167356"/>
                </a:lnTo>
                <a:lnTo>
                  <a:pt x="35353" y="161706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5125084" h="629285">
                <a:moveTo>
                  <a:pt x="148732" y="108271"/>
                </a:moveTo>
                <a:lnTo>
                  <a:pt x="104623" y="108271"/>
                </a:lnTo>
                <a:lnTo>
                  <a:pt x="135793" y="161706"/>
                </a:lnTo>
                <a:lnTo>
                  <a:pt x="140822" y="167356"/>
                </a:lnTo>
                <a:lnTo>
                  <a:pt x="147400" y="170530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8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0" y="4178300"/>
            <a:ext cx="685800" cy="673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71039" y="3747770"/>
            <a:ext cx="914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192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168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000" spc="-6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000" spc="-6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8000" y="4330700"/>
            <a:ext cx="457200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39210" y="4461371"/>
            <a:ext cx="16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766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Connect </a:t>
            </a:r>
            <a:r>
              <a:rPr sz="2800" spc="-20" dirty="0"/>
              <a:t>to </a:t>
            </a:r>
            <a:r>
              <a:rPr sz="2800" spc="5" dirty="0"/>
              <a:t>your </a:t>
            </a:r>
            <a:r>
              <a:rPr sz="2800" spc="-5" dirty="0"/>
              <a:t>data</a:t>
            </a:r>
            <a:r>
              <a:rPr sz="2800" spc="-40" dirty="0"/>
              <a:t> </a:t>
            </a:r>
            <a:r>
              <a:rPr sz="2800" spc="15" dirty="0"/>
              <a:t>center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273550" y="9842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162225"/>
                </a:moveTo>
                <a:lnTo>
                  <a:pt x="5794" y="119099"/>
                </a:lnTo>
                <a:lnTo>
                  <a:pt x="22148" y="80346"/>
                </a:lnTo>
                <a:lnTo>
                  <a:pt x="47514" y="47514"/>
                </a:lnTo>
                <a:lnTo>
                  <a:pt x="80346" y="22148"/>
                </a:lnTo>
                <a:lnTo>
                  <a:pt x="119099" y="5794"/>
                </a:lnTo>
                <a:lnTo>
                  <a:pt x="162225" y="0"/>
                </a:lnTo>
                <a:lnTo>
                  <a:pt x="4409775" y="0"/>
                </a:lnTo>
                <a:lnTo>
                  <a:pt x="4452901" y="5794"/>
                </a:lnTo>
                <a:lnTo>
                  <a:pt x="4491653" y="22148"/>
                </a:lnTo>
                <a:lnTo>
                  <a:pt x="4524485" y="47514"/>
                </a:lnTo>
                <a:lnTo>
                  <a:pt x="4549851" y="80346"/>
                </a:lnTo>
                <a:lnTo>
                  <a:pt x="4566205" y="119099"/>
                </a:lnTo>
                <a:lnTo>
                  <a:pt x="4572000" y="162225"/>
                </a:lnTo>
                <a:lnTo>
                  <a:pt x="4572000" y="3266775"/>
                </a:lnTo>
                <a:lnTo>
                  <a:pt x="4566205" y="3309901"/>
                </a:lnTo>
                <a:lnTo>
                  <a:pt x="4549851" y="3348653"/>
                </a:lnTo>
                <a:lnTo>
                  <a:pt x="4524485" y="3381485"/>
                </a:lnTo>
                <a:lnTo>
                  <a:pt x="4491653" y="3406851"/>
                </a:lnTo>
                <a:lnTo>
                  <a:pt x="4452901" y="3423205"/>
                </a:lnTo>
                <a:lnTo>
                  <a:pt x="4409775" y="3429000"/>
                </a:lnTo>
                <a:lnTo>
                  <a:pt x="162225" y="3429000"/>
                </a:lnTo>
                <a:lnTo>
                  <a:pt x="119099" y="3423205"/>
                </a:lnTo>
                <a:lnTo>
                  <a:pt x="80346" y="3406851"/>
                </a:lnTo>
                <a:lnTo>
                  <a:pt x="47514" y="3381485"/>
                </a:lnTo>
                <a:lnTo>
                  <a:pt x="22148" y="3348653"/>
                </a:lnTo>
                <a:lnTo>
                  <a:pt x="5794" y="3309901"/>
                </a:lnTo>
                <a:lnTo>
                  <a:pt x="0" y="3266775"/>
                </a:lnTo>
                <a:lnTo>
                  <a:pt x="0" y="162225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11393" y="4122756"/>
            <a:ext cx="800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6900" y="1206500"/>
            <a:ext cx="2070100" cy="2870200"/>
          </a:xfrm>
          <a:custGeom>
            <a:avLst/>
            <a:gdLst/>
            <a:ahLst/>
            <a:cxnLst/>
            <a:rect l="l" t="t" r="r" b="b"/>
            <a:pathLst>
              <a:path w="2070100" h="2870200">
                <a:moveTo>
                  <a:pt x="0" y="203243"/>
                </a:moveTo>
                <a:lnTo>
                  <a:pt x="5367" y="156641"/>
                </a:lnTo>
                <a:lnTo>
                  <a:pt x="20657" y="113861"/>
                </a:lnTo>
                <a:lnTo>
                  <a:pt x="44650" y="76124"/>
                </a:lnTo>
                <a:lnTo>
                  <a:pt x="76125" y="44650"/>
                </a:lnTo>
                <a:lnTo>
                  <a:pt x="113862" y="20657"/>
                </a:lnTo>
                <a:lnTo>
                  <a:pt x="156641" y="5367"/>
                </a:lnTo>
                <a:lnTo>
                  <a:pt x="203243" y="0"/>
                </a:lnTo>
                <a:lnTo>
                  <a:pt x="1866857" y="0"/>
                </a:lnTo>
                <a:lnTo>
                  <a:pt x="1913458" y="5367"/>
                </a:lnTo>
                <a:lnTo>
                  <a:pt x="1956238" y="20657"/>
                </a:lnTo>
                <a:lnTo>
                  <a:pt x="1993975" y="44650"/>
                </a:lnTo>
                <a:lnTo>
                  <a:pt x="2025449" y="76124"/>
                </a:lnTo>
                <a:lnTo>
                  <a:pt x="2049442" y="113861"/>
                </a:lnTo>
                <a:lnTo>
                  <a:pt x="2064732" y="156641"/>
                </a:lnTo>
                <a:lnTo>
                  <a:pt x="2070100" y="203243"/>
                </a:lnTo>
                <a:lnTo>
                  <a:pt x="2070100" y="2666957"/>
                </a:lnTo>
                <a:lnTo>
                  <a:pt x="2064732" y="2713558"/>
                </a:lnTo>
                <a:lnTo>
                  <a:pt x="2049442" y="2756338"/>
                </a:lnTo>
                <a:lnTo>
                  <a:pt x="2025449" y="2794075"/>
                </a:lnTo>
                <a:lnTo>
                  <a:pt x="1993975" y="2825549"/>
                </a:lnTo>
                <a:lnTo>
                  <a:pt x="1956238" y="2849542"/>
                </a:lnTo>
                <a:lnTo>
                  <a:pt x="1913458" y="2864832"/>
                </a:lnTo>
                <a:lnTo>
                  <a:pt x="1866857" y="2870200"/>
                </a:lnTo>
                <a:lnTo>
                  <a:pt x="203243" y="2870200"/>
                </a:lnTo>
                <a:lnTo>
                  <a:pt x="156641" y="2864832"/>
                </a:lnTo>
                <a:lnTo>
                  <a:pt x="113862" y="2849542"/>
                </a:lnTo>
                <a:lnTo>
                  <a:pt x="76125" y="2825549"/>
                </a:lnTo>
                <a:lnTo>
                  <a:pt x="44650" y="2794075"/>
                </a:lnTo>
                <a:lnTo>
                  <a:pt x="20657" y="2756338"/>
                </a:lnTo>
                <a:lnTo>
                  <a:pt x="5367" y="2713558"/>
                </a:lnTo>
                <a:lnTo>
                  <a:pt x="0" y="2666957"/>
                </a:lnTo>
                <a:lnTo>
                  <a:pt x="0" y="203243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2962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2764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16700" y="1206500"/>
            <a:ext cx="2070100" cy="2870200"/>
          </a:xfrm>
          <a:custGeom>
            <a:avLst/>
            <a:gdLst/>
            <a:ahLst/>
            <a:cxnLst/>
            <a:rect l="l" t="t" r="r" b="b"/>
            <a:pathLst>
              <a:path w="2070100" h="2870200">
                <a:moveTo>
                  <a:pt x="0" y="203243"/>
                </a:moveTo>
                <a:lnTo>
                  <a:pt x="5367" y="156641"/>
                </a:lnTo>
                <a:lnTo>
                  <a:pt x="20657" y="113861"/>
                </a:lnTo>
                <a:lnTo>
                  <a:pt x="44650" y="76124"/>
                </a:lnTo>
                <a:lnTo>
                  <a:pt x="76125" y="44650"/>
                </a:lnTo>
                <a:lnTo>
                  <a:pt x="113862" y="20657"/>
                </a:lnTo>
                <a:lnTo>
                  <a:pt x="156641" y="5367"/>
                </a:lnTo>
                <a:lnTo>
                  <a:pt x="203243" y="0"/>
                </a:lnTo>
                <a:lnTo>
                  <a:pt x="1866857" y="0"/>
                </a:lnTo>
                <a:lnTo>
                  <a:pt x="1913458" y="5367"/>
                </a:lnTo>
                <a:lnTo>
                  <a:pt x="1956238" y="20657"/>
                </a:lnTo>
                <a:lnTo>
                  <a:pt x="1993975" y="44650"/>
                </a:lnTo>
                <a:lnTo>
                  <a:pt x="2025449" y="76124"/>
                </a:lnTo>
                <a:lnTo>
                  <a:pt x="2049442" y="113861"/>
                </a:lnTo>
                <a:lnTo>
                  <a:pt x="2064732" y="156641"/>
                </a:lnTo>
                <a:lnTo>
                  <a:pt x="2070100" y="203243"/>
                </a:lnTo>
                <a:lnTo>
                  <a:pt x="2070100" y="2666957"/>
                </a:lnTo>
                <a:lnTo>
                  <a:pt x="2064732" y="2713558"/>
                </a:lnTo>
                <a:lnTo>
                  <a:pt x="2049442" y="2756338"/>
                </a:lnTo>
                <a:lnTo>
                  <a:pt x="2025449" y="2794075"/>
                </a:lnTo>
                <a:lnTo>
                  <a:pt x="1993975" y="2825549"/>
                </a:lnTo>
                <a:lnTo>
                  <a:pt x="1956238" y="2849542"/>
                </a:lnTo>
                <a:lnTo>
                  <a:pt x="1913458" y="2864832"/>
                </a:lnTo>
                <a:lnTo>
                  <a:pt x="1866857" y="2870200"/>
                </a:lnTo>
                <a:lnTo>
                  <a:pt x="203243" y="2870200"/>
                </a:lnTo>
                <a:lnTo>
                  <a:pt x="156641" y="2864832"/>
                </a:lnTo>
                <a:lnTo>
                  <a:pt x="113862" y="2849542"/>
                </a:lnTo>
                <a:lnTo>
                  <a:pt x="76125" y="2825549"/>
                </a:lnTo>
                <a:lnTo>
                  <a:pt x="44650" y="2794075"/>
                </a:lnTo>
                <a:lnTo>
                  <a:pt x="20657" y="2756338"/>
                </a:lnTo>
                <a:lnTo>
                  <a:pt x="5367" y="2713558"/>
                </a:lnTo>
                <a:lnTo>
                  <a:pt x="0" y="2666957"/>
                </a:lnTo>
                <a:lnTo>
                  <a:pt x="0" y="203243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1050" y="149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0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96089" y="2299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6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0300" y="647700"/>
            <a:ext cx="6858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91050" y="276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1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1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96089" y="3571971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62496" y="2616194"/>
            <a:ext cx="203207" cy="21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0850" y="149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1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0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1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05893" y="2299967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72297" y="1333494"/>
            <a:ext cx="203206" cy="228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0850" y="276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1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1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1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1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05893" y="3571970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72297" y="2616194"/>
            <a:ext cx="203206" cy="21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5950" y="1670050"/>
            <a:ext cx="2336800" cy="2311400"/>
          </a:xfrm>
          <a:custGeom>
            <a:avLst/>
            <a:gdLst/>
            <a:ahLst/>
            <a:cxnLst/>
            <a:rect l="l" t="t" r="r" b="b"/>
            <a:pathLst>
              <a:path w="2336800" h="2311400">
                <a:moveTo>
                  <a:pt x="0" y="226933"/>
                </a:moveTo>
                <a:lnTo>
                  <a:pt x="4610" y="181198"/>
                </a:lnTo>
                <a:lnTo>
                  <a:pt x="17833" y="138600"/>
                </a:lnTo>
                <a:lnTo>
                  <a:pt x="38756" y="100052"/>
                </a:lnTo>
                <a:lnTo>
                  <a:pt x="66467" y="66467"/>
                </a:lnTo>
                <a:lnTo>
                  <a:pt x="100052" y="38756"/>
                </a:lnTo>
                <a:lnTo>
                  <a:pt x="138600" y="17833"/>
                </a:lnTo>
                <a:lnTo>
                  <a:pt x="181198" y="4610"/>
                </a:lnTo>
                <a:lnTo>
                  <a:pt x="226933" y="0"/>
                </a:lnTo>
                <a:lnTo>
                  <a:pt x="2109867" y="0"/>
                </a:lnTo>
                <a:lnTo>
                  <a:pt x="2155601" y="4610"/>
                </a:lnTo>
                <a:lnTo>
                  <a:pt x="2198199" y="17833"/>
                </a:lnTo>
                <a:lnTo>
                  <a:pt x="2236747" y="38756"/>
                </a:lnTo>
                <a:lnTo>
                  <a:pt x="2270332" y="66467"/>
                </a:lnTo>
                <a:lnTo>
                  <a:pt x="2298043" y="100052"/>
                </a:lnTo>
                <a:lnTo>
                  <a:pt x="2318966" y="138600"/>
                </a:lnTo>
                <a:lnTo>
                  <a:pt x="2332189" y="181198"/>
                </a:lnTo>
                <a:lnTo>
                  <a:pt x="2336800" y="226933"/>
                </a:lnTo>
                <a:lnTo>
                  <a:pt x="2336800" y="2084466"/>
                </a:lnTo>
                <a:lnTo>
                  <a:pt x="2332189" y="2130201"/>
                </a:lnTo>
                <a:lnTo>
                  <a:pt x="2318966" y="2172798"/>
                </a:lnTo>
                <a:lnTo>
                  <a:pt x="2298043" y="2211346"/>
                </a:lnTo>
                <a:lnTo>
                  <a:pt x="2270332" y="2244932"/>
                </a:lnTo>
                <a:lnTo>
                  <a:pt x="2236747" y="2272643"/>
                </a:lnTo>
                <a:lnTo>
                  <a:pt x="2198199" y="2293566"/>
                </a:lnTo>
                <a:lnTo>
                  <a:pt x="2155601" y="2306789"/>
                </a:lnTo>
                <a:lnTo>
                  <a:pt x="2109867" y="2311400"/>
                </a:lnTo>
                <a:lnTo>
                  <a:pt x="226933" y="2311400"/>
                </a:lnTo>
                <a:lnTo>
                  <a:pt x="181198" y="2306789"/>
                </a:lnTo>
                <a:lnTo>
                  <a:pt x="138600" y="2293566"/>
                </a:lnTo>
                <a:lnTo>
                  <a:pt x="100052" y="2272643"/>
                </a:lnTo>
                <a:lnTo>
                  <a:pt x="66467" y="2244932"/>
                </a:lnTo>
                <a:lnTo>
                  <a:pt x="38756" y="2211346"/>
                </a:lnTo>
                <a:lnTo>
                  <a:pt x="17833" y="2172798"/>
                </a:lnTo>
                <a:lnTo>
                  <a:pt x="4610" y="2130201"/>
                </a:lnTo>
                <a:lnTo>
                  <a:pt x="0" y="2084466"/>
                </a:lnTo>
                <a:lnTo>
                  <a:pt x="0" y="226933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" y="1193800"/>
            <a:ext cx="977900" cy="977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4025900"/>
            <a:ext cx="685800" cy="673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5400" y="3644900"/>
            <a:ext cx="685800" cy="673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9076" y="4324261"/>
            <a:ext cx="5125085" cy="629285"/>
          </a:xfrm>
          <a:custGeom>
            <a:avLst/>
            <a:gdLst/>
            <a:ahLst/>
            <a:cxnLst/>
            <a:rect l="l" t="t" r="r" b="b"/>
            <a:pathLst>
              <a:path w="5125084" h="629285">
                <a:moveTo>
                  <a:pt x="148732" y="108271"/>
                </a:moveTo>
                <a:lnTo>
                  <a:pt x="66523" y="108271"/>
                </a:lnTo>
                <a:lnTo>
                  <a:pt x="66523" y="609689"/>
                </a:lnTo>
                <a:lnTo>
                  <a:pt x="68020" y="617104"/>
                </a:lnTo>
                <a:lnTo>
                  <a:pt x="72103" y="623159"/>
                </a:lnTo>
                <a:lnTo>
                  <a:pt x="78158" y="627242"/>
                </a:lnTo>
                <a:lnTo>
                  <a:pt x="85573" y="628739"/>
                </a:lnTo>
                <a:lnTo>
                  <a:pt x="5038573" y="628739"/>
                </a:lnTo>
                <a:lnTo>
                  <a:pt x="5045988" y="627242"/>
                </a:lnTo>
                <a:lnTo>
                  <a:pt x="5052043" y="623159"/>
                </a:lnTo>
                <a:lnTo>
                  <a:pt x="5056126" y="617104"/>
                </a:lnTo>
                <a:lnTo>
                  <a:pt x="5057623" y="609689"/>
                </a:lnTo>
                <a:lnTo>
                  <a:pt x="5057623" y="590639"/>
                </a:lnTo>
                <a:lnTo>
                  <a:pt x="104623" y="590639"/>
                </a:lnTo>
                <a:lnTo>
                  <a:pt x="104623" y="108271"/>
                </a:lnTo>
                <a:lnTo>
                  <a:pt x="148732" y="108271"/>
                </a:lnTo>
                <a:close/>
              </a:path>
              <a:path w="5125084" h="629285">
                <a:moveTo>
                  <a:pt x="5057623" y="489271"/>
                </a:moveTo>
                <a:lnTo>
                  <a:pt x="5019523" y="489271"/>
                </a:lnTo>
                <a:lnTo>
                  <a:pt x="5019523" y="590639"/>
                </a:lnTo>
                <a:lnTo>
                  <a:pt x="5057623" y="590639"/>
                </a:lnTo>
                <a:lnTo>
                  <a:pt x="5057623" y="489271"/>
                </a:lnTo>
                <a:close/>
              </a:path>
              <a:path w="5125084" h="629285">
                <a:moveTo>
                  <a:pt x="5038573" y="381000"/>
                </a:moveTo>
                <a:lnTo>
                  <a:pt x="4955443" y="523508"/>
                </a:lnTo>
                <a:lnTo>
                  <a:pt x="4952999" y="530667"/>
                </a:lnTo>
                <a:lnTo>
                  <a:pt x="4953475" y="537955"/>
                </a:lnTo>
                <a:lnTo>
                  <a:pt x="4956648" y="544532"/>
                </a:lnTo>
                <a:lnTo>
                  <a:pt x="4962299" y="549562"/>
                </a:lnTo>
                <a:lnTo>
                  <a:pt x="4969459" y="552005"/>
                </a:lnTo>
                <a:lnTo>
                  <a:pt x="4976746" y="551530"/>
                </a:lnTo>
                <a:lnTo>
                  <a:pt x="4983323" y="548356"/>
                </a:lnTo>
                <a:lnTo>
                  <a:pt x="4988374" y="542670"/>
                </a:lnTo>
                <a:lnTo>
                  <a:pt x="5019523" y="489271"/>
                </a:lnTo>
                <a:lnTo>
                  <a:pt x="5101732" y="489271"/>
                </a:lnTo>
                <a:lnTo>
                  <a:pt x="5038573" y="381000"/>
                </a:lnTo>
                <a:close/>
              </a:path>
              <a:path w="5125084" h="629285">
                <a:moveTo>
                  <a:pt x="5101732" y="489271"/>
                </a:moveTo>
                <a:lnTo>
                  <a:pt x="5057623" y="489271"/>
                </a:lnTo>
                <a:lnTo>
                  <a:pt x="5088793" y="542706"/>
                </a:lnTo>
                <a:lnTo>
                  <a:pt x="5093822" y="548356"/>
                </a:lnTo>
                <a:lnTo>
                  <a:pt x="5100400" y="551530"/>
                </a:lnTo>
                <a:lnTo>
                  <a:pt x="5107687" y="552005"/>
                </a:lnTo>
                <a:lnTo>
                  <a:pt x="5114847" y="549562"/>
                </a:lnTo>
                <a:lnTo>
                  <a:pt x="5119391" y="546911"/>
                </a:lnTo>
                <a:lnTo>
                  <a:pt x="5122430" y="542670"/>
                </a:lnTo>
                <a:lnTo>
                  <a:pt x="5124911" y="533240"/>
                </a:lnTo>
                <a:lnTo>
                  <a:pt x="5124354" y="528052"/>
                </a:lnTo>
                <a:lnTo>
                  <a:pt x="5101732" y="489271"/>
                </a:lnTo>
                <a:close/>
              </a:path>
              <a:path w="5125084" h="629285">
                <a:moveTo>
                  <a:pt x="85573" y="0"/>
                </a:moveTo>
                <a:lnTo>
                  <a:pt x="2443" y="142508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9" y="171005"/>
                </a:lnTo>
                <a:lnTo>
                  <a:pt x="23746" y="170530"/>
                </a:lnTo>
                <a:lnTo>
                  <a:pt x="30323" y="167356"/>
                </a:lnTo>
                <a:lnTo>
                  <a:pt x="35353" y="161706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5125084" h="629285">
                <a:moveTo>
                  <a:pt x="148732" y="108271"/>
                </a:moveTo>
                <a:lnTo>
                  <a:pt x="104623" y="108271"/>
                </a:lnTo>
                <a:lnTo>
                  <a:pt x="135793" y="161706"/>
                </a:lnTo>
                <a:lnTo>
                  <a:pt x="140822" y="167356"/>
                </a:lnTo>
                <a:lnTo>
                  <a:pt x="147400" y="170530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8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97800" y="1511300"/>
            <a:ext cx="660400" cy="647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3976" y="653962"/>
            <a:ext cx="1747520" cy="856615"/>
          </a:xfrm>
          <a:custGeom>
            <a:avLst/>
            <a:gdLst/>
            <a:ahLst/>
            <a:cxnLst/>
            <a:rect l="l" t="t" r="r" b="b"/>
            <a:pathLst>
              <a:path w="1747520" h="856615">
                <a:moveTo>
                  <a:pt x="1591914" y="685190"/>
                </a:moveTo>
                <a:lnTo>
                  <a:pt x="1584755" y="687633"/>
                </a:lnTo>
                <a:lnTo>
                  <a:pt x="1579104" y="692662"/>
                </a:lnTo>
                <a:lnTo>
                  <a:pt x="1575931" y="699240"/>
                </a:lnTo>
                <a:lnTo>
                  <a:pt x="1575456" y="706527"/>
                </a:lnTo>
                <a:lnTo>
                  <a:pt x="1577899" y="713686"/>
                </a:lnTo>
                <a:lnTo>
                  <a:pt x="1661028" y="856195"/>
                </a:lnTo>
                <a:lnTo>
                  <a:pt x="1724187" y="747923"/>
                </a:lnTo>
                <a:lnTo>
                  <a:pt x="1641978" y="747923"/>
                </a:lnTo>
                <a:lnTo>
                  <a:pt x="1610809" y="694489"/>
                </a:lnTo>
                <a:lnTo>
                  <a:pt x="1605779" y="688838"/>
                </a:lnTo>
                <a:lnTo>
                  <a:pt x="1599202" y="685665"/>
                </a:lnTo>
                <a:lnTo>
                  <a:pt x="1591914" y="685190"/>
                </a:lnTo>
                <a:close/>
              </a:path>
              <a:path w="1747520" h="856615">
                <a:moveTo>
                  <a:pt x="104623" y="108271"/>
                </a:moveTo>
                <a:lnTo>
                  <a:pt x="66523" y="108271"/>
                </a:lnTo>
                <a:lnTo>
                  <a:pt x="66523" y="488533"/>
                </a:lnTo>
                <a:lnTo>
                  <a:pt x="68020" y="495948"/>
                </a:lnTo>
                <a:lnTo>
                  <a:pt x="72103" y="502003"/>
                </a:lnTo>
                <a:lnTo>
                  <a:pt x="78158" y="506086"/>
                </a:lnTo>
                <a:lnTo>
                  <a:pt x="85573" y="507583"/>
                </a:lnTo>
                <a:lnTo>
                  <a:pt x="1641978" y="507583"/>
                </a:lnTo>
                <a:lnTo>
                  <a:pt x="1641978" y="747923"/>
                </a:lnTo>
                <a:lnTo>
                  <a:pt x="1680078" y="747923"/>
                </a:lnTo>
                <a:lnTo>
                  <a:pt x="1680078" y="488533"/>
                </a:lnTo>
                <a:lnTo>
                  <a:pt x="1678581" y="481117"/>
                </a:lnTo>
                <a:lnTo>
                  <a:pt x="1674499" y="475062"/>
                </a:lnTo>
                <a:lnTo>
                  <a:pt x="1668444" y="470980"/>
                </a:lnTo>
                <a:lnTo>
                  <a:pt x="1661028" y="469483"/>
                </a:lnTo>
                <a:lnTo>
                  <a:pt x="104623" y="469483"/>
                </a:lnTo>
                <a:lnTo>
                  <a:pt x="104623" y="108271"/>
                </a:lnTo>
                <a:close/>
              </a:path>
              <a:path w="1747520" h="856615">
                <a:moveTo>
                  <a:pt x="1730143" y="685190"/>
                </a:moveTo>
                <a:lnTo>
                  <a:pt x="1722856" y="685665"/>
                </a:lnTo>
                <a:lnTo>
                  <a:pt x="1716278" y="688838"/>
                </a:lnTo>
                <a:lnTo>
                  <a:pt x="1711228" y="694524"/>
                </a:lnTo>
                <a:lnTo>
                  <a:pt x="1680078" y="747923"/>
                </a:lnTo>
                <a:lnTo>
                  <a:pt x="1724187" y="747923"/>
                </a:lnTo>
                <a:lnTo>
                  <a:pt x="1746809" y="709142"/>
                </a:lnTo>
                <a:lnTo>
                  <a:pt x="1747367" y="703954"/>
                </a:lnTo>
                <a:lnTo>
                  <a:pt x="1744885" y="694524"/>
                </a:lnTo>
                <a:lnTo>
                  <a:pt x="1741846" y="690284"/>
                </a:lnTo>
                <a:lnTo>
                  <a:pt x="1737302" y="687633"/>
                </a:lnTo>
                <a:lnTo>
                  <a:pt x="1730143" y="685190"/>
                </a:lnTo>
                <a:close/>
              </a:path>
              <a:path w="1747520" h="856615">
                <a:moveTo>
                  <a:pt x="85573" y="0"/>
                </a:moveTo>
                <a:lnTo>
                  <a:pt x="2443" y="142507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8" y="171005"/>
                </a:lnTo>
                <a:lnTo>
                  <a:pt x="23745" y="170529"/>
                </a:lnTo>
                <a:lnTo>
                  <a:pt x="30323" y="167356"/>
                </a:lnTo>
                <a:lnTo>
                  <a:pt x="35353" y="161705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1747520" h="856615">
                <a:moveTo>
                  <a:pt x="148732" y="108271"/>
                </a:moveTo>
                <a:lnTo>
                  <a:pt x="104623" y="108271"/>
                </a:lnTo>
                <a:lnTo>
                  <a:pt x="135793" y="161705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7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71039" y="3747770"/>
            <a:ext cx="914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192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168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000" spc="-6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000" spc="-6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10000" y="4178300"/>
            <a:ext cx="685800" cy="673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4330700"/>
            <a:ext cx="457200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39210" y="4461371"/>
            <a:ext cx="16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97800" y="2806700"/>
            <a:ext cx="660400" cy="647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7800" y="2311400"/>
            <a:ext cx="736600" cy="736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87475" y="3044348"/>
            <a:ext cx="8807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Internal</a:t>
            </a:r>
            <a:r>
              <a:rPr sz="1000" spc="-1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Server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49576" y="3270162"/>
            <a:ext cx="171450" cy="1600835"/>
          </a:xfrm>
          <a:custGeom>
            <a:avLst/>
            <a:gdLst/>
            <a:ahLst/>
            <a:cxnLst/>
            <a:rect l="l" t="t" r="r" b="b"/>
            <a:pathLst>
              <a:path w="171450" h="1600835">
                <a:moveTo>
                  <a:pt x="104623" y="108271"/>
                </a:moveTo>
                <a:lnTo>
                  <a:pt x="66523" y="108271"/>
                </a:lnTo>
                <a:lnTo>
                  <a:pt x="66524" y="1600287"/>
                </a:lnTo>
                <a:lnTo>
                  <a:pt x="104624" y="1600287"/>
                </a:lnTo>
                <a:lnTo>
                  <a:pt x="104623" y="108271"/>
                </a:lnTo>
                <a:close/>
              </a:path>
              <a:path w="171450" h="1600835">
                <a:moveTo>
                  <a:pt x="85573" y="0"/>
                </a:moveTo>
                <a:lnTo>
                  <a:pt x="2443" y="142507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9" y="171005"/>
                </a:lnTo>
                <a:lnTo>
                  <a:pt x="23746" y="170529"/>
                </a:lnTo>
                <a:lnTo>
                  <a:pt x="30324" y="167356"/>
                </a:lnTo>
                <a:lnTo>
                  <a:pt x="35353" y="161705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171450" h="1600835">
                <a:moveTo>
                  <a:pt x="148732" y="108271"/>
                </a:moveTo>
                <a:lnTo>
                  <a:pt x="104623" y="108271"/>
                </a:lnTo>
                <a:lnTo>
                  <a:pt x="135793" y="161705"/>
                </a:lnTo>
                <a:lnTo>
                  <a:pt x="140822" y="167356"/>
                </a:lnTo>
                <a:lnTo>
                  <a:pt x="147400" y="170529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7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35150" y="4870450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9549" y="3460750"/>
            <a:ext cx="1576070" cy="941705"/>
          </a:xfrm>
          <a:custGeom>
            <a:avLst/>
            <a:gdLst/>
            <a:ahLst/>
            <a:cxnLst/>
            <a:rect l="l" t="t" r="r" b="b"/>
            <a:pathLst>
              <a:path w="1576070" h="941704">
                <a:moveTo>
                  <a:pt x="1575456" y="0"/>
                </a:moveTo>
                <a:lnTo>
                  <a:pt x="1575456" y="941113"/>
                </a:lnTo>
                <a:lnTo>
                  <a:pt x="0" y="941113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83349" y="441325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0"/>
                </a:moveTo>
                <a:lnTo>
                  <a:pt x="76198" y="228601"/>
                </a:lnTo>
                <a:lnTo>
                  <a:pt x="0" y="228601"/>
                </a:lnTo>
                <a:lnTo>
                  <a:pt x="0" y="457202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45350" y="1835150"/>
            <a:ext cx="560705" cy="661670"/>
          </a:xfrm>
          <a:custGeom>
            <a:avLst/>
            <a:gdLst/>
            <a:ahLst/>
            <a:cxnLst/>
            <a:rect l="l" t="t" r="r" b="b"/>
            <a:pathLst>
              <a:path w="560704" h="661669">
                <a:moveTo>
                  <a:pt x="560110" y="0"/>
                </a:moveTo>
                <a:lnTo>
                  <a:pt x="0" y="66105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09331" y="2050962"/>
            <a:ext cx="169545" cy="461009"/>
          </a:xfrm>
          <a:custGeom>
            <a:avLst/>
            <a:gdLst/>
            <a:ahLst/>
            <a:cxnLst/>
            <a:rect l="l" t="t" r="r" b="b"/>
            <a:pathLst>
              <a:path w="169545" h="461010">
                <a:moveTo>
                  <a:pt x="97437" y="109931"/>
                </a:moveTo>
                <a:lnTo>
                  <a:pt x="58812" y="109931"/>
                </a:lnTo>
                <a:lnTo>
                  <a:pt x="117227" y="460419"/>
                </a:lnTo>
                <a:lnTo>
                  <a:pt x="154808" y="454155"/>
                </a:lnTo>
                <a:lnTo>
                  <a:pt x="97437" y="109931"/>
                </a:lnTo>
                <a:close/>
              </a:path>
              <a:path w="169545" h="461010">
                <a:moveTo>
                  <a:pt x="59802" y="0"/>
                </a:moveTo>
                <a:lnTo>
                  <a:pt x="1232" y="154236"/>
                </a:lnTo>
                <a:lnTo>
                  <a:pt x="0" y="161700"/>
                </a:lnTo>
                <a:lnTo>
                  <a:pt x="1666" y="168810"/>
                </a:lnTo>
                <a:lnTo>
                  <a:pt x="5878" y="174776"/>
                </a:lnTo>
                <a:lnTo>
                  <a:pt x="12279" y="178808"/>
                </a:lnTo>
                <a:lnTo>
                  <a:pt x="19742" y="180041"/>
                </a:lnTo>
                <a:lnTo>
                  <a:pt x="26852" y="178374"/>
                </a:lnTo>
                <a:lnTo>
                  <a:pt x="32819" y="174162"/>
                </a:lnTo>
                <a:lnTo>
                  <a:pt x="36851" y="167761"/>
                </a:lnTo>
                <a:lnTo>
                  <a:pt x="58812" y="109931"/>
                </a:lnTo>
                <a:lnTo>
                  <a:pt x="97437" y="109931"/>
                </a:lnTo>
                <a:lnTo>
                  <a:pt x="96394" y="103667"/>
                </a:lnTo>
                <a:lnTo>
                  <a:pt x="145926" y="103667"/>
                </a:lnTo>
                <a:lnTo>
                  <a:pt x="59802" y="0"/>
                </a:lnTo>
                <a:close/>
              </a:path>
              <a:path w="169545" h="461010">
                <a:moveTo>
                  <a:pt x="145926" y="103667"/>
                </a:moveTo>
                <a:lnTo>
                  <a:pt x="96394" y="103667"/>
                </a:lnTo>
                <a:lnTo>
                  <a:pt x="135924" y="151250"/>
                </a:lnTo>
                <a:lnTo>
                  <a:pt x="141814" y="155997"/>
                </a:lnTo>
                <a:lnTo>
                  <a:pt x="148823" y="158046"/>
                </a:lnTo>
                <a:lnTo>
                  <a:pt x="156090" y="157316"/>
                </a:lnTo>
                <a:lnTo>
                  <a:pt x="162751" y="153729"/>
                </a:lnTo>
                <a:lnTo>
                  <a:pt x="167498" y="147840"/>
                </a:lnTo>
                <a:lnTo>
                  <a:pt x="169546" y="140830"/>
                </a:lnTo>
                <a:lnTo>
                  <a:pt x="168817" y="133563"/>
                </a:lnTo>
                <a:lnTo>
                  <a:pt x="165230" y="126903"/>
                </a:lnTo>
                <a:lnTo>
                  <a:pt x="145926" y="103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766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Connect </a:t>
            </a:r>
            <a:r>
              <a:rPr sz="2800" spc="-20" dirty="0"/>
              <a:t>to </a:t>
            </a:r>
            <a:r>
              <a:rPr sz="2800" spc="5" dirty="0"/>
              <a:t>your </a:t>
            </a:r>
            <a:r>
              <a:rPr sz="2800" spc="-5" dirty="0"/>
              <a:t>data</a:t>
            </a:r>
            <a:r>
              <a:rPr sz="2800" spc="-40" dirty="0"/>
              <a:t> </a:t>
            </a:r>
            <a:r>
              <a:rPr sz="2800" spc="15" dirty="0"/>
              <a:t>center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273550" y="9842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162225"/>
                </a:moveTo>
                <a:lnTo>
                  <a:pt x="5794" y="119099"/>
                </a:lnTo>
                <a:lnTo>
                  <a:pt x="22148" y="80346"/>
                </a:lnTo>
                <a:lnTo>
                  <a:pt x="47514" y="47514"/>
                </a:lnTo>
                <a:lnTo>
                  <a:pt x="80346" y="22148"/>
                </a:lnTo>
                <a:lnTo>
                  <a:pt x="119099" y="5794"/>
                </a:lnTo>
                <a:lnTo>
                  <a:pt x="162225" y="0"/>
                </a:lnTo>
                <a:lnTo>
                  <a:pt x="4409775" y="0"/>
                </a:lnTo>
                <a:lnTo>
                  <a:pt x="4452901" y="5794"/>
                </a:lnTo>
                <a:lnTo>
                  <a:pt x="4491653" y="22148"/>
                </a:lnTo>
                <a:lnTo>
                  <a:pt x="4524485" y="47514"/>
                </a:lnTo>
                <a:lnTo>
                  <a:pt x="4549851" y="80346"/>
                </a:lnTo>
                <a:lnTo>
                  <a:pt x="4566205" y="119099"/>
                </a:lnTo>
                <a:lnTo>
                  <a:pt x="4572000" y="162225"/>
                </a:lnTo>
                <a:lnTo>
                  <a:pt x="4572000" y="3266775"/>
                </a:lnTo>
                <a:lnTo>
                  <a:pt x="4566205" y="3309901"/>
                </a:lnTo>
                <a:lnTo>
                  <a:pt x="4549851" y="3348653"/>
                </a:lnTo>
                <a:lnTo>
                  <a:pt x="4524485" y="3381485"/>
                </a:lnTo>
                <a:lnTo>
                  <a:pt x="4491653" y="3406851"/>
                </a:lnTo>
                <a:lnTo>
                  <a:pt x="4452901" y="3423205"/>
                </a:lnTo>
                <a:lnTo>
                  <a:pt x="4409775" y="3429000"/>
                </a:lnTo>
                <a:lnTo>
                  <a:pt x="162225" y="3429000"/>
                </a:lnTo>
                <a:lnTo>
                  <a:pt x="119099" y="3423205"/>
                </a:lnTo>
                <a:lnTo>
                  <a:pt x="80346" y="3406851"/>
                </a:lnTo>
                <a:lnTo>
                  <a:pt x="47514" y="3381485"/>
                </a:lnTo>
                <a:lnTo>
                  <a:pt x="22148" y="3348653"/>
                </a:lnTo>
                <a:lnTo>
                  <a:pt x="5794" y="3309901"/>
                </a:lnTo>
                <a:lnTo>
                  <a:pt x="0" y="3266775"/>
                </a:lnTo>
                <a:lnTo>
                  <a:pt x="0" y="162225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6900" y="1206500"/>
            <a:ext cx="2070100" cy="2870200"/>
          </a:xfrm>
          <a:custGeom>
            <a:avLst/>
            <a:gdLst/>
            <a:ahLst/>
            <a:cxnLst/>
            <a:rect l="l" t="t" r="r" b="b"/>
            <a:pathLst>
              <a:path w="2070100" h="2870200">
                <a:moveTo>
                  <a:pt x="0" y="203243"/>
                </a:moveTo>
                <a:lnTo>
                  <a:pt x="5367" y="156641"/>
                </a:lnTo>
                <a:lnTo>
                  <a:pt x="20657" y="113861"/>
                </a:lnTo>
                <a:lnTo>
                  <a:pt x="44650" y="76124"/>
                </a:lnTo>
                <a:lnTo>
                  <a:pt x="76125" y="44650"/>
                </a:lnTo>
                <a:lnTo>
                  <a:pt x="113862" y="20657"/>
                </a:lnTo>
                <a:lnTo>
                  <a:pt x="156641" y="5367"/>
                </a:lnTo>
                <a:lnTo>
                  <a:pt x="203243" y="0"/>
                </a:lnTo>
                <a:lnTo>
                  <a:pt x="1866857" y="0"/>
                </a:lnTo>
                <a:lnTo>
                  <a:pt x="1913458" y="5367"/>
                </a:lnTo>
                <a:lnTo>
                  <a:pt x="1956238" y="20657"/>
                </a:lnTo>
                <a:lnTo>
                  <a:pt x="1993975" y="44650"/>
                </a:lnTo>
                <a:lnTo>
                  <a:pt x="2025449" y="76124"/>
                </a:lnTo>
                <a:lnTo>
                  <a:pt x="2049442" y="113861"/>
                </a:lnTo>
                <a:lnTo>
                  <a:pt x="2064732" y="156641"/>
                </a:lnTo>
                <a:lnTo>
                  <a:pt x="2070100" y="203243"/>
                </a:lnTo>
                <a:lnTo>
                  <a:pt x="2070100" y="2666957"/>
                </a:lnTo>
                <a:lnTo>
                  <a:pt x="2064732" y="2713558"/>
                </a:lnTo>
                <a:lnTo>
                  <a:pt x="2049442" y="2756338"/>
                </a:lnTo>
                <a:lnTo>
                  <a:pt x="2025449" y="2794075"/>
                </a:lnTo>
                <a:lnTo>
                  <a:pt x="1993975" y="2825549"/>
                </a:lnTo>
                <a:lnTo>
                  <a:pt x="1956238" y="2849542"/>
                </a:lnTo>
                <a:lnTo>
                  <a:pt x="1913458" y="2864832"/>
                </a:lnTo>
                <a:lnTo>
                  <a:pt x="1866857" y="2870200"/>
                </a:lnTo>
                <a:lnTo>
                  <a:pt x="203243" y="2870200"/>
                </a:lnTo>
                <a:lnTo>
                  <a:pt x="156641" y="2864832"/>
                </a:lnTo>
                <a:lnTo>
                  <a:pt x="113862" y="2849542"/>
                </a:lnTo>
                <a:lnTo>
                  <a:pt x="76125" y="2825549"/>
                </a:lnTo>
                <a:lnTo>
                  <a:pt x="44650" y="2794075"/>
                </a:lnTo>
                <a:lnTo>
                  <a:pt x="20657" y="2756338"/>
                </a:lnTo>
                <a:lnTo>
                  <a:pt x="5367" y="2713558"/>
                </a:lnTo>
                <a:lnTo>
                  <a:pt x="0" y="2666957"/>
                </a:lnTo>
                <a:lnTo>
                  <a:pt x="0" y="203243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6700" y="1206500"/>
            <a:ext cx="2070100" cy="2870200"/>
          </a:xfrm>
          <a:custGeom>
            <a:avLst/>
            <a:gdLst/>
            <a:ahLst/>
            <a:cxnLst/>
            <a:rect l="l" t="t" r="r" b="b"/>
            <a:pathLst>
              <a:path w="2070100" h="2870200">
                <a:moveTo>
                  <a:pt x="0" y="203243"/>
                </a:moveTo>
                <a:lnTo>
                  <a:pt x="5367" y="156641"/>
                </a:lnTo>
                <a:lnTo>
                  <a:pt x="20657" y="113861"/>
                </a:lnTo>
                <a:lnTo>
                  <a:pt x="44650" y="76124"/>
                </a:lnTo>
                <a:lnTo>
                  <a:pt x="76125" y="44650"/>
                </a:lnTo>
                <a:lnTo>
                  <a:pt x="113862" y="20657"/>
                </a:lnTo>
                <a:lnTo>
                  <a:pt x="156641" y="5367"/>
                </a:lnTo>
                <a:lnTo>
                  <a:pt x="203243" y="0"/>
                </a:lnTo>
                <a:lnTo>
                  <a:pt x="1866857" y="0"/>
                </a:lnTo>
                <a:lnTo>
                  <a:pt x="1913458" y="5367"/>
                </a:lnTo>
                <a:lnTo>
                  <a:pt x="1956238" y="20657"/>
                </a:lnTo>
                <a:lnTo>
                  <a:pt x="1993975" y="44650"/>
                </a:lnTo>
                <a:lnTo>
                  <a:pt x="2025449" y="76124"/>
                </a:lnTo>
                <a:lnTo>
                  <a:pt x="2049442" y="113861"/>
                </a:lnTo>
                <a:lnTo>
                  <a:pt x="2064732" y="156641"/>
                </a:lnTo>
                <a:lnTo>
                  <a:pt x="2070100" y="203243"/>
                </a:lnTo>
                <a:lnTo>
                  <a:pt x="2070100" y="2666957"/>
                </a:lnTo>
                <a:lnTo>
                  <a:pt x="2064732" y="2713558"/>
                </a:lnTo>
                <a:lnTo>
                  <a:pt x="2049442" y="2756338"/>
                </a:lnTo>
                <a:lnTo>
                  <a:pt x="2025449" y="2794075"/>
                </a:lnTo>
                <a:lnTo>
                  <a:pt x="1993975" y="2825549"/>
                </a:lnTo>
                <a:lnTo>
                  <a:pt x="1956238" y="2849542"/>
                </a:lnTo>
                <a:lnTo>
                  <a:pt x="1913458" y="2864832"/>
                </a:lnTo>
                <a:lnTo>
                  <a:pt x="1866857" y="2870200"/>
                </a:lnTo>
                <a:lnTo>
                  <a:pt x="203243" y="2870200"/>
                </a:lnTo>
                <a:lnTo>
                  <a:pt x="156641" y="2864832"/>
                </a:lnTo>
                <a:lnTo>
                  <a:pt x="113862" y="2849542"/>
                </a:lnTo>
                <a:lnTo>
                  <a:pt x="76125" y="2825549"/>
                </a:lnTo>
                <a:lnTo>
                  <a:pt x="44650" y="2794075"/>
                </a:lnTo>
                <a:lnTo>
                  <a:pt x="20657" y="2756338"/>
                </a:lnTo>
                <a:lnTo>
                  <a:pt x="5367" y="2713558"/>
                </a:lnTo>
                <a:lnTo>
                  <a:pt x="0" y="2666957"/>
                </a:lnTo>
                <a:lnTo>
                  <a:pt x="0" y="203243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1050" y="149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0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7453" y="1360625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60" h="49530">
                <a:moveTo>
                  <a:pt x="31066" y="0"/>
                </a:moveTo>
                <a:lnTo>
                  <a:pt x="31187" y="304"/>
                </a:lnTo>
                <a:lnTo>
                  <a:pt x="14289" y="6040"/>
                </a:lnTo>
                <a:lnTo>
                  <a:pt x="4959" y="16221"/>
                </a:lnTo>
                <a:lnTo>
                  <a:pt x="946" y="26933"/>
                </a:lnTo>
                <a:lnTo>
                  <a:pt x="0" y="34264"/>
                </a:lnTo>
                <a:lnTo>
                  <a:pt x="0" y="48968"/>
                </a:lnTo>
                <a:lnTo>
                  <a:pt x="1081" y="41040"/>
                </a:lnTo>
                <a:lnTo>
                  <a:pt x="5755" y="29574"/>
                </a:lnTo>
                <a:lnTo>
                  <a:pt x="16711" y="19241"/>
                </a:lnTo>
                <a:lnTo>
                  <a:pt x="36640" y="14715"/>
                </a:lnTo>
                <a:lnTo>
                  <a:pt x="67676" y="14715"/>
                </a:lnTo>
                <a:lnTo>
                  <a:pt x="66965" y="12983"/>
                </a:lnTo>
                <a:lnTo>
                  <a:pt x="54375" y="2411"/>
                </a:lnTo>
                <a:lnTo>
                  <a:pt x="31066" y="0"/>
                </a:lnTo>
                <a:close/>
              </a:path>
              <a:path w="73660" h="49530">
                <a:moveTo>
                  <a:pt x="67676" y="14715"/>
                </a:moveTo>
                <a:lnTo>
                  <a:pt x="36640" y="14715"/>
                </a:lnTo>
                <a:lnTo>
                  <a:pt x="56558" y="19241"/>
                </a:lnTo>
                <a:lnTo>
                  <a:pt x="67511" y="29574"/>
                </a:lnTo>
                <a:lnTo>
                  <a:pt x="72186" y="41040"/>
                </a:lnTo>
                <a:lnTo>
                  <a:pt x="73270" y="48968"/>
                </a:lnTo>
                <a:lnTo>
                  <a:pt x="73270" y="34264"/>
                </a:lnTo>
                <a:lnTo>
                  <a:pt x="72155" y="25629"/>
                </a:lnTo>
                <a:lnTo>
                  <a:pt x="67676" y="1471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2496" y="1333494"/>
            <a:ext cx="203835" cy="215900"/>
          </a:xfrm>
          <a:custGeom>
            <a:avLst/>
            <a:gdLst/>
            <a:ahLst/>
            <a:cxnLst/>
            <a:rect l="l" t="t" r="r" b="b"/>
            <a:pathLst>
              <a:path w="203835" h="215900">
                <a:moveTo>
                  <a:pt x="203207" y="106702"/>
                </a:moveTo>
                <a:lnTo>
                  <a:pt x="0" y="106702"/>
                </a:lnTo>
                <a:lnTo>
                  <a:pt x="0" y="215657"/>
                </a:lnTo>
                <a:lnTo>
                  <a:pt x="203207" y="215657"/>
                </a:lnTo>
                <a:lnTo>
                  <a:pt x="203207" y="106702"/>
                </a:lnTo>
                <a:close/>
              </a:path>
              <a:path w="203835" h="215900">
                <a:moveTo>
                  <a:pt x="102114" y="0"/>
                </a:moveTo>
                <a:lnTo>
                  <a:pt x="56765" y="16528"/>
                </a:lnTo>
                <a:lnTo>
                  <a:pt x="34843" y="57331"/>
                </a:lnTo>
                <a:lnTo>
                  <a:pt x="34819" y="106702"/>
                </a:lnTo>
                <a:lnTo>
                  <a:pt x="67476" y="106702"/>
                </a:lnTo>
                <a:lnTo>
                  <a:pt x="67501" y="57331"/>
                </a:lnTo>
                <a:lnTo>
                  <a:pt x="68015" y="52849"/>
                </a:lnTo>
                <a:lnTo>
                  <a:pt x="71798" y="42512"/>
                </a:lnTo>
                <a:lnTo>
                  <a:pt x="82073" y="32193"/>
                </a:lnTo>
                <a:lnTo>
                  <a:pt x="102088" y="27546"/>
                </a:lnTo>
                <a:lnTo>
                  <a:pt x="156275" y="27546"/>
                </a:lnTo>
                <a:lnTo>
                  <a:pt x="147342" y="16574"/>
                </a:lnTo>
                <a:lnTo>
                  <a:pt x="126719" y="4423"/>
                </a:lnTo>
                <a:lnTo>
                  <a:pt x="102114" y="0"/>
                </a:lnTo>
                <a:close/>
              </a:path>
              <a:path w="203835" h="215900">
                <a:moveTo>
                  <a:pt x="156275" y="27546"/>
                </a:moveTo>
                <a:lnTo>
                  <a:pt x="102088" y="27546"/>
                </a:lnTo>
                <a:lnTo>
                  <a:pt x="121479" y="32270"/>
                </a:lnTo>
                <a:lnTo>
                  <a:pt x="131824" y="42580"/>
                </a:lnTo>
                <a:lnTo>
                  <a:pt x="135955" y="52875"/>
                </a:lnTo>
                <a:lnTo>
                  <a:pt x="136667" y="57331"/>
                </a:lnTo>
                <a:lnTo>
                  <a:pt x="136702" y="106702"/>
                </a:lnTo>
                <a:lnTo>
                  <a:pt x="169383" y="106702"/>
                </a:lnTo>
                <a:lnTo>
                  <a:pt x="169335" y="57331"/>
                </a:lnTo>
                <a:lnTo>
                  <a:pt x="162157" y="34770"/>
                </a:lnTo>
                <a:lnTo>
                  <a:pt x="156275" y="27546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0300" y="647700"/>
            <a:ext cx="6858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1050" y="276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1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0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1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0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7453" y="2641818"/>
            <a:ext cx="73660" cy="46355"/>
          </a:xfrm>
          <a:custGeom>
            <a:avLst/>
            <a:gdLst/>
            <a:ahLst/>
            <a:cxnLst/>
            <a:rect l="l" t="t" r="r" b="b"/>
            <a:pathLst>
              <a:path w="73660" h="46355">
                <a:moveTo>
                  <a:pt x="31066" y="0"/>
                </a:moveTo>
                <a:lnTo>
                  <a:pt x="31187" y="288"/>
                </a:lnTo>
                <a:lnTo>
                  <a:pt x="14289" y="5705"/>
                </a:lnTo>
                <a:lnTo>
                  <a:pt x="4959" y="15320"/>
                </a:lnTo>
                <a:lnTo>
                  <a:pt x="946" y="25437"/>
                </a:lnTo>
                <a:lnTo>
                  <a:pt x="0" y="32362"/>
                </a:lnTo>
                <a:lnTo>
                  <a:pt x="0" y="46249"/>
                </a:lnTo>
                <a:lnTo>
                  <a:pt x="1081" y="38761"/>
                </a:lnTo>
                <a:lnTo>
                  <a:pt x="5755" y="27932"/>
                </a:lnTo>
                <a:lnTo>
                  <a:pt x="16711" y="18173"/>
                </a:lnTo>
                <a:lnTo>
                  <a:pt x="36640" y="13898"/>
                </a:lnTo>
                <a:lnTo>
                  <a:pt x="67676" y="13898"/>
                </a:lnTo>
                <a:lnTo>
                  <a:pt x="66965" y="12262"/>
                </a:lnTo>
                <a:lnTo>
                  <a:pt x="54375" y="2277"/>
                </a:lnTo>
                <a:lnTo>
                  <a:pt x="31066" y="0"/>
                </a:lnTo>
                <a:close/>
              </a:path>
              <a:path w="73660" h="46355">
                <a:moveTo>
                  <a:pt x="67676" y="13898"/>
                </a:moveTo>
                <a:lnTo>
                  <a:pt x="36640" y="13898"/>
                </a:lnTo>
                <a:lnTo>
                  <a:pt x="56558" y="18173"/>
                </a:lnTo>
                <a:lnTo>
                  <a:pt x="67511" y="27932"/>
                </a:lnTo>
                <a:lnTo>
                  <a:pt x="72186" y="38761"/>
                </a:lnTo>
                <a:lnTo>
                  <a:pt x="73270" y="46249"/>
                </a:lnTo>
                <a:lnTo>
                  <a:pt x="73270" y="32362"/>
                </a:lnTo>
                <a:lnTo>
                  <a:pt x="72155" y="24206"/>
                </a:lnTo>
                <a:lnTo>
                  <a:pt x="67676" y="13898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496" y="2616194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207" y="100775"/>
                </a:moveTo>
                <a:lnTo>
                  <a:pt x="0" y="100775"/>
                </a:lnTo>
                <a:lnTo>
                  <a:pt x="0" y="203676"/>
                </a:lnTo>
                <a:lnTo>
                  <a:pt x="203207" y="203676"/>
                </a:lnTo>
                <a:lnTo>
                  <a:pt x="203207" y="100775"/>
                </a:lnTo>
                <a:close/>
              </a:path>
              <a:path w="203835" h="203835">
                <a:moveTo>
                  <a:pt x="102114" y="0"/>
                </a:moveTo>
                <a:lnTo>
                  <a:pt x="56765" y="15610"/>
                </a:lnTo>
                <a:lnTo>
                  <a:pt x="34843" y="54147"/>
                </a:lnTo>
                <a:lnTo>
                  <a:pt x="34819" y="100775"/>
                </a:lnTo>
                <a:lnTo>
                  <a:pt x="67476" y="100775"/>
                </a:lnTo>
                <a:lnTo>
                  <a:pt x="67501" y="54147"/>
                </a:lnTo>
                <a:lnTo>
                  <a:pt x="68015" y="49912"/>
                </a:lnTo>
                <a:lnTo>
                  <a:pt x="71798" y="40150"/>
                </a:lnTo>
                <a:lnTo>
                  <a:pt x="82073" y="30405"/>
                </a:lnTo>
                <a:lnTo>
                  <a:pt x="102088" y="26015"/>
                </a:lnTo>
                <a:lnTo>
                  <a:pt x="156274" y="26015"/>
                </a:lnTo>
                <a:lnTo>
                  <a:pt x="147342" y="15653"/>
                </a:lnTo>
                <a:lnTo>
                  <a:pt x="126719" y="4178"/>
                </a:lnTo>
                <a:lnTo>
                  <a:pt x="102114" y="0"/>
                </a:lnTo>
                <a:close/>
              </a:path>
              <a:path w="203835" h="203835">
                <a:moveTo>
                  <a:pt x="156274" y="26015"/>
                </a:moveTo>
                <a:lnTo>
                  <a:pt x="102088" y="26015"/>
                </a:lnTo>
                <a:lnTo>
                  <a:pt x="121479" y="30477"/>
                </a:lnTo>
                <a:lnTo>
                  <a:pt x="131824" y="40215"/>
                </a:lnTo>
                <a:lnTo>
                  <a:pt x="135955" y="49937"/>
                </a:lnTo>
                <a:lnTo>
                  <a:pt x="136667" y="54147"/>
                </a:lnTo>
                <a:lnTo>
                  <a:pt x="136702" y="100775"/>
                </a:lnTo>
                <a:lnTo>
                  <a:pt x="169383" y="100775"/>
                </a:lnTo>
                <a:lnTo>
                  <a:pt x="169335" y="54147"/>
                </a:lnTo>
                <a:lnTo>
                  <a:pt x="162157" y="32839"/>
                </a:lnTo>
                <a:lnTo>
                  <a:pt x="156274" y="26015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0850" y="149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0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1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0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1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0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7252" y="1360625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59" h="49530">
                <a:moveTo>
                  <a:pt x="31066" y="0"/>
                </a:moveTo>
                <a:lnTo>
                  <a:pt x="31188" y="304"/>
                </a:lnTo>
                <a:lnTo>
                  <a:pt x="14290" y="6040"/>
                </a:lnTo>
                <a:lnTo>
                  <a:pt x="4960" y="16221"/>
                </a:lnTo>
                <a:lnTo>
                  <a:pt x="947" y="26933"/>
                </a:lnTo>
                <a:lnTo>
                  <a:pt x="0" y="34264"/>
                </a:lnTo>
                <a:lnTo>
                  <a:pt x="0" y="48968"/>
                </a:lnTo>
                <a:lnTo>
                  <a:pt x="1081" y="41040"/>
                </a:lnTo>
                <a:lnTo>
                  <a:pt x="5755" y="29574"/>
                </a:lnTo>
                <a:lnTo>
                  <a:pt x="16711" y="19241"/>
                </a:lnTo>
                <a:lnTo>
                  <a:pt x="36642" y="14715"/>
                </a:lnTo>
                <a:lnTo>
                  <a:pt x="67676" y="14715"/>
                </a:lnTo>
                <a:lnTo>
                  <a:pt x="66965" y="12983"/>
                </a:lnTo>
                <a:lnTo>
                  <a:pt x="54375" y="2411"/>
                </a:lnTo>
                <a:lnTo>
                  <a:pt x="31066" y="0"/>
                </a:lnTo>
                <a:close/>
              </a:path>
              <a:path w="73659" h="49530">
                <a:moveTo>
                  <a:pt x="67676" y="14715"/>
                </a:moveTo>
                <a:lnTo>
                  <a:pt x="36642" y="14715"/>
                </a:lnTo>
                <a:lnTo>
                  <a:pt x="56559" y="19241"/>
                </a:lnTo>
                <a:lnTo>
                  <a:pt x="67512" y="29574"/>
                </a:lnTo>
                <a:lnTo>
                  <a:pt x="72187" y="41040"/>
                </a:lnTo>
                <a:lnTo>
                  <a:pt x="73270" y="48968"/>
                </a:lnTo>
                <a:lnTo>
                  <a:pt x="73270" y="34264"/>
                </a:lnTo>
                <a:lnTo>
                  <a:pt x="72156" y="25629"/>
                </a:lnTo>
                <a:lnTo>
                  <a:pt x="67676" y="14715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2297" y="1333494"/>
            <a:ext cx="203200" cy="215900"/>
          </a:xfrm>
          <a:custGeom>
            <a:avLst/>
            <a:gdLst/>
            <a:ahLst/>
            <a:cxnLst/>
            <a:rect l="l" t="t" r="r" b="b"/>
            <a:pathLst>
              <a:path w="203200" h="215900">
                <a:moveTo>
                  <a:pt x="203206" y="106702"/>
                </a:moveTo>
                <a:lnTo>
                  <a:pt x="0" y="106702"/>
                </a:lnTo>
                <a:lnTo>
                  <a:pt x="0" y="215657"/>
                </a:lnTo>
                <a:lnTo>
                  <a:pt x="203206" y="215657"/>
                </a:lnTo>
                <a:lnTo>
                  <a:pt x="203206" y="106702"/>
                </a:lnTo>
                <a:close/>
              </a:path>
              <a:path w="203200" h="215900">
                <a:moveTo>
                  <a:pt x="102113" y="0"/>
                </a:moveTo>
                <a:lnTo>
                  <a:pt x="56764" y="16528"/>
                </a:lnTo>
                <a:lnTo>
                  <a:pt x="34842" y="57331"/>
                </a:lnTo>
                <a:lnTo>
                  <a:pt x="34818" y="106702"/>
                </a:lnTo>
                <a:lnTo>
                  <a:pt x="67476" y="106702"/>
                </a:lnTo>
                <a:lnTo>
                  <a:pt x="67501" y="57331"/>
                </a:lnTo>
                <a:lnTo>
                  <a:pt x="68015" y="52849"/>
                </a:lnTo>
                <a:lnTo>
                  <a:pt x="71798" y="42512"/>
                </a:lnTo>
                <a:lnTo>
                  <a:pt x="82073" y="32193"/>
                </a:lnTo>
                <a:lnTo>
                  <a:pt x="102088" y="27546"/>
                </a:lnTo>
                <a:lnTo>
                  <a:pt x="156274" y="27546"/>
                </a:lnTo>
                <a:lnTo>
                  <a:pt x="147341" y="16574"/>
                </a:lnTo>
                <a:lnTo>
                  <a:pt x="126718" y="4423"/>
                </a:lnTo>
                <a:lnTo>
                  <a:pt x="102113" y="0"/>
                </a:lnTo>
                <a:close/>
              </a:path>
              <a:path w="203200" h="215900">
                <a:moveTo>
                  <a:pt x="156274" y="27546"/>
                </a:moveTo>
                <a:lnTo>
                  <a:pt x="102088" y="27546"/>
                </a:lnTo>
                <a:lnTo>
                  <a:pt x="121479" y="32270"/>
                </a:lnTo>
                <a:lnTo>
                  <a:pt x="131823" y="42580"/>
                </a:lnTo>
                <a:lnTo>
                  <a:pt x="135954" y="52875"/>
                </a:lnTo>
                <a:lnTo>
                  <a:pt x="136666" y="57331"/>
                </a:lnTo>
                <a:lnTo>
                  <a:pt x="136701" y="106702"/>
                </a:lnTo>
                <a:lnTo>
                  <a:pt x="169382" y="106702"/>
                </a:lnTo>
                <a:lnTo>
                  <a:pt x="169335" y="57331"/>
                </a:lnTo>
                <a:lnTo>
                  <a:pt x="162156" y="34770"/>
                </a:lnTo>
                <a:lnTo>
                  <a:pt x="156274" y="27546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0850" y="2762250"/>
            <a:ext cx="1663700" cy="1016000"/>
          </a:xfrm>
          <a:custGeom>
            <a:avLst/>
            <a:gdLst/>
            <a:ahLst/>
            <a:cxnLst/>
            <a:rect l="l" t="t" r="r" b="b"/>
            <a:pathLst>
              <a:path w="1663700" h="1016000">
                <a:moveTo>
                  <a:pt x="0" y="99751"/>
                </a:moveTo>
                <a:lnTo>
                  <a:pt x="7838" y="60923"/>
                </a:lnTo>
                <a:lnTo>
                  <a:pt x="29216" y="29216"/>
                </a:lnTo>
                <a:lnTo>
                  <a:pt x="60923" y="7838"/>
                </a:lnTo>
                <a:lnTo>
                  <a:pt x="99751" y="0"/>
                </a:lnTo>
                <a:lnTo>
                  <a:pt x="1563949" y="0"/>
                </a:lnTo>
                <a:lnTo>
                  <a:pt x="1602776" y="7838"/>
                </a:lnTo>
                <a:lnTo>
                  <a:pt x="1634483" y="29216"/>
                </a:lnTo>
                <a:lnTo>
                  <a:pt x="1655861" y="60923"/>
                </a:lnTo>
                <a:lnTo>
                  <a:pt x="1663700" y="99751"/>
                </a:lnTo>
                <a:lnTo>
                  <a:pt x="1663700" y="916248"/>
                </a:lnTo>
                <a:lnTo>
                  <a:pt x="1655861" y="955076"/>
                </a:lnTo>
                <a:lnTo>
                  <a:pt x="1634483" y="986783"/>
                </a:lnTo>
                <a:lnTo>
                  <a:pt x="1602776" y="1008161"/>
                </a:lnTo>
                <a:lnTo>
                  <a:pt x="1563949" y="1016000"/>
                </a:lnTo>
                <a:lnTo>
                  <a:pt x="99751" y="1016000"/>
                </a:lnTo>
                <a:lnTo>
                  <a:pt x="60923" y="1008161"/>
                </a:lnTo>
                <a:lnTo>
                  <a:pt x="29216" y="986783"/>
                </a:lnTo>
                <a:lnTo>
                  <a:pt x="7838" y="955076"/>
                </a:lnTo>
                <a:lnTo>
                  <a:pt x="0" y="916248"/>
                </a:lnTo>
                <a:lnTo>
                  <a:pt x="0" y="9975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7252" y="2641818"/>
            <a:ext cx="73660" cy="46355"/>
          </a:xfrm>
          <a:custGeom>
            <a:avLst/>
            <a:gdLst/>
            <a:ahLst/>
            <a:cxnLst/>
            <a:rect l="l" t="t" r="r" b="b"/>
            <a:pathLst>
              <a:path w="73659" h="46355">
                <a:moveTo>
                  <a:pt x="31066" y="0"/>
                </a:moveTo>
                <a:lnTo>
                  <a:pt x="31188" y="288"/>
                </a:lnTo>
                <a:lnTo>
                  <a:pt x="14290" y="5705"/>
                </a:lnTo>
                <a:lnTo>
                  <a:pt x="4960" y="15320"/>
                </a:lnTo>
                <a:lnTo>
                  <a:pt x="947" y="25437"/>
                </a:lnTo>
                <a:lnTo>
                  <a:pt x="0" y="32362"/>
                </a:lnTo>
                <a:lnTo>
                  <a:pt x="0" y="46249"/>
                </a:lnTo>
                <a:lnTo>
                  <a:pt x="1081" y="38761"/>
                </a:lnTo>
                <a:lnTo>
                  <a:pt x="5755" y="27932"/>
                </a:lnTo>
                <a:lnTo>
                  <a:pt x="16711" y="18173"/>
                </a:lnTo>
                <a:lnTo>
                  <a:pt x="36642" y="13898"/>
                </a:lnTo>
                <a:lnTo>
                  <a:pt x="67676" y="13898"/>
                </a:lnTo>
                <a:lnTo>
                  <a:pt x="66965" y="12262"/>
                </a:lnTo>
                <a:lnTo>
                  <a:pt x="54375" y="2277"/>
                </a:lnTo>
                <a:lnTo>
                  <a:pt x="31066" y="0"/>
                </a:lnTo>
                <a:close/>
              </a:path>
              <a:path w="73659" h="46355">
                <a:moveTo>
                  <a:pt x="67676" y="13898"/>
                </a:moveTo>
                <a:lnTo>
                  <a:pt x="36642" y="13898"/>
                </a:lnTo>
                <a:lnTo>
                  <a:pt x="56559" y="18173"/>
                </a:lnTo>
                <a:lnTo>
                  <a:pt x="67512" y="27932"/>
                </a:lnTo>
                <a:lnTo>
                  <a:pt x="72187" y="38761"/>
                </a:lnTo>
                <a:lnTo>
                  <a:pt x="73270" y="46249"/>
                </a:lnTo>
                <a:lnTo>
                  <a:pt x="73270" y="32362"/>
                </a:lnTo>
                <a:lnTo>
                  <a:pt x="72156" y="24206"/>
                </a:lnTo>
                <a:lnTo>
                  <a:pt x="67676" y="13898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72297" y="2616194"/>
            <a:ext cx="203200" cy="203835"/>
          </a:xfrm>
          <a:custGeom>
            <a:avLst/>
            <a:gdLst/>
            <a:ahLst/>
            <a:cxnLst/>
            <a:rect l="l" t="t" r="r" b="b"/>
            <a:pathLst>
              <a:path w="203200" h="203835">
                <a:moveTo>
                  <a:pt x="203206" y="100775"/>
                </a:moveTo>
                <a:lnTo>
                  <a:pt x="0" y="100775"/>
                </a:lnTo>
                <a:lnTo>
                  <a:pt x="0" y="203676"/>
                </a:lnTo>
                <a:lnTo>
                  <a:pt x="203206" y="203676"/>
                </a:lnTo>
                <a:lnTo>
                  <a:pt x="203206" y="100775"/>
                </a:lnTo>
                <a:close/>
              </a:path>
              <a:path w="203200" h="203835">
                <a:moveTo>
                  <a:pt x="102113" y="0"/>
                </a:moveTo>
                <a:lnTo>
                  <a:pt x="56764" y="15610"/>
                </a:lnTo>
                <a:lnTo>
                  <a:pt x="34842" y="54147"/>
                </a:lnTo>
                <a:lnTo>
                  <a:pt x="34818" y="100775"/>
                </a:lnTo>
                <a:lnTo>
                  <a:pt x="67476" y="100775"/>
                </a:lnTo>
                <a:lnTo>
                  <a:pt x="67501" y="54147"/>
                </a:lnTo>
                <a:lnTo>
                  <a:pt x="68015" y="49912"/>
                </a:lnTo>
                <a:lnTo>
                  <a:pt x="71798" y="40150"/>
                </a:lnTo>
                <a:lnTo>
                  <a:pt x="82073" y="30405"/>
                </a:lnTo>
                <a:lnTo>
                  <a:pt x="102088" y="26015"/>
                </a:lnTo>
                <a:lnTo>
                  <a:pt x="156274" y="26015"/>
                </a:lnTo>
                <a:lnTo>
                  <a:pt x="147341" y="15653"/>
                </a:lnTo>
                <a:lnTo>
                  <a:pt x="126718" y="4178"/>
                </a:lnTo>
                <a:lnTo>
                  <a:pt x="102113" y="0"/>
                </a:lnTo>
                <a:close/>
              </a:path>
              <a:path w="203200" h="203835">
                <a:moveTo>
                  <a:pt x="156274" y="26015"/>
                </a:moveTo>
                <a:lnTo>
                  <a:pt x="102088" y="26015"/>
                </a:lnTo>
                <a:lnTo>
                  <a:pt x="121479" y="30477"/>
                </a:lnTo>
                <a:lnTo>
                  <a:pt x="131823" y="40215"/>
                </a:lnTo>
                <a:lnTo>
                  <a:pt x="135954" y="49937"/>
                </a:lnTo>
                <a:lnTo>
                  <a:pt x="136666" y="54147"/>
                </a:lnTo>
                <a:lnTo>
                  <a:pt x="136701" y="100775"/>
                </a:lnTo>
                <a:lnTo>
                  <a:pt x="169382" y="100775"/>
                </a:lnTo>
                <a:lnTo>
                  <a:pt x="169335" y="54147"/>
                </a:lnTo>
                <a:lnTo>
                  <a:pt x="162156" y="32839"/>
                </a:lnTo>
                <a:lnTo>
                  <a:pt x="156274" y="26015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950" y="1670050"/>
            <a:ext cx="2336800" cy="2311400"/>
          </a:xfrm>
          <a:custGeom>
            <a:avLst/>
            <a:gdLst/>
            <a:ahLst/>
            <a:cxnLst/>
            <a:rect l="l" t="t" r="r" b="b"/>
            <a:pathLst>
              <a:path w="2336800" h="2311400">
                <a:moveTo>
                  <a:pt x="0" y="226933"/>
                </a:moveTo>
                <a:lnTo>
                  <a:pt x="4610" y="181198"/>
                </a:lnTo>
                <a:lnTo>
                  <a:pt x="17833" y="138600"/>
                </a:lnTo>
                <a:lnTo>
                  <a:pt x="38756" y="100052"/>
                </a:lnTo>
                <a:lnTo>
                  <a:pt x="66467" y="66467"/>
                </a:lnTo>
                <a:lnTo>
                  <a:pt x="100052" y="38756"/>
                </a:lnTo>
                <a:lnTo>
                  <a:pt x="138600" y="17833"/>
                </a:lnTo>
                <a:lnTo>
                  <a:pt x="181198" y="4610"/>
                </a:lnTo>
                <a:lnTo>
                  <a:pt x="226933" y="0"/>
                </a:lnTo>
                <a:lnTo>
                  <a:pt x="2109867" y="0"/>
                </a:lnTo>
                <a:lnTo>
                  <a:pt x="2155601" y="4610"/>
                </a:lnTo>
                <a:lnTo>
                  <a:pt x="2198199" y="17833"/>
                </a:lnTo>
                <a:lnTo>
                  <a:pt x="2236747" y="38756"/>
                </a:lnTo>
                <a:lnTo>
                  <a:pt x="2270332" y="66467"/>
                </a:lnTo>
                <a:lnTo>
                  <a:pt x="2298043" y="100052"/>
                </a:lnTo>
                <a:lnTo>
                  <a:pt x="2318966" y="138600"/>
                </a:lnTo>
                <a:lnTo>
                  <a:pt x="2332189" y="181198"/>
                </a:lnTo>
                <a:lnTo>
                  <a:pt x="2336800" y="226933"/>
                </a:lnTo>
                <a:lnTo>
                  <a:pt x="2336800" y="2084466"/>
                </a:lnTo>
                <a:lnTo>
                  <a:pt x="2332189" y="2130201"/>
                </a:lnTo>
                <a:lnTo>
                  <a:pt x="2318966" y="2172798"/>
                </a:lnTo>
                <a:lnTo>
                  <a:pt x="2298043" y="2211346"/>
                </a:lnTo>
                <a:lnTo>
                  <a:pt x="2270332" y="2244932"/>
                </a:lnTo>
                <a:lnTo>
                  <a:pt x="2236747" y="2272643"/>
                </a:lnTo>
                <a:lnTo>
                  <a:pt x="2198199" y="2293566"/>
                </a:lnTo>
                <a:lnTo>
                  <a:pt x="2155601" y="2306789"/>
                </a:lnTo>
                <a:lnTo>
                  <a:pt x="2109867" y="2311400"/>
                </a:lnTo>
                <a:lnTo>
                  <a:pt x="226933" y="2311400"/>
                </a:lnTo>
                <a:lnTo>
                  <a:pt x="181198" y="2306789"/>
                </a:lnTo>
                <a:lnTo>
                  <a:pt x="138600" y="2293566"/>
                </a:lnTo>
                <a:lnTo>
                  <a:pt x="100052" y="2272643"/>
                </a:lnTo>
                <a:lnTo>
                  <a:pt x="66467" y="2244932"/>
                </a:lnTo>
                <a:lnTo>
                  <a:pt x="38756" y="2211346"/>
                </a:lnTo>
                <a:lnTo>
                  <a:pt x="17833" y="2172798"/>
                </a:lnTo>
                <a:lnTo>
                  <a:pt x="4610" y="2130201"/>
                </a:lnTo>
                <a:lnTo>
                  <a:pt x="0" y="2084466"/>
                </a:lnTo>
                <a:lnTo>
                  <a:pt x="0" y="226933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000" y="1193800"/>
            <a:ext cx="977900" cy="97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8400" y="4025900"/>
            <a:ext cx="685800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5400" y="3644900"/>
            <a:ext cx="685800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9076" y="4324261"/>
            <a:ext cx="5125085" cy="629285"/>
          </a:xfrm>
          <a:custGeom>
            <a:avLst/>
            <a:gdLst/>
            <a:ahLst/>
            <a:cxnLst/>
            <a:rect l="l" t="t" r="r" b="b"/>
            <a:pathLst>
              <a:path w="5125084" h="629285">
                <a:moveTo>
                  <a:pt x="148732" y="108271"/>
                </a:moveTo>
                <a:lnTo>
                  <a:pt x="66523" y="108271"/>
                </a:lnTo>
                <a:lnTo>
                  <a:pt x="66523" y="609689"/>
                </a:lnTo>
                <a:lnTo>
                  <a:pt x="68020" y="617104"/>
                </a:lnTo>
                <a:lnTo>
                  <a:pt x="72103" y="623159"/>
                </a:lnTo>
                <a:lnTo>
                  <a:pt x="78158" y="627242"/>
                </a:lnTo>
                <a:lnTo>
                  <a:pt x="85573" y="628739"/>
                </a:lnTo>
                <a:lnTo>
                  <a:pt x="5038573" y="628739"/>
                </a:lnTo>
                <a:lnTo>
                  <a:pt x="5045988" y="627242"/>
                </a:lnTo>
                <a:lnTo>
                  <a:pt x="5052043" y="623159"/>
                </a:lnTo>
                <a:lnTo>
                  <a:pt x="5056126" y="617104"/>
                </a:lnTo>
                <a:lnTo>
                  <a:pt x="5057623" y="609689"/>
                </a:lnTo>
                <a:lnTo>
                  <a:pt x="5057623" y="590639"/>
                </a:lnTo>
                <a:lnTo>
                  <a:pt x="104623" y="590639"/>
                </a:lnTo>
                <a:lnTo>
                  <a:pt x="104623" y="108271"/>
                </a:lnTo>
                <a:lnTo>
                  <a:pt x="148732" y="108271"/>
                </a:lnTo>
                <a:close/>
              </a:path>
              <a:path w="5125084" h="629285">
                <a:moveTo>
                  <a:pt x="5057623" y="489271"/>
                </a:moveTo>
                <a:lnTo>
                  <a:pt x="5019523" y="489271"/>
                </a:lnTo>
                <a:lnTo>
                  <a:pt x="5019523" y="590639"/>
                </a:lnTo>
                <a:lnTo>
                  <a:pt x="5057623" y="590639"/>
                </a:lnTo>
                <a:lnTo>
                  <a:pt x="5057623" y="489271"/>
                </a:lnTo>
                <a:close/>
              </a:path>
              <a:path w="5125084" h="629285">
                <a:moveTo>
                  <a:pt x="5038573" y="381000"/>
                </a:moveTo>
                <a:lnTo>
                  <a:pt x="4955443" y="523508"/>
                </a:lnTo>
                <a:lnTo>
                  <a:pt x="4952999" y="530667"/>
                </a:lnTo>
                <a:lnTo>
                  <a:pt x="4953475" y="537955"/>
                </a:lnTo>
                <a:lnTo>
                  <a:pt x="4956648" y="544532"/>
                </a:lnTo>
                <a:lnTo>
                  <a:pt x="4962299" y="549562"/>
                </a:lnTo>
                <a:lnTo>
                  <a:pt x="4969459" y="552005"/>
                </a:lnTo>
                <a:lnTo>
                  <a:pt x="4976746" y="551530"/>
                </a:lnTo>
                <a:lnTo>
                  <a:pt x="4983323" y="548356"/>
                </a:lnTo>
                <a:lnTo>
                  <a:pt x="4988374" y="542670"/>
                </a:lnTo>
                <a:lnTo>
                  <a:pt x="5019523" y="489271"/>
                </a:lnTo>
                <a:lnTo>
                  <a:pt x="5101732" y="489271"/>
                </a:lnTo>
                <a:lnTo>
                  <a:pt x="5038573" y="381000"/>
                </a:lnTo>
                <a:close/>
              </a:path>
              <a:path w="5125084" h="629285">
                <a:moveTo>
                  <a:pt x="5101732" y="489271"/>
                </a:moveTo>
                <a:lnTo>
                  <a:pt x="5057623" y="489271"/>
                </a:lnTo>
                <a:lnTo>
                  <a:pt x="5088793" y="542706"/>
                </a:lnTo>
                <a:lnTo>
                  <a:pt x="5093822" y="548356"/>
                </a:lnTo>
                <a:lnTo>
                  <a:pt x="5100400" y="551530"/>
                </a:lnTo>
                <a:lnTo>
                  <a:pt x="5107687" y="552005"/>
                </a:lnTo>
                <a:lnTo>
                  <a:pt x="5114847" y="549562"/>
                </a:lnTo>
                <a:lnTo>
                  <a:pt x="5119391" y="546911"/>
                </a:lnTo>
                <a:lnTo>
                  <a:pt x="5122430" y="542670"/>
                </a:lnTo>
                <a:lnTo>
                  <a:pt x="5124911" y="533240"/>
                </a:lnTo>
                <a:lnTo>
                  <a:pt x="5124354" y="528052"/>
                </a:lnTo>
                <a:lnTo>
                  <a:pt x="5101732" y="489271"/>
                </a:lnTo>
                <a:close/>
              </a:path>
              <a:path w="5125084" h="629285">
                <a:moveTo>
                  <a:pt x="85573" y="0"/>
                </a:moveTo>
                <a:lnTo>
                  <a:pt x="2443" y="142508"/>
                </a:lnTo>
                <a:lnTo>
                  <a:pt x="0" y="149667"/>
                </a:lnTo>
                <a:lnTo>
                  <a:pt x="475" y="156955"/>
                </a:lnTo>
                <a:lnTo>
                  <a:pt x="3648" y="163532"/>
                </a:lnTo>
                <a:lnTo>
                  <a:pt x="9299" y="168562"/>
                </a:lnTo>
                <a:lnTo>
                  <a:pt x="16459" y="171005"/>
                </a:lnTo>
                <a:lnTo>
                  <a:pt x="23746" y="170530"/>
                </a:lnTo>
                <a:lnTo>
                  <a:pt x="30323" y="167356"/>
                </a:lnTo>
                <a:lnTo>
                  <a:pt x="35353" y="161706"/>
                </a:lnTo>
                <a:lnTo>
                  <a:pt x="66523" y="108271"/>
                </a:lnTo>
                <a:lnTo>
                  <a:pt x="148732" y="108271"/>
                </a:lnTo>
                <a:lnTo>
                  <a:pt x="85573" y="0"/>
                </a:lnTo>
                <a:close/>
              </a:path>
              <a:path w="5125084" h="629285">
                <a:moveTo>
                  <a:pt x="148732" y="108271"/>
                </a:moveTo>
                <a:lnTo>
                  <a:pt x="104623" y="108271"/>
                </a:lnTo>
                <a:lnTo>
                  <a:pt x="135793" y="161706"/>
                </a:lnTo>
                <a:lnTo>
                  <a:pt x="140822" y="167356"/>
                </a:lnTo>
                <a:lnTo>
                  <a:pt x="147400" y="170530"/>
                </a:lnTo>
                <a:lnTo>
                  <a:pt x="154687" y="171005"/>
                </a:lnTo>
                <a:lnTo>
                  <a:pt x="161847" y="168562"/>
                </a:lnTo>
                <a:lnTo>
                  <a:pt x="167497" y="163532"/>
                </a:lnTo>
                <a:lnTo>
                  <a:pt x="170671" y="156955"/>
                </a:lnTo>
                <a:lnTo>
                  <a:pt x="171146" y="149667"/>
                </a:lnTo>
                <a:lnTo>
                  <a:pt x="168703" y="142508"/>
                </a:lnTo>
                <a:lnTo>
                  <a:pt x="148732" y="108271"/>
                </a:lnTo>
                <a:close/>
              </a:path>
            </a:pathLst>
          </a:custGeom>
          <a:solidFill>
            <a:srgbClr val="47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97800" y="1511300"/>
            <a:ext cx="660400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4178300"/>
            <a:ext cx="685800" cy="67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8000" y="43307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97800" y="2806700"/>
            <a:ext cx="660400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7800" y="2311400"/>
            <a:ext cx="736600" cy="736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00175" y="2323494"/>
            <a:ext cx="7298690" cy="233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0">
              <a:lnSpc>
                <a:spcPts val="994"/>
              </a:lnSpc>
              <a:tabLst>
                <a:tab pos="5518150" algn="l"/>
              </a:tabLst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(10.1.1.0/24)	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Internal</a:t>
            </a:r>
            <a:r>
              <a:rPr sz="1000" spc="-10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Server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3308350">
              <a:lnSpc>
                <a:spcPct val="100000"/>
              </a:lnSpc>
              <a:tabLst>
                <a:tab pos="5518150" algn="l"/>
              </a:tabLst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(10.1.3.0/24)	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474746"/>
                </a:solidFill>
                <a:latin typeface="Arial"/>
                <a:cs typeface="Arial"/>
              </a:rPr>
              <a:t>(10.1.4.0/24)</a:t>
            </a:r>
            <a:endParaRPr sz="90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865"/>
              </a:spcBef>
              <a:tabLst>
                <a:tab pos="3975100" algn="l"/>
                <a:tab pos="6184900" algn="l"/>
              </a:tabLst>
            </a:pPr>
            <a:r>
              <a:rPr sz="1500" spc="22" baseline="30555" dirty="0">
                <a:solidFill>
                  <a:srgbClr val="474746"/>
                </a:solidFill>
                <a:latin typeface="Arial"/>
                <a:cs typeface="Arial"/>
              </a:rPr>
              <a:t>192.168.0.0/16	</a:t>
            </a: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</a:t>
            </a:r>
            <a:r>
              <a:rPr sz="900" b="1" spc="-5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5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	</a:t>
            </a: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4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1190"/>
              </a:spcBef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474746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251710">
              <a:lnSpc>
                <a:spcPct val="100000"/>
              </a:lnSpc>
            </a:pPr>
            <a:r>
              <a:rPr sz="1200" spc="30" dirty="0">
                <a:solidFill>
                  <a:srgbClr val="474746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2400" y="596900"/>
            <a:ext cx="8839200" cy="4038600"/>
          </a:xfrm>
          <a:custGeom>
            <a:avLst/>
            <a:gdLst/>
            <a:ahLst/>
            <a:cxnLst/>
            <a:rect l="l" t="t" r="r" b="b"/>
            <a:pathLst>
              <a:path w="8839200" h="4038600">
                <a:moveTo>
                  <a:pt x="0" y="0"/>
                </a:moveTo>
                <a:lnTo>
                  <a:pt x="8839200" y="0"/>
                </a:lnTo>
                <a:lnTo>
                  <a:pt x="88392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1400" y="3211829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4" h="243839">
                <a:moveTo>
                  <a:pt x="0" y="0"/>
                </a:moveTo>
                <a:lnTo>
                  <a:pt x="1074548" y="0"/>
                </a:lnTo>
                <a:lnTo>
                  <a:pt x="107454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5948" y="3211829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1400" y="3455670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4" h="243839">
                <a:moveTo>
                  <a:pt x="0" y="0"/>
                </a:moveTo>
                <a:lnTo>
                  <a:pt x="1074548" y="0"/>
                </a:lnTo>
                <a:lnTo>
                  <a:pt x="107454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55948" y="345567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1400" y="3699509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4" h="243839">
                <a:moveTo>
                  <a:pt x="0" y="0"/>
                </a:moveTo>
                <a:lnTo>
                  <a:pt x="1074548" y="0"/>
                </a:lnTo>
                <a:lnTo>
                  <a:pt x="107454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5948" y="3699509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576637" y="2719387"/>
          <a:ext cx="2294254" cy="122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1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solidFill>
                      <a:srgbClr val="E98E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Destination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88B2B"/>
                      </a:solidFill>
                      <a:prstDash val="solid"/>
                    </a:lnL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E88B2B"/>
                      </a:solidFill>
                      <a:prstDash val="solid"/>
                    </a:lnR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10.1.0.0/16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Local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192.168.0.0/16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VGW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2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0.0.0.0/0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E88B2B"/>
                      </a:solidFill>
                      <a:prstDash val="solid"/>
                    </a:lnL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NAT </a:t>
                      </a:r>
                      <a:r>
                        <a:rPr sz="1000" spc="2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Endpoint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5867400" y="3390900"/>
            <a:ext cx="609600" cy="548640"/>
          </a:xfrm>
          <a:custGeom>
            <a:avLst/>
            <a:gdLst/>
            <a:ahLst/>
            <a:cxnLst/>
            <a:rect l="l" t="t" r="r" b="b"/>
            <a:pathLst>
              <a:path w="609600" h="548639">
                <a:moveTo>
                  <a:pt x="609600" y="0"/>
                </a:moveTo>
                <a:lnTo>
                  <a:pt x="0" y="548639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7400" y="27051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77000" y="3009900"/>
            <a:ext cx="431800" cy="431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1881118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4" h="243839">
                <a:moveTo>
                  <a:pt x="0" y="0"/>
                </a:moveTo>
                <a:lnTo>
                  <a:pt x="1074548" y="0"/>
                </a:lnTo>
                <a:lnTo>
                  <a:pt x="1074548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32148" y="1881118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7600" y="2124958"/>
            <a:ext cx="1075055" cy="243840"/>
          </a:xfrm>
          <a:custGeom>
            <a:avLst/>
            <a:gdLst/>
            <a:ahLst/>
            <a:cxnLst/>
            <a:rect l="l" t="t" r="r" b="b"/>
            <a:pathLst>
              <a:path w="1075054" h="243839">
                <a:moveTo>
                  <a:pt x="0" y="0"/>
                </a:moveTo>
                <a:lnTo>
                  <a:pt x="1074548" y="0"/>
                </a:lnTo>
                <a:lnTo>
                  <a:pt x="107454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2148" y="2124958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201" y="0"/>
                </a:lnTo>
                <a:lnTo>
                  <a:pt x="1219201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652837" y="1388676"/>
          <a:ext cx="2293620" cy="980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1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solidFill>
                      <a:srgbClr val="E98E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165860" algn="l"/>
                        </a:tabLst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Destination	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B w="12700">
                      <a:solidFill>
                        <a:srgbClr val="E88B2B"/>
                      </a:solidFill>
                      <a:prstDash val="solid"/>
                    </a:lnB>
                    <a:solidFill>
                      <a:srgbClr val="B6B6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165860" algn="l"/>
                        </a:tabLst>
                      </a:pP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10.1.0.0/16	Local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1165860" algn="l"/>
                        </a:tabLst>
                      </a:pPr>
                      <a:r>
                        <a:rPr sz="1000" spc="25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0.0.0.0/16	</a:t>
                      </a:r>
                      <a:r>
                        <a:rPr sz="1000" spc="20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IGW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E88B2B"/>
                      </a:solidFill>
                      <a:prstDash val="solid"/>
                    </a:lnL>
                    <a:lnR w="12700">
                      <a:solidFill>
                        <a:srgbClr val="E88B2B"/>
                      </a:solidFill>
                      <a:prstDash val="solid"/>
                    </a:lnR>
                    <a:lnT w="12700">
                      <a:solidFill>
                        <a:srgbClr val="E88B2B"/>
                      </a:solidFill>
                      <a:prstDash val="solid"/>
                    </a:lnT>
                    <a:lnB w="12700">
                      <a:solidFill>
                        <a:srgbClr val="E88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5943600" y="20701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609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43600" y="13843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E98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53200" y="1689100"/>
            <a:ext cx="431800" cy="431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751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What’s </a:t>
            </a:r>
            <a:r>
              <a:rPr sz="2800" spc="10" dirty="0"/>
              <a:t>in </a:t>
            </a:r>
            <a:r>
              <a:rPr sz="2800" spc="-15" dirty="0"/>
              <a:t>the </a:t>
            </a:r>
            <a:r>
              <a:rPr sz="2800" spc="20" dirty="0"/>
              <a:t>VPC </a:t>
            </a:r>
            <a:r>
              <a:rPr sz="2800" spc="-20" dirty="0"/>
              <a:t>tool</a:t>
            </a:r>
            <a:r>
              <a:rPr sz="2800" spc="-70" dirty="0"/>
              <a:t> </a:t>
            </a:r>
            <a:r>
              <a:rPr sz="2800" dirty="0"/>
              <a:t>box?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200" y="749300"/>
            <a:ext cx="4318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129" y="1293468"/>
            <a:ext cx="109904" cy="65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700" y="155229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2" y="0"/>
                </a:lnTo>
              </a:path>
            </a:pathLst>
          </a:custGeom>
          <a:ln w="19604">
            <a:solidFill>
              <a:srgbClr val="866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694" y="1257293"/>
            <a:ext cx="305435" cy="287655"/>
          </a:xfrm>
          <a:custGeom>
            <a:avLst/>
            <a:gdLst/>
            <a:ahLst/>
            <a:cxnLst/>
            <a:rect l="l" t="t" r="r" b="b"/>
            <a:pathLst>
              <a:path w="305434" h="287655">
                <a:moveTo>
                  <a:pt x="304810" y="142270"/>
                </a:moveTo>
                <a:lnTo>
                  <a:pt x="0" y="142270"/>
                </a:lnTo>
                <a:lnTo>
                  <a:pt x="0" y="287543"/>
                </a:lnTo>
                <a:lnTo>
                  <a:pt x="304810" y="287543"/>
                </a:lnTo>
                <a:lnTo>
                  <a:pt x="304810" y="142270"/>
                </a:lnTo>
                <a:close/>
              </a:path>
              <a:path w="305434" h="287655">
                <a:moveTo>
                  <a:pt x="153170" y="0"/>
                </a:moveTo>
                <a:lnTo>
                  <a:pt x="85147" y="22037"/>
                </a:lnTo>
                <a:lnTo>
                  <a:pt x="52265" y="76442"/>
                </a:lnTo>
                <a:lnTo>
                  <a:pt x="52228" y="142270"/>
                </a:lnTo>
                <a:lnTo>
                  <a:pt x="101215" y="142270"/>
                </a:lnTo>
                <a:lnTo>
                  <a:pt x="101252" y="76442"/>
                </a:lnTo>
                <a:lnTo>
                  <a:pt x="102023" y="70465"/>
                </a:lnTo>
                <a:lnTo>
                  <a:pt x="107698" y="56682"/>
                </a:lnTo>
                <a:lnTo>
                  <a:pt x="123110" y="42923"/>
                </a:lnTo>
                <a:lnTo>
                  <a:pt x="153134" y="36727"/>
                </a:lnTo>
                <a:lnTo>
                  <a:pt x="234412" y="36727"/>
                </a:lnTo>
                <a:lnTo>
                  <a:pt x="221013" y="22098"/>
                </a:lnTo>
                <a:lnTo>
                  <a:pt x="190078" y="5898"/>
                </a:lnTo>
                <a:lnTo>
                  <a:pt x="153170" y="0"/>
                </a:lnTo>
                <a:close/>
              </a:path>
              <a:path w="305434" h="287655">
                <a:moveTo>
                  <a:pt x="234412" y="36727"/>
                </a:moveTo>
                <a:lnTo>
                  <a:pt x="153134" y="36727"/>
                </a:lnTo>
                <a:lnTo>
                  <a:pt x="182220" y="43026"/>
                </a:lnTo>
                <a:lnTo>
                  <a:pt x="197736" y="56773"/>
                </a:lnTo>
                <a:lnTo>
                  <a:pt x="203932" y="70499"/>
                </a:lnTo>
                <a:lnTo>
                  <a:pt x="205000" y="76442"/>
                </a:lnTo>
                <a:lnTo>
                  <a:pt x="205053" y="142270"/>
                </a:lnTo>
                <a:lnTo>
                  <a:pt x="254075" y="142270"/>
                </a:lnTo>
                <a:lnTo>
                  <a:pt x="254003" y="76442"/>
                </a:lnTo>
                <a:lnTo>
                  <a:pt x="243235" y="46360"/>
                </a:lnTo>
                <a:lnTo>
                  <a:pt x="234412" y="36727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651000"/>
            <a:ext cx="4318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2578100"/>
            <a:ext cx="4318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3606800"/>
            <a:ext cx="4318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114800"/>
            <a:ext cx="4318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3086100"/>
            <a:ext cx="457200" cy="431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9339" y="838081"/>
            <a:ext cx="7328534" cy="361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595A5D"/>
                </a:solidFill>
                <a:latin typeface="Arial"/>
                <a:cs typeface="Arial"/>
              </a:rPr>
              <a:t>VPC</a:t>
            </a:r>
            <a:r>
              <a:rPr sz="1400" b="1" spc="9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235" dirty="0">
                <a:solidFill>
                  <a:srgbClr val="595A5D"/>
                </a:solidFill>
                <a:latin typeface="Arial"/>
                <a:cs typeface="Arial"/>
              </a:rPr>
              <a:t>-­</a:t>
            </a:r>
            <a:r>
              <a:rPr sz="1400" spc="-21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595A5D"/>
                </a:solidFill>
                <a:latin typeface="Arial"/>
                <a:cs typeface="Arial"/>
              </a:rPr>
              <a:t>User-­defined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address</a:t>
            </a:r>
            <a:r>
              <a:rPr sz="1400" spc="-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space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up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to</a:t>
            </a:r>
            <a:r>
              <a:rPr sz="1400" spc="-6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/16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(65,536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addresses)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474746"/>
                </a:solidFill>
                <a:latin typeface="Arial"/>
                <a:cs typeface="Arial"/>
              </a:rPr>
              <a:t>Subnets</a:t>
            </a:r>
            <a:r>
              <a:rPr sz="1400" b="1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235" dirty="0">
                <a:solidFill>
                  <a:srgbClr val="474746"/>
                </a:solidFill>
                <a:latin typeface="Arial"/>
                <a:cs typeface="Arial"/>
              </a:rPr>
              <a:t>-­</a:t>
            </a:r>
            <a:r>
              <a:rPr sz="1400" spc="-21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200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74746"/>
                </a:solidFill>
                <a:latin typeface="Arial"/>
                <a:cs typeface="Arial"/>
              </a:rPr>
              <a:t>user-­defined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subnets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up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to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20" dirty="0">
                <a:solidFill>
                  <a:srgbClr val="474746"/>
                </a:solidFill>
                <a:latin typeface="Arial"/>
                <a:cs typeface="Arial"/>
              </a:rPr>
              <a:t>Route</a:t>
            </a:r>
            <a:r>
              <a:rPr sz="1400" b="1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474746"/>
                </a:solidFill>
                <a:latin typeface="Arial"/>
                <a:cs typeface="Arial"/>
              </a:rPr>
              <a:t>Tables</a:t>
            </a:r>
            <a:r>
              <a:rPr sz="1400" b="1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–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Define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how</a:t>
            </a:r>
            <a:r>
              <a:rPr sz="1400" spc="-10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traffic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should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be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routed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from/to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each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474746"/>
                </a:solidFill>
                <a:latin typeface="Arial"/>
                <a:cs typeface="Arial"/>
              </a:rPr>
              <a:t>Access</a:t>
            </a:r>
            <a:r>
              <a:rPr sz="1400" b="1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474746"/>
                </a:solidFill>
                <a:latin typeface="Arial"/>
                <a:cs typeface="Arial"/>
              </a:rPr>
              <a:t>Control</a:t>
            </a:r>
            <a:r>
              <a:rPr sz="1400" b="1" spc="-8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474746"/>
                </a:solidFill>
                <a:latin typeface="Arial"/>
                <a:cs typeface="Arial"/>
              </a:rPr>
              <a:t>Lists</a:t>
            </a:r>
            <a:r>
              <a:rPr sz="1400" b="1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–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Stateless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network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filtering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between</a:t>
            </a:r>
            <a:r>
              <a:rPr sz="14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subnets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4060"/>
              </a:lnSpc>
              <a:spcBef>
                <a:spcPts val="105"/>
              </a:spcBef>
            </a:pPr>
            <a:r>
              <a:rPr sz="1400" b="1" spc="10" dirty="0">
                <a:solidFill>
                  <a:srgbClr val="474746"/>
                </a:solidFill>
                <a:latin typeface="Arial"/>
                <a:cs typeface="Arial"/>
              </a:rPr>
              <a:t>Internet</a:t>
            </a:r>
            <a:r>
              <a:rPr sz="1400" b="1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474746"/>
                </a:solidFill>
                <a:latin typeface="Arial"/>
                <a:cs typeface="Arial"/>
              </a:rPr>
              <a:t>Gateway</a:t>
            </a:r>
            <a:r>
              <a:rPr sz="1400" b="1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–</a:t>
            </a:r>
            <a:r>
              <a:rPr sz="1400" spc="-1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400" spc="-12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474746"/>
                </a:solidFill>
                <a:latin typeface="Arial"/>
                <a:cs typeface="Arial"/>
              </a:rPr>
              <a:t>logical</a:t>
            </a:r>
            <a:r>
              <a:rPr sz="1400" b="1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device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enabling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traffic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to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be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routed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to/from</a:t>
            </a:r>
            <a:r>
              <a:rPr sz="14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the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public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internet  </a:t>
            </a:r>
            <a:r>
              <a:rPr sz="1400" b="1" spc="25" dirty="0">
                <a:solidFill>
                  <a:srgbClr val="474746"/>
                </a:solidFill>
                <a:latin typeface="Arial"/>
                <a:cs typeface="Arial"/>
              </a:rPr>
              <a:t>Managed</a:t>
            </a:r>
            <a:r>
              <a:rPr sz="1400" b="1" spc="-4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474746"/>
                </a:solidFill>
                <a:latin typeface="Arial"/>
                <a:cs typeface="Arial"/>
              </a:rPr>
              <a:t>NAT</a:t>
            </a:r>
            <a:r>
              <a:rPr sz="1400" b="1" spc="-4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–</a:t>
            </a:r>
            <a:r>
              <a:rPr sz="1400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Provide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Network</a:t>
            </a:r>
            <a:r>
              <a:rPr sz="1400" spc="-1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Address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Translation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to</a:t>
            </a:r>
            <a:r>
              <a:rPr sz="1400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private</a:t>
            </a:r>
            <a:r>
              <a:rPr sz="1400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instances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74746"/>
                </a:solidFill>
                <a:latin typeface="Arial"/>
                <a:cs typeface="Arial"/>
              </a:rPr>
              <a:t>for</a:t>
            </a:r>
            <a:r>
              <a:rPr sz="14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74746"/>
                </a:solidFill>
                <a:latin typeface="Arial"/>
                <a:cs typeface="Arial"/>
              </a:rPr>
              <a:t>10Gbps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74746"/>
                </a:solidFill>
                <a:latin typeface="Arial"/>
                <a:cs typeface="Arial"/>
              </a:rPr>
              <a:t>traffic  </a:t>
            </a:r>
            <a:r>
              <a:rPr sz="1400" b="1" dirty="0">
                <a:solidFill>
                  <a:srgbClr val="595A5D"/>
                </a:solidFill>
                <a:latin typeface="Arial"/>
                <a:cs typeface="Arial"/>
              </a:rPr>
              <a:t>Virtual</a:t>
            </a:r>
            <a:r>
              <a:rPr sz="1400" b="1" spc="-8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A5D"/>
                </a:solidFill>
                <a:latin typeface="Arial"/>
                <a:cs typeface="Arial"/>
              </a:rPr>
              <a:t>Private</a:t>
            </a:r>
            <a:r>
              <a:rPr sz="1400" b="1" spc="3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595A5D"/>
                </a:solidFill>
                <a:latin typeface="Arial"/>
                <a:cs typeface="Arial"/>
              </a:rPr>
              <a:t>Gateway</a:t>
            </a:r>
            <a:r>
              <a:rPr sz="1400" b="1" spc="-7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235" dirty="0">
                <a:solidFill>
                  <a:srgbClr val="595A5D"/>
                </a:solidFill>
                <a:latin typeface="Arial"/>
                <a:cs typeface="Arial"/>
              </a:rPr>
              <a:t>-­</a:t>
            </a:r>
            <a:r>
              <a:rPr sz="1400" spc="-2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400" spc="-1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Amazon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end</a:t>
            </a:r>
            <a:r>
              <a:rPr sz="1400" spc="-7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of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a</a:t>
            </a:r>
            <a:r>
              <a:rPr sz="1400" spc="3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A5D"/>
                </a:solidFill>
                <a:latin typeface="Arial"/>
                <a:cs typeface="Arial"/>
              </a:rPr>
              <a:t>VPN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connection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10" dirty="0">
                <a:solidFill>
                  <a:srgbClr val="595A5D"/>
                </a:solidFill>
                <a:latin typeface="Arial"/>
                <a:cs typeface="Arial"/>
              </a:rPr>
              <a:t>Customer</a:t>
            </a:r>
            <a:r>
              <a:rPr sz="1400" b="1" spc="-1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595A5D"/>
                </a:solidFill>
                <a:latin typeface="Arial"/>
                <a:cs typeface="Arial"/>
              </a:rPr>
              <a:t>Gateway</a:t>
            </a:r>
            <a:r>
              <a:rPr sz="1400" b="1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235" dirty="0">
                <a:solidFill>
                  <a:srgbClr val="595A5D"/>
                </a:solidFill>
                <a:latin typeface="Arial"/>
                <a:cs typeface="Arial"/>
              </a:rPr>
              <a:t>-­</a:t>
            </a:r>
            <a:r>
              <a:rPr sz="1400" spc="-21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95A5D"/>
                </a:solidFill>
                <a:latin typeface="Arial"/>
                <a:cs typeface="Arial"/>
              </a:rPr>
              <a:t>router</a:t>
            </a:r>
            <a:r>
              <a:rPr sz="1400" spc="-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at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customer</a:t>
            </a:r>
            <a:r>
              <a:rPr sz="1400" spc="-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end</a:t>
            </a:r>
            <a:r>
              <a:rPr sz="1400" spc="-7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95A5D"/>
                </a:solidFill>
                <a:latin typeface="Arial"/>
                <a:cs typeface="Arial"/>
              </a:rPr>
              <a:t>of</a:t>
            </a:r>
            <a:r>
              <a:rPr sz="14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A5D"/>
                </a:solidFill>
                <a:latin typeface="Arial"/>
                <a:cs typeface="Arial"/>
              </a:rPr>
              <a:t>a</a:t>
            </a:r>
            <a:r>
              <a:rPr sz="1400" spc="-6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A5D"/>
                </a:solidFill>
                <a:latin typeface="Arial"/>
                <a:cs typeface="Arial"/>
              </a:rPr>
              <a:t>VPN</a:t>
            </a:r>
            <a:r>
              <a:rPr sz="1400" spc="1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A5D"/>
                </a:solidFill>
                <a:latin typeface="Arial"/>
                <a:cs typeface="Arial"/>
              </a:rPr>
              <a:t>connection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4350" y="2178050"/>
            <a:ext cx="330200" cy="317500"/>
          </a:xfrm>
          <a:custGeom>
            <a:avLst/>
            <a:gdLst/>
            <a:ahLst/>
            <a:cxnLst/>
            <a:rect l="l" t="t" r="r" b="b"/>
            <a:pathLst>
              <a:path w="330200" h="317500">
                <a:moveTo>
                  <a:pt x="0" y="31172"/>
                </a:moveTo>
                <a:lnTo>
                  <a:pt x="2449" y="19038"/>
                </a:lnTo>
                <a:lnTo>
                  <a:pt x="9130" y="9130"/>
                </a:lnTo>
                <a:lnTo>
                  <a:pt x="19038" y="2449"/>
                </a:lnTo>
                <a:lnTo>
                  <a:pt x="31172" y="0"/>
                </a:lnTo>
                <a:lnTo>
                  <a:pt x="299027" y="0"/>
                </a:lnTo>
                <a:lnTo>
                  <a:pt x="311161" y="2449"/>
                </a:lnTo>
                <a:lnTo>
                  <a:pt x="321069" y="9130"/>
                </a:lnTo>
                <a:lnTo>
                  <a:pt x="327750" y="19038"/>
                </a:lnTo>
                <a:lnTo>
                  <a:pt x="330200" y="31172"/>
                </a:lnTo>
                <a:lnTo>
                  <a:pt x="330200" y="286327"/>
                </a:lnTo>
                <a:lnTo>
                  <a:pt x="327750" y="298461"/>
                </a:lnTo>
                <a:lnTo>
                  <a:pt x="321069" y="308369"/>
                </a:lnTo>
                <a:lnTo>
                  <a:pt x="311161" y="315050"/>
                </a:lnTo>
                <a:lnTo>
                  <a:pt x="299027" y="317500"/>
                </a:lnTo>
                <a:lnTo>
                  <a:pt x="31172" y="317500"/>
                </a:lnTo>
                <a:lnTo>
                  <a:pt x="19038" y="315050"/>
                </a:lnTo>
                <a:lnTo>
                  <a:pt x="9130" y="308369"/>
                </a:lnTo>
                <a:lnTo>
                  <a:pt x="2449" y="298461"/>
                </a:lnTo>
                <a:lnTo>
                  <a:pt x="0" y="286327"/>
                </a:lnTo>
                <a:lnTo>
                  <a:pt x="0" y="31172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370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AWS </a:t>
            </a:r>
            <a:r>
              <a:rPr spc="10" dirty="0"/>
              <a:t>Direct</a:t>
            </a:r>
            <a:r>
              <a:rPr spc="-55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27" y="328730"/>
            <a:ext cx="4914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5" dirty="0">
                <a:latin typeface="Arial"/>
                <a:cs typeface="Arial"/>
              </a:rPr>
              <a:t>What </a:t>
            </a:r>
            <a:r>
              <a:rPr sz="2800" b="0" spc="-15" dirty="0">
                <a:latin typeface="Arial"/>
                <a:cs typeface="Arial"/>
              </a:rPr>
              <a:t>is </a:t>
            </a:r>
            <a:r>
              <a:rPr sz="2800" b="0" spc="-40" dirty="0">
                <a:latin typeface="Arial"/>
                <a:cs typeface="Arial"/>
              </a:rPr>
              <a:t>AWS </a:t>
            </a:r>
            <a:r>
              <a:rPr sz="2800" b="0" spc="-10" dirty="0">
                <a:latin typeface="Arial"/>
                <a:cs typeface="Arial"/>
              </a:rPr>
              <a:t>Direct</a:t>
            </a:r>
            <a:r>
              <a:rPr sz="2800" b="0" spc="-125" dirty="0">
                <a:latin typeface="Arial"/>
                <a:cs typeface="Arial"/>
              </a:rPr>
              <a:t> </a:t>
            </a:r>
            <a:r>
              <a:rPr sz="2800" b="0" spc="15" dirty="0">
                <a:latin typeface="Arial"/>
                <a:cs typeface="Arial"/>
              </a:rPr>
              <a:t>Connect…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900" y="1701800"/>
            <a:ext cx="17272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7599" y="1001606"/>
            <a:ext cx="5715000" cy="31115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Dedicated, private pipes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into</a:t>
            </a:r>
            <a:r>
              <a:rPr sz="1800" spc="-1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74746"/>
                </a:solidFill>
                <a:latin typeface="Arial"/>
                <a:cs typeface="Arial"/>
              </a:rPr>
              <a:t>AWS</a:t>
            </a:r>
            <a:endParaRPr sz="1800">
              <a:latin typeface="Arial"/>
              <a:cs typeface="Arial"/>
            </a:endParaRPr>
          </a:p>
          <a:p>
            <a:pPr marL="12700" marR="106045">
              <a:lnSpc>
                <a:spcPct val="138900"/>
              </a:lnSpc>
              <a:spcBef>
                <a:spcPts val="100"/>
              </a:spcBef>
            </a:pP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Create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private (VPC)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or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public virtual interfaces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to </a:t>
            </a:r>
            <a:r>
              <a:rPr sz="1800" spc="-35" dirty="0">
                <a:solidFill>
                  <a:srgbClr val="474746"/>
                </a:solidFill>
                <a:latin typeface="Arial"/>
                <a:cs typeface="Arial"/>
              </a:rPr>
              <a:t>AWS 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Reduced </a:t>
            </a:r>
            <a:r>
              <a:rPr sz="1800" spc="-70" dirty="0">
                <a:solidFill>
                  <a:srgbClr val="474746"/>
                </a:solidFill>
                <a:latin typeface="Arial"/>
                <a:cs typeface="Arial"/>
              </a:rPr>
              <a:t>data-­out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rates </a:t>
            </a:r>
            <a:r>
              <a:rPr sz="1800" spc="-70" dirty="0">
                <a:solidFill>
                  <a:srgbClr val="474746"/>
                </a:solidFill>
                <a:latin typeface="Arial"/>
                <a:cs typeface="Arial"/>
              </a:rPr>
              <a:t>(data-­in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still</a:t>
            </a:r>
            <a:r>
              <a:rPr sz="1800" spc="12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free)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Consistent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network</a:t>
            </a:r>
            <a:r>
              <a:rPr sz="1800" spc="-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12700" marR="1820545">
              <a:lnSpc>
                <a:spcPts val="3100"/>
              </a:lnSpc>
              <a:spcBef>
                <a:spcPts val="160"/>
              </a:spcBef>
            </a:pP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At least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location to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each </a:t>
            </a:r>
            <a:r>
              <a:rPr sz="1800" spc="-35" dirty="0">
                <a:solidFill>
                  <a:srgbClr val="E98E31"/>
                </a:solidFill>
                <a:latin typeface="Arial"/>
                <a:cs typeface="Arial"/>
              </a:rPr>
              <a:t>AWS</a:t>
            </a:r>
            <a:r>
              <a:rPr sz="1800" spc="-140" dirty="0">
                <a:solidFill>
                  <a:srgbClr val="E98E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region 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Option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redundant</a:t>
            </a:r>
            <a:r>
              <a:rPr sz="1800" spc="-25" dirty="0">
                <a:solidFill>
                  <a:srgbClr val="E98E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connections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Multiple </a:t>
            </a:r>
            <a:r>
              <a:rPr sz="1800" spc="-35" dirty="0">
                <a:solidFill>
                  <a:srgbClr val="E98E31"/>
                </a:solidFill>
                <a:latin typeface="Arial"/>
                <a:cs typeface="Arial"/>
              </a:rPr>
              <a:t>AWS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accounts can share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Uses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BGP 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to exchange routing information over 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98E31"/>
                </a:solidFill>
                <a:latin typeface="Arial"/>
                <a:cs typeface="Arial"/>
              </a:rPr>
              <a:t>VLAN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5258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At the </a:t>
            </a:r>
            <a:r>
              <a:rPr sz="2800" spc="10" dirty="0"/>
              <a:t>Direct </a:t>
            </a:r>
            <a:r>
              <a:rPr sz="2800" dirty="0"/>
              <a:t>Connect</a:t>
            </a:r>
            <a:r>
              <a:rPr sz="2800" spc="20" dirty="0"/>
              <a:t> </a:t>
            </a:r>
            <a:r>
              <a:rPr sz="2800" dirty="0"/>
              <a:t>Location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111250"/>
            <a:ext cx="1365250" cy="2946400"/>
          </a:xfrm>
          <a:custGeom>
            <a:avLst/>
            <a:gdLst/>
            <a:ahLst/>
            <a:cxnLst/>
            <a:rect l="l" t="t" r="r" b="b"/>
            <a:pathLst>
              <a:path w="1365250" h="2946400">
                <a:moveTo>
                  <a:pt x="0" y="0"/>
                </a:moveTo>
                <a:lnTo>
                  <a:pt x="1085948" y="0"/>
                </a:lnTo>
                <a:lnTo>
                  <a:pt x="1131252" y="3655"/>
                </a:lnTo>
                <a:lnTo>
                  <a:pt x="1174228" y="14239"/>
                </a:lnTo>
                <a:lnTo>
                  <a:pt x="1214303" y="31175"/>
                </a:lnTo>
                <a:lnTo>
                  <a:pt x="1250900" y="53889"/>
                </a:lnTo>
                <a:lnTo>
                  <a:pt x="1283444" y="81805"/>
                </a:lnTo>
                <a:lnTo>
                  <a:pt x="1311360" y="114349"/>
                </a:lnTo>
                <a:lnTo>
                  <a:pt x="1334074" y="150946"/>
                </a:lnTo>
                <a:lnTo>
                  <a:pt x="1351011" y="191021"/>
                </a:lnTo>
                <a:lnTo>
                  <a:pt x="1361594" y="233997"/>
                </a:lnTo>
                <a:lnTo>
                  <a:pt x="1365250" y="279302"/>
                </a:lnTo>
                <a:lnTo>
                  <a:pt x="1365250" y="2667098"/>
                </a:lnTo>
                <a:lnTo>
                  <a:pt x="1361594" y="2712402"/>
                </a:lnTo>
                <a:lnTo>
                  <a:pt x="1351011" y="2755378"/>
                </a:lnTo>
                <a:lnTo>
                  <a:pt x="1334074" y="2795453"/>
                </a:lnTo>
                <a:lnTo>
                  <a:pt x="1311360" y="2832050"/>
                </a:lnTo>
                <a:lnTo>
                  <a:pt x="1283444" y="2864594"/>
                </a:lnTo>
                <a:lnTo>
                  <a:pt x="1250900" y="2892510"/>
                </a:lnTo>
                <a:lnTo>
                  <a:pt x="1214303" y="2915224"/>
                </a:lnTo>
                <a:lnTo>
                  <a:pt x="1174228" y="2932161"/>
                </a:lnTo>
                <a:lnTo>
                  <a:pt x="1131252" y="2942744"/>
                </a:lnTo>
                <a:lnTo>
                  <a:pt x="1085948" y="2946400"/>
                </a:lnTo>
                <a:lnTo>
                  <a:pt x="0" y="2946400"/>
                </a:lnTo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859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6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083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5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800" y="22733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4100" y="1092200"/>
            <a:ext cx="6096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587500"/>
            <a:ext cx="2667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35300"/>
            <a:ext cx="2667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100" y="2260600"/>
            <a:ext cx="6096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8450" y="1123950"/>
            <a:ext cx="1225550" cy="284480"/>
          </a:xfrm>
          <a:custGeom>
            <a:avLst/>
            <a:gdLst/>
            <a:ahLst/>
            <a:cxnLst/>
            <a:rect l="l" t="t" r="r" b="b"/>
            <a:pathLst>
              <a:path w="1225550" h="284480">
                <a:moveTo>
                  <a:pt x="0" y="284290"/>
                </a:moveTo>
                <a:lnTo>
                  <a:pt x="3720" y="238177"/>
                </a:lnTo>
                <a:lnTo>
                  <a:pt x="14493" y="194432"/>
                </a:lnTo>
                <a:lnTo>
                  <a:pt x="31732" y="153642"/>
                </a:lnTo>
                <a:lnTo>
                  <a:pt x="54851" y="116392"/>
                </a:lnTo>
                <a:lnTo>
                  <a:pt x="83266" y="83266"/>
                </a:lnTo>
                <a:lnTo>
                  <a:pt x="116392" y="54851"/>
                </a:lnTo>
                <a:lnTo>
                  <a:pt x="153642" y="31732"/>
                </a:lnTo>
                <a:lnTo>
                  <a:pt x="194432" y="14493"/>
                </a:lnTo>
                <a:lnTo>
                  <a:pt x="238177" y="3720"/>
                </a:lnTo>
                <a:lnTo>
                  <a:pt x="284290" y="0"/>
                </a:lnTo>
                <a:lnTo>
                  <a:pt x="1225549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8450" y="1408240"/>
            <a:ext cx="1225550" cy="2611755"/>
          </a:xfrm>
          <a:custGeom>
            <a:avLst/>
            <a:gdLst/>
            <a:ahLst/>
            <a:cxnLst/>
            <a:rect l="l" t="t" r="r" b="b"/>
            <a:pathLst>
              <a:path w="1225550" h="2611754">
                <a:moveTo>
                  <a:pt x="1225549" y="2611309"/>
                </a:moveTo>
                <a:lnTo>
                  <a:pt x="284290" y="2611309"/>
                </a:lnTo>
                <a:lnTo>
                  <a:pt x="238177" y="2607588"/>
                </a:lnTo>
                <a:lnTo>
                  <a:pt x="194432" y="2596815"/>
                </a:lnTo>
                <a:lnTo>
                  <a:pt x="153642" y="2579577"/>
                </a:lnTo>
                <a:lnTo>
                  <a:pt x="116392" y="2556457"/>
                </a:lnTo>
                <a:lnTo>
                  <a:pt x="83266" y="2528042"/>
                </a:lnTo>
                <a:lnTo>
                  <a:pt x="54851" y="2494916"/>
                </a:lnTo>
                <a:lnTo>
                  <a:pt x="31732" y="2457666"/>
                </a:lnTo>
                <a:lnTo>
                  <a:pt x="14493" y="2416876"/>
                </a:lnTo>
                <a:lnTo>
                  <a:pt x="3720" y="2373131"/>
                </a:lnTo>
                <a:lnTo>
                  <a:pt x="0" y="2327018"/>
                </a:lnTo>
                <a:lnTo>
                  <a:pt x="0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4700" y="1524000"/>
            <a:ext cx="7366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9000" y="1663700"/>
            <a:ext cx="635000" cy="73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07400" y="2832100"/>
            <a:ext cx="7239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1700" y="2959100"/>
            <a:ext cx="6223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2400" y="2298700"/>
            <a:ext cx="330200" cy="558800"/>
          </a:xfrm>
          <a:custGeom>
            <a:avLst/>
            <a:gdLst/>
            <a:ahLst/>
            <a:cxnLst/>
            <a:rect l="l" t="t" r="r" b="b"/>
            <a:pathLst>
              <a:path w="330200" h="558800">
                <a:moveTo>
                  <a:pt x="0" y="0"/>
                </a:moveTo>
                <a:lnTo>
                  <a:pt x="330200" y="0"/>
                </a:lnTo>
                <a:lnTo>
                  <a:pt x="3302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9200" y="22098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806" y="4627955"/>
            <a:ext cx="660400" cy="134620"/>
          </a:xfrm>
          <a:custGeom>
            <a:avLst/>
            <a:gdLst/>
            <a:ahLst/>
            <a:cxnLst/>
            <a:rect l="l" t="t" r="r" b="b"/>
            <a:pathLst>
              <a:path w="660400" h="134620">
                <a:moveTo>
                  <a:pt x="0" y="0"/>
                </a:moveTo>
                <a:lnTo>
                  <a:pt x="0" y="24440"/>
                </a:lnTo>
                <a:lnTo>
                  <a:pt x="10488" y="64744"/>
                </a:lnTo>
                <a:lnTo>
                  <a:pt x="39097" y="100026"/>
                </a:lnTo>
                <a:lnTo>
                  <a:pt x="81541" y="125041"/>
                </a:lnTo>
                <a:lnTo>
                  <a:pt x="133532" y="134545"/>
                </a:lnTo>
                <a:lnTo>
                  <a:pt x="526834" y="134545"/>
                </a:lnTo>
                <a:lnTo>
                  <a:pt x="578775" y="125041"/>
                </a:lnTo>
                <a:lnTo>
                  <a:pt x="604491" y="109890"/>
                </a:lnTo>
                <a:lnTo>
                  <a:pt x="532530" y="109890"/>
                </a:lnTo>
                <a:lnTo>
                  <a:pt x="127704" y="109874"/>
                </a:lnTo>
                <a:lnTo>
                  <a:pt x="77779" y="99008"/>
                </a:lnTo>
                <a:lnTo>
                  <a:pt x="37211" y="73866"/>
                </a:lnTo>
                <a:lnTo>
                  <a:pt x="9963" y="39259"/>
                </a:lnTo>
                <a:lnTo>
                  <a:pt x="0" y="0"/>
                </a:lnTo>
                <a:close/>
              </a:path>
              <a:path w="660400" h="134620">
                <a:moveTo>
                  <a:pt x="660400" y="0"/>
                </a:moveTo>
                <a:lnTo>
                  <a:pt x="650406" y="39275"/>
                </a:lnTo>
                <a:lnTo>
                  <a:pt x="623093" y="73898"/>
                </a:lnTo>
                <a:lnTo>
                  <a:pt x="582466" y="99045"/>
                </a:lnTo>
                <a:lnTo>
                  <a:pt x="532530" y="109890"/>
                </a:lnTo>
                <a:lnTo>
                  <a:pt x="604491" y="109890"/>
                </a:lnTo>
                <a:lnTo>
                  <a:pt x="621236" y="100026"/>
                </a:lnTo>
                <a:lnTo>
                  <a:pt x="649887" y="64744"/>
                </a:lnTo>
                <a:lnTo>
                  <a:pt x="660400" y="24440"/>
                </a:lnTo>
                <a:lnTo>
                  <a:pt x="660400" y="0"/>
                </a:lnTo>
                <a:close/>
              </a:path>
              <a:path w="660400" h="134620">
                <a:moveTo>
                  <a:pt x="126681" y="105512"/>
                </a:moveTo>
                <a:lnTo>
                  <a:pt x="127704" y="109874"/>
                </a:lnTo>
                <a:lnTo>
                  <a:pt x="532533" y="109874"/>
                </a:lnTo>
                <a:lnTo>
                  <a:pt x="533454" y="105924"/>
                </a:lnTo>
                <a:lnTo>
                  <a:pt x="126681" y="105512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801" y="4330700"/>
            <a:ext cx="660400" cy="407670"/>
          </a:xfrm>
          <a:custGeom>
            <a:avLst/>
            <a:gdLst/>
            <a:ahLst/>
            <a:cxnLst/>
            <a:rect l="l" t="t" r="r" b="b"/>
            <a:pathLst>
              <a:path w="660400" h="407670">
                <a:moveTo>
                  <a:pt x="254121" y="0"/>
                </a:moveTo>
                <a:lnTo>
                  <a:pt x="209253" y="5964"/>
                </a:lnTo>
                <a:lnTo>
                  <a:pt x="168934" y="22796"/>
                </a:lnTo>
                <a:lnTo>
                  <a:pt x="134775" y="48907"/>
                </a:lnTo>
                <a:lnTo>
                  <a:pt x="108383" y="82705"/>
                </a:lnTo>
                <a:lnTo>
                  <a:pt x="91369" y="122599"/>
                </a:lnTo>
                <a:lnTo>
                  <a:pt x="85340" y="167000"/>
                </a:lnTo>
                <a:lnTo>
                  <a:pt x="85340" y="168646"/>
                </a:lnTo>
                <a:lnTo>
                  <a:pt x="85587" y="171905"/>
                </a:lnTo>
                <a:lnTo>
                  <a:pt x="51131" y="189852"/>
                </a:lnTo>
                <a:lnTo>
                  <a:pt x="24053" y="218627"/>
                </a:lnTo>
                <a:lnTo>
                  <a:pt x="6345" y="252620"/>
                </a:lnTo>
                <a:lnTo>
                  <a:pt x="0" y="286223"/>
                </a:lnTo>
                <a:lnTo>
                  <a:pt x="0" y="297266"/>
                </a:lnTo>
                <a:lnTo>
                  <a:pt x="10491" y="337575"/>
                </a:lnTo>
                <a:lnTo>
                  <a:pt x="39103" y="372868"/>
                </a:lnTo>
                <a:lnTo>
                  <a:pt x="81548" y="397895"/>
                </a:lnTo>
                <a:lnTo>
                  <a:pt x="133532" y="407404"/>
                </a:lnTo>
                <a:lnTo>
                  <a:pt x="526850" y="407404"/>
                </a:lnTo>
                <a:lnTo>
                  <a:pt x="578782" y="397895"/>
                </a:lnTo>
                <a:lnTo>
                  <a:pt x="621238" y="372868"/>
                </a:lnTo>
                <a:lnTo>
                  <a:pt x="649887" y="337575"/>
                </a:lnTo>
                <a:lnTo>
                  <a:pt x="660400" y="297266"/>
                </a:lnTo>
                <a:lnTo>
                  <a:pt x="660400" y="286223"/>
                </a:lnTo>
                <a:lnTo>
                  <a:pt x="651271" y="246738"/>
                </a:lnTo>
                <a:lnTo>
                  <a:pt x="626189" y="209055"/>
                </a:lnTo>
                <a:lnTo>
                  <a:pt x="588610" y="179870"/>
                </a:lnTo>
                <a:lnTo>
                  <a:pt x="541990" y="165881"/>
                </a:lnTo>
                <a:lnTo>
                  <a:pt x="534573" y="133855"/>
                </a:lnTo>
                <a:lnTo>
                  <a:pt x="516150" y="107817"/>
                </a:lnTo>
                <a:lnTo>
                  <a:pt x="502286" y="98781"/>
                </a:lnTo>
                <a:lnTo>
                  <a:pt x="408176" y="98781"/>
                </a:lnTo>
                <a:lnTo>
                  <a:pt x="382575" y="58816"/>
                </a:lnTo>
                <a:lnTo>
                  <a:pt x="346930" y="27585"/>
                </a:lnTo>
                <a:lnTo>
                  <a:pt x="303395" y="7257"/>
                </a:lnTo>
                <a:lnTo>
                  <a:pt x="254121" y="0"/>
                </a:lnTo>
                <a:close/>
              </a:path>
              <a:path w="660400" h="407670">
                <a:moveTo>
                  <a:pt x="456616" y="83919"/>
                </a:moveTo>
                <a:lnTo>
                  <a:pt x="443371" y="84932"/>
                </a:lnTo>
                <a:lnTo>
                  <a:pt x="430780" y="87857"/>
                </a:lnTo>
                <a:lnTo>
                  <a:pt x="418998" y="92529"/>
                </a:lnTo>
                <a:lnTo>
                  <a:pt x="408176" y="98781"/>
                </a:lnTo>
                <a:lnTo>
                  <a:pt x="502286" y="98781"/>
                </a:lnTo>
                <a:lnTo>
                  <a:pt x="489303" y="90320"/>
                </a:lnTo>
                <a:lnTo>
                  <a:pt x="456616" y="83919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959" y="4522418"/>
            <a:ext cx="331321" cy="1610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6100" y="4165600"/>
            <a:ext cx="736600" cy="736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76025" y="4636773"/>
            <a:ext cx="325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RP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35200" y="1943100"/>
            <a:ext cx="2667000" cy="2857500"/>
          </a:xfrm>
          <a:custGeom>
            <a:avLst/>
            <a:gdLst/>
            <a:ahLst/>
            <a:cxnLst/>
            <a:rect l="l" t="t" r="r" b="b"/>
            <a:pathLst>
              <a:path w="2667000" h="2857500">
                <a:moveTo>
                  <a:pt x="0" y="0"/>
                </a:moveTo>
                <a:lnTo>
                  <a:pt x="2667000" y="0"/>
                </a:lnTo>
                <a:lnTo>
                  <a:pt x="26670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7600" y="2171700"/>
            <a:ext cx="1028700" cy="1130300"/>
          </a:xfrm>
          <a:custGeom>
            <a:avLst/>
            <a:gdLst/>
            <a:ahLst/>
            <a:cxnLst/>
            <a:rect l="l" t="t" r="r" b="b"/>
            <a:pathLst>
              <a:path w="1028700" h="1130300">
                <a:moveTo>
                  <a:pt x="0" y="0"/>
                </a:moveTo>
                <a:lnTo>
                  <a:pt x="1028700" y="0"/>
                </a:lnTo>
                <a:lnTo>
                  <a:pt x="1028700" y="1130300"/>
                </a:lnTo>
                <a:lnTo>
                  <a:pt x="0" y="1130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171700"/>
            <a:ext cx="1168400" cy="2489200"/>
          </a:xfrm>
          <a:custGeom>
            <a:avLst/>
            <a:gdLst/>
            <a:ahLst/>
            <a:cxnLst/>
            <a:rect l="l" t="t" r="r" b="b"/>
            <a:pathLst>
              <a:path w="1168400" h="2489200">
                <a:moveTo>
                  <a:pt x="0" y="0"/>
                </a:moveTo>
                <a:lnTo>
                  <a:pt x="1168400" y="0"/>
                </a:lnTo>
                <a:lnTo>
                  <a:pt x="1168400" y="2489200"/>
                </a:lnTo>
                <a:lnTo>
                  <a:pt x="0" y="248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78154" y="2834003"/>
            <a:ext cx="616585" cy="4292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8900" marR="5080" indent="-76200">
              <a:lnSpc>
                <a:spcPct val="97200"/>
              </a:lnSpc>
              <a:spcBef>
                <a:spcPts val="13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  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52491" y="2818615"/>
            <a:ext cx="58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474746"/>
                </a:solidFill>
                <a:latin typeface="Arial"/>
                <a:cs typeface="Arial"/>
              </a:rPr>
              <a:t>m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r 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4827" y="1936537"/>
            <a:ext cx="1259840" cy="43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</a:t>
            </a:r>
            <a:r>
              <a:rPr sz="1000" spc="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81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64300" y="2578100"/>
            <a:ext cx="1107440" cy="0"/>
          </a:xfrm>
          <a:custGeom>
            <a:avLst/>
            <a:gdLst/>
            <a:ahLst/>
            <a:cxnLst/>
            <a:rect l="l" t="t" r="r" b="b"/>
            <a:pathLst>
              <a:path w="1107440">
                <a:moveTo>
                  <a:pt x="0" y="0"/>
                </a:moveTo>
                <a:lnTo>
                  <a:pt x="1107084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4350" y="2578100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3700" y="2578100"/>
            <a:ext cx="2317750" cy="0"/>
          </a:xfrm>
          <a:custGeom>
            <a:avLst/>
            <a:gdLst/>
            <a:ahLst/>
            <a:cxnLst/>
            <a:rect l="l" t="t" r="r" b="b"/>
            <a:pathLst>
              <a:path w="2317750">
                <a:moveTo>
                  <a:pt x="0" y="0"/>
                </a:moveTo>
                <a:lnTo>
                  <a:pt x="231775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7590" y="2043968"/>
            <a:ext cx="1348740" cy="814705"/>
          </a:xfrm>
          <a:custGeom>
            <a:avLst/>
            <a:gdLst/>
            <a:ahLst/>
            <a:cxnLst/>
            <a:rect l="l" t="t" r="r" b="b"/>
            <a:pathLst>
              <a:path w="1348740" h="814705">
                <a:moveTo>
                  <a:pt x="518836" y="0"/>
                </a:moveTo>
                <a:lnTo>
                  <a:pt x="472070" y="3046"/>
                </a:lnTo>
                <a:lnTo>
                  <a:pt x="427218" y="11922"/>
                </a:lnTo>
                <a:lnTo>
                  <a:pt x="384691" y="26228"/>
                </a:lnTo>
                <a:lnTo>
                  <a:pt x="344899" y="45568"/>
                </a:lnTo>
                <a:lnTo>
                  <a:pt x="308251" y="69545"/>
                </a:lnTo>
                <a:lnTo>
                  <a:pt x="275159" y="97760"/>
                </a:lnTo>
                <a:lnTo>
                  <a:pt x="246033" y="129816"/>
                </a:lnTo>
                <a:lnTo>
                  <a:pt x="221282" y="165316"/>
                </a:lnTo>
                <a:lnTo>
                  <a:pt x="201318" y="203863"/>
                </a:lnTo>
                <a:lnTo>
                  <a:pt x="186549" y="245059"/>
                </a:lnTo>
                <a:lnTo>
                  <a:pt x="177387" y="288506"/>
                </a:lnTo>
                <a:lnTo>
                  <a:pt x="174242" y="333808"/>
                </a:lnTo>
                <a:lnTo>
                  <a:pt x="174242" y="337078"/>
                </a:lnTo>
                <a:lnTo>
                  <a:pt x="174617" y="340250"/>
                </a:lnTo>
                <a:lnTo>
                  <a:pt x="174720" y="343522"/>
                </a:lnTo>
                <a:lnTo>
                  <a:pt x="126321" y="364544"/>
                </a:lnTo>
                <a:lnTo>
                  <a:pt x="84037" y="396798"/>
                </a:lnTo>
                <a:lnTo>
                  <a:pt x="49066" y="436986"/>
                </a:lnTo>
                <a:lnTo>
                  <a:pt x="22605" y="481811"/>
                </a:lnTo>
                <a:lnTo>
                  <a:pt x="5850" y="527976"/>
                </a:lnTo>
                <a:lnTo>
                  <a:pt x="0" y="572184"/>
                </a:lnTo>
                <a:lnTo>
                  <a:pt x="0" y="594191"/>
                </a:lnTo>
                <a:lnTo>
                  <a:pt x="5540" y="635049"/>
                </a:lnTo>
                <a:lnTo>
                  <a:pt x="21431" y="674719"/>
                </a:lnTo>
                <a:lnTo>
                  <a:pt x="46574" y="711888"/>
                </a:lnTo>
                <a:lnTo>
                  <a:pt x="79871" y="745242"/>
                </a:lnTo>
                <a:lnTo>
                  <a:pt x="120224" y="773469"/>
                </a:lnTo>
                <a:lnTo>
                  <a:pt x="166535" y="795257"/>
                </a:lnTo>
                <a:lnTo>
                  <a:pt x="217706" y="809292"/>
                </a:lnTo>
                <a:lnTo>
                  <a:pt x="272639" y="814263"/>
                </a:lnTo>
                <a:lnTo>
                  <a:pt x="1075579" y="814263"/>
                </a:lnTo>
                <a:lnTo>
                  <a:pt x="1130512" y="809292"/>
                </a:lnTo>
                <a:lnTo>
                  <a:pt x="1181684" y="795257"/>
                </a:lnTo>
                <a:lnTo>
                  <a:pt x="1227995" y="773469"/>
                </a:lnTo>
                <a:lnTo>
                  <a:pt x="1268347" y="745242"/>
                </a:lnTo>
                <a:lnTo>
                  <a:pt x="1301644" y="711888"/>
                </a:lnTo>
                <a:lnTo>
                  <a:pt x="1326787" y="674719"/>
                </a:lnTo>
                <a:lnTo>
                  <a:pt x="1342678" y="635049"/>
                </a:lnTo>
                <a:lnTo>
                  <a:pt x="1348219" y="594191"/>
                </a:lnTo>
                <a:lnTo>
                  <a:pt x="1348219" y="572184"/>
                </a:lnTo>
                <a:lnTo>
                  <a:pt x="1343412" y="533090"/>
                </a:lnTo>
                <a:lnTo>
                  <a:pt x="1329580" y="493229"/>
                </a:lnTo>
                <a:lnTo>
                  <a:pt x="1307609" y="454271"/>
                </a:lnTo>
                <a:lnTo>
                  <a:pt x="1278382" y="417886"/>
                </a:lnTo>
                <a:lnTo>
                  <a:pt x="1242786" y="385746"/>
                </a:lnTo>
                <a:lnTo>
                  <a:pt x="1201705" y="359520"/>
                </a:lnTo>
                <a:lnTo>
                  <a:pt x="1156024" y="340879"/>
                </a:lnTo>
                <a:lnTo>
                  <a:pt x="1106627" y="331494"/>
                </a:lnTo>
                <a:lnTo>
                  <a:pt x="1099216" y="287799"/>
                </a:lnTo>
                <a:lnTo>
                  <a:pt x="1081058" y="248635"/>
                </a:lnTo>
                <a:lnTo>
                  <a:pt x="1053714" y="215523"/>
                </a:lnTo>
                <a:lnTo>
                  <a:pt x="1029034" y="197502"/>
                </a:lnTo>
                <a:lnTo>
                  <a:pt x="833271" y="197502"/>
                </a:lnTo>
                <a:lnTo>
                  <a:pt x="810033" y="155621"/>
                </a:lnTo>
                <a:lnTo>
                  <a:pt x="781113" y="117572"/>
                </a:lnTo>
                <a:lnTo>
                  <a:pt x="747057" y="83897"/>
                </a:lnTo>
                <a:lnTo>
                  <a:pt x="708411" y="55133"/>
                </a:lnTo>
                <a:lnTo>
                  <a:pt x="665720" y="31822"/>
                </a:lnTo>
                <a:lnTo>
                  <a:pt x="619530" y="14503"/>
                </a:lnTo>
                <a:lnTo>
                  <a:pt x="570387" y="3715"/>
                </a:lnTo>
                <a:lnTo>
                  <a:pt x="518836" y="0"/>
                </a:lnTo>
                <a:close/>
              </a:path>
              <a:path w="1348740" h="814705">
                <a:moveTo>
                  <a:pt x="932145" y="167730"/>
                </a:moveTo>
                <a:lnTo>
                  <a:pt x="905162" y="169747"/>
                </a:lnTo>
                <a:lnTo>
                  <a:pt x="879484" y="175590"/>
                </a:lnTo>
                <a:lnTo>
                  <a:pt x="855418" y="184946"/>
                </a:lnTo>
                <a:lnTo>
                  <a:pt x="833271" y="197502"/>
                </a:lnTo>
                <a:lnTo>
                  <a:pt x="1029034" y="197502"/>
                </a:lnTo>
                <a:lnTo>
                  <a:pt x="1018741" y="189986"/>
                </a:lnTo>
                <a:lnTo>
                  <a:pt x="977698" y="173548"/>
                </a:lnTo>
                <a:lnTo>
                  <a:pt x="932145" y="1677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10639" y="2043968"/>
            <a:ext cx="1348105" cy="817880"/>
          </a:xfrm>
          <a:custGeom>
            <a:avLst/>
            <a:gdLst/>
            <a:ahLst/>
            <a:cxnLst/>
            <a:rect l="l" t="t" r="r" b="b"/>
            <a:pathLst>
              <a:path w="1348104" h="817880">
                <a:moveTo>
                  <a:pt x="170736" y="342469"/>
                </a:moveTo>
                <a:lnTo>
                  <a:pt x="171568" y="340251"/>
                </a:lnTo>
                <a:lnTo>
                  <a:pt x="171193" y="337079"/>
                </a:lnTo>
                <a:lnTo>
                  <a:pt x="171193" y="333807"/>
                </a:lnTo>
                <a:lnTo>
                  <a:pt x="174338" y="288506"/>
                </a:lnTo>
                <a:lnTo>
                  <a:pt x="183500" y="245058"/>
                </a:lnTo>
                <a:lnTo>
                  <a:pt x="198269" y="203863"/>
                </a:lnTo>
                <a:lnTo>
                  <a:pt x="218233" y="165316"/>
                </a:lnTo>
                <a:lnTo>
                  <a:pt x="242984" y="129816"/>
                </a:lnTo>
                <a:lnTo>
                  <a:pt x="272110" y="97759"/>
                </a:lnTo>
                <a:lnTo>
                  <a:pt x="305202" y="69544"/>
                </a:lnTo>
                <a:lnTo>
                  <a:pt x="341850" y="45568"/>
                </a:lnTo>
                <a:lnTo>
                  <a:pt x="381642" y="26228"/>
                </a:lnTo>
                <a:lnTo>
                  <a:pt x="424169" y="11922"/>
                </a:lnTo>
                <a:lnTo>
                  <a:pt x="469021" y="3046"/>
                </a:lnTo>
                <a:lnTo>
                  <a:pt x="515787" y="0"/>
                </a:lnTo>
                <a:lnTo>
                  <a:pt x="567338" y="3715"/>
                </a:lnTo>
                <a:lnTo>
                  <a:pt x="616481" y="14503"/>
                </a:lnTo>
                <a:lnTo>
                  <a:pt x="662671" y="31822"/>
                </a:lnTo>
                <a:lnTo>
                  <a:pt x="705362" y="55133"/>
                </a:lnTo>
                <a:lnTo>
                  <a:pt x="744008" y="83896"/>
                </a:lnTo>
                <a:lnTo>
                  <a:pt x="778064" y="117572"/>
                </a:lnTo>
                <a:lnTo>
                  <a:pt x="806984" y="155621"/>
                </a:lnTo>
                <a:lnTo>
                  <a:pt x="830222" y="197502"/>
                </a:lnTo>
                <a:lnTo>
                  <a:pt x="852369" y="184946"/>
                </a:lnTo>
                <a:lnTo>
                  <a:pt x="876435" y="175590"/>
                </a:lnTo>
                <a:lnTo>
                  <a:pt x="902113" y="169747"/>
                </a:lnTo>
                <a:lnTo>
                  <a:pt x="929097" y="167730"/>
                </a:lnTo>
                <a:lnTo>
                  <a:pt x="974649" y="173548"/>
                </a:lnTo>
                <a:lnTo>
                  <a:pt x="1015691" y="189987"/>
                </a:lnTo>
                <a:lnTo>
                  <a:pt x="1050664" y="215523"/>
                </a:lnTo>
                <a:lnTo>
                  <a:pt x="1078009" y="248635"/>
                </a:lnTo>
                <a:lnTo>
                  <a:pt x="1096166" y="287800"/>
                </a:lnTo>
                <a:lnTo>
                  <a:pt x="1103577" y="331494"/>
                </a:lnTo>
                <a:lnTo>
                  <a:pt x="1152979" y="340880"/>
                </a:lnTo>
                <a:lnTo>
                  <a:pt x="1198694" y="359521"/>
                </a:lnTo>
                <a:lnTo>
                  <a:pt x="1239865" y="385747"/>
                </a:lnTo>
                <a:lnTo>
                  <a:pt x="1275636" y="417887"/>
                </a:lnTo>
                <a:lnTo>
                  <a:pt x="1305151" y="454271"/>
                </a:lnTo>
                <a:lnTo>
                  <a:pt x="1327553" y="493229"/>
                </a:lnTo>
                <a:lnTo>
                  <a:pt x="1341986" y="533090"/>
                </a:lnTo>
                <a:lnTo>
                  <a:pt x="1347593" y="572184"/>
                </a:lnTo>
                <a:lnTo>
                  <a:pt x="1347593" y="594191"/>
                </a:lnTo>
                <a:lnTo>
                  <a:pt x="1341252" y="635056"/>
                </a:lnTo>
                <a:lnTo>
                  <a:pt x="1324760" y="674768"/>
                </a:lnTo>
                <a:lnTo>
                  <a:pt x="1299187" y="712051"/>
                </a:lnTo>
                <a:lnTo>
                  <a:pt x="1265601" y="745627"/>
                </a:lnTo>
                <a:lnTo>
                  <a:pt x="1225073" y="774222"/>
                </a:lnTo>
                <a:lnTo>
                  <a:pt x="1178672" y="796558"/>
                </a:lnTo>
                <a:lnTo>
                  <a:pt x="1127468" y="811358"/>
                </a:lnTo>
                <a:lnTo>
                  <a:pt x="1072530" y="817346"/>
                </a:lnTo>
                <a:lnTo>
                  <a:pt x="269590" y="817346"/>
                </a:lnTo>
                <a:lnTo>
                  <a:pt x="214662" y="811358"/>
                </a:lnTo>
                <a:lnTo>
                  <a:pt x="163533" y="796558"/>
                </a:lnTo>
                <a:lnTo>
                  <a:pt x="117336" y="774222"/>
                </a:lnTo>
                <a:lnTo>
                  <a:pt x="77203" y="745627"/>
                </a:lnTo>
                <a:lnTo>
                  <a:pt x="44270" y="712051"/>
                </a:lnTo>
                <a:lnTo>
                  <a:pt x="19669" y="674768"/>
                </a:lnTo>
                <a:lnTo>
                  <a:pt x="4534" y="635056"/>
                </a:lnTo>
                <a:lnTo>
                  <a:pt x="0" y="594191"/>
                </a:lnTo>
                <a:lnTo>
                  <a:pt x="0" y="572184"/>
                </a:lnTo>
                <a:lnTo>
                  <a:pt x="4562" y="527971"/>
                </a:lnTo>
                <a:lnTo>
                  <a:pt x="20425" y="481772"/>
                </a:lnTo>
                <a:lnTo>
                  <a:pt x="46282" y="436855"/>
                </a:lnTo>
                <a:lnTo>
                  <a:pt x="80824" y="396486"/>
                </a:lnTo>
                <a:lnTo>
                  <a:pt x="122745" y="363935"/>
                </a:lnTo>
                <a:lnTo>
                  <a:pt x="170736" y="342469"/>
                </a:lnTo>
                <a:close/>
              </a:path>
            </a:pathLst>
          </a:custGeom>
          <a:ln w="2663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6400" y="2400300"/>
            <a:ext cx="977900" cy="317500"/>
          </a:xfrm>
          <a:custGeom>
            <a:avLst/>
            <a:gdLst/>
            <a:ahLst/>
            <a:cxnLst/>
            <a:rect l="l" t="t" r="r" b="b"/>
            <a:pathLst>
              <a:path w="977900" h="317500">
                <a:moveTo>
                  <a:pt x="0" y="0"/>
                </a:moveTo>
                <a:lnTo>
                  <a:pt x="977900" y="0"/>
                </a:lnTo>
                <a:lnTo>
                  <a:pt x="9779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74611" y="2393737"/>
            <a:ext cx="58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4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4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m</a:t>
            </a:r>
            <a:r>
              <a:rPr sz="1000" spc="4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  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67000" y="2324100"/>
            <a:ext cx="508000" cy="508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8900" y="2324100"/>
            <a:ext cx="49530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17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1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640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1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69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0" y="0"/>
                </a:lnTo>
              </a:path>
            </a:pathLst>
          </a:custGeom>
          <a:ln w="25400">
            <a:solidFill>
              <a:srgbClr val="73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79600" y="1181100"/>
            <a:ext cx="1193800" cy="2794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3175" rIns="0" bIns="0" rtlCol="0">
            <a:spAutoFit/>
          </a:bodyPr>
          <a:lstStyle/>
          <a:p>
            <a:pPr marL="381635" marR="181610" indent="-190500">
              <a:lnSpc>
                <a:spcPct val="101899"/>
              </a:lnSpc>
              <a:spcBef>
                <a:spcPts val="25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Backbone 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49313" y="1668264"/>
            <a:ext cx="1582420" cy="92710"/>
          </a:xfrm>
          <a:custGeom>
            <a:avLst/>
            <a:gdLst/>
            <a:ahLst/>
            <a:cxnLst/>
            <a:rect l="l" t="t" r="r" b="b"/>
            <a:pathLst>
              <a:path w="1582420" h="92710">
                <a:moveTo>
                  <a:pt x="1561880" y="58935"/>
                </a:moveTo>
                <a:lnTo>
                  <a:pt x="68244" y="58935"/>
                </a:lnTo>
                <a:lnTo>
                  <a:pt x="1513954" y="58936"/>
                </a:lnTo>
                <a:lnTo>
                  <a:pt x="1494756" y="70934"/>
                </a:lnTo>
                <a:lnTo>
                  <a:pt x="1492949" y="78769"/>
                </a:lnTo>
                <a:lnTo>
                  <a:pt x="1500384" y="90665"/>
                </a:lnTo>
                <a:lnTo>
                  <a:pt x="1508221" y="92472"/>
                </a:lnTo>
                <a:lnTo>
                  <a:pt x="1561880" y="58935"/>
                </a:lnTo>
                <a:close/>
              </a:path>
              <a:path w="1582420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1561880" y="58935"/>
                </a:lnTo>
                <a:lnTo>
                  <a:pt x="1582199" y="46236"/>
                </a:lnTo>
                <a:lnTo>
                  <a:pt x="1561878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582420" h="92710">
                <a:moveTo>
                  <a:pt x="1508218" y="0"/>
                </a:moveTo>
                <a:lnTo>
                  <a:pt x="1500384" y="1807"/>
                </a:lnTo>
                <a:lnTo>
                  <a:pt x="1492949" y="13703"/>
                </a:lnTo>
                <a:lnTo>
                  <a:pt x="1494756" y="21539"/>
                </a:lnTo>
                <a:lnTo>
                  <a:pt x="1513954" y="33536"/>
                </a:lnTo>
                <a:lnTo>
                  <a:pt x="1561878" y="33536"/>
                </a:lnTo>
                <a:lnTo>
                  <a:pt x="1508218" y="0"/>
                </a:lnTo>
                <a:close/>
              </a:path>
            </a:pathLst>
          </a:custGeom>
          <a:solidFill>
            <a:srgbClr val="737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49513" y="1668327"/>
            <a:ext cx="917575" cy="92710"/>
          </a:xfrm>
          <a:custGeom>
            <a:avLst/>
            <a:gdLst/>
            <a:ahLst/>
            <a:cxnLst/>
            <a:rect l="l" t="t" r="r" b="b"/>
            <a:pathLst>
              <a:path w="917575" h="92710">
                <a:moveTo>
                  <a:pt x="896800" y="58933"/>
                </a:moveTo>
                <a:lnTo>
                  <a:pt x="848944" y="58933"/>
                </a:lnTo>
                <a:lnTo>
                  <a:pt x="829758" y="70947"/>
                </a:lnTo>
                <a:lnTo>
                  <a:pt x="827957" y="78784"/>
                </a:lnTo>
                <a:lnTo>
                  <a:pt x="835402" y="90672"/>
                </a:lnTo>
                <a:lnTo>
                  <a:pt x="843239" y="92475"/>
                </a:lnTo>
                <a:lnTo>
                  <a:pt x="896800" y="58933"/>
                </a:lnTo>
                <a:close/>
              </a:path>
              <a:path w="917575" h="92710">
                <a:moveTo>
                  <a:pt x="73938" y="683"/>
                </a:moveTo>
                <a:lnTo>
                  <a:pt x="0" y="46986"/>
                </a:lnTo>
                <a:lnTo>
                  <a:pt x="71045" y="91301"/>
                </a:lnTo>
                <a:lnTo>
                  <a:pt x="74490" y="91775"/>
                </a:lnTo>
                <a:lnTo>
                  <a:pt x="80824" y="90308"/>
                </a:lnTo>
                <a:lnTo>
                  <a:pt x="83709" y="88366"/>
                </a:lnTo>
                <a:lnTo>
                  <a:pt x="89278" y="79439"/>
                </a:lnTo>
                <a:lnTo>
                  <a:pt x="87463" y="71606"/>
                </a:lnTo>
                <a:lnTo>
                  <a:pt x="68256" y="59625"/>
                </a:lnTo>
                <a:lnTo>
                  <a:pt x="896800" y="58933"/>
                </a:lnTo>
                <a:lnTo>
                  <a:pt x="917177" y="46172"/>
                </a:lnTo>
                <a:lnTo>
                  <a:pt x="898024" y="34225"/>
                </a:lnTo>
                <a:lnTo>
                  <a:pt x="68233" y="34225"/>
                </a:lnTo>
                <a:lnTo>
                  <a:pt x="87419" y="22211"/>
                </a:lnTo>
                <a:lnTo>
                  <a:pt x="89220" y="14373"/>
                </a:lnTo>
                <a:lnTo>
                  <a:pt x="81775" y="2484"/>
                </a:lnTo>
                <a:lnTo>
                  <a:pt x="73938" y="683"/>
                </a:lnTo>
                <a:close/>
              </a:path>
              <a:path w="917575" h="92710">
                <a:moveTo>
                  <a:pt x="843156" y="0"/>
                </a:moveTo>
                <a:lnTo>
                  <a:pt x="835323" y="1816"/>
                </a:lnTo>
                <a:lnTo>
                  <a:pt x="827899" y="13717"/>
                </a:lnTo>
                <a:lnTo>
                  <a:pt x="829715" y="21551"/>
                </a:lnTo>
                <a:lnTo>
                  <a:pt x="848921" y="33533"/>
                </a:lnTo>
                <a:lnTo>
                  <a:pt x="68233" y="34225"/>
                </a:lnTo>
                <a:lnTo>
                  <a:pt x="898024" y="34225"/>
                </a:lnTo>
                <a:lnTo>
                  <a:pt x="843156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913" y="1668264"/>
            <a:ext cx="629285" cy="92710"/>
          </a:xfrm>
          <a:custGeom>
            <a:avLst/>
            <a:gdLst/>
            <a:ahLst/>
            <a:cxnLst/>
            <a:rect l="l" t="t" r="r" b="b"/>
            <a:pathLst>
              <a:path w="629285" h="92710">
                <a:moveTo>
                  <a:pt x="608618" y="58935"/>
                </a:moveTo>
                <a:lnTo>
                  <a:pt x="68244" y="58935"/>
                </a:lnTo>
                <a:lnTo>
                  <a:pt x="560692" y="58936"/>
                </a:lnTo>
                <a:lnTo>
                  <a:pt x="541494" y="70934"/>
                </a:lnTo>
                <a:lnTo>
                  <a:pt x="539687" y="78769"/>
                </a:lnTo>
                <a:lnTo>
                  <a:pt x="547122" y="90665"/>
                </a:lnTo>
                <a:lnTo>
                  <a:pt x="554959" y="92472"/>
                </a:lnTo>
                <a:lnTo>
                  <a:pt x="608618" y="58935"/>
                </a:lnTo>
                <a:close/>
              </a:path>
              <a:path w="629285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608618" y="58935"/>
                </a:lnTo>
                <a:lnTo>
                  <a:pt x="628937" y="46236"/>
                </a:lnTo>
                <a:lnTo>
                  <a:pt x="608616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629285" h="92710">
                <a:moveTo>
                  <a:pt x="554956" y="0"/>
                </a:moveTo>
                <a:lnTo>
                  <a:pt x="547122" y="1807"/>
                </a:lnTo>
                <a:lnTo>
                  <a:pt x="539687" y="13703"/>
                </a:lnTo>
                <a:lnTo>
                  <a:pt x="541494" y="21539"/>
                </a:lnTo>
                <a:lnTo>
                  <a:pt x="560692" y="33536"/>
                </a:lnTo>
                <a:lnTo>
                  <a:pt x="608616" y="33536"/>
                </a:lnTo>
                <a:lnTo>
                  <a:pt x="554956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37013" y="1680964"/>
            <a:ext cx="706755" cy="92710"/>
          </a:xfrm>
          <a:custGeom>
            <a:avLst/>
            <a:gdLst/>
            <a:ahLst/>
            <a:cxnLst/>
            <a:rect l="l" t="t" r="r" b="b"/>
            <a:pathLst>
              <a:path w="706754" h="92710">
                <a:moveTo>
                  <a:pt x="685926" y="58935"/>
                </a:moveTo>
                <a:lnTo>
                  <a:pt x="68244" y="58935"/>
                </a:lnTo>
                <a:lnTo>
                  <a:pt x="637999" y="58936"/>
                </a:lnTo>
                <a:lnTo>
                  <a:pt x="618803" y="70934"/>
                </a:lnTo>
                <a:lnTo>
                  <a:pt x="616995" y="78769"/>
                </a:lnTo>
                <a:lnTo>
                  <a:pt x="624429" y="90665"/>
                </a:lnTo>
                <a:lnTo>
                  <a:pt x="632267" y="92472"/>
                </a:lnTo>
                <a:lnTo>
                  <a:pt x="685926" y="58935"/>
                </a:lnTo>
                <a:close/>
              </a:path>
              <a:path w="706754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685926" y="58935"/>
                </a:lnTo>
                <a:lnTo>
                  <a:pt x="706244" y="46236"/>
                </a:lnTo>
                <a:lnTo>
                  <a:pt x="685924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706754" h="92710">
                <a:moveTo>
                  <a:pt x="632265" y="0"/>
                </a:moveTo>
                <a:lnTo>
                  <a:pt x="624429" y="1807"/>
                </a:lnTo>
                <a:lnTo>
                  <a:pt x="616995" y="13703"/>
                </a:lnTo>
                <a:lnTo>
                  <a:pt x="618803" y="21539"/>
                </a:lnTo>
                <a:lnTo>
                  <a:pt x="637999" y="33536"/>
                </a:lnTo>
                <a:lnTo>
                  <a:pt x="685924" y="33536"/>
                </a:lnTo>
                <a:lnTo>
                  <a:pt x="632265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83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1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548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0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8213" y="1680964"/>
            <a:ext cx="1213485" cy="92710"/>
          </a:xfrm>
          <a:custGeom>
            <a:avLst/>
            <a:gdLst/>
            <a:ahLst/>
            <a:cxnLst/>
            <a:rect l="l" t="t" r="r" b="b"/>
            <a:pathLst>
              <a:path w="1213484" h="92710">
                <a:moveTo>
                  <a:pt x="1192927" y="58935"/>
                </a:moveTo>
                <a:lnTo>
                  <a:pt x="68244" y="58935"/>
                </a:lnTo>
                <a:lnTo>
                  <a:pt x="1145001" y="58936"/>
                </a:lnTo>
                <a:lnTo>
                  <a:pt x="1125804" y="70934"/>
                </a:lnTo>
                <a:lnTo>
                  <a:pt x="1123995" y="78769"/>
                </a:lnTo>
                <a:lnTo>
                  <a:pt x="1131431" y="90665"/>
                </a:lnTo>
                <a:lnTo>
                  <a:pt x="1139268" y="92472"/>
                </a:lnTo>
                <a:lnTo>
                  <a:pt x="1192927" y="58935"/>
                </a:lnTo>
                <a:close/>
              </a:path>
              <a:path w="1213484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1192927" y="58935"/>
                </a:lnTo>
                <a:lnTo>
                  <a:pt x="1213246" y="46236"/>
                </a:lnTo>
                <a:lnTo>
                  <a:pt x="1192925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213484" h="92710">
                <a:moveTo>
                  <a:pt x="1139266" y="0"/>
                </a:moveTo>
                <a:lnTo>
                  <a:pt x="1131431" y="1807"/>
                </a:lnTo>
                <a:lnTo>
                  <a:pt x="1123995" y="13703"/>
                </a:lnTo>
                <a:lnTo>
                  <a:pt x="1125804" y="21539"/>
                </a:lnTo>
                <a:lnTo>
                  <a:pt x="1145001" y="33536"/>
                </a:lnTo>
                <a:lnTo>
                  <a:pt x="1192925" y="33536"/>
                </a:lnTo>
                <a:lnTo>
                  <a:pt x="1139266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3225800" y="1181100"/>
          <a:ext cx="33655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159385" marR="200660" indent="63500">
                        <a:lnSpc>
                          <a:spcPct val="101899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Cross  </a:t>
                      </a:r>
                      <a:r>
                        <a:rPr sz="9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onne</a:t>
                      </a:r>
                      <a:r>
                        <a:rPr sz="9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525352"/>
                    </a:solidFill>
                  </a:tcPr>
                </a:tc>
                <a:tc>
                  <a:txBody>
                    <a:bodyPr/>
                    <a:lstStyle/>
                    <a:p>
                      <a:pPr marL="160655" marR="97155" indent="-76200">
                        <a:lnSpc>
                          <a:spcPct val="101899"/>
                        </a:lnSpc>
                        <a:spcBef>
                          <a:spcPts val="20"/>
                        </a:spcBef>
                      </a:pPr>
                      <a:r>
                        <a:rPr sz="9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9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9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525352"/>
                    </a:solidFill>
                  </a:tcPr>
                </a:tc>
                <a:tc>
                  <a:txBody>
                    <a:bodyPr/>
                    <a:lstStyle/>
                    <a:p>
                      <a:pPr marL="224154" marR="193040" indent="-25400">
                        <a:lnSpc>
                          <a:spcPct val="101899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cc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 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Circuit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525352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34290" indent="-241300">
                        <a:lnSpc>
                          <a:spcPct val="101899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r>
                        <a:rPr sz="9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  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Backbone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5253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6654713" y="1680964"/>
            <a:ext cx="1193800" cy="92710"/>
          </a:xfrm>
          <a:custGeom>
            <a:avLst/>
            <a:gdLst/>
            <a:ahLst/>
            <a:cxnLst/>
            <a:rect l="l" t="t" r="r" b="b"/>
            <a:pathLst>
              <a:path w="1193800" h="92710">
                <a:moveTo>
                  <a:pt x="1173244" y="58935"/>
                </a:moveTo>
                <a:lnTo>
                  <a:pt x="68244" y="58935"/>
                </a:lnTo>
                <a:lnTo>
                  <a:pt x="1125317" y="58936"/>
                </a:lnTo>
                <a:lnTo>
                  <a:pt x="1106121" y="70934"/>
                </a:lnTo>
                <a:lnTo>
                  <a:pt x="1104313" y="78769"/>
                </a:lnTo>
                <a:lnTo>
                  <a:pt x="1111747" y="90665"/>
                </a:lnTo>
                <a:lnTo>
                  <a:pt x="1119585" y="92472"/>
                </a:lnTo>
                <a:lnTo>
                  <a:pt x="1173244" y="58935"/>
                </a:lnTo>
                <a:close/>
              </a:path>
              <a:path w="1193800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80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2" y="70933"/>
                </a:lnTo>
                <a:lnTo>
                  <a:pt x="68244" y="58935"/>
                </a:lnTo>
                <a:lnTo>
                  <a:pt x="1173244" y="58935"/>
                </a:lnTo>
                <a:lnTo>
                  <a:pt x="1193562" y="46236"/>
                </a:lnTo>
                <a:lnTo>
                  <a:pt x="1173242" y="33536"/>
                </a:lnTo>
                <a:lnTo>
                  <a:pt x="68244" y="33535"/>
                </a:lnTo>
                <a:lnTo>
                  <a:pt x="87442" y="21537"/>
                </a:lnTo>
                <a:lnTo>
                  <a:pt x="89249" y="13703"/>
                </a:lnTo>
                <a:lnTo>
                  <a:pt x="83673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193800" h="92710">
                <a:moveTo>
                  <a:pt x="1119583" y="0"/>
                </a:moveTo>
                <a:lnTo>
                  <a:pt x="1111747" y="1807"/>
                </a:lnTo>
                <a:lnTo>
                  <a:pt x="1104313" y="13703"/>
                </a:lnTo>
                <a:lnTo>
                  <a:pt x="1106121" y="21539"/>
                </a:lnTo>
                <a:lnTo>
                  <a:pt x="1125317" y="33536"/>
                </a:lnTo>
                <a:lnTo>
                  <a:pt x="1173242" y="33536"/>
                </a:lnTo>
                <a:lnTo>
                  <a:pt x="1119583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67500" y="1181100"/>
            <a:ext cx="1130300" cy="279400"/>
          </a:xfrm>
          <a:custGeom>
            <a:avLst/>
            <a:gdLst/>
            <a:ahLst/>
            <a:cxnLst/>
            <a:rect l="l" t="t" r="r" b="b"/>
            <a:pathLst>
              <a:path w="1130300" h="279400">
                <a:moveTo>
                  <a:pt x="0" y="0"/>
                </a:moveTo>
                <a:lnTo>
                  <a:pt x="1130300" y="0"/>
                </a:lnTo>
                <a:lnTo>
                  <a:pt x="11303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5253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18628" y="1174537"/>
            <a:ext cx="41338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5080" indent="-2540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36900" y="1028699"/>
            <a:ext cx="0" cy="525145"/>
          </a:xfrm>
          <a:custGeom>
            <a:avLst/>
            <a:gdLst/>
            <a:ahLst/>
            <a:cxnLst/>
            <a:rect l="l" t="t" r="r" b="b"/>
            <a:pathLst>
              <a:path h="525144">
                <a:moveTo>
                  <a:pt x="0" y="524640"/>
                </a:moveTo>
                <a:lnTo>
                  <a:pt x="0" y="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19400" y="838200"/>
            <a:ext cx="660400" cy="1397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1075"/>
              </a:lnSpc>
            </a:pP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08400" y="3175000"/>
            <a:ext cx="7239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35400" y="3987800"/>
            <a:ext cx="584200" cy="584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7122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/>
              <a:t>Dedicated </a:t>
            </a:r>
            <a:r>
              <a:rPr sz="2800" spc="5" dirty="0"/>
              <a:t>Port </a:t>
            </a:r>
            <a:r>
              <a:rPr sz="2800" spc="20" dirty="0"/>
              <a:t>via </a:t>
            </a:r>
            <a:r>
              <a:rPr sz="2800" spc="10" dirty="0"/>
              <a:t>Direct </a:t>
            </a:r>
            <a:r>
              <a:rPr sz="2800" dirty="0"/>
              <a:t>Connect</a:t>
            </a:r>
            <a:r>
              <a:rPr sz="2800" spc="-340" dirty="0"/>
              <a:t> </a:t>
            </a:r>
            <a:r>
              <a:rPr sz="2800" spc="10" dirty="0"/>
              <a:t>Partner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111250"/>
            <a:ext cx="1365250" cy="2946400"/>
          </a:xfrm>
          <a:custGeom>
            <a:avLst/>
            <a:gdLst/>
            <a:ahLst/>
            <a:cxnLst/>
            <a:rect l="l" t="t" r="r" b="b"/>
            <a:pathLst>
              <a:path w="1365250" h="2946400">
                <a:moveTo>
                  <a:pt x="0" y="0"/>
                </a:moveTo>
                <a:lnTo>
                  <a:pt x="1085948" y="0"/>
                </a:lnTo>
                <a:lnTo>
                  <a:pt x="1131252" y="3655"/>
                </a:lnTo>
                <a:lnTo>
                  <a:pt x="1174228" y="14239"/>
                </a:lnTo>
                <a:lnTo>
                  <a:pt x="1214303" y="31175"/>
                </a:lnTo>
                <a:lnTo>
                  <a:pt x="1250900" y="53889"/>
                </a:lnTo>
                <a:lnTo>
                  <a:pt x="1283444" y="81805"/>
                </a:lnTo>
                <a:lnTo>
                  <a:pt x="1311360" y="114349"/>
                </a:lnTo>
                <a:lnTo>
                  <a:pt x="1334074" y="150946"/>
                </a:lnTo>
                <a:lnTo>
                  <a:pt x="1351011" y="191021"/>
                </a:lnTo>
                <a:lnTo>
                  <a:pt x="1361594" y="233997"/>
                </a:lnTo>
                <a:lnTo>
                  <a:pt x="1365250" y="279302"/>
                </a:lnTo>
                <a:lnTo>
                  <a:pt x="1365250" y="2667098"/>
                </a:lnTo>
                <a:lnTo>
                  <a:pt x="1361594" y="2712402"/>
                </a:lnTo>
                <a:lnTo>
                  <a:pt x="1351011" y="2755378"/>
                </a:lnTo>
                <a:lnTo>
                  <a:pt x="1334074" y="2795453"/>
                </a:lnTo>
                <a:lnTo>
                  <a:pt x="1311360" y="2832050"/>
                </a:lnTo>
                <a:lnTo>
                  <a:pt x="1283444" y="2864594"/>
                </a:lnTo>
                <a:lnTo>
                  <a:pt x="1250900" y="2892510"/>
                </a:lnTo>
                <a:lnTo>
                  <a:pt x="1214303" y="2915224"/>
                </a:lnTo>
                <a:lnTo>
                  <a:pt x="1174228" y="2932161"/>
                </a:lnTo>
                <a:lnTo>
                  <a:pt x="1131252" y="2942744"/>
                </a:lnTo>
                <a:lnTo>
                  <a:pt x="1085948" y="2946400"/>
                </a:lnTo>
                <a:lnTo>
                  <a:pt x="0" y="2946400"/>
                </a:lnTo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859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6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083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5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800" y="22733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4100" y="1092200"/>
            <a:ext cx="6096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587500"/>
            <a:ext cx="2667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35300"/>
            <a:ext cx="2667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100" y="2260600"/>
            <a:ext cx="6096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8450" y="1123950"/>
            <a:ext cx="1225550" cy="284480"/>
          </a:xfrm>
          <a:custGeom>
            <a:avLst/>
            <a:gdLst/>
            <a:ahLst/>
            <a:cxnLst/>
            <a:rect l="l" t="t" r="r" b="b"/>
            <a:pathLst>
              <a:path w="1225550" h="284480">
                <a:moveTo>
                  <a:pt x="0" y="284290"/>
                </a:moveTo>
                <a:lnTo>
                  <a:pt x="3720" y="238177"/>
                </a:lnTo>
                <a:lnTo>
                  <a:pt x="14493" y="194432"/>
                </a:lnTo>
                <a:lnTo>
                  <a:pt x="31732" y="153642"/>
                </a:lnTo>
                <a:lnTo>
                  <a:pt x="54851" y="116392"/>
                </a:lnTo>
                <a:lnTo>
                  <a:pt x="83266" y="83266"/>
                </a:lnTo>
                <a:lnTo>
                  <a:pt x="116392" y="54851"/>
                </a:lnTo>
                <a:lnTo>
                  <a:pt x="153642" y="31732"/>
                </a:lnTo>
                <a:lnTo>
                  <a:pt x="194432" y="14493"/>
                </a:lnTo>
                <a:lnTo>
                  <a:pt x="238177" y="3720"/>
                </a:lnTo>
                <a:lnTo>
                  <a:pt x="284290" y="0"/>
                </a:lnTo>
                <a:lnTo>
                  <a:pt x="1225549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8450" y="1408240"/>
            <a:ext cx="1225550" cy="2611755"/>
          </a:xfrm>
          <a:custGeom>
            <a:avLst/>
            <a:gdLst/>
            <a:ahLst/>
            <a:cxnLst/>
            <a:rect l="l" t="t" r="r" b="b"/>
            <a:pathLst>
              <a:path w="1225550" h="2611754">
                <a:moveTo>
                  <a:pt x="1225549" y="2611309"/>
                </a:moveTo>
                <a:lnTo>
                  <a:pt x="284290" y="2611309"/>
                </a:lnTo>
                <a:lnTo>
                  <a:pt x="238177" y="2607588"/>
                </a:lnTo>
                <a:lnTo>
                  <a:pt x="194432" y="2596815"/>
                </a:lnTo>
                <a:lnTo>
                  <a:pt x="153642" y="2579577"/>
                </a:lnTo>
                <a:lnTo>
                  <a:pt x="116392" y="2556457"/>
                </a:lnTo>
                <a:lnTo>
                  <a:pt x="83266" y="2528042"/>
                </a:lnTo>
                <a:lnTo>
                  <a:pt x="54851" y="2494916"/>
                </a:lnTo>
                <a:lnTo>
                  <a:pt x="31732" y="2457666"/>
                </a:lnTo>
                <a:lnTo>
                  <a:pt x="14493" y="2416876"/>
                </a:lnTo>
                <a:lnTo>
                  <a:pt x="3720" y="2373131"/>
                </a:lnTo>
                <a:lnTo>
                  <a:pt x="0" y="2327018"/>
                </a:lnTo>
                <a:lnTo>
                  <a:pt x="0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4700" y="1524000"/>
            <a:ext cx="7366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9000" y="1663700"/>
            <a:ext cx="635000" cy="73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07400" y="2832100"/>
            <a:ext cx="7239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1700" y="2959100"/>
            <a:ext cx="6223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2400" y="2298700"/>
            <a:ext cx="330200" cy="558800"/>
          </a:xfrm>
          <a:custGeom>
            <a:avLst/>
            <a:gdLst/>
            <a:ahLst/>
            <a:cxnLst/>
            <a:rect l="l" t="t" r="r" b="b"/>
            <a:pathLst>
              <a:path w="330200" h="558800">
                <a:moveTo>
                  <a:pt x="0" y="0"/>
                </a:moveTo>
                <a:lnTo>
                  <a:pt x="330200" y="0"/>
                </a:lnTo>
                <a:lnTo>
                  <a:pt x="3302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9200" y="2209800"/>
            <a:ext cx="736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806" y="4627955"/>
            <a:ext cx="660400" cy="134620"/>
          </a:xfrm>
          <a:custGeom>
            <a:avLst/>
            <a:gdLst/>
            <a:ahLst/>
            <a:cxnLst/>
            <a:rect l="l" t="t" r="r" b="b"/>
            <a:pathLst>
              <a:path w="660400" h="134620">
                <a:moveTo>
                  <a:pt x="0" y="0"/>
                </a:moveTo>
                <a:lnTo>
                  <a:pt x="0" y="24440"/>
                </a:lnTo>
                <a:lnTo>
                  <a:pt x="10488" y="64744"/>
                </a:lnTo>
                <a:lnTo>
                  <a:pt x="39097" y="100026"/>
                </a:lnTo>
                <a:lnTo>
                  <a:pt x="81541" y="125041"/>
                </a:lnTo>
                <a:lnTo>
                  <a:pt x="133532" y="134545"/>
                </a:lnTo>
                <a:lnTo>
                  <a:pt x="526834" y="134545"/>
                </a:lnTo>
                <a:lnTo>
                  <a:pt x="578775" y="125041"/>
                </a:lnTo>
                <a:lnTo>
                  <a:pt x="604491" y="109890"/>
                </a:lnTo>
                <a:lnTo>
                  <a:pt x="532530" y="109890"/>
                </a:lnTo>
                <a:lnTo>
                  <a:pt x="127704" y="109874"/>
                </a:lnTo>
                <a:lnTo>
                  <a:pt x="77779" y="99008"/>
                </a:lnTo>
                <a:lnTo>
                  <a:pt x="37211" y="73866"/>
                </a:lnTo>
                <a:lnTo>
                  <a:pt x="9963" y="39259"/>
                </a:lnTo>
                <a:lnTo>
                  <a:pt x="0" y="0"/>
                </a:lnTo>
                <a:close/>
              </a:path>
              <a:path w="660400" h="134620">
                <a:moveTo>
                  <a:pt x="660400" y="0"/>
                </a:moveTo>
                <a:lnTo>
                  <a:pt x="650406" y="39275"/>
                </a:lnTo>
                <a:lnTo>
                  <a:pt x="623093" y="73898"/>
                </a:lnTo>
                <a:lnTo>
                  <a:pt x="582466" y="99045"/>
                </a:lnTo>
                <a:lnTo>
                  <a:pt x="532530" y="109890"/>
                </a:lnTo>
                <a:lnTo>
                  <a:pt x="604491" y="109890"/>
                </a:lnTo>
                <a:lnTo>
                  <a:pt x="621236" y="100026"/>
                </a:lnTo>
                <a:lnTo>
                  <a:pt x="649887" y="64744"/>
                </a:lnTo>
                <a:lnTo>
                  <a:pt x="660400" y="24440"/>
                </a:lnTo>
                <a:lnTo>
                  <a:pt x="660400" y="0"/>
                </a:lnTo>
                <a:close/>
              </a:path>
              <a:path w="660400" h="134620">
                <a:moveTo>
                  <a:pt x="126681" y="105512"/>
                </a:moveTo>
                <a:lnTo>
                  <a:pt x="127704" y="109874"/>
                </a:lnTo>
                <a:lnTo>
                  <a:pt x="532533" y="109874"/>
                </a:lnTo>
                <a:lnTo>
                  <a:pt x="533454" y="105924"/>
                </a:lnTo>
                <a:lnTo>
                  <a:pt x="126681" y="105512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801" y="4330700"/>
            <a:ext cx="660400" cy="407670"/>
          </a:xfrm>
          <a:custGeom>
            <a:avLst/>
            <a:gdLst/>
            <a:ahLst/>
            <a:cxnLst/>
            <a:rect l="l" t="t" r="r" b="b"/>
            <a:pathLst>
              <a:path w="660400" h="407670">
                <a:moveTo>
                  <a:pt x="254121" y="0"/>
                </a:moveTo>
                <a:lnTo>
                  <a:pt x="209253" y="5964"/>
                </a:lnTo>
                <a:lnTo>
                  <a:pt x="168934" y="22796"/>
                </a:lnTo>
                <a:lnTo>
                  <a:pt x="134775" y="48907"/>
                </a:lnTo>
                <a:lnTo>
                  <a:pt x="108383" y="82705"/>
                </a:lnTo>
                <a:lnTo>
                  <a:pt x="91369" y="122599"/>
                </a:lnTo>
                <a:lnTo>
                  <a:pt x="85340" y="167000"/>
                </a:lnTo>
                <a:lnTo>
                  <a:pt x="85340" y="168646"/>
                </a:lnTo>
                <a:lnTo>
                  <a:pt x="85587" y="171905"/>
                </a:lnTo>
                <a:lnTo>
                  <a:pt x="51131" y="189852"/>
                </a:lnTo>
                <a:lnTo>
                  <a:pt x="24053" y="218627"/>
                </a:lnTo>
                <a:lnTo>
                  <a:pt x="6345" y="252620"/>
                </a:lnTo>
                <a:lnTo>
                  <a:pt x="0" y="286223"/>
                </a:lnTo>
                <a:lnTo>
                  <a:pt x="0" y="297266"/>
                </a:lnTo>
                <a:lnTo>
                  <a:pt x="10491" y="337575"/>
                </a:lnTo>
                <a:lnTo>
                  <a:pt x="39103" y="372868"/>
                </a:lnTo>
                <a:lnTo>
                  <a:pt x="81548" y="397895"/>
                </a:lnTo>
                <a:lnTo>
                  <a:pt x="133532" y="407404"/>
                </a:lnTo>
                <a:lnTo>
                  <a:pt x="526850" y="407404"/>
                </a:lnTo>
                <a:lnTo>
                  <a:pt x="578782" y="397895"/>
                </a:lnTo>
                <a:lnTo>
                  <a:pt x="621238" y="372868"/>
                </a:lnTo>
                <a:lnTo>
                  <a:pt x="649887" y="337575"/>
                </a:lnTo>
                <a:lnTo>
                  <a:pt x="660400" y="297266"/>
                </a:lnTo>
                <a:lnTo>
                  <a:pt x="660400" y="286223"/>
                </a:lnTo>
                <a:lnTo>
                  <a:pt x="651271" y="246738"/>
                </a:lnTo>
                <a:lnTo>
                  <a:pt x="626189" y="209055"/>
                </a:lnTo>
                <a:lnTo>
                  <a:pt x="588610" y="179870"/>
                </a:lnTo>
                <a:lnTo>
                  <a:pt x="541990" y="165881"/>
                </a:lnTo>
                <a:lnTo>
                  <a:pt x="534573" y="133855"/>
                </a:lnTo>
                <a:lnTo>
                  <a:pt x="516150" y="107817"/>
                </a:lnTo>
                <a:lnTo>
                  <a:pt x="502286" y="98781"/>
                </a:lnTo>
                <a:lnTo>
                  <a:pt x="408176" y="98781"/>
                </a:lnTo>
                <a:lnTo>
                  <a:pt x="382575" y="58816"/>
                </a:lnTo>
                <a:lnTo>
                  <a:pt x="346930" y="27585"/>
                </a:lnTo>
                <a:lnTo>
                  <a:pt x="303395" y="7257"/>
                </a:lnTo>
                <a:lnTo>
                  <a:pt x="254121" y="0"/>
                </a:lnTo>
                <a:close/>
              </a:path>
              <a:path w="660400" h="407670">
                <a:moveTo>
                  <a:pt x="456616" y="83919"/>
                </a:moveTo>
                <a:lnTo>
                  <a:pt x="443371" y="84932"/>
                </a:lnTo>
                <a:lnTo>
                  <a:pt x="430780" y="87857"/>
                </a:lnTo>
                <a:lnTo>
                  <a:pt x="418998" y="92529"/>
                </a:lnTo>
                <a:lnTo>
                  <a:pt x="408176" y="98781"/>
                </a:lnTo>
                <a:lnTo>
                  <a:pt x="502286" y="98781"/>
                </a:lnTo>
                <a:lnTo>
                  <a:pt x="489303" y="90320"/>
                </a:lnTo>
                <a:lnTo>
                  <a:pt x="456616" y="83919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959" y="4522418"/>
            <a:ext cx="331321" cy="1610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6100" y="4165600"/>
            <a:ext cx="736600" cy="736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76025" y="4636773"/>
            <a:ext cx="325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RP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35200" y="1943100"/>
            <a:ext cx="2667000" cy="1549400"/>
          </a:xfrm>
          <a:custGeom>
            <a:avLst/>
            <a:gdLst/>
            <a:ahLst/>
            <a:cxnLst/>
            <a:rect l="l" t="t" r="r" b="b"/>
            <a:pathLst>
              <a:path w="2667000" h="1549400">
                <a:moveTo>
                  <a:pt x="0" y="0"/>
                </a:moveTo>
                <a:lnTo>
                  <a:pt x="2667000" y="0"/>
                </a:lnTo>
                <a:lnTo>
                  <a:pt x="2667000" y="1549400"/>
                </a:lnTo>
                <a:lnTo>
                  <a:pt x="0" y="154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7600" y="2171700"/>
            <a:ext cx="1028700" cy="1168400"/>
          </a:xfrm>
          <a:custGeom>
            <a:avLst/>
            <a:gdLst/>
            <a:ahLst/>
            <a:cxnLst/>
            <a:rect l="l" t="t" r="r" b="b"/>
            <a:pathLst>
              <a:path w="1028700" h="1168400">
                <a:moveTo>
                  <a:pt x="0" y="0"/>
                </a:moveTo>
                <a:lnTo>
                  <a:pt x="1028700" y="0"/>
                </a:lnTo>
                <a:lnTo>
                  <a:pt x="10287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171700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0" y="0"/>
                </a:moveTo>
                <a:lnTo>
                  <a:pt x="1168400" y="0"/>
                </a:lnTo>
                <a:lnTo>
                  <a:pt x="11684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00300" y="2834003"/>
            <a:ext cx="1003300" cy="4292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700" marR="213995" indent="-76200">
              <a:lnSpc>
                <a:spcPct val="97200"/>
              </a:lnSpc>
              <a:spcBef>
                <a:spcPts val="13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  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04827" y="1936537"/>
            <a:ext cx="1494790" cy="43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</a:t>
            </a:r>
            <a:r>
              <a:rPr sz="1000" spc="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810"/>
              </a:spcBef>
            </a:pP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43400" y="2578100"/>
            <a:ext cx="3228340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7984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3700" y="2578100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7590" y="2043968"/>
            <a:ext cx="1348740" cy="814705"/>
          </a:xfrm>
          <a:custGeom>
            <a:avLst/>
            <a:gdLst/>
            <a:ahLst/>
            <a:cxnLst/>
            <a:rect l="l" t="t" r="r" b="b"/>
            <a:pathLst>
              <a:path w="1348740" h="814705">
                <a:moveTo>
                  <a:pt x="518836" y="0"/>
                </a:moveTo>
                <a:lnTo>
                  <a:pt x="472070" y="3046"/>
                </a:lnTo>
                <a:lnTo>
                  <a:pt x="427218" y="11922"/>
                </a:lnTo>
                <a:lnTo>
                  <a:pt x="384691" y="26228"/>
                </a:lnTo>
                <a:lnTo>
                  <a:pt x="344899" y="45568"/>
                </a:lnTo>
                <a:lnTo>
                  <a:pt x="308251" y="69545"/>
                </a:lnTo>
                <a:lnTo>
                  <a:pt x="275159" y="97760"/>
                </a:lnTo>
                <a:lnTo>
                  <a:pt x="246033" y="129816"/>
                </a:lnTo>
                <a:lnTo>
                  <a:pt x="221282" y="165316"/>
                </a:lnTo>
                <a:lnTo>
                  <a:pt x="201318" y="203863"/>
                </a:lnTo>
                <a:lnTo>
                  <a:pt x="186549" y="245059"/>
                </a:lnTo>
                <a:lnTo>
                  <a:pt x="177387" y="288506"/>
                </a:lnTo>
                <a:lnTo>
                  <a:pt x="174242" y="333808"/>
                </a:lnTo>
                <a:lnTo>
                  <a:pt x="174242" y="337078"/>
                </a:lnTo>
                <a:lnTo>
                  <a:pt x="174617" y="340250"/>
                </a:lnTo>
                <a:lnTo>
                  <a:pt x="174720" y="343522"/>
                </a:lnTo>
                <a:lnTo>
                  <a:pt x="126321" y="364544"/>
                </a:lnTo>
                <a:lnTo>
                  <a:pt x="84037" y="396798"/>
                </a:lnTo>
                <a:lnTo>
                  <a:pt x="49066" y="436986"/>
                </a:lnTo>
                <a:lnTo>
                  <a:pt x="22605" y="481811"/>
                </a:lnTo>
                <a:lnTo>
                  <a:pt x="5850" y="527976"/>
                </a:lnTo>
                <a:lnTo>
                  <a:pt x="0" y="572184"/>
                </a:lnTo>
                <a:lnTo>
                  <a:pt x="0" y="594191"/>
                </a:lnTo>
                <a:lnTo>
                  <a:pt x="5540" y="635049"/>
                </a:lnTo>
                <a:lnTo>
                  <a:pt x="21431" y="674719"/>
                </a:lnTo>
                <a:lnTo>
                  <a:pt x="46574" y="711888"/>
                </a:lnTo>
                <a:lnTo>
                  <a:pt x="79871" y="745242"/>
                </a:lnTo>
                <a:lnTo>
                  <a:pt x="120224" y="773469"/>
                </a:lnTo>
                <a:lnTo>
                  <a:pt x="166535" y="795257"/>
                </a:lnTo>
                <a:lnTo>
                  <a:pt x="217706" y="809292"/>
                </a:lnTo>
                <a:lnTo>
                  <a:pt x="272639" y="814263"/>
                </a:lnTo>
                <a:lnTo>
                  <a:pt x="1075579" y="814263"/>
                </a:lnTo>
                <a:lnTo>
                  <a:pt x="1130512" y="809292"/>
                </a:lnTo>
                <a:lnTo>
                  <a:pt x="1181684" y="795257"/>
                </a:lnTo>
                <a:lnTo>
                  <a:pt x="1227995" y="773469"/>
                </a:lnTo>
                <a:lnTo>
                  <a:pt x="1268347" y="745242"/>
                </a:lnTo>
                <a:lnTo>
                  <a:pt x="1301644" y="711888"/>
                </a:lnTo>
                <a:lnTo>
                  <a:pt x="1326787" y="674719"/>
                </a:lnTo>
                <a:lnTo>
                  <a:pt x="1342678" y="635049"/>
                </a:lnTo>
                <a:lnTo>
                  <a:pt x="1348219" y="594191"/>
                </a:lnTo>
                <a:lnTo>
                  <a:pt x="1348219" y="572184"/>
                </a:lnTo>
                <a:lnTo>
                  <a:pt x="1343412" y="533090"/>
                </a:lnTo>
                <a:lnTo>
                  <a:pt x="1329580" y="493229"/>
                </a:lnTo>
                <a:lnTo>
                  <a:pt x="1307609" y="454271"/>
                </a:lnTo>
                <a:lnTo>
                  <a:pt x="1278382" y="417886"/>
                </a:lnTo>
                <a:lnTo>
                  <a:pt x="1242786" y="385746"/>
                </a:lnTo>
                <a:lnTo>
                  <a:pt x="1201705" y="359520"/>
                </a:lnTo>
                <a:lnTo>
                  <a:pt x="1156024" y="340879"/>
                </a:lnTo>
                <a:lnTo>
                  <a:pt x="1106627" y="331494"/>
                </a:lnTo>
                <a:lnTo>
                  <a:pt x="1099216" y="287799"/>
                </a:lnTo>
                <a:lnTo>
                  <a:pt x="1081058" y="248635"/>
                </a:lnTo>
                <a:lnTo>
                  <a:pt x="1053714" y="215523"/>
                </a:lnTo>
                <a:lnTo>
                  <a:pt x="1029034" y="197502"/>
                </a:lnTo>
                <a:lnTo>
                  <a:pt x="833271" y="197502"/>
                </a:lnTo>
                <a:lnTo>
                  <a:pt x="810033" y="155621"/>
                </a:lnTo>
                <a:lnTo>
                  <a:pt x="781113" y="117572"/>
                </a:lnTo>
                <a:lnTo>
                  <a:pt x="747057" y="83897"/>
                </a:lnTo>
                <a:lnTo>
                  <a:pt x="708411" y="55133"/>
                </a:lnTo>
                <a:lnTo>
                  <a:pt x="665720" y="31822"/>
                </a:lnTo>
                <a:lnTo>
                  <a:pt x="619530" y="14503"/>
                </a:lnTo>
                <a:lnTo>
                  <a:pt x="570387" y="3715"/>
                </a:lnTo>
                <a:lnTo>
                  <a:pt x="518836" y="0"/>
                </a:lnTo>
                <a:close/>
              </a:path>
              <a:path w="1348740" h="814705">
                <a:moveTo>
                  <a:pt x="932145" y="167730"/>
                </a:moveTo>
                <a:lnTo>
                  <a:pt x="905162" y="169747"/>
                </a:lnTo>
                <a:lnTo>
                  <a:pt x="879484" y="175590"/>
                </a:lnTo>
                <a:lnTo>
                  <a:pt x="855418" y="184946"/>
                </a:lnTo>
                <a:lnTo>
                  <a:pt x="833271" y="197502"/>
                </a:lnTo>
                <a:lnTo>
                  <a:pt x="1029034" y="197502"/>
                </a:lnTo>
                <a:lnTo>
                  <a:pt x="1018741" y="189986"/>
                </a:lnTo>
                <a:lnTo>
                  <a:pt x="977698" y="173548"/>
                </a:lnTo>
                <a:lnTo>
                  <a:pt x="932145" y="1677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0639" y="2043968"/>
            <a:ext cx="1348105" cy="817880"/>
          </a:xfrm>
          <a:custGeom>
            <a:avLst/>
            <a:gdLst/>
            <a:ahLst/>
            <a:cxnLst/>
            <a:rect l="l" t="t" r="r" b="b"/>
            <a:pathLst>
              <a:path w="1348104" h="817880">
                <a:moveTo>
                  <a:pt x="170736" y="342469"/>
                </a:moveTo>
                <a:lnTo>
                  <a:pt x="171568" y="340251"/>
                </a:lnTo>
                <a:lnTo>
                  <a:pt x="171193" y="337079"/>
                </a:lnTo>
                <a:lnTo>
                  <a:pt x="171193" y="333807"/>
                </a:lnTo>
                <a:lnTo>
                  <a:pt x="174338" y="288506"/>
                </a:lnTo>
                <a:lnTo>
                  <a:pt x="183500" y="245058"/>
                </a:lnTo>
                <a:lnTo>
                  <a:pt x="198269" y="203863"/>
                </a:lnTo>
                <a:lnTo>
                  <a:pt x="218233" y="165316"/>
                </a:lnTo>
                <a:lnTo>
                  <a:pt x="242984" y="129816"/>
                </a:lnTo>
                <a:lnTo>
                  <a:pt x="272110" y="97759"/>
                </a:lnTo>
                <a:lnTo>
                  <a:pt x="305202" y="69544"/>
                </a:lnTo>
                <a:lnTo>
                  <a:pt x="341850" y="45568"/>
                </a:lnTo>
                <a:lnTo>
                  <a:pt x="381642" y="26228"/>
                </a:lnTo>
                <a:lnTo>
                  <a:pt x="424169" y="11922"/>
                </a:lnTo>
                <a:lnTo>
                  <a:pt x="469021" y="3046"/>
                </a:lnTo>
                <a:lnTo>
                  <a:pt x="515787" y="0"/>
                </a:lnTo>
                <a:lnTo>
                  <a:pt x="567338" y="3715"/>
                </a:lnTo>
                <a:lnTo>
                  <a:pt x="616481" y="14503"/>
                </a:lnTo>
                <a:lnTo>
                  <a:pt x="662671" y="31822"/>
                </a:lnTo>
                <a:lnTo>
                  <a:pt x="705362" y="55133"/>
                </a:lnTo>
                <a:lnTo>
                  <a:pt x="744008" y="83896"/>
                </a:lnTo>
                <a:lnTo>
                  <a:pt x="778064" y="117572"/>
                </a:lnTo>
                <a:lnTo>
                  <a:pt x="806984" y="155621"/>
                </a:lnTo>
                <a:lnTo>
                  <a:pt x="830222" y="197502"/>
                </a:lnTo>
                <a:lnTo>
                  <a:pt x="852369" y="184946"/>
                </a:lnTo>
                <a:lnTo>
                  <a:pt x="876435" y="175590"/>
                </a:lnTo>
                <a:lnTo>
                  <a:pt x="902113" y="169747"/>
                </a:lnTo>
                <a:lnTo>
                  <a:pt x="929097" y="167730"/>
                </a:lnTo>
                <a:lnTo>
                  <a:pt x="974649" y="173548"/>
                </a:lnTo>
                <a:lnTo>
                  <a:pt x="1015691" y="189987"/>
                </a:lnTo>
                <a:lnTo>
                  <a:pt x="1050664" y="215523"/>
                </a:lnTo>
                <a:lnTo>
                  <a:pt x="1078009" y="248635"/>
                </a:lnTo>
                <a:lnTo>
                  <a:pt x="1096166" y="287800"/>
                </a:lnTo>
                <a:lnTo>
                  <a:pt x="1103577" y="331494"/>
                </a:lnTo>
                <a:lnTo>
                  <a:pt x="1152979" y="340880"/>
                </a:lnTo>
                <a:lnTo>
                  <a:pt x="1198694" y="359521"/>
                </a:lnTo>
                <a:lnTo>
                  <a:pt x="1239865" y="385747"/>
                </a:lnTo>
                <a:lnTo>
                  <a:pt x="1275636" y="417887"/>
                </a:lnTo>
                <a:lnTo>
                  <a:pt x="1305151" y="454271"/>
                </a:lnTo>
                <a:lnTo>
                  <a:pt x="1327553" y="493229"/>
                </a:lnTo>
                <a:lnTo>
                  <a:pt x="1341986" y="533090"/>
                </a:lnTo>
                <a:lnTo>
                  <a:pt x="1347593" y="572184"/>
                </a:lnTo>
                <a:lnTo>
                  <a:pt x="1347593" y="594191"/>
                </a:lnTo>
                <a:lnTo>
                  <a:pt x="1341252" y="635056"/>
                </a:lnTo>
                <a:lnTo>
                  <a:pt x="1324760" y="674768"/>
                </a:lnTo>
                <a:lnTo>
                  <a:pt x="1299187" y="712051"/>
                </a:lnTo>
                <a:lnTo>
                  <a:pt x="1265601" y="745627"/>
                </a:lnTo>
                <a:lnTo>
                  <a:pt x="1225073" y="774222"/>
                </a:lnTo>
                <a:lnTo>
                  <a:pt x="1178672" y="796558"/>
                </a:lnTo>
                <a:lnTo>
                  <a:pt x="1127468" y="811358"/>
                </a:lnTo>
                <a:lnTo>
                  <a:pt x="1072530" y="817346"/>
                </a:lnTo>
                <a:lnTo>
                  <a:pt x="269590" y="817346"/>
                </a:lnTo>
                <a:lnTo>
                  <a:pt x="214662" y="811358"/>
                </a:lnTo>
                <a:lnTo>
                  <a:pt x="163533" y="796558"/>
                </a:lnTo>
                <a:lnTo>
                  <a:pt x="117336" y="774222"/>
                </a:lnTo>
                <a:lnTo>
                  <a:pt x="77203" y="745627"/>
                </a:lnTo>
                <a:lnTo>
                  <a:pt x="44270" y="712051"/>
                </a:lnTo>
                <a:lnTo>
                  <a:pt x="19669" y="674768"/>
                </a:lnTo>
                <a:lnTo>
                  <a:pt x="4534" y="635056"/>
                </a:lnTo>
                <a:lnTo>
                  <a:pt x="0" y="594191"/>
                </a:lnTo>
                <a:lnTo>
                  <a:pt x="0" y="572184"/>
                </a:lnTo>
                <a:lnTo>
                  <a:pt x="4562" y="527971"/>
                </a:lnTo>
                <a:lnTo>
                  <a:pt x="20425" y="481772"/>
                </a:lnTo>
                <a:lnTo>
                  <a:pt x="46282" y="436855"/>
                </a:lnTo>
                <a:lnTo>
                  <a:pt x="80824" y="396486"/>
                </a:lnTo>
                <a:lnTo>
                  <a:pt x="122745" y="363935"/>
                </a:lnTo>
                <a:lnTo>
                  <a:pt x="170736" y="342469"/>
                </a:lnTo>
                <a:close/>
              </a:path>
            </a:pathLst>
          </a:custGeom>
          <a:ln w="2663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0" y="2400300"/>
            <a:ext cx="977900" cy="165100"/>
          </a:xfrm>
          <a:custGeom>
            <a:avLst/>
            <a:gdLst/>
            <a:ahLst/>
            <a:cxnLst/>
            <a:rect l="l" t="t" r="r" b="b"/>
            <a:pathLst>
              <a:path w="977900" h="165100">
                <a:moveTo>
                  <a:pt x="0" y="0"/>
                </a:moveTo>
                <a:lnTo>
                  <a:pt x="977900" y="0"/>
                </a:lnTo>
                <a:lnTo>
                  <a:pt x="97790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96810" y="2393737"/>
            <a:ext cx="9531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latin typeface="Arial"/>
                <a:cs typeface="Arial"/>
              </a:rPr>
              <a:t>Partner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67000" y="2324100"/>
            <a:ext cx="508000" cy="508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228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1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132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1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369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0" y="0"/>
                </a:lnTo>
              </a:path>
            </a:pathLst>
          </a:custGeom>
          <a:ln w="25400">
            <a:solidFill>
              <a:srgbClr val="73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879600" y="1181100"/>
            <a:ext cx="1193800" cy="2794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3175" rIns="0" bIns="0" rtlCol="0">
            <a:spAutoFit/>
          </a:bodyPr>
          <a:lstStyle/>
          <a:p>
            <a:pPr marL="381635" marR="181610" indent="-190500">
              <a:lnSpc>
                <a:spcPct val="101899"/>
              </a:lnSpc>
              <a:spcBef>
                <a:spcPts val="25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Backbone 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25800" y="1181100"/>
            <a:ext cx="736600" cy="2794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3175" rIns="0" bIns="0" rtlCol="0">
            <a:spAutoFit/>
          </a:bodyPr>
          <a:lstStyle/>
          <a:p>
            <a:pPr marL="146050" marR="156845" indent="63500">
              <a:lnSpc>
                <a:spcPct val="101899"/>
              </a:lnSpc>
              <a:spcBef>
                <a:spcPts val="25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Cross 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onne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708900" y="1181100"/>
            <a:ext cx="609600" cy="279400"/>
          </a:xfrm>
          <a:custGeom>
            <a:avLst/>
            <a:gdLst/>
            <a:ahLst/>
            <a:cxnLst/>
            <a:rect l="l" t="t" r="r" b="b"/>
            <a:pathLst>
              <a:path w="609600" h="279400">
                <a:moveTo>
                  <a:pt x="0" y="0"/>
                </a:moveTo>
                <a:lnTo>
                  <a:pt x="609600" y="0"/>
                </a:lnTo>
                <a:lnTo>
                  <a:pt x="6096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5253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708900" y="1173481"/>
            <a:ext cx="6096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1920" marR="60325" indent="-76200">
              <a:lnSpc>
                <a:spcPct val="101899"/>
              </a:lnSpc>
              <a:spcBef>
                <a:spcPts val="80"/>
              </a:spcBef>
            </a:pP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49313" y="1668264"/>
            <a:ext cx="1582420" cy="92710"/>
          </a:xfrm>
          <a:custGeom>
            <a:avLst/>
            <a:gdLst/>
            <a:ahLst/>
            <a:cxnLst/>
            <a:rect l="l" t="t" r="r" b="b"/>
            <a:pathLst>
              <a:path w="1582420" h="92710">
                <a:moveTo>
                  <a:pt x="1561880" y="58935"/>
                </a:moveTo>
                <a:lnTo>
                  <a:pt x="68244" y="58935"/>
                </a:lnTo>
                <a:lnTo>
                  <a:pt x="1513954" y="58936"/>
                </a:lnTo>
                <a:lnTo>
                  <a:pt x="1494756" y="70934"/>
                </a:lnTo>
                <a:lnTo>
                  <a:pt x="1492949" y="78769"/>
                </a:lnTo>
                <a:lnTo>
                  <a:pt x="1500384" y="90665"/>
                </a:lnTo>
                <a:lnTo>
                  <a:pt x="1508221" y="92472"/>
                </a:lnTo>
                <a:lnTo>
                  <a:pt x="1561880" y="58935"/>
                </a:lnTo>
                <a:close/>
              </a:path>
              <a:path w="1582420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1561880" y="58935"/>
                </a:lnTo>
                <a:lnTo>
                  <a:pt x="1582199" y="46236"/>
                </a:lnTo>
                <a:lnTo>
                  <a:pt x="1561878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582420" h="92710">
                <a:moveTo>
                  <a:pt x="1508218" y="0"/>
                </a:moveTo>
                <a:lnTo>
                  <a:pt x="1500384" y="1807"/>
                </a:lnTo>
                <a:lnTo>
                  <a:pt x="1492949" y="13703"/>
                </a:lnTo>
                <a:lnTo>
                  <a:pt x="1494756" y="21539"/>
                </a:lnTo>
                <a:lnTo>
                  <a:pt x="1513954" y="33536"/>
                </a:lnTo>
                <a:lnTo>
                  <a:pt x="1561878" y="33536"/>
                </a:lnTo>
                <a:lnTo>
                  <a:pt x="1508218" y="0"/>
                </a:lnTo>
                <a:close/>
              </a:path>
            </a:pathLst>
          </a:custGeom>
          <a:solidFill>
            <a:srgbClr val="737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49513" y="1680964"/>
            <a:ext cx="847725" cy="92710"/>
          </a:xfrm>
          <a:custGeom>
            <a:avLst/>
            <a:gdLst/>
            <a:ahLst/>
            <a:cxnLst/>
            <a:rect l="l" t="t" r="r" b="b"/>
            <a:pathLst>
              <a:path w="847725" h="92710">
                <a:moveTo>
                  <a:pt x="827123" y="58935"/>
                </a:moveTo>
                <a:lnTo>
                  <a:pt x="68244" y="58935"/>
                </a:lnTo>
                <a:lnTo>
                  <a:pt x="779197" y="58936"/>
                </a:lnTo>
                <a:lnTo>
                  <a:pt x="760001" y="70934"/>
                </a:lnTo>
                <a:lnTo>
                  <a:pt x="758192" y="78769"/>
                </a:lnTo>
                <a:lnTo>
                  <a:pt x="765627" y="90665"/>
                </a:lnTo>
                <a:lnTo>
                  <a:pt x="773465" y="92472"/>
                </a:lnTo>
                <a:lnTo>
                  <a:pt x="827123" y="58935"/>
                </a:lnTo>
                <a:close/>
              </a:path>
              <a:path w="847725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827123" y="58935"/>
                </a:lnTo>
                <a:lnTo>
                  <a:pt x="847441" y="46236"/>
                </a:lnTo>
                <a:lnTo>
                  <a:pt x="827121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847725" h="92710">
                <a:moveTo>
                  <a:pt x="773463" y="0"/>
                </a:moveTo>
                <a:lnTo>
                  <a:pt x="765627" y="1807"/>
                </a:lnTo>
                <a:lnTo>
                  <a:pt x="758192" y="13703"/>
                </a:lnTo>
                <a:lnTo>
                  <a:pt x="760001" y="21539"/>
                </a:lnTo>
                <a:lnTo>
                  <a:pt x="779197" y="33536"/>
                </a:lnTo>
                <a:lnTo>
                  <a:pt x="827121" y="33536"/>
                </a:lnTo>
                <a:lnTo>
                  <a:pt x="773463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5813" y="1668264"/>
            <a:ext cx="585470" cy="92710"/>
          </a:xfrm>
          <a:custGeom>
            <a:avLst/>
            <a:gdLst/>
            <a:ahLst/>
            <a:cxnLst/>
            <a:rect l="l" t="t" r="r" b="b"/>
            <a:pathLst>
              <a:path w="585470" h="92710">
                <a:moveTo>
                  <a:pt x="564968" y="58935"/>
                </a:moveTo>
                <a:lnTo>
                  <a:pt x="68244" y="58935"/>
                </a:lnTo>
                <a:lnTo>
                  <a:pt x="517042" y="58936"/>
                </a:lnTo>
                <a:lnTo>
                  <a:pt x="497845" y="70934"/>
                </a:lnTo>
                <a:lnTo>
                  <a:pt x="496037" y="78769"/>
                </a:lnTo>
                <a:lnTo>
                  <a:pt x="503472" y="90665"/>
                </a:lnTo>
                <a:lnTo>
                  <a:pt x="511309" y="92472"/>
                </a:lnTo>
                <a:lnTo>
                  <a:pt x="564968" y="58935"/>
                </a:lnTo>
                <a:close/>
              </a:path>
              <a:path w="585470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564968" y="58935"/>
                </a:lnTo>
                <a:lnTo>
                  <a:pt x="585287" y="46236"/>
                </a:lnTo>
                <a:lnTo>
                  <a:pt x="564966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585470" h="92710">
                <a:moveTo>
                  <a:pt x="511307" y="0"/>
                </a:moveTo>
                <a:lnTo>
                  <a:pt x="503472" y="1807"/>
                </a:lnTo>
                <a:lnTo>
                  <a:pt x="496037" y="13703"/>
                </a:lnTo>
                <a:lnTo>
                  <a:pt x="497845" y="21539"/>
                </a:lnTo>
                <a:lnTo>
                  <a:pt x="517042" y="33536"/>
                </a:lnTo>
                <a:lnTo>
                  <a:pt x="564966" y="33536"/>
                </a:lnTo>
                <a:lnTo>
                  <a:pt x="511307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548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0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35413" y="1680964"/>
            <a:ext cx="2030730" cy="92710"/>
          </a:xfrm>
          <a:custGeom>
            <a:avLst/>
            <a:gdLst/>
            <a:ahLst/>
            <a:cxnLst/>
            <a:rect l="l" t="t" r="r" b="b"/>
            <a:pathLst>
              <a:path w="2030729" h="92710">
                <a:moveTo>
                  <a:pt x="2010274" y="58935"/>
                </a:moveTo>
                <a:lnTo>
                  <a:pt x="68244" y="58935"/>
                </a:lnTo>
                <a:lnTo>
                  <a:pt x="1962349" y="58936"/>
                </a:lnTo>
                <a:lnTo>
                  <a:pt x="1943152" y="70934"/>
                </a:lnTo>
                <a:lnTo>
                  <a:pt x="1941344" y="78769"/>
                </a:lnTo>
                <a:lnTo>
                  <a:pt x="1948779" y="90665"/>
                </a:lnTo>
                <a:lnTo>
                  <a:pt x="1956616" y="92472"/>
                </a:lnTo>
                <a:lnTo>
                  <a:pt x="2010274" y="58935"/>
                </a:lnTo>
                <a:close/>
              </a:path>
              <a:path w="2030729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2010274" y="58935"/>
                </a:lnTo>
                <a:lnTo>
                  <a:pt x="2030592" y="46236"/>
                </a:lnTo>
                <a:lnTo>
                  <a:pt x="2010272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2030729" h="92710">
                <a:moveTo>
                  <a:pt x="1956614" y="0"/>
                </a:moveTo>
                <a:lnTo>
                  <a:pt x="1948779" y="1807"/>
                </a:lnTo>
                <a:lnTo>
                  <a:pt x="1941344" y="13703"/>
                </a:lnTo>
                <a:lnTo>
                  <a:pt x="1943152" y="21539"/>
                </a:lnTo>
                <a:lnTo>
                  <a:pt x="1962349" y="33536"/>
                </a:lnTo>
                <a:lnTo>
                  <a:pt x="2010272" y="33536"/>
                </a:lnTo>
                <a:lnTo>
                  <a:pt x="1956614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35500" y="1181100"/>
            <a:ext cx="1955800" cy="279400"/>
          </a:xfrm>
          <a:custGeom>
            <a:avLst/>
            <a:gdLst/>
            <a:ahLst/>
            <a:cxnLst/>
            <a:rect l="l" t="t" r="r" b="b"/>
            <a:pathLst>
              <a:path w="1955800" h="279400">
                <a:moveTo>
                  <a:pt x="0" y="0"/>
                </a:moveTo>
                <a:lnTo>
                  <a:pt x="1955800" y="0"/>
                </a:lnTo>
                <a:lnTo>
                  <a:pt x="19558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5253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93214" y="1174537"/>
            <a:ext cx="43878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700">
              <a:lnSpc>
                <a:spcPct val="101899"/>
              </a:lnSpc>
              <a:spcBef>
                <a:spcPts val="8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Partner 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54713" y="1680964"/>
            <a:ext cx="1017905" cy="92710"/>
          </a:xfrm>
          <a:custGeom>
            <a:avLst/>
            <a:gdLst/>
            <a:ahLst/>
            <a:cxnLst/>
            <a:rect l="l" t="t" r="r" b="b"/>
            <a:pathLst>
              <a:path w="1017904" h="92710">
                <a:moveTo>
                  <a:pt x="997433" y="58935"/>
                </a:moveTo>
                <a:lnTo>
                  <a:pt x="68244" y="58935"/>
                </a:lnTo>
                <a:lnTo>
                  <a:pt x="949506" y="58936"/>
                </a:lnTo>
                <a:lnTo>
                  <a:pt x="930310" y="70934"/>
                </a:lnTo>
                <a:lnTo>
                  <a:pt x="928502" y="78769"/>
                </a:lnTo>
                <a:lnTo>
                  <a:pt x="935936" y="90665"/>
                </a:lnTo>
                <a:lnTo>
                  <a:pt x="943774" y="92472"/>
                </a:lnTo>
                <a:lnTo>
                  <a:pt x="997433" y="58935"/>
                </a:lnTo>
                <a:close/>
              </a:path>
              <a:path w="1017904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80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2" y="70933"/>
                </a:lnTo>
                <a:lnTo>
                  <a:pt x="68244" y="58935"/>
                </a:lnTo>
                <a:lnTo>
                  <a:pt x="997433" y="58935"/>
                </a:lnTo>
                <a:lnTo>
                  <a:pt x="1017751" y="46236"/>
                </a:lnTo>
                <a:lnTo>
                  <a:pt x="997431" y="33536"/>
                </a:lnTo>
                <a:lnTo>
                  <a:pt x="68244" y="33535"/>
                </a:lnTo>
                <a:lnTo>
                  <a:pt x="87442" y="21537"/>
                </a:lnTo>
                <a:lnTo>
                  <a:pt x="89249" y="13703"/>
                </a:lnTo>
                <a:lnTo>
                  <a:pt x="83673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017904" h="92710">
                <a:moveTo>
                  <a:pt x="943772" y="0"/>
                </a:moveTo>
                <a:lnTo>
                  <a:pt x="935936" y="1807"/>
                </a:lnTo>
                <a:lnTo>
                  <a:pt x="928502" y="13703"/>
                </a:lnTo>
                <a:lnTo>
                  <a:pt x="930310" y="21539"/>
                </a:lnTo>
                <a:lnTo>
                  <a:pt x="949506" y="33536"/>
                </a:lnTo>
                <a:lnTo>
                  <a:pt x="997431" y="33536"/>
                </a:lnTo>
                <a:lnTo>
                  <a:pt x="943772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67500" y="1181100"/>
            <a:ext cx="990600" cy="279400"/>
          </a:xfrm>
          <a:custGeom>
            <a:avLst/>
            <a:gdLst/>
            <a:ahLst/>
            <a:cxnLst/>
            <a:rect l="l" t="t" r="r" b="b"/>
            <a:pathLst>
              <a:path w="990600" h="279400">
                <a:moveTo>
                  <a:pt x="0" y="0"/>
                </a:moveTo>
                <a:lnTo>
                  <a:pt x="990600" y="0"/>
                </a:lnTo>
                <a:lnTo>
                  <a:pt x="9906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5253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942456" y="1174537"/>
            <a:ext cx="41338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800" marR="5080" indent="-3810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36900" y="1028699"/>
            <a:ext cx="0" cy="525145"/>
          </a:xfrm>
          <a:custGeom>
            <a:avLst/>
            <a:gdLst/>
            <a:ahLst/>
            <a:cxnLst/>
            <a:rect l="l" t="t" r="r" b="b"/>
            <a:pathLst>
              <a:path h="525144">
                <a:moveTo>
                  <a:pt x="0" y="524640"/>
                </a:moveTo>
                <a:lnTo>
                  <a:pt x="0" y="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819400" y="838200"/>
            <a:ext cx="660400" cy="1397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1075"/>
              </a:lnSpc>
            </a:pP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13200" y="1181100"/>
            <a:ext cx="571500" cy="2794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8890" rIns="0" bIns="0" rtlCol="0">
            <a:spAutoFit/>
          </a:bodyPr>
          <a:lstStyle/>
          <a:p>
            <a:pPr marL="6985" marR="16510" indent="76200">
              <a:lnSpc>
                <a:spcPct val="101899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Partner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6835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0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83413" y="1680963"/>
            <a:ext cx="531495" cy="92710"/>
          </a:xfrm>
          <a:custGeom>
            <a:avLst/>
            <a:gdLst/>
            <a:ahLst/>
            <a:cxnLst/>
            <a:rect l="l" t="t" r="r" b="b"/>
            <a:pathLst>
              <a:path w="531495" h="92710">
                <a:moveTo>
                  <a:pt x="510863" y="58936"/>
                </a:moveTo>
                <a:lnTo>
                  <a:pt x="68244" y="58936"/>
                </a:lnTo>
                <a:lnTo>
                  <a:pt x="462936" y="58938"/>
                </a:lnTo>
                <a:lnTo>
                  <a:pt x="443740" y="70935"/>
                </a:lnTo>
                <a:lnTo>
                  <a:pt x="441932" y="78770"/>
                </a:lnTo>
                <a:lnTo>
                  <a:pt x="449367" y="90666"/>
                </a:lnTo>
                <a:lnTo>
                  <a:pt x="457204" y="92473"/>
                </a:lnTo>
                <a:lnTo>
                  <a:pt x="510863" y="58936"/>
                </a:lnTo>
                <a:close/>
              </a:path>
              <a:path w="531495" h="92710">
                <a:moveTo>
                  <a:pt x="74451" y="1381"/>
                </a:moveTo>
                <a:lnTo>
                  <a:pt x="71005" y="1858"/>
                </a:lnTo>
                <a:lnTo>
                  <a:pt x="0" y="46236"/>
                </a:lnTo>
                <a:lnTo>
                  <a:pt x="73980" y="92473"/>
                </a:lnTo>
                <a:lnTo>
                  <a:pt x="81814" y="90666"/>
                </a:lnTo>
                <a:lnTo>
                  <a:pt x="89249" y="78770"/>
                </a:lnTo>
                <a:lnTo>
                  <a:pt x="87442" y="70934"/>
                </a:lnTo>
                <a:lnTo>
                  <a:pt x="68244" y="58936"/>
                </a:lnTo>
                <a:lnTo>
                  <a:pt x="510863" y="58936"/>
                </a:lnTo>
                <a:lnTo>
                  <a:pt x="531181" y="46238"/>
                </a:lnTo>
                <a:lnTo>
                  <a:pt x="510861" y="33538"/>
                </a:lnTo>
                <a:lnTo>
                  <a:pt x="68244" y="33536"/>
                </a:lnTo>
                <a:lnTo>
                  <a:pt x="87442" y="21539"/>
                </a:lnTo>
                <a:lnTo>
                  <a:pt x="89249" y="13704"/>
                </a:lnTo>
                <a:lnTo>
                  <a:pt x="83673" y="4781"/>
                </a:lnTo>
                <a:lnTo>
                  <a:pt x="80784" y="2843"/>
                </a:lnTo>
                <a:lnTo>
                  <a:pt x="74451" y="1381"/>
                </a:lnTo>
                <a:close/>
              </a:path>
              <a:path w="531495" h="92710">
                <a:moveTo>
                  <a:pt x="457202" y="0"/>
                </a:moveTo>
                <a:lnTo>
                  <a:pt x="449367" y="1808"/>
                </a:lnTo>
                <a:lnTo>
                  <a:pt x="441932" y="13704"/>
                </a:lnTo>
                <a:lnTo>
                  <a:pt x="443740" y="21540"/>
                </a:lnTo>
                <a:lnTo>
                  <a:pt x="462936" y="33538"/>
                </a:lnTo>
                <a:lnTo>
                  <a:pt x="510861" y="33538"/>
                </a:lnTo>
                <a:lnTo>
                  <a:pt x="457202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6200" y="2438400"/>
            <a:ext cx="457200" cy="444500"/>
          </a:xfrm>
          <a:custGeom>
            <a:avLst/>
            <a:gdLst/>
            <a:ahLst/>
            <a:cxnLst/>
            <a:rect l="l" t="t" r="r" b="b"/>
            <a:pathLst>
              <a:path w="457200" h="444500">
                <a:moveTo>
                  <a:pt x="0" y="0"/>
                </a:moveTo>
                <a:lnTo>
                  <a:pt x="457200" y="0"/>
                </a:lnTo>
                <a:lnTo>
                  <a:pt x="45720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4D4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37000" y="2501900"/>
            <a:ext cx="355600" cy="342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4800600"/>
            <a:ext cx="5854699" cy="342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700" y="4813300"/>
            <a:ext cx="5791200" cy="330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850" y="4845050"/>
            <a:ext cx="5715000" cy="254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9850" y="4845050"/>
            <a:ext cx="5715000" cy="254000"/>
          </a:xfrm>
          <a:prstGeom prst="rect">
            <a:avLst/>
          </a:prstGeom>
          <a:ln w="12700">
            <a:solidFill>
              <a:srgbClr val="FCD43F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55"/>
              </a:spcBef>
            </a:pPr>
            <a:r>
              <a:rPr sz="1000" b="1" spc="-10" dirty="0">
                <a:solidFill>
                  <a:srgbClr val="474746"/>
                </a:solidFill>
                <a:latin typeface="Arial"/>
                <a:cs typeface="Arial"/>
              </a:rPr>
              <a:t>For</a:t>
            </a:r>
            <a:r>
              <a:rPr sz="1000" b="1" spc="4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000" b="1" spc="-3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474746"/>
                </a:solidFill>
                <a:latin typeface="Arial"/>
                <a:cs typeface="Arial"/>
              </a:rPr>
              <a:t>full</a:t>
            </a:r>
            <a:r>
              <a:rPr sz="1000" b="1" spc="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474746"/>
                </a:solidFill>
                <a:latin typeface="Arial"/>
                <a:cs typeface="Arial"/>
              </a:rPr>
              <a:t>Direct</a:t>
            </a:r>
            <a:r>
              <a:rPr sz="1000" b="1" spc="-1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74746"/>
                </a:solidFill>
                <a:latin typeface="Arial"/>
                <a:cs typeface="Arial"/>
              </a:rPr>
              <a:t>Connect</a:t>
            </a:r>
            <a:r>
              <a:rPr sz="1000" b="1" spc="-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474746"/>
                </a:solidFill>
                <a:latin typeface="Arial"/>
                <a:cs typeface="Arial"/>
              </a:rPr>
              <a:t>Partner</a:t>
            </a:r>
            <a:r>
              <a:rPr sz="1000" b="1" spc="-6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b="1" spc="20" dirty="0">
                <a:solidFill>
                  <a:srgbClr val="474746"/>
                </a:solidFill>
                <a:latin typeface="Arial"/>
                <a:cs typeface="Arial"/>
              </a:rPr>
              <a:t>list</a:t>
            </a:r>
            <a:r>
              <a:rPr sz="1000" b="1" spc="-1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b="1" spc="25" dirty="0">
                <a:solidFill>
                  <a:srgbClr val="474746"/>
                </a:solidFill>
                <a:latin typeface="Arial"/>
                <a:cs typeface="Arial"/>
              </a:rPr>
              <a:t>see</a:t>
            </a:r>
            <a:r>
              <a:rPr sz="1000" b="1" spc="-2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474746"/>
                </a:solidFill>
                <a:latin typeface="Arial"/>
                <a:cs typeface="Arial"/>
              </a:rPr>
              <a:t>here:</a:t>
            </a:r>
            <a:r>
              <a:rPr sz="1000" b="1" spc="-1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4B91"/>
                </a:solidFill>
                <a:uFill>
                  <a:solidFill>
                    <a:srgbClr val="004B91"/>
                  </a:solidFill>
                </a:uFill>
                <a:latin typeface="Arial"/>
                <a:cs typeface="Arial"/>
              </a:rPr>
              <a:t>https://aws.amazon.com/directconnect/partners/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559300" y="3632200"/>
            <a:ext cx="1191032" cy="406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6100" y="3086100"/>
            <a:ext cx="1638300" cy="317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13000" y="3695700"/>
            <a:ext cx="1549400" cy="469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6200" y="4394200"/>
            <a:ext cx="1651000" cy="596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9200" y="4191000"/>
            <a:ext cx="1193800" cy="571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30600" y="4216400"/>
            <a:ext cx="1079500" cy="4191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24600" y="3479800"/>
            <a:ext cx="1016000" cy="101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722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At the </a:t>
            </a:r>
            <a:r>
              <a:rPr sz="2800" b="1" spc="10" dirty="0">
                <a:solidFill>
                  <a:srgbClr val="474746"/>
                </a:solidFill>
                <a:latin typeface="Arial"/>
                <a:cs typeface="Arial"/>
              </a:rPr>
              <a:t>Direct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Connect Location – </a:t>
            </a:r>
            <a:r>
              <a:rPr sz="2800" b="1" spc="20" dirty="0">
                <a:solidFill>
                  <a:srgbClr val="474746"/>
                </a:solidFill>
                <a:latin typeface="Arial"/>
                <a:cs typeface="Arial"/>
              </a:rPr>
              <a:t>via</a:t>
            </a:r>
            <a:r>
              <a:rPr sz="2800" b="1" spc="-13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MPLS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11250"/>
            <a:ext cx="1365250" cy="2946400"/>
          </a:xfrm>
          <a:custGeom>
            <a:avLst/>
            <a:gdLst/>
            <a:ahLst/>
            <a:cxnLst/>
            <a:rect l="l" t="t" r="r" b="b"/>
            <a:pathLst>
              <a:path w="1365250" h="2946400">
                <a:moveTo>
                  <a:pt x="0" y="0"/>
                </a:moveTo>
                <a:lnTo>
                  <a:pt x="1085948" y="0"/>
                </a:lnTo>
                <a:lnTo>
                  <a:pt x="1131252" y="3655"/>
                </a:lnTo>
                <a:lnTo>
                  <a:pt x="1174228" y="14239"/>
                </a:lnTo>
                <a:lnTo>
                  <a:pt x="1214303" y="31175"/>
                </a:lnTo>
                <a:lnTo>
                  <a:pt x="1250900" y="53889"/>
                </a:lnTo>
                <a:lnTo>
                  <a:pt x="1283444" y="81805"/>
                </a:lnTo>
                <a:lnTo>
                  <a:pt x="1311360" y="114349"/>
                </a:lnTo>
                <a:lnTo>
                  <a:pt x="1334074" y="150946"/>
                </a:lnTo>
                <a:lnTo>
                  <a:pt x="1351011" y="191021"/>
                </a:lnTo>
                <a:lnTo>
                  <a:pt x="1361594" y="233997"/>
                </a:lnTo>
                <a:lnTo>
                  <a:pt x="1365250" y="279302"/>
                </a:lnTo>
                <a:lnTo>
                  <a:pt x="1365250" y="2667098"/>
                </a:lnTo>
                <a:lnTo>
                  <a:pt x="1361594" y="2712402"/>
                </a:lnTo>
                <a:lnTo>
                  <a:pt x="1351011" y="2755378"/>
                </a:lnTo>
                <a:lnTo>
                  <a:pt x="1334074" y="2795453"/>
                </a:lnTo>
                <a:lnTo>
                  <a:pt x="1311360" y="2832050"/>
                </a:lnTo>
                <a:lnTo>
                  <a:pt x="1283444" y="2864594"/>
                </a:lnTo>
                <a:lnTo>
                  <a:pt x="1250900" y="2892510"/>
                </a:lnTo>
                <a:lnTo>
                  <a:pt x="1214303" y="2915224"/>
                </a:lnTo>
                <a:lnTo>
                  <a:pt x="1174228" y="2932161"/>
                </a:lnTo>
                <a:lnTo>
                  <a:pt x="1131252" y="2942744"/>
                </a:lnTo>
                <a:lnTo>
                  <a:pt x="1085948" y="2946400"/>
                </a:lnTo>
                <a:lnTo>
                  <a:pt x="0" y="2946400"/>
                </a:lnTo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859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6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083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5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800" y="22733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4100" y="1092200"/>
            <a:ext cx="6096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587500"/>
            <a:ext cx="2667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35300"/>
            <a:ext cx="2667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100" y="2260600"/>
            <a:ext cx="6096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8450" y="1123950"/>
            <a:ext cx="1225550" cy="284480"/>
          </a:xfrm>
          <a:custGeom>
            <a:avLst/>
            <a:gdLst/>
            <a:ahLst/>
            <a:cxnLst/>
            <a:rect l="l" t="t" r="r" b="b"/>
            <a:pathLst>
              <a:path w="1225550" h="284480">
                <a:moveTo>
                  <a:pt x="0" y="284290"/>
                </a:moveTo>
                <a:lnTo>
                  <a:pt x="3720" y="238177"/>
                </a:lnTo>
                <a:lnTo>
                  <a:pt x="14493" y="194432"/>
                </a:lnTo>
                <a:lnTo>
                  <a:pt x="31732" y="153642"/>
                </a:lnTo>
                <a:lnTo>
                  <a:pt x="54851" y="116392"/>
                </a:lnTo>
                <a:lnTo>
                  <a:pt x="83266" y="83266"/>
                </a:lnTo>
                <a:lnTo>
                  <a:pt x="116392" y="54851"/>
                </a:lnTo>
                <a:lnTo>
                  <a:pt x="153642" y="31732"/>
                </a:lnTo>
                <a:lnTo>
                  <a:pt x="194432" y="14493"/>
                </a:lnTo>
                <a:lnTo>
                  <a:pt x="238177" y="3720"/>
                </a:lnTo>
                <a:lnTo>
                  <a:pt x="284290" y="0"/>
                </a:lnTo>
                <a:lnTo>
                  <a:pt x="1225549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8450" y="1408240"/>
            <a:ext cx="1225550" cy="2611755"/>
          </a:xfrm>
          <a:custGeom>
            <a:avLst/>
            <a:gdLst/>
            <a:ahLst/>
            <a:cxnLst/>
            <a:rect l="l" t="t" r="r" b="b"/>
            <a:pathLst>
              <a:path w="1225550" h="2611754">
                <a:moveTo>
                  <a:pt x="1225549" y="2611309"/>
                </a:moveTo>
                <a:lnTo>
                  <a:pt x="284290" y="2611309"/>
                </a:lnTo>
                <a:lnTo>
                  <a:pt x="238177" y="2607588"/>
                </a:lnTo>
                <a:lnTo>
                  <a:pt x="194432" y="2596815"/>
                </a:lnTo>
                <a:lnTo>
                  <a:pt x="153642" y="2579577"/>
                </a:lnTo>
                <a:lnTo>
                  <a:pt x="116392" y="2556457"/>
                </a:lnTo>
                <a:lnTo>
                  <a:pt x="83266" y="2528042"/>
                </a:lnTo>
                <a:lnTo>
                  <a:pt x="54851" y="2494916"/>
                </a:lnTo>
                <a:lnTo>
                  <a:pt x="31732" y="2457666"/>
                </a:lnTo>
                <a:lnTo>
                  <a:pt x="14493" y="2416876"/>
                </a:lnTo>
                <a:lnTo>
                  <a:pt x="3720" y="2373131"/>
                </a:lnTo>
                <a:lnTo>
                  <a:pt x="0" y="2327018"/>
                </a:lnTo>
                <a:lnTo>
                  <a:pt x="0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4700" y="1524000"/>
            <a:ext cx="7366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9000" y="1663700"/>
            <a:ext cx="635000" cy="73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07400" y="2832100"/>
            <a:ext cx="7239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1700" y="2959100"/>
            <a:ext cx="6223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2400" y="2298700"/>
            <a:ext cx="330200" cy="558800"/>
          </a:xfrm>
          <a:custGeom>
            <a:avLst/>
            <a:gdLst/>
            <a:ahLst/>
            <a:cxnLst/>
            <a:rect l="l" t="t" r="r" b="b"/>
            <a:pathLst>
              <a:path w="330200" h="558800">
                <a:moveTo>
                  <a:pt x="0" y="0"/>
                </a:moveTo>
                <a:lnTo>
                  <a:pt x="330200" y="0"/>
                </a:lnTo>
                <a:lnTo>
                  <a:pt x="3302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806" y="4627955"/>
            <a:ext cx="660400" cy="134620"/>
          </a:xfrm>
          <a:custGeom>
            <a:avLst/>
            <a:gdLst/>
            <a:ahLst/>
            <a:cxnLst/>
            <a:rect l="l" t="t" r="r" b="b"/>
            <a:pathLst>
              <a:path w="660400" h="134620">
                <a:moveTo>
                  <a:pt x="0" y="0"/>
                </a:moveTo>
                <a:lnTo>
                  <a:pt x="0" y="24440"/>
                </a:lnTo>
                <a:lnTo>
                  <a:pt x="10488" y="64744"/>
                </a:lnTo>
                <a:lnTo>
                  <a:pt x="39097" y="100026"/>
                </a:lnTo>
                <a:lnTo>
                  <a:pt x="81541" y="125041"/>
                </a:lnTo>
                <a:lnTo>
                  <a:pt x="133532" y="134545"/>
                </a:lnTo>
                <a:lnTo>
                  <a:pt x="526834" y="134545"/>
                </a:lnTo>
                <a:lnTo>
                  <a:pt x="578775" y="125041"/>
                </a:lnTo>
                <a:lnTo>
                  <a:pt x="604491" y="109890"/>
                </a:lnTo>
                <a:lnTo>
                  <a:pt x="532530" y="109890"/>
                </a:lnTo>
                <a:lnTo>
                  <a:pt x="127704" y="109874"/>
                </a:lnTo>
                <a:lnTo>
                  <a:pt x="77779" y="99008"/>
                </a:lnTo>
                <a:lnTo>
                  <a:pt x="37211" y="73866"/>
                </a:lnTo>
                <a:lnTo>
                  <a:pt x="9963" y="39259"/>
                </a:lnTo>
                <a:lnTo>
                  <a:pt x="0" y="0"/>
                </a:lnTo>
                <a:close/>
              </a:path>
              <a:path w="660400" h="134620">
                <a:moveTo>
                  <a:pt x="660400" y="0"/>
                </a:moveTo>
                <a:lnTo>
                  <a:pt x="650406" y="39275"/>
                </a:lnTo>
                <a:lnTo>
                  <a:pt x="623093" y="73898"/>
                </a:lnTo>
                <a:lnTo>
                  <a:pt x="582466" y="99045"/>
                </a:lnTo>
                <a:lnTo>
                  <a:pt x="532530" y="109890"/>
                </a:lnTo>
                <a:lnTo>
                  <a:pt x="604491" y="109890"/>
                </a:lnTo>
                <a:lnTo>
                  <a:pt x="621236" y="100026"/>
                </a:lnTo>
                <a:lnTo>
                  <a:pt x="649887" y="64744"/>
                </a:lnTo>
                <a:lnTo>
                  <a:pt x="660400" y="24440"/>
                </a:lnTo>
                <a:lnTo>
                  <a:pt x="660400" y="0"/>
                </a:lnTo>
                <a:close/>
              </a:path>
              <a:path w="660400" h="134620">
                <a:moveTo>
                  <a:pt x="126681" y="105512"/>
                </a:moveTo>
                <a:lnTo>
                  <a:pt x="127704" y="109874"/>
                </a:lnTo>
                <a:lnTo>
                  <a:pt x="532533" y="109874"/>
                </a:lnTo>
                <a:lnTo>
                  <a:pt x="533454" y="105924"/>
                </a:lnTo>
                <a:lnTo>
                  <a:pt x="126681" y="105512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801" y="4330700"/>
            <a:ext cx="660400" cy="407670"/>
          </a:xfrm>
          <a:custGeom>
            <a:avLst/>
            <a:gdLst/>
            <a:ahLst/>
            <a:cxnLst/>
            <a:rect l="l" t="t" r="r" b="b"/>
            <a:pathLst>
              <a:path w="660400" h="407670">
                <a:moveTo>
                  <a:pt x="254121" y="0"/>
                </a:moveTo>
                <a:lnTo>
                  <a:pt x="209253" y="5964"/>
                </a:lnTo>
                <a:lnTo>
                  <a:pt x="168934" y="22796"/>
                </a:lnTo>
                <a:lnTo>
                  <a:pt x="134775" y="48907"/>
                </a:lnTo>
                <a:lnTo>
                  <a:pt x="108383" y="82705"/>
                </a:lnTo>
                <a:lnTo>
                  <a:pt x="91369" y="122599"/>
                </a:lnTo>
                <a:lnTo>
                  <a:pt x="85340" y="167000"/>
                </a:lnTo>
                <a:lnTo>
                  <a:pt x="85340" y="168646"/>
                </a:lnTo>
                <a:lnTo>
                  <a:pt x="85587" y="171905"/>
                </a:lnTo>
                <a:lnTo>
                  <a:pt x="51131" y="189852"/>
                </a:lnTo>
                <a:lnTo>
                  <a:pt x="24053" y="218627"/>
                </a:lnTo>
                <a:lnTo>
                  <a:pt x="6345" y="252620"/>
                </a:lnTo>
                <a:lnTo>
                  <a:pt x="0" y="286223"/>
                </a:lnTo>
                <a:lnTo>
                  <a:pt x="0" y="297266"/>
                </a:lnTo>
                <a:lnTo>
                  <a:pt x="10491" y="337575"/>
                </a:lnTo>
                <a:lnTo>
                  <a:pt x="39103" y="372868"/>
                </a:lnTo>
                <a:lnTo>
                  <a:pt x="81548" y="397895"/>
                </a:lnTo>
                <a:lnTo>
                  <a:pt x="133532" y="407404"/>
                </a:lnTo>
                <a:lnTo>
                  <a:pt x="526850" y="407404"/>
                </a:lnTo>
                <a:lnTo>
                  <a:pt x="578782" y="397895"/>
                </a:lnTo>
                <a:lnTo>
                  <a:pt x="621238" y="372868"/>
                </a:lnTo>
                <a:lnTo>
                  <a:pt x="649887" y="337575"/>
                </a:lnTo>
                <a:lnTo>
                  <a:pt x="660400" y="297266"/>
                </a:lnTo>
                <a:lnTo>
                  <a:pt x="660400" y="286223"/>
                </a:lnTo>
                <a:lnTo>
                  <a:pt x="651271" y="246738"/>
                </a:lnTo>
                <a:lnTo>
                  <a:pt x="626189" y="209055"/>
                </a:lnTo>
                <a:lnTo>
                  <a:pt x="588610" y="179870"/>
                </a:lnTo>
                <a:lnTo>
                  <a:pt x="541990" y="165881"/>
                </a:lnTo>
                <a:lnTo>
                  <a:pt x="534573" y="133855"/>
                </a:lnTo>
                <a:lnTo>
                  <a:pt x="516150" y="107817"/>
                </a:lnTo>
                <a:lnTo>
                  <a:pt x="502286" y="98781"/>
                </a:lnTo>
                <a:lnTo>
                  <a:pt x="408176" y="98781"/>
                </a:lnTo>
                <a:lnTo>
                  <a:pt x="382575" y="58816"/>
                </a:lnTo>
                <a:lnTo>
                  <a:pt x="346930" y="27585"/>
                </a:lnTo>
                <a:lnTo>
                  <a:pt x="303395" y="7257"/>
                </a:lnTo>
                <a:lnTo>
                  <a:pt x="254121" y="0"/>
                </a:lnTo>
                <a:close/>
              </a:path>
              <a:path w="660400" h="407670">
                <a:moveTo>
                  <a:pt x="456616" y="83919"/>
                </a:moveTo>
                <a:lnTo>
                  <a:pt x="443371" y="84932"/>
                </a:lnTo>
                <a:lnTo>
                  <a:pt x="430780" y="87857"/>
                </a:lnTo>
                <a:lnTo>
                  <a:pt x="418998" y="92529"/>
                </a:lnTo>
                <a:lnTo>
                  <a:pt x="408176" y="98781"/>
                </a:lnTo>
                <a:lnTo>
                  <a:pt x="502286" y="98781"/>
                </a:lnTo>
                <a:lnTo>
                  <a:pt x="489303" y="90320"/>
                </a:lnTo>
                <a:lnTo>
                  <a:pt x="456616" y="83919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7959" y="4522418"/>
            <a:ext cx="331321" cy="161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66100" y="4165600"/>
            <a:ext cx="736600" cy="736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76025" y="4636773"/>
            <a:ext cx="325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RP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35200" y="1943100"/>
            <a:ext cx="2667000" cy="1549400"/>
          </a:xfrm>
          <a:custGeom>
            <a:avLst/>
            <a:gdLst/>
            <a:ahLst/>
            <a:cxnLst/>
            <a:rect l="l" t="t" r="r" b="b"/>
            <a:pathLst>
              <a:path w="2667000" h="1549400">
                <a:moveTo>
                  <a:pt x="0" y="0"/>
                </a:moveTo>
                <a:lnTo>
                  <a:pt x="2667000" y="0"/>
                </a:lnTo>
                <a:lnTo>
                  <a:pt x="2667000" y="1549400"/>
                </a:lnTo>
                <a:lnTo>
                  <a:pt x="0" y="154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7600" y="2171700"/>
            <a:ext cx="1028700" cy="1168400"/>
          </a:xfrm>
          <a:custGeom>
            <a:avLst/>
            <a:gdLst/>
            <a:ahLst/>
            <a:cxnLst/>
            <a:rect l="l" t="t" r="r" b="b"/>
            <a:pathLst>
              <a:path w="1028700" h="1168400">
                <a:moveTo>
                  <a:pt x="0" y="0"/>
                </a:moveTo>
                <a:lnTo>
                  <a:pt x="1028700" y="0"/>
                </a:lnTo>
                <a:lnTo>
                  <a:pt x="10287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3300" y="2171700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0" y="0"/>
                </a:moveTo>
                <a:lnTo>
                  <a:pt x="1168400" y="0"/>
                </a:lnTo>
                <a:lnTo>
                  <a:pt x="11684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78154" y="2834003"/>
            <a:ext cx="616585" cy="4292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8900" marR="5080" indent="-76200">
              <a:lnSpc>
                <a:spcPct val="97200"/>
              </a:lnSpc>
              <a:spcBef>
                <a:spcPts val="13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  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27123" y="2818615"/>
            <a:ext cx="626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Partner  PE</a:t>
            </a:r>
            <a:r>
              <a:rPr sz="1000" spc="-114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04827" y="1936537"/>
            <a:ext cx="1259840" cy="43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</a:t>
            </a:r>
            <a:r>
              <a:rPr sz="1000" spc="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81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64350" y="2578100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7034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4350" y="2578100"/>
            <a:ext cx="2197100" cy="0"/>
          </a:xfrm>
          <a:custGeom>
            <a:avLst/>
            <a:gdLst/>
            <a:ahLst/>
            <a:cxnLst/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63700" y="2578100"/>
            <a:ext cx="2317750" cy="0"/>
          </a:xfrm>
          <a:custGeom>
            <a:avLst/>
            <a:gdLst/>
            <a:ahLst/>
            <a:cxnLst/>
            <a:rect l="l" t="t" r="r" b="b"/>
            <a:pathLst>
              <a:path w="2317750">
                <a:moveTo>
                  <a:pt x="0" y="0"/>
                </a:moveTo>
                <a:lnTo>
                  <a:pt x="231775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7590" y="2043968"/>
            <a:ext cx="1348740" cy="814705"/>
          </a:xfrm>
          <a:custGeom>
            <a:avLst/>
            <a:gdLst/>
            <a:ahLst/>
            <a:cxnLst/>
            <a:rect l="l" t="t" r="r" b="b"/>
            <a:pathLst>
              <a:path w="1348740" h="814705">
                <a:moveTo>
                  <a:pt x="518836" y="0"/>
                </a:moveTo>
                <a:lnTo>
                  <a:pt x="472070" y="3046"/>
                </a:lnTo>
                <a:lnTo>
                  <a:pt x="427218" y="11922"/>
                </a:lnTo>
                <a:lnTo>
                  <a:pt x="384691" y="26228"/>
                </a:lnTo>
                <a:lnTo>
                  <a:pt x="344899" y="45568"/>
                </a:lnTo>
                <a:lnTo>
                  <a:pt x="308251" y="69545"/>
                </a:lnTo>
                <a:lnTo>
                  <a:pt x="275159" y="97760"/>
                </a:lnTo>
                <a:lnTo>
                  <a:pt x="246033" y="129816"/>
                </a:lnTo>
                <a:lnTo>
                  <a:pt x="221282" y="165316"/>
                </a:lnTo>
                <a:lnTo>
                  <a:pt x="201318" y="203863"/>
                </a:lnTo>
                <a:lnTo>
                  <a:pt x="186549" y="245059"/>
                </a:lnTo>
                <a:lnTo>
                  <a:pt x="177387" y="288506"/>
                </a:lnTo>
                <a:lnTo>
                  <a:pt x="174242" y="333808"/>
                </a:lnTo>
                <a:lnTo>
                  <a:pt x="174242" y="337078"/>
                </a:lnTo>
                <a:lnTo>
                  <a:pt x="174617" y="340250"/>
                </a:lnTo>
                <a:lnTo>
                  <a:pt x="174720" y="343522"/>
                </a:lnTo>
                <a:lnTo>
                  <a:pt x="126321" y="364544"/>
                </a:lnTo>
                <a:lnTo>
                  <a:pt x="84037" y="396798"/>
                </a:lnTo>
                <a:lnTo>
                  <a:pt x="49066" y="436986"/>
                </a:lnTo>
                <a:lnTo>
                  <a:pt x="22605" y="481811"/>
                </a:lnTo>
                <a:lnTo>
                  <a:pt x="5850" y="527976"/>
                </a:lnTo>
                <a:lnTo>
                  <a:pt x="0" y="572184"/>
                </a:lnTo>
                <a:lnTo>
                  <a:pt x="0" y="594191"/>
                </a:lnTo>
                <a:lnTo>
                  <a:pt x="5540" y="635049"/>
                </a:lnTo>
                <a:lnTo>
                  <a:pt x="21431" y="674719"/>
                </a:lnTo>
                <a:lnTo>
                  <a:pt x="46574" y="711888"/>
                </a:lnTo>
                <a:lnTo>
                  <a:pt x="79871" y="745242"/>
                </a:lnTo>
                <a:lnTo>
                  <a:pt x="120224" y="773469"/>
                </a:lnTo>
                <a:lnTo>
                  <a:pt x="166535" y="795257"/>
                </a:lnTo>
                <a:lnTo>
                  <a:pt x="217706" y="809292"/>
                </a:lnTo>
                <a:lnTo>
                  <a:pt x="272639" y="814263"/>
                </a:lnTo>
                <a:lnTo>
                  <a:pt x="1075579" y="814263"/>
                </a:lnTo>
                <a:lnTo>
                  <a:pt x="1130512" y="809292"/>
                </a:lnTo>
                <a:lnTo>
                  <a:pt x="1181684" y="795257"/>
                </a:lnTo>
                <a:lnTo>
                  <a:pt x="1227995" y="773469"/>
                </a:lnTo>
                <a:lnTo>
                  <a:pt x="1268347" y="745242"/>
                </a:lnTo>
                <a:lnTo>
                  <a:pt x="1301644" y="711888"/>
                </a:lnTo>
                <a:lnTo>
                  <a:pt x="1326787" y="674719"/>
                </a:lnTo>
                <a:lnTo>
                  <a:pt x="1342678" y="635049"/>
                </a:lnTo>
                <a:lnTo>
                  <a:pt x="1348219" y="594191"/>
                </a:lnTo>
                <a:lnTo>
                  <a:pt x="1348219" y="572184"/>
                </a:lnTo>
                <a:lnTo>
                  <a:pt x="1343412" y="533090"/>
                </a:lnTo>
                <a:lnTo>
                  <a:pt x="1329580" y="493229"/>
                </a:lnTo>
                <a:lnTo>
                  <a:pt x="1307609" y="454271"/>
                </a:lnTo>
                <a:lnTo>
                  <a:pt x="1278382" y="417886"/>
                </a:lnTo>
                <a:lnTo>
                  <a:pt x="1242786" y="385746"/>
                </a:lnTo>
                <a:lnTo>
                  <a:pt x="1201705" y="359520"/>
                </a:lnTo>
                <a:lnTo>
                  <a:pt x="1156024" y="340879"/>
                </a:lnTo>
                <a:lnTo>
                  <a:pt x="1106627" y="331494"/>
                </a:lnTo>
                <a:lnTo>
                  <a:pt x="1099216" y="287799"/>
                </a:lnTo>
                <a:lnTo>
                  <a:pt x="1081058" y="248635"/>
                </a:lnTo>
                <a:lnTo>
                  <a:pt x="1053714" y="215523"/>
                </a:lnTo>
                <a:lnTo>
                  <a:pt x="1029034" y="197502"/>
                </a:lnTo>
                <a:lnTo>
                  <a:pt x="833271" y="197502"/>
                </a:lnTo>
                <a:lnTo>
                  <a:pt x="810033" y="155621"/>
                </a:lnTo>
                <a:lnTo>
                  <a:pt x="781113" y="117572"/>
                </a:lnTo>
                <a:lnTo>
                  <a:pt x="747057" y="83897"/>
                </a:lnTo>
                <a:lnTo>
                  <a:pt x="708411" y="55133"/>
                </a:lnTo>
                <a:lnTo>
                  <a:pt x="665720" y="31822"/>
                </a:lnTo>
                <a:lnTo>
                  <a:pt x="619530" y="14503"/>
                </a:lnTo>
                <a:lnTo>
                  <a:pt x="570387" y="3715"/>
                </a:lnTo>
                <a:lnTo>
                  <a:pt x="518836" y="0"/>
                </a:lnTo>
                <a:close/>
              </a:path>
              <a:path w="1348740" h="814705">
                <a:moveTo>
                  <a:pt x="932145" y="167730"/>
                </a:moveTo>
                <a:lnTo>
                  <a:pt x="905162" y="169747"/>
                </a:lnTo>
                <a:lnTo>
                  <a:pt x="879484" y="175590"/>
                </a:lnTo>
                <a:lnTo>
                  <a:pt x="855418" y="184946"/>
                </a:lnTo>
                <a:lnTo>
                  <a:pt x="833271" y="197502"/>
                </a:lnTo>
                <a:lnTo>
                  <a:pt x="1029034" y="197502"/>
                </a:lnTo>
                <a:lnTo>
                  <a:pt x="1018741" y="189986"/>
                </a:lnTo>
                <a:lnTo>
                  <a:pt x="977698" y="173548"/>
                </a:lnTo>
                <a:lnTo>
                  <a:pt x="932145" y="1677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10639" y="2043968"/>
            <a:ext cx="1348105" cy="817880"/>
          </a:xfrm>
          <a:custGeom>
            <a:avLst/>
            <a:gdLst/>
            <a:ahLst/>
            <a:cxnLst/>
            <a:rect l="l" t="t" r="r" b="b"/>
            <a:pathLst>
              <a:path w="1348104" h="817880">
                <a:moveTo>
                  <a:pt x="170736" y="342469"/>
                </a:moveTo>
                <a:lnTo>
                  <a:pt x="171568" y="340251"/>
                </a:lnTo>
                <a:lnTo>
                  <a:pt x="171193" y="337079"/>
                </a:lnTo>
                <a:lnTo>
                  <a:pt x="171193" y="333807"/>
                </a:lnTo>
                <a:lnTo>
                  <a:pt x="174338" y="288506"/>
                </a:lnTo>
                <a:lnTo>
                  <a:pt x="183500" y="245058"/>
                </a:lnTo>
                <a:lnTo>
                  <a:pt x="198269" y="203863"/>
                </a:lnTo>
                <a:lnTo>
                  <a:pt x="218233" y="165316"/>
                </a:lnTo>
                <a:lnTo>
                  <a:pt x="242984" y="129816"/>
                </a:lnTo>
                <a:lnTo>
                  <a:pt x="272110" y="97759"/>
                </a:lnTo>
                <a:lnTo>
                  <a:pt x="305202" y="69544"/>
                </a:lnTo>
                <a:lnTo>
                  <a:pt x="341850" y="45568"/>
                </a:lnTo>
                <a:lnTo>
                  <a:pt x="381642" y="26228"/>
                </a:lnTo>
                <a:lnTo>
                  <a:pt x="424169" y="11922"/>
                </a:lnTo>
                <a:lnTo>
                  <a:pt x="469021" y="3046"/>
                </a:lnTo>
                <a:lnTo>
                  <a:pt x="515787" y="0"/>
                </a:lnTo>
                <a:lnTo>
                  <a:pt x="567338" y="3715"/>
                </a:lnTo>
                <a:lnTo>
                  <a:pt x="616481" y="14503"/>
                </a:lnTo>
                <a:lnTo>
                  <a:pt x="662671" y="31822"/>
                </a:lnTo>
                <a:lnTo>
                  <a:pt x="705362" y="55133"/>
                </a:lnTo>
                <a:lnTo>
                  <a:pt x="744008" y="83896"/>
                </a:lnTo>
                <a:lnTo>
                  <a:pt x="778064" y="117572"/>
                </a:lnTo>
                <a:lnTo>
                  <a:pt x="806984" y="155621"/>
                </a:lnTo>
                <a:lnTo>
                  <a:pt x="830222" y="197502"/>
                </a:lnTo>
                <a:lnTo>
                  <a:pt x="852369" y="184946"/>
                </a:lnTo>
                <a:lnTo>
                  <a:pt x="876435" y="175590"/>
                </a:lnTo>
                <a:lnTo>
                  <a:pt x="902113" y="169747"/>
                </a:lnTo>
                <a:lnTo>
                  <a:pt x="929097" y="167730"/>
                </a:lnTo>
                <a:lnTo>
                  <a:pt x="974649" y="173548"/>
                </a:lnTo>
                <a:lnTo>
                  <a:pt x="1015691" y="189987"/>
                </a:lnTo>
                <a:lnTo>
                  <a:pt x="1050664" y="215523"/>
                </a:lnTo>
                <a:lnTo>
                  <a:pt x="1078009" y="248635"/>
                </a:lnTo>
                <a:lnTo>
                  <a:pt x="1096166" y="287800"/>
                </a:lnTo>
                <a:lnTo>
                  <a:pt x="1103577" y="331494"/>
                </a:lnTo>
                <a:lnTo>
                  <a:pt x="1152979" y="340880"/>
                </a:lnTo>
                <a:lnTo>
                  <a:pt x="1198694" y="359521"/>
                </a:lnTo>
                <a:lnTo>
                  <a:pt x="1239865" y="385747"/>
                </a:lnTo>
                <a:lnTo>
                  <a:pt x="1275636" y="417887"/>
                </a:lnTo>
                <a:lnTo>
                  <a:pt x="1305151" y="454271"/>
                </a:lnTo>
                <a:lnTo>
                  <a:pt x="1327553" y="493229"/>
                </a:lnTo>
                <a:lnTo>
                  <a:pt x="1341986" y="533090"/>
                </a:lnTo>
                <a:lnTo>
                  <a:pt x="1347593" y="572184"/>
                </a:lnTo>
                <a:lnTo>
                  <a:pt x="1347593" y="594191"/>
                </a:lnTo>
                <a:lnTo>
                  <a:pt x="1341252" y="635056"/>
                </a:lnTo>
                <a:lnTo>
                  <a:pt x="1324760" y="674768"/>
                </a:lnTo>
                <a:lnTo>
                  <a:pt x="1299187" y="712051"/>
                </a:lnTo>
                <a:lnTo>
                  <a:pt x="1265601" y="745627"/>
                </a:lnTo>
                <a:lnTo>
                  <a:pt x="1225073" y="774222"/>
                </a:lnTo>
                <a:lnTo>
                  <a:pt x="1178672" y="796558"/>
                </a:lnTo>
                <a:lnTo>
                  <a:pt x="1127468" y="811358"/>
                </a:lnTo>
                <a:lnTo>
                  <a:pt x="1072530" y="817346"/>
                </a:lnTo>
                <a:lnTo>
                  <a:pt x="269590" y="817346"/>
                </a:lnTo>
                <a:lnTo>
                  <a:pt x="214662" y="811358"/>
                </a:lnTo>
                <a:lnTo>
                  <a:pt x="163533" y="796558"/>
                </a:lnTo>
                <a:lnTo>
                  <a:pt x="117336" y="774222"/>
                </a:lnTo>
                <a:lnTo>
                  <a:pt x="77203" y="745627"/>
                </a:lnTo>
                <a:lnTo>
                  <a:pt x="44270" y="712051"/>
                </a:lnTo>
                <a:lnTo>
                  <a:pt x="19669" y="674768"/>
                </a:lnTo>
                <a:lnTo>
                  <a:pt x="4534" y="635056"/>
                </a:lnTo>
                <a:lnTo>
                  <a:pt x="0" y="594191"/>
                </a:lnTo>
                <a:lnTo>
                  <a:pt x="0" y="572184"/>
                </a:lnTo>
                <a:lnTo>
                  <a:pt x="4562" y="527971"/>
                </a:lnTo>
                <a:lnTo>
                  <a:pt x="20425" y="481772"/>
                </a:lnTo>
                <a:lnTo>
                  <a:pt x="46282" y="436855"/>
                </a:lnTo>
                <a:lnTo>
                  <a:pt x="80824" y="396486"/>
                </a:lnTo>
                <a:lnTo>
                  <a:pt x="122745" y="363935"/>
                </a:lnTo>
                <a:lnTo>
                  <a:pt x="170736" y="342469"/>
                </a:lnTo>
                <a:close/>
              </a:path>
            </a:pathLst>
          </a:custGeom>
          <a:ln w="2663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0" y="2400300"/>
            <a:ext cx="977900" cy="165100"/>
          </a:xfrm>
          <a:custGeom>
            <a:avLst/>
            <a:gdLst/>
            <a:ahLst/>
            <a:cxnLst/>
            <a:rect l="l" t="t" r="r" b="b"/>
            <a:pathLst>
              <a:path w="977900" h="165100">
                <a:moveTo>
                  <a:pt x="0" y="0"/>
                </a:moveTo>
                <a:lnTo>
                  <a:pt x="977900" y="0"/>
                </a:lnTo>
                <a:lnTo>
                  <a:pt x="97790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23810" y="2393737"/>
            <a:ext cx="6762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MPLS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67000" y="23241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8900" y="23241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40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1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369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0" y="0"/>
                </a:lnTo>
              </a:path>
            </a:pathLst>
          </a:custGeom>
          <a:ln w="25400">
            <a:solidFill>
              <a:srgbClr val="73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79600" y="1181100"/>
            <a:ext cx="1193800" cy="2794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3175" rIns="0" bIns="0" rtlCol="0">
            <a:spAutoFit/>
          </a:bodyPr>
          <a:lstStyle/>
          <a:p>
            <a:pPr marL="381635" marR="181610" indent="-190500">
              <a:lnSpc>
                <a:spcPct val="101899"/>
              </a:lnSpc>
              <a:spcBef>
                <a:spcPts val="25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Backbone 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5800" y="1181100"/>
            <a:ext cx="812800" cy="2921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3175" rIns="0" bIns="0" rtlCol="0">
            <a:spAutoFit/>
          </a:bodyPr>
          <a:lstStyle/>
          <a:p>
            <a:pPr marL="184785" marR="194310" indent="63500">
              <a:lnSpc>
                <a:spcPct val="101899"/>
              </a:lnSpc>
              <a:spcBef>
                <a:spcPts val="25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Cross 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onne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02100" y="1181100"/>
            <a:ext cx="1308100" cy="292100"/>
          </a:xfrm>
          <a:custGeom>
            <a:avLst/>
            <a:gdLst/>
            <a:ahLst/>
            <a:cxnLst/>
            <a:rect l="l" t="t" r="r" b="b"/>
            <a:pathLst>
              <a:path w="1308100" h="292100">
                <a:moveTo>
                  <a:pt x="0" y="0"/>
                </a:moveTo>
                <a:lnTo>
                  <a:pt x="1308100" y="0"/>
                </a:lnTo>
                <a:lnTo>
                  <a:pt x="1308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5253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21553" y="1173481"/>
            <a:ext cx="4578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4300" marR="5080" indent="-10160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der  Edge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49313" y="1668264"/>
            <a:ext cx="1582420" cy="92710"/>
          </a:xfrm>
          <a:custGeom>
            <a:avLst/>
            <a:gdLst/>
            <a:ahLst/>
            <a:cxnLst/>
            <a:rect l="l" t="t" r="r" b="b"/>
            <a:pathLst>
              <a:path w="1582420" h="92710">
                <a:moveTo>
                  <a:pt x="1561880" y="58935"/>
                </a:moveTo>
                <a:lnTo>
                  <a:pt x="68244" y="58935"/>
                </a:lnTo>
                <a:lnTo>
                  <a:pt x="1513954" y="58936"/>
                </a:lnTo>
                <a:lnTo>
                  <a:pt x="1494756" y="70934"/>
                </a:lnTo>
                <a:lnTo>
                  <a:pt x="1492949" y="78769"/>
                </a:lnTo>
                <a:lnTo>
                  <a:pt x="1500384" y="90665"/>
                </a:lnTo>
                <a:lnTo>
                  <a:pt x="1508221" y="92472"/>
                </a:lnTo>
                <a:lnTo>
                  <a:pt x="1561880" y="58935"/>
                </a:lnTo>
                <a:close/>
              </a:path>
              <a:path w="1582420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1561880" y="58935"/>
                </a:lnTo>
                <a:lnTo>
                  <a:pt x="1582199" y="46236"/>
                </a:lnTo>
                <a:lnTo>
                  <a:pt x="1561878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582420" h="92710">
                <a:moveTo>
                  <a:pt x="1508218" y="0"/>
                </a:moveTo>
                <a:lnTo>
                  <a:pt x="1500384" y="1807"/>
                </a:lnTo>
                <a:lnTo>
                  <a:pt x="1492949" y="13703"/>
                </a:lnTo>
                <a:lnTo>
                  <a:pt x="1494756" y="21539"/>
                </a:lnTo>
                <a:lnTo>
                  <a:pt x="1513954" y="33536"/>
                </a:lnTo>
                <a:lnTo>
                  <a:pt x="1561878" y="33536"/>
                </a:lnTo>
                <a:lnTo>
                  <a:pt x="1508218" y="0"/>
                </a:lnTo>
                <a:close/>
              </a:path>
            </a:pathLst>
          </a:custGeom>
          <a:solidFill>
            <a:srgbClr val="737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49513" y="1668327"/>
            <a:ext cx="917575" cy="92710"/>
          </a:xfrm>
          <a:custGeom>
            <a:avLst/>
            <a:gdLst/>
            <a:ahLst/>
            <a:cxnLst/>
            <a:rect l="l" t="t" r="r" b="b"/>
            <a:pathLst>
              <a:path w="917575" h="92710">
                <a:moveTo>
                  <a:pt x="896800" y="58933"/>
                </a:moveTo>
                <a:lnTo>
                  <a:pt x="848944" y="58933"/>
                </a:lnTo>
                <a:lnTo>
                  <a:pt x="829758" y="70947"/>
                </a:lnTo>
                <a:lnTo>
                  <a:pt x="827957" y="78784"/>
                </a:lnTo>
                <a:lnTo>
                  <a:pt x="835402" y="90672"/>
                </a:lnTo>
                <a:lnTo>
                  <a:pt x="843239" y="92475"/>
                </a:lnTo>
                <a:lnTo>
                  <a:pt x="896800" y="58933"/>
                </a:lnTo>
                <a:close/>
              </a:path>
              <a:path w="917575" h="92710">
                <a:moveTo>
                  <a:pt x="73938" y="683"/>
                </a:moveTo>
                <a:lnTo>
                  <a:pt x="0" y="46986"/>
                </a:lnTo>
                <a:lnTo>
                  <a:pt x="71045" y="91301"/>
                </a:lnTo>
                <a:lnTo>
                  <a:pt x="74490" y="91775"/>
                </a:lnTo>
                <a:lnTo>
                  <a:pt x="80824" y="90308"/>
                </a:lnTo>
                <a:lnTo>
                  <a:pt x="83709" y="88366"/>
                </a:lnTo>
                <a:lnTo>
                  <a:pt x="89278" y="79439"/>
                </a:lnTo>
                <a:lnTo>
                  <a:pt x="87463" y="71606"/>
                </a:lnTo>
                <a:lnTo>
                  <a:pt x="68256" y="59625"/>
                </a:lnTo>
                <a:lnTo>
                  <a:pt x="896800" y="58933"/>
                </a:lnTo>
                <a:lnTo>
                  <a:pt x="917177" y="46172"/>
                </a:lnTo>
                <a:lnTo>
                  <a:pt x="898024" y="34225"/>
                </a:lnTo>
                <a:lnTo>
                  <a:pt x="68233" y="34225"/>
                </a:lnTo>
                <a:lnTo>
                  <a:pt x="87419" y="22211"/>
                </a:lnTo>
                <a:lnTo>
                  <a:pt x="89220" y="14373"/>
                </a:lnTo>
                <a:lnTo>
                  <a:pt x="81775" y="2484"/>
                </a:lnTo>
                <a:lnTo>
                  <a:pt x="73938" y="683"/>
                </a:lnTo>
                <a:close/>
              </a:path>
              <a:path w="917575" h="92710">
                <a:moveTo>
                  <a:pt x="843156" y="0"/>
                </a:moveTo>
                <a:lnTo>
                  <a:pt x="835323" y="1816"/>
                </a:lnTo>
                <a:lnTo>
                  <a:pt x="827899" y="13717"/>
                </a:lnTo>
                <a:lnTo>
                  <a:pt x="829715" y="21551"/>
                </a:lnTo>
                <a:lnTo>
                  <a:pt x="848921" y="33533"/>
                </a:lnTo>
                <a:lnTo>
                  <a:pt x="68233" y="34225"/>
                </a:lnTo>
                <a:lnTo>
                  <a:pt x="898024" y="34225"/>
                </a:lnTo>
                <a:lnTo>
                  <a:pt x="843156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3913" y="1668264"/>
            <a:ext cx="1362710" cy="92710"/>
          </a:xfrm>
          <a:custGeom>
            <a:avLst/>
            <a:gdLst/>
            <a:ahLst/>
            <a:cxnLst/>
            <a:rect l="l" t="t" r="r" b="b"/>
            <a:pathLst>
              <a:path w="1362710" h="92710">
                <a:moveTo>
                  <a:pt x="1342396" y="58935"/>
                </a:moveTo>
                <a:lnTo>
                  <a:pt x="68244" y="58935"/>
                </a:lnTo>
                <a:lnTo>
                  <a:pt x="1294470" y="58936"/>
                </a:lnTo>
                <a:lnTo>
                  <a:pt x="1275273" y="70934"/>
                </a:lnTo>
                <a:lnTo>
                  <a:pt x="1273465" y="78769"/>
                </a:lnTo>
                <a:lnTo>
                  <a:pt x="1280900" y="90665"/>
                </a:lnTo>
                <a:lnTo>
                  <a:pt x="1288737" y="92472"/>
                </a:lnTo>
                <a:lnTo>
                  <a:pt x="1342396" y="58935"/>
                </a:lnTo>
                <a:close/>
              </a:path>
              <a:path w="1362710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1342396" y="58935"/>
                </a:lnTo>
                <a:lnTo>
                  <a:pt x="1362715" y="46236"/>
                </a:lnTo>
                <a:lnTo>
                  <a:pt x="1342394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362710" h="92710">
                <a:moveTo>
                  <a:pt x="1288735" y="0"/>
                </a:moveTo>
                <a:lnTo>
                  <a:pt x="1280900" y="1807"/>
                </a:lnTo>
                <a:lnTo>
                  <a:pt x="1273465" y="13703"/>
                </a:lnTo>
                <a:lnTo>
                  <a:pt x="1275273" y="21539"/>
                </a:lnTo>
                <a:lnTo>
                  <a:pt x="1294470" y="33536"/>
                </a:lnTo>
                <a:lnTo>
                  <a:pt x="1342394" y="33536"/>
                </a:lnTo>
                <a:lnTo>
                  <a:pt x="1288735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83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1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54800" y="163830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146701"/>
                </a:moveTo>
                <a:lnTo>
                  <a:pt x="0" y="0"/>
                </a:lnTo>
              </a:path>
            </a:pathLst>
          </a:custGeom>
          <a:ln w="25400">
            <a:solidFill>
              <a:srgbClr val="88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8213" y="1680964"/>
            <a:ext cx="1213485" cy="92710"/>
          </a:xfrm>
          <a:custGeom>
            <a:avLst/>
            <a:gdLst/>
            <a:ahLst/>
            <a:cxnLst/>
            <a:rect l="l" t="t" r="r" b="b"/>
            <a:pathLst>
              <a:path w="1213484" h="92710">
                <a:moveTo>
                  <a:pt x="1192927" y="58935"/>
                </a:moveTo>
                <a:lnTo>
                  <a:pt x="68244" y="58935"/>
                </a:lnTo>
                <a:lnTo>
                  <a:pt x="1145001" y="58936"/>
                </a:lnTo>
                <a:lnTo>
                  <a:pt x="1125804" y="70934"/>
                </a:lnTo>
                <a:lnTo>
                  <a:pt x="1123995" y="78769"/>
                </a:lnTo>
                <a:lnTo>
                  <a:pt x="1131431" y="90665"/>
                </a:lnTo>
                <a:lnTo>
                  <a:pt x="1139268" y="92472"/>
                </a:lnTo>
                <a:lnTo>
                  <a:pt x="1192927" y="58935"/>
                </a:lnTo>
                <a:close/>
              </a:path>
              <a:path w="1213484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78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0" y="70933"/>
                </a:lnTo>
                <a:lnTo>
                  <a:pt x="68244" y="58935"/>
                </a:lnTo>
                <a:lnTo>
                  <a:pt x="1192927" y="58935"/>
                </a:lnTo>
                <a:lnTo>
                  <a:pt x="1213246" y="46236"/>
                </a:lnTo>
                <a:lnTo>
                  <a:pt x="1192925" y="33536"/>
                </a:lnTo>
                <a:lnTo>
                  <a:pt x="68244" y="33535"/>
                </a:lnTo>
                <a:lnTo>
                  <a:pt x="87440" y="21537"/>
                </a:lnTo>
                <a:lnTo>
                  <a:pt x="89249" y="13703"/>
                </a:lnTo>
                <a:lnTo>
                  <a:pt x="83672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213484" h="92710">
                <a:moveTo>
                  <a:pt x="1139266" y="0"/>
                </a:moveTo>
                <a:lnTo>
                  <a:pt x="1131431" y="1807"/>
                </a:lnTo>
                <a:lnTo>
                  <a:pt x="1123995" y="13703"/>
                </a:lnTo>
                <a:lnTo>
                  <a:pt x="1125804" y="21539"/>
                </a:lnTo>
                <a:lnTo>
                  <a:pt x="1145001" y="33536"/>
                </a:lnTo>
                <a:lnTo>
                  <a:pt x="1192925" y="33536"/>
                </a:lnTo>
                <a:lnTo>
                  <a:pt x="1139266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6400" y="1181100"/>
            <a:ext cx="1104900" cy="279400"/>
          </a:xfrm>
          <a:custGeom>
            <a:avLst/>
            <a:gdLst/>
            <a:ahLst/>
            <a:cxnLst/>
            <a:rect l="l" t="t" r="r" b="b"/>
            <a:pathLst>
              <a:path w="1104900" h="279400">
                <a:moveTo>
                  <a:pt x="0" y="0"/>
                </a:moveTo>
                <a:lnTo>
                  <a:pt x="1104900" y="0"/>
                </a:lnTo>
                <a:lnTo>
                  <a:pt x="1104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5253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668444" y="1174537"/>
            <a:ext cx="737235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4000" marR="5080" indent="-241300">
              <a:lnSpc>
                <a:spcPct val="101899"/>
              </a:lnSpc>
              <a:spcBef>
                <a:spcPts val="8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MPLS 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54713" y="1680964"/>
            <a:ext cx="1193800" cy="92710"/>
          </a:xfrm>
          <a:custGeom>
            <a:avLst/>
            <a:gdLst/>
            <a:ahLst/>
            <a:cxnLst/>
            <a:rect l="l" t="t" r="r" b="b"/>
            <a:pathLst>
              <a:path w="1193800" h="92710">
                <a:moveTo>
                  <a:pt x="1173244" y="58935"/>
                </a:moveTo>
                <a:lnTo>
                  <a:pt x="68244" y="58935"/>
                </a:lnTo>
                <a:lnTo>
                  <a:pt x="1125317" y="58936"/>
                </a:lnTo>
                <a:lnTo>
                  <a:pt x="1106121" y="70934"/>
                </a:lnTo>
                <a:lnTo>
                  <a:pt x="1104313" y="78769"/>
                </a:lnTo>
                <a:lnTo>
                  <a:pt x="1111747" y="90665"/>
                </a:lnTo>
                <a:lnTo>
                  <a:pt x="1119585" y="92472"/>
                </a:lnTo>
                <a:lnTo>
                  <a:pt x="1173244" y="58935"/>
                </a:lnTo>
                <a:close/>
              </a:path>
              <a:path w="1193800" h="92710">
                <a:moveTo>
                  <a:pt x="74451" y="1380"/>
                </a:moveTo>
                <a:lnTo>
                  <a:pt x="71005" y="1856"/>
                </a:lnTo>
                <a:lnTo>
                  <a:pt x="0" y="46235"/>
                </a:lnTo>
                <a:lnTo>
                  <a:pt x="73980" y="92472"/>
                </a:lnTo>
                <a:lnTo>
                  <a:pt x="81814" y="90665"/>
                </a:lnTo>
                <a:lnTo>
                  <a:pt x="89249" y="78769"/>
                </a:lnTo>
                <a:lnTo>
                  <a:pt x="87442" y="70933"/>
                </a:lnTo>
                <a:lnTo>
                  <a:pt x="68244" y="58935"/>
                </a:lnTo>
                <a:lnTo>
                  <a:pt x="1173244" y="58935"/>
                </a:lnTo>
                <a:lnTo>
                  <a:pt x="1193562" y="46236"/>
                </a:lnTo>
                <a:lnTo>
                  <a:pt x="1173242" y="33536"/>
                </a:lnTo>
                <a:lnTo>
                  <a:pt x="68244" y="33535"/>
                </a:lnTo>
                <a:lnTo>
                  <a:pt x="87442" y="21537"/>
                </a:lnTo>
                <a:lnTo>
                  <a:pt x="89249" y="13703"/>
                </a:lnTo>
                <a:lnTo>
                  <a:pt x="83673" y="4780"/>
                </a:lnTo>
                <a:lnTo>
                  <a:pt x="80784" y="2842"/>
                </a:lnTo>
                <a:lnTo>
                  <a:pt x="74451" y="1380"/>
                </a:lnTo>
                <a:close/>
              </a:path>
              <a:path w="1193800" h="92710">
                <a:moveTo>
                  <a:pt x="1119583" y="0"/>
                </a:moveTo>
                <a:lnTo>
                  <a:pt x="1111747" y="1807"/>
                </a:lnTo>
                <a:lnTo>
                  <a:pt x="1104313" y="13703"/>
                </a:lnTo>
                <a:lnTo>
                  <a:pt x="1106121" y="21539"/>
                </a:lnTo>
                <a:lnTo>
                  <a:pt x="1125317" y="33536"/>
                </a:lnTo>
                <a:lnTo>
                  <a:pt x="1173242" y="33536"/>
                </a:lnTo>
                <a:lnTo>
                  <a:pt x="1119583" y="0"/>
                </a:lnTo>
                <a:close/>
              </a:path>
            </a:pathLst>
          </a:custGeom>
          <a:solidFill>
            <a:srgbClr val="888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67500" y="1181100"/>
            <a:ext cx="1130300" cy="279400"/>
          </a:xfrm>
          <a:custGeom>
            <a:avLst/>
            <a:gdLst/>
            <a:ahLst/>
            <a:cxnLst/>
            <a:rect l="l" t="t" r="r" b="b"/>
            <a:pathLst>
              <a:path w="1130300" h="279400">
                <a:moveTo>
                  <a:pt x="0" y="0"/>
                </a:moveTo>
                <a:lnTo>
                  <a:pt x="1130300" y="0"/>
                </a:lnTo>
                <a:lnTo>
                  <a:pt x="11303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5253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891628" y="1174537"/>
            <a:ext cx="654685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7000">
              <a:lnSpc>
                <a:spcPct val="101899"/>
              </a:lnSpc>
              <a:spcBef>
                <a:spcPts val="80"/>
              </a:spcBef>
            </a:pPr>
            <a:r>
              <a:rPr sz="900" spc="20" dirty="0">
                <a:solidFill>
                  <a:srgbClr val="FFFFFF"/>
                </a:solidFill>
                <a:latin typeface="Arial"/>
                <a:cs typeface="Arial"/>
              </a:rPr>
              <a:t>Access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Circuit 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9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136900" y="1028699"/>
            <a:ext cx="0" cy="525145"/>
          </a:xfrm>
          <a:custGeom>
            <a:avLst/>
            <a:gdLst/>
            <a:ahLst/>
            <a:cxnLst/>
            <a:rect l="l" t="t" r="r" b="b"/>
            <a:pathLst>
              <a:path h="525144">
                <a:moveTo>
                  <a:pt x="0" y="524640"/>
                </a:moveTo>
                <a:lnTo>
                  <a:pt x="0" y="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819400" y="838200"/>
            <a:ext cx="660400" cy="1397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1075"/>
              </a:lnSpc>
            </a:pP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21450" y="2533650"/>
            <a:ext cx="342900" cy="101600"/>
          </a:xfrm>
          <a:custGeom>
            <a:avLst/>
            <a:gdLst/>
            <a:ahLst/>
            <a:cxnLst/>
            <a:rect l="l" t="t" r="r" b="b"/>
            <a:pathLst>
              <a:path w="342900" h="101600">
                <a:moveTo>
                  <a:pt x="0" y="0"/>
                </a:moveTo>
                <a:lnTo>
                  <a:pt x="342900" y="0"/>
                </a:lnTo>
                <a:lnTo>
                  <a:pt x="3429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21450" y="2533650"/>
            <a:ext cx="342900" cy="101600"/>
          </a:xfrm>
          <a:custGeom>
            <a:avLst/>
            <a:gdLst/>
            <a:ahLst/>
            <a:cxnLst/>
            <a:rect l="l" t="t" r="r" b="b"/>
            <a:pathLst>
              <a:path w="342900" h="101600">
                <a:moveTo>
                  <a:pt x="0" y="0"/>
                </a:moveTo>
                <a:lnTo>
                  <a:pt x="342900" y="0"/>
                </a:lnTo>
                <a:lnTo>
                  <a:pt x="3429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38900" y="23241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22950" y="2838450"/>
            <a:ext cx="342900" cy="101600"/>
          </a:xfrm>
          <a:custGeom>
            <a:avLst/>
            <a:gdLst/>
            <a:ahLst/>
            <a:cxnLst/>
            <a:rect l="l" t="t" r="r" b="b"/>
            <a:pathLst>
              <a:path w="342900" h="101600">
                <a:moveTo>
                  <a:pt x="0" y="0"/>
                </a:moveTo>
                <a:lnTo>
                  <a:pt x="342900" y="0"/>
                </a:lnTo>
                <a:lnTo>
                  <a:pt x="3429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22950" y="2838450"/>
            <a:ext cx="342900" cy="101600"/>
          </a:xfrm>
          <a:custGeom>
            <a:avLst/>
            <a:gdLst/>
            <a:ahLst/>
            <a:cxnLst/>
            <a:rect l="l" t="t" r="r" b="b"/>
            <a:pathLst>
              <a:path w="342900" h="101600">
                <a:moveTo>
                  <a:pt x="0" y="0"/>
                </a:moveTo>
                <a:lnTo>
                  <a:pt x="342900" y="0"/>
                </a:lnTo>
                <a:lnTo>
                  <a:pt x="3429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40400" y="26289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81700" y="3124200"/>
            <a:ext cx="3175" cy="511175"/>
          </a:xfrm>
          <a:custGeom>
            <a:avLst/>
            <a:gdLst/>
            <a:ahLst/>
            <a:cxnLst/>
            <a:rect l="l" t="t" r="r" b="b"/>
            <a:pathLst>
              <a:path w="3175" h="511175">
                <a:moveTo>
                  <a:pt x="0" y="0"/>
                </a:moveTo>
                <a:lnTo>
                  <a:pt x="3057" y="510904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64150" y="3994150"/>
            <a:ext cx="1460500" cy="1149350"/>
          </a:xfrm>
          <a:custGeom>
            <a:avLst/>
            <a:gdLst/>
            <a:ahLst/>
            <a:cxnLst/>
            <a:rect l="l" t="t" r="r" b="b"/>
            <a:pathLst>
              <a:path w="1460500" h="1149350">
                <a:moveTo>
                  <a:pt x="0" y="143392"/>
                </a:moveTo>
                <a:lnTo>
                  <a:pt x="7310" y="98069"/>
                </a:lnTo>
                <a:lnTo>
                  <a:pt x="27666" y="58706"/>
                </a:lnTo>
                <a:lnTo>
                  <a:pt x="58706" y="27666"/>
                </a:lnTo>
                <a:lnTo>
                  <a:pt x="98069" y="7310"/>
                </a:lnTo>
                <a:lnTo>
                  <a:pt x="143392" y="0"/>
                </a:lnTo>
                <a:lnTo>
                  <a:pt x="1317107" y="0"/>
                </a:lnTo>
                <a:lnTo>
                  <a:pt x="1362430" y="7310"/>
                </a:lnTo>
                <a:lnTo>
                  <a:pt x="1401793" y="27666"/>
                </a:lnTo>
                <a:lnTo>
                  <a:pt x="1432833" y="58706"/>
                </a:lnTo>
                <a:lnTo>
                  <a:pt x="1453189" y="98069"/>
                </a:lnTo>
                <a:lnTo>
                  <a:pt x="1460500" y="143392"/>
                </a:lnTo>
                <a:lnTo>
                  <a:pt x="1460500" y="114935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64150" y="4137542"/>
            <a:ext cx="0" cy="1006475"/>
          </a:xfrm>
          <a:custGeom>
            <a:avLst/>
            <a:gdLst/>
            <a:ahLst/>
            <a:cxnLst/>
            <a:rect l="l" t="t" r="r" b="b"/>
            <a:pathLst>
              <a:path h="1006475">
                <a:moveTo>
                  <a:pt x="0" y="1005957"/>
                </a:moveTo>
                <a:lnTo>
                  <a:pt x="0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37300" y="4241800"/>
            <a:ext cx="73660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89600" y="3898900"/>
            <a:ext cx="571500" cy="165100"/>
          </a:xfrm>
          <a:custGeom>
            <a:avLst/>
            <a:gdLst/>
            <a:ahLst/>
            <a:cxnLst/>
            <a:rect l="l" t="t" r="r" b="b"/>
            <a:pathLst>
              <a:path w="571500" h="165100">
                <a:moveTo>
                  <a:pt x="0" y="0"/>
                </a:moveTo>
                <a:lnTo>
                  <a:pt x="571500" y="0"/>
                </a:lnTo>
                <a:lnTo>
                  <a:pt x="57150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26100" y="3644900"/>
            <a:ext cx="7239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69200" y="2209800"/>
            <a:ext cx="736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229600" y="2501900"/>
            <a:ext cx="711200" cy="1270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000"/>
              </a:lnSpc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51500" y="4343400"/>
            <a:ext cx="711200" cy="139700"/>
          </a:xfrm>
          <a:prstGeom prst="rect">
            <a:avLst/>
          </a:prstGeom>
          <a:solidFill>
            <a:srgbClr val="525352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075"/>
              </a:lnSpc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9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0" y="2692400"/>
            <a:ext cx="1203960" cy="787400"/>
          </a:xfrm>
          <a:custGeom>
            <a:avLst/>
            <a:gdLst/>
            <a:ahLst/>
            <a:cxnLst/>
            <a:rect l="l" t="t" r="r" b="b"/>
            <a:pathLst>
              <a:path w="1203960" h="787400">
                <a:moveTo>
                  <a:pt x="1203950" y="787288"/>
                </a:moveTo>
                <a:lnTo>
                  <a:pt x="601975" y="787288"/>
                </a:lnTo>
                <a:lnTo>
                  <a:pt x="601975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432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Dual </a:t>
            </a:r>
            <a:r>
              <a:rPr sz="2800" spc="-15" dirty="0"/>
              <a:t>DX </a:t>
            </a:r>
            <a:r>
              <a:rPr sz="2800" dirty="0"/>
              <a:t>– </a:t>
            </a:r>
            <a:r>
              <a:rPr sz="2800" spc="5" dirty="0"/>
              <a:t>Single</a:t>
            </a:r>
            <a:r>
              <a:rPr sz="2800" spc="-130" dirty="0"/>
              <a:t> </a:t>
            </a:r>
            <a:r>
              <a:rPr sz="2800" dirty="0"/>
              <a:t>Location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0" y="1111250"/>
            <a:ext cx="1365250" cy="2946400"/>
          </a:xfrm>
          <a:custGeom>
            <a:avLst/>
            <a:gdLst/>
            <a:ahLst/>
            <a:cxnLst/>
            <a:rect l="l" t="t" r="r" b="b"/>
            <a:pathLst>
              <a:path w="1365250" h="2946400">
                <a:moveTo>
                  <a:pt x="0" y="0"/>
                </a:moveTo>
                <a:lnTo>
                  <a:pt x="1085948" y="0"/>
                </a:lnTo>
                <a:lnTo>
                  <a:pt x="1131252" y="3655"/>
                </a:lnTo>
                <a:lnTo>
                  <a:pt x="1174228" y="14239"/>
                </a:lnTo>
                <a:lnTo>
                  <a:pt x="1214303" y="31175"/>
                </a:lnTo>
                <a:lnTo>
                  <a:pt x="1250900" y="53889"/>
                </a:lnTo>
                <a:lnTo>
                  <a:pt x="1283444" y="81805"/>
                </a:lnTo>
                <a:lnTo>
                  <a:pt x="1311360" y="114349"/>
                </a:lnTo>
                <a:lnTo>
                  <a:pt x="1334074" y="150946"/>
                </a:lnTo>
                <a:lnTo>
                  <a:pt x="1351011" y="191021"/>
                </a:lnTo>
                <a:lnTo>
                  <a:pt x="1361594" y="233997"/>
                </a:lnTo>
                <a:lnTo>
                  <a:pt x="1365250" y="279302"/>
                </a:lnTo>
                <a:lnTo>
                  <a:pt x="1365250" y="2667098"/>
                </a:lnTo>
                <a:lnTo>
                  <a:pt x="1361594" y="2712402"/>
                </a:lnTo>
                <a:lnTo>
                  <a:pt x="1351011" y="2755378"/>
                </a:lnTo>
                <a:lnTo>
                  <a:pt x="1334074" y="2795453"/>
                </a:lnTo>
                <a:lnTo>
                  <a:pt x="1311360" y="2832050"/>
                </a:lnTo>
                <a:lnTo>
                  <a:pt x="1283444" y="2864594"/>
                </a:lnTo>
                <a:lnTo>
                  <a:pt x="1250900" y="2892510"/>
                </a:lnTo>
                <a:lnTo>
                  <a:pt x="1214303" y="2915224"/>
                </a:lnTo>
                <a:lnTo>
                  <a:pt x="1174228" y="2932161"/>
                </a:lnTo>
                <a:lnTo>
                  <a:pt x="1131252" y="2942744"/>
                </a:lnTo>
                <a:lnTo>
                  <a:pt x="1085948" y="2946400"/>
                </a:lnTo>
                <a:lnTo>
                  <a:pt x="0" y="2946400"/>
                </a:lnTo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859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6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9083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5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800" y="22733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4100" y="1092200"/>
            <a:ext cx="6096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587500"/>
            <a:ext cx="2667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35300"/>
            <a:ext cx="2667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8450" y="1123950"/>
            <a:ext cx="1225550" cy="284480"/>
          </a:xfrm>
          <a:custGeom>
            <a:avLst/>
            <a:gdLst/>
            <a:ahLst/>
            <a:cxnLst/>
            <a:rect l="l" t="t" r="r" b="b"/>
            <a:pathLst>
              <a:path w="1225550" h="284480">
                <a:moveTo>
                  <a:pt x="0" y="284290"/>
                </a:moveTo>
                <a:lnTo>
                  <a:pt x="3720" y="238177"/>
                </a:lnTo>
                <a:lnTo>
                  <a:pt x="14493" y="194432"/>
                </a:lnTo>
                <a:lnTo>
                  <a:pt x="31732" y="153642"/>
                </a:lnTo>
                <a:lnTo>
                  <a:pt x="54851" y="116392"/>
                </a:lnTo>
                <a:lnTo>
                  <a:pt x="83266" y="83266"/>
                </a:lnTo>
                <a:lnTo>
                  <a:pt x="116392" y="54851"/>
                </a:lnTo>
                <a:lnTo>
                  <a:pt x="153642" y="31732"/>
                </a:lnTo>
                <a:lnTo>
                  <a:pt x="194432" y="14493"/>
                </a:lnTo>
                <a:lnTo>
                  <a:pt x="238177" y="3720"/>
                </a:lnTo>
                <a:lnTo>
                  <a:pt x="284290" y="0"/>
                </a:lnTo>
                <a:lnTo>
                  <a:pt x="1225549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8450" y="1408240"/>
            <a:ext cx="1225550" cy="2611755"/>
          </a:xfrm>
          <a:custGeom>
            <a:avLst/>
            <a:gdLst/>
            <a:ahLst/>
            <a:cxnLst/>
            <a:rect l="l" t="t" r="r" b="b"/>
            <a:pathLst>
              <a:path w="1225550" h="2611754">
                <a:moveTo>
                  <a:pt x="1225549" y="2611309"/>
                </a:moveTo>
                <a:lnTo>
                  <a:pt x="284290" y="2611309"/>
                </a:lnTo>
                <a:lnTo>
                  <a:pt x="238177" y="2607588"/>
                </a:lnTo>
                <a:lnTo>
                  <a:pt x="194432" y="2596815"/>
                </a:lnTo>
                <a:lnTo>
                  <a:pt x="153642" y="2579577"/>
                </a:lnTo>
                <a:lnTo>
                  <a:pt x="116392" y="2556457"/>
                </a:lnTo>
                <a:lnTo>
                  <a:pt x="83266" y="2528042"/>
                </a:lnTo>
                <a:lnTo>
                  <a:pt x="54851" y="2494916"/>
                </a:lnTo>
                <a:lnTo>
                  <a:pt x="31732" y="2457666"/>
                </a:lnTo>
                <a:lnTo>
                  <a:pt x="14493" y="2416876"/>
                </a:lnTo>
                <a:lnTo>
                  <a:pt x="3720" y="2373131"/>
                </a:lnTo>
                <a:lnTo>
                  <a:pt x="0" y="2327018"/>
                </a:lnTo>
                <a:lnTo>
                  <a:pt x="0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4700" y="1524000"/>
            <a:ext cx="7366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9000" y="1663700"/>
            <a:ext cx="635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07400" y="2832100"/>
            <a:ext cx="7239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1700" y="2959100"/>
            <a:ext cx="622300" cy="73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2400" y="2298700"/>
            <a:ext cx="330200" cy="558800"/>
          </a:xfrm>
          <a:custGeom>
            <a:avLst/>
            <a:gdLst/>
            <a:ahLst/>
            <a:cxnLst/>
            <a:rect l="l" t="t" r="r" b="b"/>
            <a:pathLst>
              <a:path w="330200" h="558800">
                <a:moveTo>
                  <a:pt x="0" y="0"/>
                </a:moveTo>
                <a:lnTo>
                  <a:pt x="330200" y="0"/>
                </a:lnTo>
                <a:lnTo>
                  <a:pt x="3302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9200" y="2209800"/>
            <a:ext cx="7366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806" y="4627955"/>
            <a:ext cx="660400" cy="134620"/>
          </a:xfrm>
          <a:custGeom>
            <a:avLst/>
            <a:gdLst/>
            <a:ahLst/>
            <a:cxnLst/>
            <a:rect l="l" t="t" r="r" b="b"/>
            <a:pathLst>
              <a:path w="660400" h="134620">
                <a:moveTo>
                  <a:pt x="0" y="0"/>
                </a:moveTo>
                <a:lnTo>
                  <a:pt x="0" y="24440"/>
                </a:lnTo>
                <a:lnTo>
                  <a:pt x="10488" y="64744"/>
                </a:lnTo>
                <a:lnTo>
                  <a:pt x="39097" y="100026"/>
                </a:lnTo>
                <a:lnTo>
                  <a:pt x="81541" y="125041"/>
                </a:lnTo>
                <a:lnTo>
                  <a:pt x="133532" y="134545"/>
                </a:lnTo>
                <a:lnTo>
                  <a:pt x="526834" y="134545"/>
                </a:lnTo>
                <a:lnTo>
                  <a:pt x="578775" y="125041"/>
                </a:lnTo>
                <a:lnTo>
                  <a:pt x="604491" y="109890"/>
                </a:lnTo>
                <a:lnTo>
                  <a:pt x="532530" y="109890"/>
                </a:lnTo>
                <a:lnTo>
                  <a:pt x="127704" y="109874"/>
                </a:lnTo>
                <a:lnTo>
                  <a:pt x="77779" y="99008"/>
                </a:lnTo>
                <a:lnTo>
                  <a:pt x="37211" y="73866"/>
                </a:lnTo>
                <a:lnTo>
                  <a:pt x="9963" y="39259"/>
                </a:lnTo>
                <a:lnTo>
                  <a:pt x="0" y="0"/>
                </a:lnTo>
                <a:close/>
              </a:path>
              <a:path w="660400" h="134620">
                <a:moveTo>
                  <a:pt x="660400" y="0"/>
                </a:moveTo>
                <a:lnTo>
                  <a:pt x="650406" y="39275"/>
                </a:lnTo>
                <a:lnTo>
                  <a:pt x="623093" y="73898"/>
                </a:lnTo>
                <a:lnTo>
                  <a:pt x="582466" y="99045"/>
                </a:lnTo>
                <a:lnTo>
                  <a:pt x="532530" y="109890"/>
                </a:lnTo>
                <a:lnTo>
                  <a:pt x="604491" y="109890"/>
                </a:lnTo>
                <a:lnTo>
                  <a:pt x="621236" y="100026"/>
                </a:lnTo>
                <a:lnTo>
                  <a:pt x="649887" y="64744"/>
                </a:lnTo>
                <a:lnTo>
                  <a:pt x="660400" y="24440"/>
                </a:lnTo>
                <a:lnTo>
                  <a:pt x="660400" y="0"/>
                </a:lnTo>
                <a:close/>
              </a:path>
              <a:path w="660400" h="134620">
                <a:moveTo>
                  <a:pt x="126681" y="105512"/>
                </a:moveTo>
                <a:lnTo>
                  <a:pt x="127704" y="109874"/>
                </a:lnTo>
                <a:lnTo>
                  <a:pt x="532533" y="109874"/>
                </a:lnTo>
                <a:lnTo>
                  <a:pt x="533454" y="105924"/>
                </a:lnTo>
                <a:lnTo>
                  <a:pt x="126681" y="105512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801" y="4330700"/>
            <a:ext cx="660400" cy="407670"/>
          </a:xfrm>
          <a:custGeom>
            <a:avLst/>
            <a:gdLst/>
            <a:ahLst/>
            <a:cxnLst/>
            <a:rect l="l" t="t" r="r" b="b"/>
            <a:pathLst>
              <a:path w="660400" h="407670">
                <a:moveTo>
                  <a:pt x="254121" y="0"/>
                </a:moveTo>
                <a:lnTo>
                  <a:pt x="209253" y="5964"/>
                </a:lnTo>
                <a:lnTo>
                  <a:pt x="168934" y="22796"/>
                </a:lnTo>
                <a:lnTo>
                  <a:pt x="134775" y="48907"/>
                </a:lnTo>
                <a:lnTo>
                  <a:pt x="108383" y="82705"/>
                </a:lnTo>
                <a:lnTo>
                  <a:pt x="91369" y="122599"/>
                </a:lnTo>
                <a:lnTo>
                  <a:pt x="85340" y="167000"/>
                </a:lnTo>
                <a:lnTo>
                  <a:pt x="85340" y="168646"/>
                </a:lnTo>
                <a:lnTo>
                  <a:pt x="85587" y="171905"/>
                </a:lnTo>
                <a:lnTo>
                  <a:pt x="51131" y="189852"/>
                </a:lnTo>
                <a:lnTo>
                  <a:pt x="24053" y="218627"/>
                </a:lnTo>
                <a:lnTo>
                  <a:pt x="6345" y="252620"/>
                </a:lnTo>
                <a:lnTo>
                  <a:pt x="0" y="286223"/>
                </a:lnTo>
                <a:lnTo>
                  <a:pt x="0" y="297266"/>
                </a:lnTo>
                <a:lnTo>
                  <a:pt x="10491" y="337575"/>
                </a:lnTo>
                <a:lnTo>
                  <a:pt x="39103" y="372868"/>
                </a:lnTo>
                <a:lnTo>
                  <a:pt x="81548" y="397895"/>
                </a:lnTo>
                <a:lnTo>
                  <a:pt x="133532" y="407404"/>
                </a:lnTo>
                <a:lnTo>
                  <a:pt x="526850" y="407404"/>
                </a:lnTo>
                <a:lnTo>
                  <a:pt x="578782" y="397895"/>
                </a:lnTo>
                <a:lnTo>
                  <a:pt x="621238" y="372868"/>
                </a:lnTo>
                <a:lnTo>
                  <a:pt x="649887" y="337575"/>
                </a:lnTo>
                <a:lnTo>
                  <a:pt x="660400" y="297266"/>
                </a:lnTo>
                <a:lnTo>
                  <a:pt x="660400" y="286223"/>
                </a:lnTo>
                <a:lnTo>
                  <a:pt x="651271" y="246738"/>
                </a:lnTo>
                <a:lnTo>
                  <a:pt x="626189" y="209055"/>
                </a:lnTo>
                <a:lnTo>
                  <a:pt x="588610" y="179870"/>
                </a:lnTo>
                <a:lnTo>
                  <a:pt x="541990" y="165881"/>
                </a:lnTo>
                <a:lnTo>
                  <a:pt x="534573" y="133855"/>
                </a:lnTo>
                <a:lnTo>
                  <a:pt x="516150" y="107817"/>
                </a:lnTo>
                <a:lnTo>
                  <a:pt x="502286" y="98781"/>
                </a:lnTo>
                <a:lnTo>
                  <a:pt x="408176" y="98781"/>
                </a:lnTo>
                <a:lnTo>
                  <a:pt x="382575" y="58816"/>
                </a:lnTo>
                <a:lnTo>
                  <a:pt x="346930" y="27585"/>
                </a:lnTo>
                <a:lnTo>
                  <a:pt x="303395" y="7257"/>
                </a:lnTo>
                <a:lnTo>
                  <a:pt x="254121" y="0"/>
                </a:lnTo>
                <a:close/>
              </a:path>
              <a:path w="660400" h="407670">
                <a:moveTo>
                  <a:pt x="456616" y="83919"/>
                </a:moveTo>
                <a:lnTo>
                  <a:pt x="443371" y="84932"/>
                </a:lnTo>
                <a:lnTo>
                  <a:pt x="430780" y="87857"/>
                </a:lnTo>
                <a:lnTo>
                  <a:pt x="418998" y="92529"/>
                </a:lnTo>
                <a:lnTo>
                  <a:pt x="408176" y="98781"/>
                </a:lnTo>
                <a:lnTo>
                  <a:pt x="502286" y="98781"/>
                </a:lnTo>
                <a:lnTo>
                  <a:pt x="489303" y="90320"/>
                </a:lnTo>
                <a:lnTo>
                  <a:pt x="456616" y="83919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959" y="4522418"/>
            <a:ext cx="331321" cy="161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6100" y="4165600"/>
            <a:ext cx="736600" cy="736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76025" y="4636773"/>
            <a:ext cx="325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RP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35200" y="1943100"/>
            <a:ext cx="2667000" cy="2857500"/>
          </a:xfrm>
          <a:custGeom>
            <a:avLst/>
            <a:gdLst/>
            <a:ahLst/>
            <a:cxnLst/>
            <a:rect l="l" t="t" r="r" b="b"/>
            <a:pathLst>
              <a:path w="2667000" h="2857500">
                <a:moveTo>
                  <a:pt x="0" y="0"/>
                </a:moveTo>
                <a:lnTo>
                  <a:pt x="2667000" y="0"/>
                </a:lnTo>
                <a:lnTo>
                  <a:pt x="26670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7600" y="2171700"/>
            <a:ext cx="1028700" cy="2501900"/>
          </a:xfrm>
          <a:custGeom>
            <a:avLst/>
            <a:gdLst/>
            <a:ahLst/>
            <a:cxnLst/>
            <a:rect l="l" t="t" r="r" b="b"/>
            <a:pathLst>
              <a:path w="1028700" h="2501900">
                <a:moveTo>
                  <a:pt x="0" y="0"/>
                </a:moveTo>
                <a:lnTo>
                  <a:pt x="1028700" y="0"/>
                </a:lnTo>
                <a:lnTo>
                  <a:pt x="1028700" y="2501900"/>
                </a:lnTo>
                <a:lnTo>
                  <a:pt x="0" y="250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171700"/>
            <a:ext cx="1168400" cy="2489200"/>
          </a:xfrm>
          <a:custGeom>
            <a:avLst/>
            <a:gdLst/>
            <a:ahLst/>
            <a:cxnLst/>
            <a:rect l="l" t="t" r="r" b="b"/>
            <a:pathLst>
              <a:path w="1168400" h="2489200">
                <a:moveTo>
                  <a:pt x="0" y="0"/>
                </a:moveTo>
                <a:lnTo>
                  <a:pt x="1168400" y="0"/>
                </a:lnTo>
                <a:lnTo>
                  <a:pt x="1168400" y="2489200"/>
                </a:lnTo>
                <a:lnTo>
                  <a:pt x="0" y="248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78154" y="3914500"/>
            <a:ext cx="616585" cy="4292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8900" marR="5080" indent="-76200">
              <a:lnSpc>
                <a:spcPct val="97200"/>
              </a:lnSpc>
              <a:spcBef>
                <a:spcPts val="13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  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52491" y="2818615"/>
            <a:ext cx="58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474746"/>
                </a:solidFill>
                <a:latin typeface="Arial"/>
                <a:cs typeface="Arial"/>
              </a:rPr>
              <a:t>m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r 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4827" y="1936537"/>
            <a:ext cx="7442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</a:t>
            </a: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64300" y="2578100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287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4350" y="2578100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4800" y="2578100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65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7590" y="2043968"/>
            <a:ext cx="1348740" cy="814705"/>
          </a:xfrm>
          <a:custGeom>
            <a:avLst/>
            <a:gdLst/>
            <a:ahLst/>
            <a:cxnLst/>
            <a:rect l="l" t="t" r="r" b="b"/>
            <a:pathLst>
              <a:path w="1348740" h="814705">
                <a:moveTo>
                  <a:pt x="518836" y="0"/>
                </a:moveTo>
                <a:lnTo>
                  <a:pt x="472070" y="3046"/>
                </a:lnTo>
                <a:lnTo>
                  <a:pt x="427218" y="11922"/>
                </a:lnTo>
                <a:lnTo>
                  <a:pt x="384691" y="26228"/>
                </a:lnTo>
                <a:lnTo>
                  <a:pt x="344899" y="45568"/>
                </a:lnTo>
                <a:lnTo>
                  <a:pt x="308251" y="69545"/>
                </a:lnTo>
                <a:lnTo>
                  <a:pt x="275159" y="97760"/>
                </a:lnTo>
                <a:lnTo>
                  <a:pt x="246033" y="129816"/>
                </a:lnTo>
                <a:lnTo>
                  <a:pt x="221282" y="165316"/>
                </a:lnTo>
                <a:lnTo>
                  <a:pt x="201318" y="203863"/>
                </a:lnTo>
                <a:lnTo>
                  <a:pt x="186549" y="245059"/>
                </a:lnTo>
                <a:lnTo>
                  <a:pt x="177387" y="288506"/>
                </a:lnTo>
                <a:lnTo>
                  <a:pt x="174242" y="333808"/>
                </a:lnTo>
                <a:lnTo>
                  <a:pt x="174242" y="337078"/>
                </a:lnTo>
                <a:lnTo>
                  <a:pt x="174617" y="340250"/>
                </a:lnTo>
                <a:lnTo>
                  <a:pt x="174720" y="343522"/>
                </a:lnTo>
                <a:lnTo>
                  <a:pt x="126321" y="364544"/>
                </a:lnTo>
                <a:lnTo>
                  <a:pt x="84037" y="396798"/>
                </a:lnTo>
                <a:lnTo>
                  <a:pt x="49066" y="436986"/>
                </a:lnTo>
                <a:lnTo>
                  <a:pt x="22605" y="481811"/>
                </a:lnTo>
                <a:lnTo>
                  <a:pt x="5850" y="527976"/>
                </a:lnTo>
                <a:lnTo>
                  <a:pt x="0" y="572184"/>
                </a:lnTo>
                <a:lnTo>
                  <a:pt x="0" y="594191"/>
                </a:lnTo>
                <a:lnTo>
                  <a:pt x="5540" y="635049"/>
                </a:lnTo>
                <a:lnTo>
                  <a:pt x="21431" y="674719"/>
                </a:lnTo>
                <a:lnTo>
                  <a:pt x="46574" y="711888"/>
                </a:lnTo>
                <a:lnTo>
                  <a:pt x="79871" y="745242"/>
                </a:lnTo>
                <a:lnTo>
                  <a:pt x="120224" y="773469"/>
                </a:lnTo>
                <a:lnTo>
                  <a:pt x="166535" y="795257"/>
                </a:lnTo>
                <a:lnTo>
                  <a:pt x="217706" y="809292"/>
                </a:lnTo>
                <a:lnTo>
                  <a:pt x="272639" y="814263"/>
                </a:lnTo>
                <a:lnTo>
                  <a:pt x="1075579" y="814263"/>
                </a:lnTo>
                <a:lnTo>
                  <a:pt x="1130512" y="809292"/>
                </a:lnTo>
                <a:lnTo>
                  <a:pt x="1181684" y="795257"/>
                </a:lnTo>
                <a:lnTo>
                  <a:pt x="1227995" y="773469"/>
                </a:lnTo>
                <a:lnTo>
                  <a:pt x="1268347" y="745242"/>
                </a:lnTo>
                <a:lnTo>
                  <a:pt x="1301644" y="711888"/>
                </a:lnTo>
                <a:lnTo>
                  <a:pt x="1326787" y="674719"/>
                </a:lnTo>
                <a:lnTo>
                  <a:pt x="1342678" y="635049"/>
                </a:lnTo>
                <a:lnTo>
                  <a:pt x="1348219" y="594191"/>
                </a:lnTo>
                <a:lnTo>
                  <a:pt x="1348219" y="572184"/>
                </a:lnTo>
                <a:lnTo>
                  <a:pt x="1343412" y="533090"/>
                </a:lnTo>
                <a:lnTo>
                  <a:pt x="1329580" y="493229"/>
                </a:lnTo>
                <a:lnTo>
                  <a:pt x="1307609" y="454271"/>
                </a:lnTo>
                <a:lnTo>
                  <a:pt x="1278382" y="417886"/>
                </a:lnTo>
                <a:lnTo>
                  <a:pt x="1242786" y="385746"/>
                </a:lnTo>
                <a:lnTo>
                  <a:pt x="1201705" y="359520"/>
                </a:lnTo>
                <a:lnTo>
                  <a:pt x="1156024" y="340879"/>
                </a:lnTo>
                <a:lnTo>
                  <a:pt x="1106627" y="331494"/>
                </a:lnTo>
                <a:lnTo>
                  <a:pt x="1099216" y="287799"/>
                </a:lnTo>
                <a:lnTo>
                  <a:pt x="1081058" y="248635"/>
                </a:lnTo>
                <a:lnTo>
                  <a:pt x="1053714" y="215523"/>
                </a:lnTo>
                <a:lnTo>
                  <a:pt x="1029034" y="197502"/>
                </a:lnTo>
                <a:lnTo>
                  <a:pt x="833271" y="197502"/>
                </a:lnTo>
                <a:lnTo>
                  <a:pt x="810033" y="155621"/>
                </a:lnTo>
                <a:lnTo>
                  <a:pt x="781113" y="117572"/>
                </a:lnTo>
                <a:lnTo>
                  <a:pt x="747057" y="83897"/>
                </a:lnTo>
                <a:lnTo>
                  <a:pt x="708411" y="55133"/>
                </a:lnTo>
                <a:lnTo>
                  <a:pt x="665720" y="31822"/>
                </a:lnTo>
                <a:lnTo>
                  <a:pt x="619530" y="14503"/>
                </a:lnTo>
                <a:lnTo>
                  <a:pt x="570387" y="3715"/>
                </a:lnTo>
                <a:lnTo>
                  <a:pt x="518836" y="0"/>
                </a:lnTo>
                <a:close/>
              </a:path>
              <a:path w="1348740" h="814705">
                <a:moveTo>
                  <a:pt x="932145" y="167730"/>
                </a:moveTo>
                <a:lnTo>
                  <a:pt x="905162" y="169747"/>
                </a:lnTo>
                <a:lnTo>
                  <a:pt x="879484" y="175590"/>
                </a:lnTo>
                <a:lnTo>
                  <a:pt x="855418" y="184946"/>
                </a:lnTo>
                <a:lnTo>
                  <a:pt x="833271" y="197502"/>
                </a:lnTo>
                <a:lnTo>
                  <a:pt x="1029034" y="197502"/>
                </a:lnTo>
                <a:lnTo>
                  <a:pt x="1018741" y="189986"/>
                </a:lnTo>
                <a:lnTo>
                  <a:pt x="977698" y="173548"/>
                </a:lnTo>
                <a:lnTo>
                  <a:pt x="932145" y="1677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10639" y="2043968"/>
            <a:ext cx="1348105" cy="817880"/>
          </a:xfrm>
          <a:custGeom>
            <a:avLst/>
            <a:gdLst/>
            <a:ahLst/>
            <a:cxnLst/>
            <a:rect l="l" t="t" r="r" b="b"/>
            <a:pathLst>
              <a:path w="1348104" h="817880">
                <a:moveTo>
                  <a:pt x="170736" y="342469"/>
                </a:moveTo>
                <a:lnTo>
                  <a:pt x="171568" y="340251"/>
                </a:lnTo>
                <a:lnTo>
                  <a:pt x="171193" y="337079"/>
                </a:lnTo>
                <a:lnTo>
                  <a:pt x="171193" y="333807"/>
                </a:lnTo>
                <a:lnTo>
                  <a:pt x="174338" y="288506"/>
                </a:lnTo>
                <a:lnTo>
                  <a:pt x="183500" y="245058"/>
                </a:lnTo>
                <a:lnTo>
                  <a:pt x="198269" y="203863"/>
                </a:lnTo>
                <a:lnTo>
                  <a:pt x="218233" y="165316"/>
                </a:lnTo>
                <a:lnTo>
                  <a:pt x="242984" y="129816"/>
                </a:lnTo>
                <a:lnTo>
                  <a:pt x="272110" y="97759"/>
                </a:lnTo>
                <a:lnTo>
                  <a:pt x="305202" y="69544"/>
                </a:lnTo>
                <a:lnTo>
                  <a:pt x="341850" y="45568"/>
                </a:lnTo>
                <a:lnTo>
                  <a:pt x="381642" y="26228"/>
                </a:lnTo>
                <a:lnTo>
                  <a:pt x="424169" y="11922"/>
                </a:lnTo>
                <a:lnTo>
                  <a:pt x="469021" y="3046"/>
                </a:lnTo>
                <a:lnTo>
                  <a:pt x="515787" y="0"/>
                </a:lnTo>
                <a:lnTo>
                  <a:pt x="567338" y="3715"/>
                </a:lnTo>
                <a:lnTo>
                  <a:pt x="616481" y="14503"/>
                </a:lnTo>
                <a:lnTo>
                  <a:pt x="662671" y="31822"/>
                </a:lnTo>
                <a:lnTo>
                  <a:pt x="705362" y="55133"/>
                </a:lnTo>
                <a:lnTo>
                  <a:pt x="744008" y="83896"/>
                </a:lnTo>
                <a:lnTo>
                  <a:pt x="778064" y="117572"/>
                </a:lnTo>
                <a:lnTo>
                  <a:pt x="806984" y="155621"/>
                </a:lnTo>
                <a:lnTo>
                  <a:pt x="830222" y="197502"/>
                </a:lnTo>
                <a:lnTo>
                  <a:pt x="852369" y="184946"/>
                </a:lnTo>
                <a:lnTo>
                  <a:pt x="876435" y="175590"/>
                </a:lnTo>
                <a:lnTo>
                  <a:pt x="902113" y="169747"/>
                </a:lnTo>
                <a:lnTo>
                  <a:pt x="929097" y="167730"/>
                </a:lnTo>
                <a:lnTo>
                  <a:pt x="974649" y="173548"/>
                </a:lnTo>
                <a:lnTo>
                  <a:pt x="1015691" y="189987"/>
                </a:lnTo>
                <a:lnTo>
                  <a:pt x="1050664" y="215523"/>
                </a:lnTo>
                <a:lnTo>
                  <a:pt x="1078009" y="248635"/>
                </a:lnTo>
                <a:lnTo>
                  <a:pt x="1096166" y="287800"/>
                </a:lnTo>
                <a:lnTo>
                  <a:pt x="1103577" y="331494"/>
                </a:lnTo>
                <a:lnTo>
                  <a:pt x="1152979" y="340880"/>
                </a:lnTo>
                <a:lnTo>
                  <a:pt x="1198694" y="359521"/>
                </a:lnTo>
                <a:lnTo>
                  <a:pt x="1239865" y="385747"/>
                </a:lnTo>
                <a:lnTo>
                  <a:pt x="1275636" y="417887"/>
                </a:lnTo>
                <a:lnTo>
                  <a:pt x="1305151" y="454271"/>
                </a:lnTo>
                <a:lnTo>
                  <a:pt x="1327553" y="493229"/>
                </a:lnTo>
                <a:lnTo>
                  <a:pt x="1341986" y="533090"/>
                </a:lnTo>
                <a:lnTo>
                  <a:pt x="1347593" y="572184"/>
                </a:lnTo>
                <a:lnTo>
                  <a:pt x="1347593" y="594191"/>
                </a:lnTo>
                <a:lnTo>
                  <a:pt x="1341252" y="635056"/>
                </a:lnTo>
                <a:lnTo>
                  <a:pt x="1324760" y="674768"/>
                </a:lnTo>
                <a:lnTo>
                  <a:pt x="1299187" y="712051"/>
                </a:lnTo>
                <a:lnTo>
                  <a:pt x="1265601" y="745627"/>
                </a:lnTo>
                <a:lnTo>
                  <a:pt x="1225073" y="774222"/>
                </a:lnTo>
                <a:lnTo>
                  <a:pt x="1178672" y="796558"/>
                </a:lnTo>
                <a:lnTo>
                  <a:pt x="1127468" y="811358"/>
                </a:lnTo>
                <a:lnTo>
                  <a:pt x="1072530" y="817346"/>
                </a:lnTo>
                <a:lnTo>
                  <a:pt x="269590" y="817346"/>
                </a:lnTo>
                <a:lnTo>
                  <a:pt x="214662" y="811358"/>
                </a:lnTo>
                <a:lnTo>
                  <a:pt x="163533" y="796558"/>
                </a:lnTo>
                <a:lnTo>
                  <a:pt x="117336" y="774222"/>
                </a:lnTo>
                <a:lnTo>
                  <a:pt x="77203" y="745627"/>
                </a:lnTo>
                <a:lnTo>
                  <a:pt x="44270" y="712051"/>
                </a:lnTo>
                <a:lnTo>
                  <a:pt x="19669" y="674768"/>
                </a:lnTo>
                <a:lnTo>
                  <a:pt x="4534" y="635056"/>
                </a:lnTo>
                <a:lnTo>
                  <a:pt x="0" y="594191"/>
                </a:lnTo>
                <a:lnTo>
                  <a:pt x="0" y="572184"/>
                </a:lnTo>
                <a:lnTo>
                  <a:pt x="4562" y="527971"/>
                </a:lnTo>
                <a:lnTo>
                  <a:pt x="20425" y="481772"/>
                </a:lnTo>
                <a:lnTo>
                  <a:pt x="46282" y="436855"/>
                </a:lnTo>
                <a:lnTo>
                  <a:pt x="80824" y="396486"/>
                </a:lnTo>
                <a:lnTo>
                  <a:pt x="122745" y="363935"/>
                </a:lnTo>
                <a:lnTo>
                  <a:pt x="170736" y="342469"/>
                </a:lnTo>
                <a:close/>
              </a:path>
            </a:pathLst>
          </a:custGeom>
          <a:ln w="2663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6400" y="2400300"/>
            <a:ext cx="977900" cy="317500"/>
          </a:xfrm>
          <a:custGeom>
            <a:avLst/>
            <a:gdLst/>
            <a:ahLst/>
            <a:cxnLst/>
            <a:rect l="l" t="t" r="r" b="b"/>
            <a:pathLst>
              <a:path w="977900" h="317500">
                <a:moveTo>
                  <a:pt x="0" y="0"/>
                </a:moveTo>
                <a:lnTo>
                  <a:pt x="977900" y="0"/>
                </a:lnTo>
                <a:lnTo>
                  <a:pt x="9779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84078" y="2393737"/>
            <a:ext cx="9696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5080" indent="-2413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Service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Provider  </a:t>
            </a:r>
            <a:r>
              <a:rPr sz="1000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67000" y="23241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8900" y="23241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08400" y="3175000"/>
            <a:ext cx="7239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22700" y="3302000"/>
            <a:ext cx="7239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35400" y="3987800"/>
            <a:ext cx="584200" cy="584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7000" y="32258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4999" y="2679700"/>
            <a:ext cx="839469" cy="798830"/>
          </a:xfrm>
          <a:custGeom>
            <a:avLst/>
            <a:gdLst/>
            <a:ahLst/>
            <a:cxnLst/>
            <a:rect l="l" t="t" r="r" b="b"/>
            <a:pathLst>
              <a:path w="839470" h="798829">
                <a:moveTo>
                  <a:pt x="839346" y="0"/>
                </a:moveTo>
                <a:lnTo>
                  <a:pt x="508803" y="0"/>
                </a:lnTo>
                <a:lnTo>
                  <a:pt x="508803" y="798427"/>
                </a:lnTo>
                <a:lnTo>
                  <a:pt x="0" y="798427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4100" y="2260600"/>
            <a:ext cx="609600" cy="622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8450" y="1123950"/>
            <a:ext cx="1225550" cy="284480"/>
          </a:xfrm>
          <a:custGeom>
            <a:avLst/>
            <a:gdLst/>
            <a:ahLst/>
            <a:cxnLst/>
            <a:rect l="l" t="t" r="r" b="b"/>
            <a:pathLst>
              <a:path w="1225550" h="284480">
                <a:moveTo>
                  <a:pt x="0" y="284290"/>
                </a:moveTo>
                <a:lnTo>
                  <a:pt x="3720" y="238177"/>
                </a:lnTo>
                <a:lnTo>
                  <a:pt x="14493" y="194432"/>
                </a:lnTo>
                <a:lnTo>
                  <a:pt x="31732" y="153642"/>
                </a:lnTo>
                <a:lnTo>
                  <a:pt x="54851" y="116392"/>
                </a:lnTo>
                <a:lnTo>
                  <a:pt x="83266" y="83266"/>
                </a:lnTo>
                <a:lnTo>
                  <a:pt x="116392" y="54851"/>
                </a:lnTo>
                <a:lnTo>
                  <a:pt x="153642" y="31732"/>
                </a:lnTo>
                <a:lnTo>
                  <a:pt x="194432" y="14493"/>
                </a:lnTo>
                <a:lnTo>
                  <a:pt x="238177" y="3720"/>
                </a:lnTo>
                <a:lnTo>
                  <a:pt x="284290" y="0"/>
                </a:lnTo>
                <a:lnTo>
                  <a:pt x="1225549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18450" y="1408240"/>
            <a:ext cx="1225550" cy="2611755"/>
          </a:xfrm>
          <a:custGeom>
            <a:avLst/>
            <a:gdLst/>
            <a:ahLst/>
            <a:cxnLst/>
            <a:rect l="l" t="t" r="r" b="b"/>
            <a:pathLst>
              <a:path w="1225550" h="2611754">
                <a:moveTo>
                  <a:pt x="1225549" y="2611309"/>
                </a:moveTo>
                <a:lnTo>
                  <a:pt x="284290" y="2611309"/>
                </a:lnTo>
                <a:lnTo>
                  <a:pt x="238177" y="2607588"/>
                </a:lnTo>
                <a:lnTo>
                  <a:pt x="194432" y="2596815"/>
                </a:lnTo>
                <a:lnTo>
                  <a:pt x="153642" y="2579577"/>
                </a:lnTo>
                <a:lnTo>
                  <a:pt x="116392" y="2556457"/>
                </a:lnTo>
                <a:lnTo>
                  <a:pt x="83266" y="2528042"/>
                </a:lnTo>
                <a:lnTo>
                  <a:pt x="54851" y="2494916"/>
                </a:lnTo>
                <a:lnTo>
                  <a:pt x="31732" y="2457666"/>
                </a:lnTo>
                <a:lnTo>
                  <a:pt x="14493" y="2416876"/>
                </a:lnTo>
                <a:lnTo>
                  <a:pt x="3720" y="2373131"/>
                </a:lnTo>
                <a:lnTo>
                  <a:pt x="0" y="2327018"/>
                </a:lnTo>
                <a:lnTo>
                  <a:pt x="0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2298700"/>
            <a:ext cx="330200" cy="558800"/>
          </a:xfrm>
          <a:custGeom>
            <a:avLst/>
            <a:gdLst/>
            <a:ahLst/>
            <a:cxnLst/>
            <a:rect l="l" t="t" r="r" b="b"/>
            <a:pathLst>
              <a:path w="330200" h="558800">
                <a:moveTo>
                  <a:pt x="0" y="0"/>
                </a:moveTo>
                <a:lnTo>
                  <a:pt x="330200" y="0"/>
                </a:lnTo>
                <a:lnTo>
                  <a:pt x="3302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9700" y="2832100"/>
            <a:ext cx="330200" cy="571500"/>
          </a:xfrm>
          <a:custGeom>
            <a:avLst/>
            <a:gdLst/>
            <a:ahLst/>
            <a:cxnLst/>
            <a:rect l="l" t="t" r="r" b="b"/>
            <a:pathLst>
              <a:path w="330200" h="571500">
                <a:moveTo>
                  <a:pt x="0" y="0"/>
                </a:moveTo>
                <a:lnTo>
                  <a:pt x="330200" y="0"/>
                </a:lnTo>
                <a:lnTo>
                  <a:pt x="330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9200" y="2209800"/>
            <a:ext cx="7366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0500" y="2692400"/>
            <a:ext cx="1203960" cy="787400"/>
          </a:xfrm>
          <a:custGeom>
            <a:avLst/>
            <a:gdLst/>
            <a:ahLst/>
            <a:cxnLst/>
            <a:rect l="l" t="t" r="r" b="b"/>
            <a:pathLst>
              <a:path w="1203960" h="787400">
                <a:moveTo>
                  <a:pt x="1203950" y="787288"/>
                </a:moveTo>
                <a:lnTo>
                  <a:pt x="601975" y="787288"/>
                </a:lnTo>
                <a:lnTo>
                  <a:pt x="601975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6940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Dual </a:t>
            </a:r>
            <a:r>
              <a:rPr sz="2800" spc="-15" dirty="0"/>
              <a:t>DX </a:t>
            </a:r>
            <a:r>
              <a:rPr sz="2800" dirty="0"/>
              <a:t>– </a:t>
            </a:r>
            <a:r>
              <a:rPr sz="2800" spc="5" dirty="0"/>
              <a:t>Single </a:t>
            </a:r>
            <a:r>
              <a:rPr sz="2800" dirty="0"/>
              <a:t>Location / Dual</a:t>
            </a:r>
            <a:r>
              <a:rPr sz="2800" spc="-125" dirty="0"/>
              <a:t> </a:t>
            </a:r>
            <a:r>
              <a:rPr sz="2800" spc="-10" dirty="0"/>
              <a:t>Routers</a:t>
            </a:r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0" y="1111250"/>
            <a:ext cx="1365250" cy="2946400"/>
          </a:xfrm>
          <a:custGeom>
            <a:avLst/>
            <a:gdLst/>
            <a:ahLst/>
            <a:cxnLst/>
            <a:rect l="l" t="t" r="r" b="b"/>
            <a:pathLst>
              <a:path w="1365250" h="2946400">
                <a:moveTo>
                  <a:pt x="0" y="0"/>
                </a:moveTo>
                <a:lnTo>
                  <a:pt x="1085948" y="0"/>
                </a:lnTo>
                <a:lnTo>
                  <a:pt x="1131252" y="3655"/>
                </a:lnTo>
                <a:lnTo>
                  <a:pt x="1174228" y="14239"/>
                </a:lnTo>
                <a:lnTo>
                  <a:pt x="1214303" y="31175"/>
                </a:lnTo>
                <a:lnTo>
                  <a:pt x="1250900" y="53889"/>
                </a:lnTo>
                <a:lnTo>
                  <a:pt x="1283444" y="81805"/>
                </a:lnTo>
                <a:lnTo>
                  <a:pt x="1311360" y="114349"/>
                </a:lnTo>
                <a:lnTo>
                  <a:pt x="1334074" y="150946"/>
                </a:lnTo>
                <a:lnTo>
                  <a:pt x="1351011" y="191021"/>
                </a:lnTo>
                <a:lnTo>
                  <a:pt x="1361594" y="233997"/>
                </a:lnTo>
                <a:lnTo>
                  <a:pt x="1365250" y="279302"/>
                </a:lnTo>
                <a:lnTo>
                  <a:pt x="1365250" y="2667098"/>
                </a:lnTo>
                <a:lnTo>
                  <a:pt x="1361594" y="2712402"/>
                </a:lnTo>
                <a:lnTo>
                  <a:pt x="1351011" y="2755378"/>
                </a:lnTo>
                <a:lnTo>
                  <a:pt x="1334074" y="2795453"/>
                </a:lnTo>
                <a:lnTo>
                  <a:pt x="1311360" y="2832050"/>
                </a:lnTo>
                <a:lnTo>
                  <a:pt x="1283444" y="2864594"/>
                </a:lnTo>
                <a:lnTo>
                  <a:pt x="1250900" y="2892510"/>
                </a:lnTo>
                <a:lnTo>
                  <a:pt x="1214303" y="2915224"/>
                </a:lnTo>
                <a:lnTo>
                  <a:pt x="1174228" y="2932161"/>
                </a:lnTo>
                <a:lnTo>
                  <a:pt x="1131252" y="2942744"/>
                </a:lnTo>
                <a:lnTo>
                  <a:pt x="1085948" y="2946400"/>
                </a:lnTo>
                <a:lnTo>
                  <a:pt x="0" y="2946400"/>
                </a:lnTo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859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6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9083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5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800" y="22733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4100" y="1092200"/>
            <a:ext cx="6096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587500"/>
            <a:ext cx="2667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035300"/>
            <a:ext cx="2667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94700" y="1524000"/>
            <a:ext cx="7366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9000" y="1663700"/>
            <a:ext cx="635000" cy="73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07400" y="2832100"/>
            <a:ext cx="7239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21700" y="2959100"/>
            <a:ext cx="6223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806" y="4627955"/>
            <a:ext cx="660400" cy="134620"/>
          </a:xfrm>
          <a:custGeom>
            <a:avLst/>
            <a:gdLst/>
            <a:ahLst/>
            <a:cxnLst/>
            <a:rect l="l" t="t" r="r" b="b"/>
            <a:pathLst>
              <a:path w="660400" h="134620">
                <a:moveTo>
                  <a:pt x="0" y="0"/>
                </a:moveTo>
                <a:lnTo>
                  <a:pt x="0" y="24440"/>
                </a:lnTo>
                <a:lnTo>
                  <a:pt x="10488" y="64744"/>
                </a:lnTo>
                <a:lnTo>
                  <a:pt x="39097" y="100026"/>
                </a:lnTo>
                <a:lnTo>
                  <a:pt x="81541" y="125041"/>
                </a:lnTo>
                <a:lnTo>
                  <a:pt x="133532" y="134545"/>
                </a:lnTo>
                <a:lnTo>
                  <a:pt x="526834" y="134545"/>
                </a:lnTo>
                <a:lnTo>
                  <a:pt x="578775" y="125041"/>
                </a:lnTo>
                <a:lnTo>
                  <a:pt x="604491" y="109890"/>
                </a:lnTo>
                <a:lnTo>
                  <a:pt x="532530" y="109890"/>
                </a:lnTo>
                <a:lnTo>
                  <a:pt x="127704" y="109874"/>
                </a:lnTo>
                <a:lnTo>
                  <a:pt x="77779" y="99008"/>
                </a:lnTo>
                <a:lnTo>
                  <a:pt x="37211" y="73866"/>
                </a:lnTo>
                <a:lnTo>
                  <a:pt x="9963" y="39259"/>
                </a:lnTo>
                <a:lnTo>
                  <a:pt x="0" y="0"/>
                </a:lnTo>
                <a:close/>
              </a:path>
              <a:path w="660400" h="134620">
                <a:moveTo>
                  <a:pt x="660400" y="0"/>
                </a:moveTo>
                <a:lnTo>
                  <a:pt x="650406" y="39275"/>
                </a:lnTo>
                <a:lnTo>
                  <a:pt x="623093" y="73898"/>
                </a:lnTo>
                <a:lnTo>
                  <a:pt x="582466" y="99045"/>
                </a:lnTo>
                <a:lnTo>
                  <a:pt x="532530" y="109890"/>
                </a:lnTo>
                <a:lnTo>
                  <a:pt x="604491" y="109890"/>
                </a:lnTo>
                <a:lnTo>
                  <a:pt x="621236" y="100026"/>
                </a:lnTo>
                <a:lnTo>
                  <a:pt x="649887" y="64744"/>
                </a:lnTo>
                <a:lnTo>
                  <a:pt x="660400" y="24440"/>
                </a:lnTo>
                <a:lnTo>
                  <a:pt x="660400" y="0"/>
                </a:lnTo>
                <a:close/>
              </a:path>
              <a:path w="660400" h="134620">
                <a:moveTo>
                  <a:pt x="126681" y="105512"/>
                </a:moveTo>
                <a:lnTo>
                  <a:pt x="127704" y="109874"/>
                </a:lnTo>
                <a:lnTo>
                  <a:pt x="532533" y="109874"/>
                </a:lnTo>
                <a:lnTo>
                  <a:pt x="533454" y="105924"/>
                </a:lnTo>
                <a:lnTo>
                  <a:pt x="126681" y="105512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1801" y="4330700"/>
            <a:ext cx="660400" cy="407670"/>
          </a:xfrm>
          <a:custGeom>
            <a:avLst/>
            <a:gdLst/>
            <a:ahLst/>
            <a:cxnLst/>
            <a:rect l="l" t="t" r="r" b="b"/>
            <a:pathLst>
              <a:path w="660400" h="407670">
                <a:moveTo>
                  <a:pt x="254121" y="0"/>
                </a:moveTo>
                <a:lnTo>
                  <a:pt x="209253" y="5964"/>
                </a:lnTo>
                <a:lnTo>
                  <a:pt x="168934" y="22796"/>
                </a:lnTo>
                <a:lnTo>
                  <a:pt x="134775" y="48907"/>
                </a:lnTo>
                <a:lnTo>
                  <a:pt x="108383" y="82705"/>
                </a:lnTo>
                <a:lnTo>
                  <a:pt x="91369" y="122599"/>
                </a:lnTo>
                <a:lnTo>
                  <a:pt x="85340" y="167000"/>
                </a:lnTo>
                <a:lnTo>
                  <a:pt x="85340" y="168646"/>
                </a:lnTo>
                <a:lnTo>
                  <a:pt x="85587" y="171905"/>
                </a:lnTo>
                <a:lnTo>
                  <a:pt x="51131" y="189852"/>
                </a:lnTo>
                <a:lnTo>
                  <a:pt x="24053" y="218627"/>
                </a:lnTo>
                <a:lnTo>
                  <a:pt x="6345" y="252620"/>
                </a:lnTo>
                <a:lnTo>
                  <a:pt x="0" y="286223"/>
                </a:lnTo>
                <a:lnTo>
                  <a:pt x="0" y="297266"/>
                </a:lnTo>
                <a:lnTo>
                  <a:pt x="10491" y="337575"/>
                </a:lnTo>
                <a:lnTo>
                  <a:pt x="39103" y="372868"/>
                </a:lnTo>
                <a:lnTo>
                  <a:pt x="81548" y="397895"/>
                </a:lnTo>
                <a:lnTo>
                  <a:pt x="133532" y="407404"/>
                </a:lnTo>
                <a:lnTo>
                  <a:pt x="526850" y="407404"/>
                </a:lnTo>
                <a:lnTo>
                  <a:pt x="578782" y="397895"/>
                </a:lnTo>
                <a:lnTo>
                  <a:pt x="621238" y="372868"/>
                </a:lnTo>
                <a:lnTo>
                  <a:pt x="649887" y="337575"/>
                </a:lnTo>
                <a:lnTo>
                  <a:pt x="660400" y="297266"/>
                </a:lnTo>
                <a:lnTo>
                  <a:pt x="660400" y="286223"/>
                </a:lnTo>
                <a:lnTo>
                  <a:pt x="651271" y="246738"/>
                </a:lnTo>
                <a:lnTo>
                  <a:pt x="626189" y="209055"/>
                </a:lnTo>
                <a:lnTo>
                  <a:pt x="588610" y="179870"/>
                </a:lnTo>
                <a:lnTo>
                  <a:pt x="541990" y="165881"/>
                </a:lnTo>
                <a:lnTo>
                  <a:pt x="534573" y="133855"/>
                </a:lnTo>
                <a:lnTo>
                  <a:pt x="516150" y="107817"/>
                </a:lnTo>
                <a:lnTo>
                  <a:pt x="502286" y="98781"/>
                </a:lnTo>
                <a:lnTo>
                  <a:pt x="408176" y="98781"/>
                </a:lnTo>
                <a:lnTo>
                  <a:pt x="382575" y="58816"/>
                </a:lnTo>
                <a:lnTo>
                  <a:pt x="346930" y="27585"/>
                </a:lnTo>
                <a:lnTo>
                  <a:pt x="303395" y="7257"/>
                </a:lnTo>
                <a:lnTo>
                  <a:pt x="254121" y="0"/>
                </a:lnTo>
                <a:close/>
              </a:path>
              <a:path w="660400" h="407670">
                <a:moveTo>
                  <a:pt x="456616" y="83919"/>
                </a:moveTo>
                <a:lnTo>
                  <a:pt x="443371" y="84932"/>
                </a:lnTo>
                <a:lnTo>
                  <a:pt x="430780" y="87857"/>
                </a:lnTo>
                <a:lnTo>
                  <a:pt x="418998" y="92529"/>
                </a:lnTo>
                <a:lnTo>
                  <a:pt x="408176" y="98781"/>
                </a:lnTo>
                <a:lnTo>
                  <a:pt x="502286" y="98781"/>
                </a:lnTo>
                <a:lnTo>
                  <a:pt x="489303" y="90320"/>
                </a:lnTo>
                <a:lnTo>
                  <a:pt x="456616" y="83919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7959" y="4522418"/>
            <a:ext cx="331321" cy="161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66100" y="4165600"/>
            <a:ext cx="736600" cy="736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76025" y="4636773"/>
            <a:ext cx="325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RP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35200" y="1943100"/>
            <a:ext cx="2667000" cy="2857500"/>
          </a:xfrm>
          <a:custGeom>
            <a:avLst/>
            <a:gdLst/>
            <a:ahLst/>
            <a:cxnLst/>
            <a:rect l="l" t="t" r="r" b="b"/>
            <a:pathLst>
              <a:path w="2667000" h="2857500">
                <a:moveTo>
                  <a:pt x="0" y="0"/>
                </a:moveTo>
                <a:lnTo>
                  <a:pt x="2667000" y="0"/>
                </a:lnTo>
                <a:lnTo>
                  <a:pt x="26670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7600" y="2171700"/>
            <a:ext cx="1028700" cy="2501900"/>
          </a:xfrm>
          <a:custGeom>
            <a:avLst/>
            <a:gdLst/>
            <a:ahLst/>
            <a:cxnLst/>
            <a:rect l="l" t="t" r="r" b="b"/>
            <a:pathLst>
              <a:path w="1028700" h="2501900">
                <a:moveTo>
                  <a:pt x="0" y="0"/>
                </a:moveTo>
                <a:lnTo>
                  <a:pt x="1028700" y="0"/>
                </a:lnTo>
                <a:lnTo>
                  <a:pt x="1028700" y="2501900"/>
                </a:lnTo>
                <a:lnTo>
                  <a:pt x="0" y="250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3300" y="2171700"/>
            <a:ext cx="1168400" cy="2489200"/>
          </a:xfrm>
          <a:custGeom>
            <a:avLst/>
            <a:gdLst/>
            <a:ahLst/>
            <a:cxnLst/>
            <a:rect l="l" t="t" r="r" b="b"/>
            <a:pathLst>
              <a:path w="1168400" h="2489200">
                <a:moveTo>
                  <a:pt x="0" y="0"/>
                </a:moveTo>
                <a:lnTo>
                  <a:pt x="1168400" y="0"/>
                </a:lnTo>
                <a:lnTo>
                  <a:pt x="1168400" y="2489200"/>
                </a:lnTo>
                <a:lnTo>
                  <a:pt x="0" y="248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00300" y="3914500"/>
            <a:ext cx="1003300" cy="4292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700" marR="213995" indent="-76200">
              <a:lnSpc>
                <a:spcPct val="97200"/>
              </a:lnSpc>
              <a:spcBef>
                <a:spcPts val="13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  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6000" y="3899112"/>
            <a:ext cx="114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marR="262890" indent="-508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474746"/>
                </a:solidFill>
                <a:latin typeface="Arial"/>
                <a:cs typeface="Arial"/>
              </a:rPr>
              <a:t>m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r  </a:t>
            </a: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04827" y="1936537"/>
            <a:ext cx="1494790" cy="43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</a:t>
            </a:r>
            <a:r>
              <a:rPr sz="1000" spc="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810"/>
              </a:spcBef>
            </a:pP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24350" y="2578100"/>
            <a:ext cx="3316604" cy="0"/>
          </a:xfrm>
          <a:custGeom>
            <a:avLst/>
            <a:gdLst/>
            <a:ahLst/>
            <a:cxnLst/>
            <a:rect l="l" t="t" r="r" b="b"/>
            <a:pathLst>
              <a:path w="3316604">
                <a:moveTo>
                  <a:pt x="0" y="0"/>
                </a:moveTo>
                <a:lnTo>
                  <a:pt x="3316237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4800" y="2578100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650" y="0"/>
                </a:lnTo>
              </a:path>
            </a:pathLst>
          </a:custGeom>
          <a:ln w="25400">
            <a:solidFill>
              <a:srgbClr val="94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67000" y="23241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8900" y="23241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7000" y="32258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5000" y="3479800"/>
            <a:ext cx="994410" cy="3175"/>
          </a:xfrm>
          <a:custGeom>
            <a:avLst/>
            <a:gdLst/>
            <a:ahLst/>
            <a:cxnLst/>
            <a:rect l="l" t="t" r="r" b="b"/>
            <a:pathLst>
              <a:path w="994410" h="3175">
                <a:moveTo>
                  <a:pt x="994174" y="0"/>
                </a:moveTo>
                <a:lnTo>
                  <a:pt x="497087" y="0"/>
                </a:lnTo>
                <a:lnTo>
                  <a:pt x="497087" y="3161"/>
                </a:lnTo>
                <a:lnTo>
                  <a:pt x="0" y="3161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4100" y="2260600"/>
            <a:ext cx="609600" cy="622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29100" y="3124199"/>
            <a:ext cx="3378835" cy="348615"/>
          </a:xfrm>
          <a:custGeom>
            <a:avLst/>
            <a:gdLst/>
            <a:ahLst/>
            <a:cxnLst/>
            <a:rect l="l" t="t" r="r" b="b"/>
            <a:pathLst>
              <a:path w="3378834" h="348614">
                <a:moveTo>
                  <a:pt x="0" y="348289"/>
                </a:moveTo>
                <a:lnTo>
                  <a:pt x="1689185" y="348289"/>
                </a:lnTo>
                <a:lnTo>
                  <a:pt x="1689185" y="0"/>
                </a:lnTo>
                <a:lnTo>
                  <a:pt x="3378370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59990" y="2386506"/>
            <a:ext cx="1348740" cy="802640"/>
          </a:xfrm>
          <a:custGeom>
            <a:avLst/>
            <a:gdLst/>
            <a:ahLst/>
            <a:cxnLst/>
            <a:rect l="l" t="t" r="r" b="b"/>
            <a:pathLst>
              <a:path w="1348740" h="802639">
                <a:moveTo>
                  <a:pt x="518836" y="0"/>
                </a:moveTo>
                <a:lnTo>
                  <a:pt x="472070" y="3001"/>
                </a:lnTo>
                <a:lnTo>
                  <a:pt x="427218" y="11746"/>
                </a:lnTo>
                <a:lnTo>
                  <a:pt x="384691" y="25842"/>
                </a:lnTo>
                <a:lnTo>
                  <a:pt x="344899" y="44898"/>
                </a:lnTo>
                <a:lnTo>
                  <a:pt x="308251" y="68521"/>
                </a:lnTo>
                <a:lnTo>
                  <a:pt x="275159" y="96322"/>
                </a:lnTo>
                <a:lnTo>
                  <a:pt x="246033" y="127906"/>
                </a:lnTo>
                <a:lnTo>
                  <a:pt x="221282" y="162885"/>
                </a:lnTo>
                <a:lnTo>
                  <a:pt x="201318" y="200864"/>
                </a:lnTo>
                <a:lnTo>
                  <a:pt x="186549" y="241454"/>
                </a:lnTo>
                <a:lnTo>
                  <a:pt x="177387" y="284263"/>
                </a:lnTo>
                <a:lnTo>
                  <a:pt x="174242" y="328898"/>
                </a:lnTo>
                <a:lnTo>
                  <a:pt x="174242" y="332121"/>
                </a:lnTo>
                <a:lnTo>
                  <a:pt x="174617" y="335246"/>
                </a:lnTo>
                <a:lnTo>
                  <a:pt x="174720" y="338470"/>
                </a:lnTo>
                <a:lnTo>
                  <a:pt x="126321" y="359183"/>
                </a:lnTo>
                <a:lnTo>
                  <a:pt x="84037" y="390962"/>
                </a:lnTo>
                <a:lnTo>
                  <a:pt x="49066" y="430559"/>
                </a:lnTo>
                <a:lnTo>
                  <a:pt x="22605" y="474725"/>
                </a:lnTo>
                <a:lnTo>
                  <a:pt x="5850" y="520211"/>
                </a:lnTo>
                <a:lnTo>
                  <a:pt x="0" y="563769"/>
                </a:lnTo>
                <a:lnTo>
                  <a:pt x="0" y="585452"/>
                </a:lnTo>
                <a:lnTo>
                  <a:pt x="5540" y="625709"/>
                </a:lnTo>
                <a:lnTo>
                  <a:pt x="21431" y="664796"/>
                </a:lnTo>
                <a:lnTo>
                  <a:pt x="46574" y="701418"/>
                </a:lnTo>
                <a:lnTo>
                  <a:pt x="79871" y="734281"/>
                </a:lnTo>
                <a:lnTo>
                  <a:pt x="120224" y="762093"/>
                </a:lnTo>
                <a:lnTo>
                  <a:pt x="166535" y="783561"/>
                </a:lnTo>
                <a:lnTo>
                  <a:pt x="217706" y="797389"/>
                </a:lnTo>
                <a:lnTo>
                  <a:pt x="272639" y="802286"/>
                </a:lnTo>
                <a:lnTo>
                  <a:pt x="1075579" y="802286"/>
                </a:lnTo>
                <a:lnTo>
                  <a:pt x="1130512" y="797389"/>
                </a:lnTo>
                <a:lnTo>
                  <a:pt x="1181684" y="783561"/>
                </a:lnTo>
                <a:lnTo>
                  <a:pt x="1227995" y="762093"/>
                </a:lnTo>
                <a:lnTo>
                  <a:pt x="1268347" y="734281"/>
                </a:lnTo>
                <a:lnTo>
                  <a:pt x="1301644" y="701418"/>
                </a:lnTo>
                <a:lnTo>
                  <a:pt x="1326787" y="664796"/>
                </a:lnTo>
                <a:lnTo>
                  <a:pt x="1342678" y="625709"/>
                </a:lnTo>
                <a:lnTo>
                  <a:pt x="1348219" y="585452"/>
                </a:lnTo>
                <a:lnTo>
                  <a:pt x="1348219" y="563769"/>
                </a:lnTo>
                <a:lnTo>
                  <a:pt x="1343412" y="525250"/>
                </a:lnTo>
                <a:lnTo>
                  <a:pt x="1329580" y="485975"/>
                </a:lnTo>
                <a:lnTo>
                  <a:pt x="1307609" y="447590"/>
                </a:lnTo>
                <a:lnTo>
                  <a:pt x="1278382" y="411740"/>
                </a:lnTo>
                <a:lnTo>
                  <a:pt x="1242786" y="380073"/>
                </a:lnTo>
                <a:lnTo>
                  <a:pt x="1201705" y="354232"/>
                </a:lnTo>
                <a:lnTo>
                  <a:pt x="1156024" y="335866"/>
                </a:lnTo>
                <a:lnTo>
                  <a:pt x="1106627" y="326618"/>
                </a:lnTo>
                <a:lnTo>
                  <a:pt x="1099216" y="283566"/>
                </a:lnTo>
                <a:lnTo>
                  <a:pt x="1081058" y="244978"/>
                </a:lnTo>
                <a:lnTo>
                  <a:pt x="1053714" y="212353"/>
                </a:lnTo>
                <a:lnTo>
                  <a:pt x="1029033" y="194597"/>
                </a:lnTo>
                <a:lnTo>
                  <a:pt x="833271" y="194597"/>
                </a:lnTo>
                <a:lnTo>
                  <a:pt x="810033" y="153332"/>
                </a:lnTo>
                <a:lnTo>
                  <a:pt x="781113" y="115843"/>
                </a:lnTo>
                <a:lnTo>
                  <a:pt x="747057" y="82662"/>
                </a:lnTo>
                <a:lnTo>
                  <a:pt x="708411" y="54322"/>
                </a:lnTo>
                <a:lnTo>
                  <a:pt x="665720" y="31354"/>
                </a:lnTo>
                <a:lnTo>
                  <a:pt x="619530" y="14289"/>
                </a:lnTo>
                <a:lnTo>
                  <a:pt x="570387" y="3661"/>
                </a:lnTo>
                <a:lnTo>
                  <a:pt x="518836" y="0"/>
                </a:lnTo>
                <a:close/>
              </a:path>
              <a:path w="1348740" h="802639">
                <a:moveTo>
                  <a:pt x="932145" y="165262"/>
                </a:moveTo>
                <a:lnTo>
                  <a:pt x="905162" y="167250"/>
                </a:lnTo>
                <a:lnTo>
                  <a:pt x="879484" y="173007"/>
                </a:lnTo>
                <a:lnTo>
                  <a:pt x="855418" y="182225"/>
                </a:lnTo>
                <a:lnTo>
                  <a:pt x="833271" y="194597"/>
                </a:lnTo>
                <a:lnTo>
                  <a:pt x="1029033" y="194597"/>
                </a:lnTo>
                <a:lnTo>
                  <a:pt x="1018741" y="187191"/>
                </a:lnTo>
                <a:lnTo>
                  <a:pt x="977698" y="170994"/>
                </a:lnTo>
                <a:lnTo>
                  <a:pt x="932145" y="165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3039" y="2386505"/>
            <a:ext cx="1348105" cy="805815"/>
          </a:xfrm>
          <a:custGeom>
            <a:avLst/>
            <a:gdLst/>
            <a:ahLst/>
            <a:cxnLst/>
            <a:rect l="l" t="t" r="r" b="b"/>
            <a:pathLst>
              <a:path w="1348104" h="805814">
                <a:moveTo>
                  <a:pt x="170735" y="337432"/>
                </a:moveTo>
                <a:lnTo>
                  <a:pt x="171567" y="335247"/>
                </a:lnTo>
                <a:lnTo>
                  <a:pt x="171193" y="332121"/>
                </a:lnTo>
                <a:lnTo>
                  <a:pt x="171193" y="328898"/>
                </a:lnTo>
                <a:lnTo>
                  <a:pt x="174338" y="284262"/>
                </a:lnTo>
                <a:lnTo>
                  <a:pt x="183500" y="241454"/>
                </a:lnTo>
                <a:lnTo>
                  <a:pt x="198268" y="200864"/>
                </a:lnTo>
                <a:lnTo>
                  <a:pt x="218233" y="162885"/>
                </a:lnTo>
                <a:lnTo>
                  <a:pt x="242983" y="127906"/>
                </a:lnTo>
                <a:lnTo>
                  <a:pt x="272110" y="96322"/>
                </a:lnTo>
                <a:lnTo>
                  <a:pt x="305202" y="68521"/>
                </a:lnTo>
                <a:lnTo>
                  <a:pt x="341849" y="44898"/>
                </a:lnTo>
                <a:lnTo>
                  <a:pt x="381641" y="25842"/>
                </a:lnTo>
                <a:lnTo>
                  <a:pt x="424169" y="11746"/>
                </a:lnTo>
                <a:lnTo>
                  <a:pt x="469020" y="3001"/>
                </a:lnTo>
                <a:lnTo>
                  <a:pt x="515786" y="0"/>
                </a:lnTo>
                <a:lnTo>
                  <a:pt x="567337" y="3661"/>
                </a:lnTo>
                <a:lnTo>
                  <a:pt x="616480" y="14289"/>
                </a:lnTo>
                <a:lnTo>
                  <a:pt x="662670" y="31354"/>
                </a:lnTo>
                <a:lnTo>
                  <a:pt x="705361" y="54322"/>
                </a:lnTo>
                <a:lnTo>
                  <a:pt x="744008" y="82663"/>
                </a:lnTo>
                <a:lnTo>
                  <a:pt x="778064" y="115843"/>
                </a:lnTo>
                <a:lnTo>
                  <a:pt x="806984" y="153332"/>
                </a:lnTo>
                <a:lnTo>
                  <a:pt x="830222" y="194597"/>
                </a:lnTo>
                <a:lnTo>
                  <a:pt x="852368" y="182226"/>
                </a:lnTo>
                <a:lnTo>
                  <a:pt x="876434" y="173007"/>
                </a:lnTo>
                <a:lnTo>
                  <a:pt x="902113" y="167250"/>
                </a:lnTo>
                <a:lnTo>
                  <a:pt x="929096" y="165262"/>
                </a:lnTo>
                <a:lnTo>
                  <a:pt x="974649" y="170995"/>
                </a:lnTo>
                <a:lnTo>
                  <a:pt x="1015691" y="187192"/>
                </a:lnTo>
                <a:lnTo>
                  <a:pt x="1050664" y="212354"/>
                </a:lnTo>
                <a:lnTo>
                  <a:pt x="1078009" y="244979"/>
                </a:lnTo>
                <a:lnTo>
                  <a:pt x="1096166" y="283567"/>
                </a:lnTo>
                <a:lnTo>
                  <a:pt x="1103577" y="326619"/>
                </a:lnTo>
                <a:lnTo>
                  <a:pt x="1152979" y="335866"/>
                </a:lnTo>
                <a:lnTo>
                  <a:pt x="1198693" y="354233"/>
                </a:lnTo>
                <a:lnTo>
                  <a:pt x="1239865" y="380073"/>
                </a:lnTo>
                <a:lnTo>
                  <a:pt x="1275636" y="411741"/>
                </a:lnTo>
                <a:lnTo>
                  <a:pt x="1305151" y="447590"/>
                </a:lnTo>
                <a:lnTo>
                  <a:pt x="1327553" y="485976"/>
                </a:lnTo>
                <a:lnTo>
                  <a:pt x="1341985" y="525250"/>
                </a:lnTo>
                <a:lnTo>
                  <a:pt x="1347593" y="563769"/>
                </a:lnTo>
                <a:lnTo>
                  <a:pt x="1347593" y="585453"/>
                </a:lnTo>
                <a:lnTo>
                  <a:pt x="1341252" y="625716"/>
                </a:lnTo>
                <a:lnTo>
                  <a:pt x="1324760" y="664844"/>
                </a:lnTo>
                <a:lnTo>
                  <a:pt x="1299186" y="701579"/>
                </a:lnTo>
                <a:lnTo>
                  <a:pt x="1265601" y="734662"/>
                </a:lnTo>
                <a:lnTo>
                  <a:pt x="1225073" y="762836"/>
                </a:lnTo>
                <a:lnTo>
                  <a:pt x="1178672" y="784843"/>
                </a:lnTo>
                <a:lnTo>
                  <a:pt x="1127467" y="799426"/>
                </a:lnTo>
                <a:lnTo>
                  <a:pt x="1072529" y="805325"/>
                </a:lnTo>
                <a:lnTo>
                  <a:pt x="269590" y="805325"/>
                </a:lnTo>
                <a:lnTo>
                  <a:pt x="214662" y="799426"/>
                </a:lnTo>
                <a:lnTo>
                  <a:pt x="163533" y="784843"/>
                </a:lnTo>
                <a:lnTo>
                  <a:pt x="117335" y="762836"/>
                </a:lnTo>
                <a:lnTo>
                  <a:pt x="77203" y="734662"/>
                </a:lnTo>
                <a:lnTo>
                  <a:pt x="44269" y="701579"/>
                </a:lnTo>
                <a:lnTo>
                  <a:pt x="19669" y="664844"/>
                </a:lnTo>
                <a:lnTo>
                  <a:pt x="4534" y="625716"/>
                </a:lnTo>
                <a:lnTo>
                  <a:pt x="0" y="585453"/>
                </a:lnTo>
                <a:lnTo>
                  <a:pt x="0" y="563769"/>
                </a:lnTo>
                <a:lnTo>
                  <a:pt x="4562" y="520206"/>
                </a:lnTo>
                <a:lnTo>
                  <a:pt x="20425" y="474687"/>
                </a:lnTo>
                <a:lnTo>
                  <a:pt x="46281" y="430430"/>
                </a:lnTo>
                <a:lnTo>
                  <a:pt x="80824" y="390655"/>
                </a:lnTo>
                <a:lnTo>
                  <a:pt x="122744" y="358583"/>
                </a:lnTo>
                <a:lnTo>
                  <a:pt x="170735" y="337432"/>
                </a:lnTo>
                <a:close/>
              </a:path>
            </a:pathLst>
          </a:custGeom>
          <a:ln w="2634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6900" y="2768600"/>
            <a:ext cx="977900" cy="317500"/>
          </a:xfrm>
          <a:custGeom>
            <a:avLst/>
            <a:gdLst/>
            <a:ahLst/>
            <a:cxnLst/>
            <a:rect l="l" t="t" r="r" b="b"/>
            <a:pathLst>
              <a:path w="977900" h="317500">
                <a:moveTo>
                  <a:pt x="0" y="0"/>
                </a:moveTo>
                <a:lnTo>
                  <a:pt x="977900" y="0"/>
                </a:lnTo>
                <a:lnTo>
                  <a:pt x="9779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73476" y="2761325"/>
            <a:ext cx="9696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5080" indent="-2413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Service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Provider  </a:t>
            </a:r>
            <a:r>
              <a:rPr sz="1000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06850" y="3422650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0"/>
                </a:moveTo>
                <a:lnTo>
                  <a:pt x="342900" y="0"/>
                </a:lnTo>
                <a:lnTo>
                  <a:pt x="3429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06850" y="3422650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0"/>
                </a:moveTo>
                <a:lnTo>
                  <a:pt x="342900" y="0"/>
                </a:lnTo>
                <a:lnTo>
                  <a:pt x="3429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4300" y="32258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69200" y="2768600"/>
            <a:ext cx="7366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8450" y="1123950"/>
            <a:ext cx="1225550" cy="284480"/>
          </a:xfrm>
          <a:custGeom>
            <a:avLst/>
            <a:gdLst/>
            <a:ahLst/>
            <a:cxnLst/>
            <a:rect l="l" t="t" r="r" b="b"/>
            <a:pathLst>
              <a:path w="1225550" h="284480">
                <a:moveTo>
                  <a:pt x="0" y="284290"/>
                </a:moveTo>
                <a:lnTo>
                  <a:pt x="3720" y="238177"/>
                </a:lnTo>
                <a:lnTo>
                  <a:pt x="14493" y="194432"/>
                </a:lnTo>
                <a:lnTo>
                  <a:pt x="31732" y="153642"/>
                </a:lnTo>
                <a:lnTo>
                  <a:pt x="54851" y="116392"/>
                </a:lnTo>
                <a:lnTo>
                  <a:pt x="83266" y="83266"/>
                </a:lnTo>
                <a:lnTo>
                  <a:pt x="116392" y="54851"/>
                </a:lnTo>
                <a:lnTo>
                  <a:pt x="153642" y="31732"/>
                </a:lnTo>
                <a:lnTo>
                  <a:pt x="194432" y="14493"/>
                </a:lnTo>
                <a:lnTo>
                  <a:pt x="238177" y="3720"/>
                </a:lnTo>
                <a:lnTo>
                  <a:pt x="284290" y="0"/>
                </a:lnTo>
                <a:lnTo>
                  <a:pt x="1225549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18450" y="1408240"/>
            <a:ext cx="1225550" cy="2611755"/>
          </a:xfrm>
          <a:custGeom>
            <a:avLst/>
            <a:gdLst/>
            <a:ahLst/>
            <a:cxnLst/>
            <a:rect l="l" t="t" r="r" b="b"/>
            <a:pathLst>
              <a:path w="1225550" h="2611754">
                <a:moveTo>
                  <a:pt x="1225549" y="2611309"/>
                </a:moveTo>
                <a:lnTo>
                  <a:pt x="284290" y="2611309"/>
                </a:lnTo>
                <a:lnTo>
                  <a:pt x="238177" y="2607588"/>
                </a:lnTo>
                <a:lnTo>
                  <a:pt x="194432" y="2596815"/>
                </a:lnTo>
                <a:lnTo>
                  <a:pt x="153642" y="2579577"/>
                </a:lnTo>
                <a:lnTo>
                  <a:pt x="116392" y="2556457"/>
                </a:lnTo>
                <a:lnTo>
                  <a:pt x="83266" y="2528042"/>
                </a:lnTo>
                <a:lnTo>
                  <a:pt x="54851" y="2494916"/>
                </a:lnTo>
                <a:lnTo>
                  <a:pt x="31732" y="2457666"/>
                </a:lnTo>
                <a:lnTo>
                  <a:pt x="14493" y="2416876"/>
                </a:lnTo>
                <a:lnTo>
                  <a:pt x="3720" y="2373131"/>
                </a:lnTo>
                <a:lnTo>
                  <a:pt x="0" y="2327018"/>
                </a:lnTo>
                <a:lnTo>
                  <a:pt x="0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2298700"/>
            <a:ext cx="330200" cy="558800"/>
          </a:xfrm>
          <a:custGeom>
            <a:avLst/>
            <a:gdLst/>
            <a:ahLst/>
            <a:cxnLst/>
            <a:rect l="l" t="t" r="r" b="b"/>
            <a:pathLst>
              <a:path w="330200" h="558800">
                <a:moveTo>
                  <a:pt x="0" y="0"/>
                </a:moveTo>
                <a:lnTo>
                  <a:pt x="330200" y="0"/>
                </a:lnTo>
                <a:lnTo>
                  <a:pt x="3302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9700" y="2832100"/>
            <a:ext cx="330200" cy="571500"/>
          </a:xfrm>
          <a:custGeom>
            <a:avLst/>
            <a:gdLst/>
            <a:ahLst/>
            <a:cxnLst/>
            <a:rect l="l" t="t" r="r" b="b"/>
            <a:pathLst>
              <a:path w="330200" h="571500">
                <a:moveTo>
                  <a:pt x="0" y="0"/>
                </a:moveTo>
                <a:lnTo>
                  <a:pt x="330200" y="0"/>
                </a:lnTo>
                <a:lnTo>
                  <a:pt x="330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9200" y="2209800"/>
            <a:ext cx="7366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528" y="135256"/>
            <a:ext cx="69411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Single </a:t>
            </a: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DX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– Dual Location / Dual</a:t>
            </a:r>
            <a:r>
              <a:rPr sz="2800" b="1" spc="-13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111250"/>
            <a:ext cx="1365250" cy="2946400"/>
          </a:xfrm>
          <a:custGeom>
            <a:avLst/>
            <a:gdLst/>
            <a:ahLst/>
            <a:cxnLst/>
            <a:rect l="l" t="t" r="r" b="b"/>
            <a:pathLst>
              <a:path w="1365250" h="2946400">
                <a:moveTo>
                  <a:pt x="0" y="0"/>
                </a:moveTo>
                <a:lnTo>
                  <a:pt x="1085948" y="0"/>
                </a:lnTo>
                <a:lnTo>
                  <a:pt x="1131252" y="3655"/>
                </a:lnTo>
                <a:lnTo>
                  <a:pt x="1174228" y="14239"/>
                </a:lnTo>
                <a:lnTo>
                  <a:pt x="1214303" y="31175"/>
                </a:lnTo>
                <a:lnTo>
                  <a:pt x="1250900" y="53889"/>
                </a:lnTo>
                <a:lnTo>
                  <a:pt x="1283444" y="81805"/>
                </a:lnTo>
                <a:lnTo>
                  <a:pt x="1311360" y="114349"/>
                </a:lnTo>
                <a:lnTo>
                  <a:pt x="1334074" y="150946"/>
                </a:lnTo>
                <a:lnTo>
                  <a:pt x="1351011" y="191021"/>
                </a:lnTo>
                <a:lnTo>
                  <a:pt x="1361594" y="233997"/>
                </a:lnTo>
                <a:lnTo>
                  <a:pt x="1365250" y="279302"/>
                </a:lnTo>
                <a:lnTo>
                  <a:pt x="1365250" y="2667098"/>
                </a:lnTo>
                <a:lnTo>
                  <a:pt x="1361594" y="2712402"/>
                </a:lnTo>
                <a:lnTo>
                  <a:pt x="1351011" y="2755378"/>
                </a:lnTo>
                <a:lnTo>
                  <a:pt x="1334074" y="2795453"/>
                </a:lnTo>
                <a:lnTo>
                  <a:pt x="1311360" y="2832050"/>
                </a:lnTo>
                <a:lnTo>
                  <a:pt x="1283444" y="2864594"/>
                </a:lnTo>
                <a:lnTo>
                  <a:pt x="1250900" y="2892510"/>
                </a:lnTo>
                <a:lnTo>
                  <a:pt x="1214303" y="2915224"/>
                </a:lnTo>
                <a:lnTo>
                  <a:pt x="1174228" y="2932161"/>
                </a:lnTo>
                <a:lnTo>
                  <a:pt x="1131252" y="2942744"/>
                </a:lnTo>
                <a:lnTo>
                  <a:pt x="1085948" y="2946400"/>
                </a:lnTo>
                <a:lnTo>
                  <a:pt x="0" y="2946400"/>
                </a:lnTo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859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6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9083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5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800" y="22733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4100" y="1092200"/>
            <a:ext cx="6096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587500"/>
            <a:ext cx="2667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035300"/>
            <a:ext cx="2667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94700" y="1524000"/>
            <a:ext cx="7366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9000" y="1663700"/>
            <a:ext cx="635000" cy="73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07400" y="2832100"/>
            <a:ext cx="7239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21700" y="2959100"/>
            <a:ext cx="6223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806" y="4627955"/>
            <a:ext cx="660400" cy="134620"/>
          </a:xfrm>
          <a:custGeom>
            <a:avLst/>
            <a:gdLst/>
            <a:ahLst/>
            <a:cxnLst/>
            <a:rect l="l" t="t" r="r" b="b"/>
            <a:pathLst>
              <a:path w="660400" h="134620">
                <a:moveTo>
                  <a:pt x="0" y="0"/>
                </a:moveTo>
                <a:lnTo>
                  <a:pt x="0" y="24440"/>
                </a:lnTo>
                <a:lnTo>
                  <a:pt x="10488" y="64744"/>
                </a:lnTo>
                <a:lnTo>
                  <a:pt x="39097" y="100026"/>
                </a:lnTo>
                <a:lnTo>
                  <a:pt x="81541" y="125041"/>
                </a:lnTo>
                <a:lnTo>
                  <a:pt x="133532" y="134545"/>
                </a:lnTo>
                <a:lnTo>
                  <a:pt x="526834" y="134545"/>
                </a:lnTo>
                <a:lnTo>
                  <a:pt x="578775" y="125041"/>
                </a:lnTo>
                <a:lnTo>
                  <a:pt x="604491" y="109890"/>
                </a:lnTo>
                <a:lnTo>
                  <a:pt x="532530" y="109890"/>
                </a:lnTo>
                <a:lnTo>
                  <a:pt x="127704" y="109874"/>
                </a:lnTo>
                <a:lnTo>
                  <a:pt x="77779" y="99008"/>
                </a:lnTo>
                <a:lnTo>
                  <a:pt x="37211" y="73866"/>
                </a:lnTo>
                <a:lnTo>
                  <a:pt x="9963" y="39259"/>
                </a:lnTo>
                <a:lnTo>
                  <a:pt x="0" y="0"/>
                </a:lnTo>
                <a:close/>
              </a:path>
              <a:path w="660400" h="134620">
                <a:moveTo>
                  <a:pt x="660400" y="0"/>
                </a:moveTo>
                <a:lnTo>
                  <a:pt x="650406" y="39275"/>
                </a:lnTo>
                <a:lnTo>
                  <a:pt x="623093" y="73898"/>
                </a:lnTo>
                <a:lnTo>
                  <a:pt x="582466" y="99045"/>
                </a:lnTo>
                <a:lnTo>
                  <a:pt x="532530" y="109890"/>
                </a:lnTo>
                <a:lnTo>
                  <a:pt x="604491" y="109890"/>
                </a:lnTo>
                <a:lnTo>
                  <a:pt x="621236" y="100026"/>
                </a:lnTo>
                <a:lnTo>
                  <a:pt x="649887" y="64744"/>
                </a:lnTo>
                <a:lnTo>
                  <a:pt x="660400" y="24440"/>
                </a:lnTo>
                <a:lnTo>
                  <a:pt x="660400" y="0"/>
                </a:lnTo>
                <a:close/>
              </a:path>
              <a:path w="660400" h="134620">
                <a:moveTo>
                  <a:pt x="126681" y="105512"/>
                </a:moveTo>
                <a:lnTo>
                  <a:pt x="127704" y="109874"/>
                </a:lnTo>
                <a:lnTo>
                  <a:pt x="532533" y="109874"/>
                </a:lnTo>
                <a:lnTo>
                  <a:pt x="533454" y="105924"/>
                </a:lnTo>
                <a:lnTo>
                  <a:pt x="126681" y="105512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801" y="4330700"/>
            <a:ext cx="660400" cy="407670"/>
          </a:xfrm>
          <a:custGeom>
            <a:avLst/>
            <a:gdLst/>
            <a:ahLst/>
            <a:cxnLst/>
            <a:rect l="l" t="t" r="r" b="b"/>
            <a:pathLst>
              <a:path w="660400" h="407670">
                <a:moveTo>
                  <a:pt x="254121" y="0"/>
                </a:moveTo>
                <a:lnTo>
                  <a:pt x="209253" y="5964"/>
                </a:lnTo>
                <a:lnTo>
                  <a:pt x="168934" y="22796"/>
                </a:lnTo>
                <a:lnTo>
                  <a:pt x="134775" y="48907"/>
                </a:lnTo>
                <a:lnTo>
                  <a:pt x="108383" y="82705"/>
                </a:lnTo>
                <a:lnTo>
                  <a:pt x="91369" y="122599"/>
                </a:lnTo>
                <a:lnTo>
                  <a:pt x="85340" y="167000"/>
                </a:lnTo>
                <a:lnTo>
                  <a:pt x="85340" y="168646"/>
                </a:lnTo>
                <a:lnTo>
                  <a:pt x="85587" y="171905"/>
                </a:lnTo>
                <a:lnTo>
                  <a:pt x="51131" y="189852"/>
                </a:lnTo>
                <a:lnTo>
                  <a:pt x="24053" y="218627"/>
                </a:lnTo>
                <a:lnTo>
                  <a:pt x="6345" y="252620"/>
                </a:lnTo>
                <a:lnTo>
                  <a:pt x="0" y="286223"/>
                </a:lnTo>
                <a:lnTo>
                  <a:pt x="0" y="297266"/>
                </a:lnTo>
                <a:lnTo>
                  <a:pt x="10491" y="337575"/>
                </a:lnTo>
                <a:lnTo>
                  <a:pt x="39103" y="372868"/>
                </a:lnTo>
                <a:lnTo>
                  <a:pt x="81548" y="397895"/>
                </a:lnTo>
                <a:lnTo>
                  <a:pt x="133532" y="407404"/>
                </a:lnTo>
                <a:lnTo>
                  <a:pt x="526850" y="407404"/>
                </a:lnTo>
                <a:lnTo>
                  <a:pt x="578782" y="397895"/>
                </a:lnTo>
                <a:lnTo>
                  <a:pt x="621238" y="372868"/>
                </a:lnTo>
                <a:lnTo>
                  <a:pt x="649887" y="337575"/>
                </a:lnTo>
                <a:lnTo>
                  <a:pt x="660400" y="297266"/>
                </a:lnTo>
                <a:lnTo>
                  <a:pt x="660400" y="286223"/>
                </a:lnTo>
                <a:lnTo>
                  <a:pt x="651271" y="246738"/>
                </a:lnTo>
                <a:lnTo>
                  <a:pt x="626189" y="209055"/>
                </a:lnTo>
                <a:lnTo>
                  <a:pt x="588610" y="179870"/>
                </a:lnTo>
                <a:lnTo>
                  <a:pt x="541990" y="165881"/>
                </a:lnTo>
                <a:lnTo>
                  <a:pt x="534573" y="133855"/>
                </a:lnTo>
                <a:lnTo>
                  <a:pt x="516150" y="107817"/>
                </a:lnTo>
                <a:lnTo>
                  <a:pt x="502286" y="98781"/>
                </a:lnTo>
                <a:lnTo>
                  <a:pt x="408176" y="98781"/>
                </a:lnTo>
                <a:lnTo>
                  <a:pt x="382575" y="58816"/>
                </a:lnTo>
                <a:lnTo>
                  <a:pt x="346930" y="27585"/>
                </a:lnTo>
                <a:lnTo>
                  <a:pt x="303395" y="7257"/>
                </a:lnTo>
                <a:lnTo>
                  <a:pt x="254121" y="0"/>
                </a:lnTo>
                <a:close/>
              </a:path>
              <a:path w="660400" h="407670">
                <a:moveTo>
                  <a:pt x="456616" y="83919"/>
                </a:moveTo>
                <a:lnTo>
                  <a:pt x="443371" y="84932"/>
                </a:lnTo>
                <a:lnTo>
                  <a:pt x="430780" y="87857"/>
                </a:lnTo>
                <a:lnTo>
                  <a:pt x="418998" y="92529"/>
                </a:lnTo>
                <a:lnTo>
                  <a:pt x="408176" y="98781"/>
                </a:lnTo>
                <a:lnTo>
                  <a:pt x="502286" y="98781"/>
                </a:lnTo>
                <a:lnTo>
                  <a:pt x="489303" y="90320"/>
                </a:lnTo>
                <a:lnTo>
                  <a:pt x="456616" y="83919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959" y="4522418"/>
            <a:ext cx="331321" cy="161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6100" y="4165600"/>
            <a:ext cx="736600" cy="736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76025" y="4636773"/>
            <a:ext cx="325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RP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35200" y="774700"/>
            <a:ext cx="2667000" cy="1905000"/>
          </a:xfrm>
          <a:custGeom>
            <a:avLst/>
            <a:gdLst/>
            <a:ahLst/>
            <a:cxnLst/>
            <a:rect l="l" t="t" r="r" b="b"/>
            <a:pathLst>
              <a:path w="2667000" h="1905000">
                <a:moveTo>
                  <a:pt x="0" y="0"/>
                </a:moveTo>
                <a:lnTo>
                  <a:pt x="2667000" y="0"/>
                </a:lnTo>
                <a:lnTo>
                  <a:pt x="26670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7600" y="1003300"/>
            <a:ext cx="1028700" cy="1600200"/>
          </a:xfrm>
          <a:custGeom>
            <a:avLst/>
            <a:gdLst/>
            <a:ahLst/>
            <a:cxnLst/>
            <a:rect l="l" t="t" r="r" b="b"/>
            <a:pathLst>
              <a:path w="1028700" h="1600200">
                <a:moveTo>
                  <a:pt x="0" y="0"/>
                </a:moveTo>
                <a:lnTo>
                  <a:pt x="1028700" y="0"/>
                </a:lnTo>
                <a:lnTo>
                  <a:pt x="10287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1003300"/>
            <a:ext cx="1168400" cy="1600200"/>
          </a:xfrm>
          <a:custGeom>
            <a:avLst/>
            <a:gdLst/>
            <a:ahLst/>
            <a:cxnLst/>
            <a:rect l="l" t="t" r="r" b="b"/>
            <a:pathLst>
              <a:path w="1168400" h="1600200">
                <a:moveTo>
                  <a:pt x="0" y="0"/>
                </a:moveTo>
                <a:lnTo>
                  <a:pt x="1168400" y="0"/>
                </a:lnTo>
                <a:lnTo>
                  <a:pt x="11684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85914" y="2228262"/>
            <a:ext cx="58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474746"/>
                </a:solidFill>
                <a:latin typeface="Arial"/>
                <a:cs typeface="Arial"/>
              </a:rPr>
              <a:t>m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r  </a:t>
            </a: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4027" y="766942"/>
            <a:ext cx="1545590" cy="43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r>
              <a:rPr sz="1000" spc="2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  <a:spcBef>
                <a:spcPts val="810"/>
              </a:spcBef>
            </a:pP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7000" y="11557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8900" y="11557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4100" y="2260600"/>
            <a:ext cx="609600" cy="622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9200" y="2768600"/>
            <a:ext cx="7366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35200" y="2895600"/>
            <a:ext cx="2667000" cy="1905000"/>
          </a:xfrm>
          <a:custGeom>
            <a:avLst/>
            <a:gdLst/>
            <a:ahLst/>
            <a:cxnLst/>
            <a:rect l="l" t="t" r="r" b="b"/>
            <a:pathLst>
              <a:path w="2667000" h="1905000">
                <a:moveTo>
                  <a:pt x="0" y="0"/>
                </a:moveTo>
                <a:lnTo>
                  <a:pt x="2667000" y="0"/>
                </a:lnTo>
                <a:lnTo>
                  <a:pt x="26670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87600" y="3124200"/>
            <a:ext cx="1028700" cy="1600200"/>
          </a:xfrm>
          <a:custGeom>
            <a:avLst/>
            <a:gdLst/>
            <a:ahLst/>
            <a:cxnLst/>
            <a:rect l="l" t="t" r="r" b="b"/>
            <a:pathLst>
              <a:path w="1028700" h="1600200">
                <a:moveTo>
                  <a:pt x="0" y="0"/>
                </a:moveTo>
                <a:lnTo>
                  <a:pt x="1028700" y="0"/>
                </a:lnTo>
                <a:lnTo>
                  <a:pt x="10287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43300" y="3124200"/>
            <a:ext cx="1168400" cy="1600200"/>
          </a:xfrm>
          <a:custGeom>
            <a:avLst/>
            <a:gdLst/>
            <a:ahLst/>
            <a:cxnLst/>
            <a:rect l="l" t="t" r="r" b="b"/>
            <a:pathLst>
              <a:path w="1168400" h="1600200">
                <a:moveTo>
                  <a:pt x="0" y="0"/>
                </a:moveTo>
                <a:lnTo>
                  <a:pt x="1168400" y="0"/>
                </a:lnTo>
                <a:lnTo>
                  <a:pt x="11684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82339" y="4341148"/>
            <a:ext cx="58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474746"/>
                </a:solidFill>
                <a:latin typeface="Arial"/>
                <a:cs typeface="Arial"/>
              </a:rPr>
              <a:t>m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r  </a:t>
            </a: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6000" y="3135087"/>
            <a:ext cx="1143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50452" y="2879830"/>
            <a:ext cx="84581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67000" y="32766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6200" y="32766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4000" y="1409700"/>
            <a:ext cx="1143000" cy="1015365"/>
          </a:xfrm>
          <a:custGeom>
            <a:avLst/>
            <a:gdLst/>
            <a:ahLst/>
            <a:cxnLst/>
            <a:rect l="l" t="t" r="r" b="b"/>
            <a:pathLst>
              <a:path w="1143000" h="1015364">
                <a:moveTo>
                  <a:pt x="0" y="1015289"/>
                </a:moveTo>
                <a:lnTo>
                  <a:pt x="258237" y="1015289"/>
                </a:lnTo>
                <a:lnTo>
                  <a:pt x="258237" y="0"/>
                </a:lnTo>
                <a:lnTo>
                  <a:pt x="1143000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6700" y="2654300"/>
            <a:ext cx="1122680" cy="877569"/>
          </a:xfrm>
          <a:custGeom>
            <a:avLst/>
            <a:gdLst/>
            <a:ahLst/>
            <a:cxnLst/>
            <a:rect l="l" t="t" r="r" b="b"/>
            <a:pathLst>
              <a:path w="1122680" h="877570">
                <a:moveTo>
                  <a:pt x="0" y="0"/>
                </a:moveTo>
                <a:lnTo>
                  <a:pt x="561246" y="0"/>
                </a:lnTo>
                <a:lnTo>
                  <a:pt x="561246" y="877463"/>
                </a:lnTo>
                <a:lnTo>
                  <a:pt x="1122492" y="877463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5000" y="1409700"/>
            <a:ext cx="718820" cy="6350"/>
          </a:xfrm>
          <a:custGeom>
            <a:avLst/>
            <a:gdLst/>
            <a:ahLst/>
            <a:cxnLst/>
            <a:rect l="l" t="t" r="r" b="b"/>
            <a:pathLst>
              <a:path w="718820" h="6350">
                <a:moveTo>
                  <a:pt x="0" y="6350"/>
                </a:moveTo>
                <a:lnTo>
                  <a:pt x="718768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5000" y="3517900"/>
            <a:ext cx="718820" cy="6350"/>
          </a:xfrm>
          <a:custGeom>
            <a:avLst/>
            <a:gdLst/>
            <a:ahLst/>
            <a:cxnLst/>
            <a:rect l="l" t="t" r="r" b="b"/>
            <a:pathLst>
              <a:path w="718820" h="6350">
                <a:moveTo>
                  <a:pt x="0" y="6350"/>
                </a:moveTo>
                <a:lnTo>
                  <a:pt x="718768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4200" y="1409700"/>
            <a:ext cx="3185160" cy="1163955"/>
          </a:xfrm>
          <a:custGeom>
            <a:avLst/>
            <a:gdLst/>
            <a:ahLst/>
            <a:cxnLst/>
            <a:rect l="l" t="t" r="r" b="b"/>
            <a:pathLst>
              <a:path w="3185159" h="1163955">
                <a:moveTo>
                  <a:pt x="0" y="0"/>
                </a:moveTo>
                <a:lnTo>
                  <a:pt x="1592576" y="0"/>
                </a:lnTo>
                <a:lnTo>
                  <a:pt x="1592576" y="1163458"/>
                </a:lnTo>
                <a:lnTo>
                  <a:pt x="3185151" y="1163458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81500" y="3124200"/>
            <a:ext cx="3188970" cy="396240"/>
          </a:xfrm>
          <a:custGeom>
            <a:avLst/>
            <a:gdLst/>
            <a:ahLst/>
            <a:cxnLst/>
            <a:rect l="l" t="t" r="r" b="b"/>
            <a:pathLst>
              <a:path w="3188970" h="396239">
                <a:moveTo>
                  <a:pt x="0" y="396020"/>
                </a:moveTo>
                <a:lnTo>
                  <a:pt x="1594363" y="396020"/>
                </a:lnTo>
                <a:lnTo>
                  <a:pt x="1594363" y="0"/>
                </a:lnTo>
                <a:lnTo>
                  <a:pt x="3188726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5842" y="2267487"/>
            <a:ext cx="1716405" cy="1066165"/>
          </a:xfrm>
          <a:custGeom>
            <a:avLst/>
            <a:gdLst/>
            <a:ahLst/>
            <a:cxnLst/>
            <a:rect l="l" t="t" r="r" b="b"/>
            <a:pathLst>
              <a:path w="1716404" h="1066164">
                <a:moveTo>
                  <a:pt x="660337" y="0"/>
                </a:moveTo>
                <a:lnTo>
                  <a:pt x="612543" y="2563"/>
                </a:lnTo>
                <a:lnTo>
                  <a:pt x="566240" y="10075"/>
                </a:lnTo>
                <a:lnTo>
                  <a:pt x="521698" y="22269"/>
                </a:lnTo>
                <a:lnTo>
                  <a:pt x="479183" y="38880"/>
                </a:lnTo>
                <a:lnTo>
                  <a:pt x="438962" y="59640"/>
                </a:lnTo>
                <a:lnTo>
                  <a:pt x="401303" y="84285"/>
                </a:lnTo>
                <a:lnTo>
                  <a:pt x="366473" y="112546"/>
                </a:lnTo>
                <a:lnTo>
                  <a:pt x="334740" y="144158"/>
                </a:lnTo>
                <a:lnTo>
                  <a:pt x="306370" y="178854"/>
                </a:lnTo>
                <a:lnTo>
                  <a:pt x="281632" y="216369"/>
                </a:lnTo>
                <a:lnTo>
                  <a:pt x="260792" y="256436"/>
                </a:lnTo>
                <a:lnTo>
                  <a:pt x="244117" y="298788"/>
                </a:lnTo>
                <a:lnTo>
                  <a:pt x="231876" y="343160"/>
                </a:lnTo>
                <a:lnTo>
                  <a:pt x="224335" y="389284"/>
                </a:lnTo>
                <a:lnTo>
                  <a:pt x="221762" y="436895"/>
                </a:lnTo>
                <a:lnTo>
                  <a:pt x="221763" y="441176"/>
                </a:lnTo>
                <a:lnTo>
                  <a:pt x="222239" y="445328"/>
                </a:lnTo>
                <a:lnTo>
                  <a:pt x="222370" y="449609"/>
                </a:lnTo>
                <a:lnTo>
                  <a:pt x="175501" y="468698"/>
                </a:lnTo>
                <a:lnTo>
                  <a:pt x="132796" y="496663"/>
                </a:lnTo>
                <a:lnTo>
                  <a:pt x="94897" y="531683"/>
                </a:lnTo>
                <a:lnTo>
                  <a:pt x="62448" y="571937"/>
                </a:lnTo>
                <a:lnTo>
                  <a:pt x="36091" y="615605"/>
                </a:lnTo>
                <a:lnTo>
                  <a:pt x="16469" y="660867"/>
                </a:lnTo>
                <a:lnTo>
                  <a:pt x="4224" y="705901"/>
                </a:lnTo>
                <a:lnTo>
                  <a:pt x="0" y="748888"/>
                </a:lnTo>
                <a:lnTo>
                  <a:pt x="0" y="777690"/>
                </a:lnTo>
                <a:lnTo>
                  <a:pt x="3763" y="816665"/>
                </a:lnTo>
                <a:lnTo>
                  <a:pt x="14696" y="855064"/>
                </a:lnTo>
                <a:lnTo>
                  <a:pt x="32259" y="892227"/>
                </a:lnTo>
                <a:lnTo>
                  <a:pt x="55917" y="927493"/>
                </a:lnTo>
                <a:lnTo>
                  <a:pt x="85131" y="960202"/>
                </a:lnTo>
                <a:lnTo>
                  <a:pt x="119364" y="989691"/>
                </a:lnTo>
                <a:lnTo>
                  <a:pt x="158078" y="1015301"/>
                </a:lnTo>
                <a:lnTo>
                  <a:pt x="200735" y="1036370"/>
                </a:lnTo>
                <a:lnTo>
                  <a:pt x="246799" y="1052238"/>
                </a:lnTo>
                <a:lnTo>
                  <a:pt x="295732" y="1062243"/>
                </a:lnTo>
                <a:lnTo>
                  <a:pt x="346995" y="1065725"/>
                </a:lnTo>
                <a:lnTo>
                  <a:pt x="1368919" y="1065725"/>
                </a:lnTo>
                <a:lnTo>
                  <a:pt x="1420182" y="1062243"/>
                </a:lnTo>
                <a:lnTo>
                  <a:pt x="1469115" y="1052238"/>
                </a:lnTo>
                <a:lnTo>
                  <a:pt x="1515178" y="1036370"/>
                </a:lnTo>
                <a:lnTo>
                  <a:pt x="1557836" y="1015301"/>
                </a:lnTo>
                <a:lnTo>
                  <a:pt x="1596550" y="989691"/>
                </a:lnTo>
                <a:lnTo>
                  <a:pt x="1630783" y="960202"/>
                </a:lnTo>
                <a:lnTo>
                  <a:pt x="1659997" y="927493"/>
                </a:lnTo>
                <a:lnTo>
                  <a:pt x="1683654" y="892227"/>
                </a:lnTo>
                <a:lnTo>
                  <a:pt x="1701218" y="855064"/>
                </a:lnTo>
                <a:lnTo>
                  <a:pt x="1712151" y="816665"/>
                </a:lnTo>
                <a:lnTo>
                  <a:pt x="1715914" y="777690"/>
                </a:lnTo>
                <a:lnTo>
                  <a:pt x="1715914" y="748888"/>
                </a:lnTo>
                <a:lnTo>
                  <a:pt x="1711975" y="708105"/>
                </a:lnTo>
                <a:lnTo>
                  <a:pt x="1700540" y="666399"/>
                </a:lnTo>
                <a:lnTo>
                  <a:pt x="1682187" y="624890"/>
                </a:lnTo>
                <a:lnTo>
                  <a:pt x="1657492" y="584697"/>
                </a:lnTo>
                <a:lnTo>
                  <a:pt x="1627032" y="546940"/>
                </a:lnTo>
                <a:lnTo>
                  <a:pt x="1591383" y="512737"/>
                </a:lnTo>
                <a:lnTo>
                  <a:pt x="1551122" y="483209"/>
                </a:lnTo>
                <a:lnTo>
                  <a:pt x="1506826" y="459475"/>
                </a:lnTo>
                <a:lnTo>
                  <a:pt x="1459071" y="442655"/>
                </a:lnTo>
                <a:lnTo>
                  <a:pt x="1408433" y="433867"/>
                </a:lnTo>
                <a:lnTo>
                  <a:pt x="1401232" y="384532"/>
                </a:lnTo>
                <a:lnTo>
                  <a:pt x="1383774" y="339344"/>
                </a:lnTo>
                <a:lnTo>
                  <a:pt x="1357309" y="299557"/>
                </a:lnTo>
                <a:lnTo>
                  <a:pt x="1323086" y="266427"/>
                </a:lnTo>
                <a:lnTo>
                  <a:pt x="1310274" y="258494"/>
                </a:lnTo>
                <a:lnTo>
                  <a:pt x="1060526" y="258494"/>
                </a:lnTo>
                <a:lnTo>
                  <a:pt x="1037466" y="214263"/>
                </a:lnTo>
                <a:lnTo>
                  <a:pt x="1009690" y="173153"/>
                </a:lnTo>
                <a:lnTo>
                  <a:pt x="977552" y="135524"/>
                </a:lnTo>
                <a:lnTo>
                  <a:pt x="941408" y="101739"/>
                </a:lnTo>
                <a:lnTo>
                  <a:pt x="901614" y="72159"/>
                </a:lnTo>
                <a:lnTo>
                  <a:pt x="858525" y="47146"/>
                </a:lnTo>
                <a:lnTo>
                  <a:pt x="812498" y="27062"/>
                </a:lnTo>
                <a:lnTo>
                  <a:pt x="763887" y="12269"/>
                </a:lnTo>
                <a:lnTo>
                  <a:pt x="713048" y="3127"/>
                </a:lnTo>
                <a:lnTo>
                  <a:pt x="660337" y="0"/>
                </a:lnTo>
                <a:close/>
              </a:path>
              <a:path w="1716404" h="1066164">
                <a:moveTo>
                  <a:pt x="1186366" y="219528"/>
                </a:moveTo>
                <a:lnTo>
                  <a:pt x="1152024" y="222168"/>
                </a:lnTo>
                <a:lnTo>
                  <a:pt x="1119343" y="229816"/>
                </a:lnTo>
                <a:lnTo>
                  <a:pt x="1088713" y="242061"/>
                </a:lnTo>
                <a:lnTo>
                  <a:pt x="1060526" y="258494"/>
                </a:lnTo>
                <a:lnTo>
                  <a:pt x="1310274" y="258494"/>
                </a:lnTo>
                <a:lnTo>
                  <a:pt x="1282355" y="241209"/>
                </a:lnTo>
                <a:lnTo>
                  <a:pt x="1236365" y="225157"/>
                </a:lnTo>
                <a:lnTo>
                  <a:pt x="1186366" y="219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9723" y="2267487"/>
            <a:ext cx="1715135" cy="1069975"/>
          </a:xfrm>
          <a:custGeom>
            <a:avLst/>
            <a:gdLst/>
            <a:ahLst/>
            <a:cxnLst/>
            <a:rect l="l" t="t" r="r" b="b"/>
            <a:pathLst>
              <a:path w="1715134" h="1069975">
                <a:moveTo>
                  <a:pt x="217300" y="448231"/>
                </a:moveTo>
                <a:lnTo>
                  <a:pt x="218360" y="445328"/>
                </a:lnTo>
                <a:lnTo>
                  <a:pt x="217882" y="441176"/>
                </a:lnTo>
                <a:lnTo>
                  <a:pt x="217882" y="436894"/>
                </a:lnTo>
                <a:lnTo>
                  <a:pt x="220455" y="389283"/>
                </a:lnTo>
                <a:lnTo>
                  <a:pt x="227995" y="343159"/>
                </a:lnTo>
                <a:lnTo>
                  <a:pt x="240237" y="298788"/>
                </a:lnTo>
                <a:lnTo>
                  <a:pt x="256911" y="256436"/>
                </a:lnTo>
                <a:lnTo>
                  <a:pt x="277751" y="216369"/>
                </a:lnTo>
                <a:lnTo>
                  <a:pt x="302490" y="178854"/>
                </a:lnTo>
                <a:lnTo>
                  <a:pt x="330859" y="144158"/>
                </a:lnTo>
                <a:lnTo>
                  <a:pt x="362593" y="112546"/>
                </a:lnTo>
                <a:lnTo>
                  <a:pt x="397423" y="84285"/>
                </a:lnTo>
                <a:lnTo>
                  <a:pt x="435082" y="59641"/>
                </a:lnTo>
                <a:lnTo>
                  <a:pt x="475302" y="38880"/>
                </a:lnTo>
                <a:lnTo>
                  <a:pt x="517818" y="22269"/>
                </a:lnTo>
                <a:lnTo>
                  <a:pt x="562360" y="10075"/>
                </a:lnTo>
                <a:lnTo>
                  <a:pt x="608662" y="2563"/>
                </a:lnTo>
                <a:lnTo>
                  <a:pt x="656457" y="0"/>
                </a:lnTo>
                <a:lnTo>
                  <a:pt x="709168" y="3127"/>
                </a:lnTo>
                <a:lnTo>
                  <a:pt x="760006" y="12269"/>
                </a:lnTo>
                <a:lnTo>
                  <a:pt x="808617" y="27062"/>
                </a:lnTo>
                <a:lnTo>
                  <a:pt x="854645" y="47146"/>
                </a:lnTo>
                <a:lnTo>
                  <a:pt x="897733" y="72159"/>
                </a:lnTo>
                <a:lnTo>
                  <a:pt x="937527" y="101739"/>
                </a:lnTo>
                <a:lnTo>
                  <a:pt x="973671" y="135525"/>
                </a:lnTo>
                <a:lnTo>
                  <a:pt x="1005809" y="173153"/>
                </a:lnTo>
                <a:lnTo>
                  <a:pt x="1033586" y="214264"/>
                </a:lnTo>
                <a:lnTo>
                  <a:pt x="1056646" y="258495"/>
                </a:lnTo>
                <a:lnTo>
                  <a:pt x="1084832" y="242061"/>
                </a:lnTo>
                <a:lnTo>
                  <a:pt x="1115462" y="229816"/>
                </a:lnTo>
                <a:lnTo>
                  <a:pt x="1148143" y="222169"/>
                </a:lnTo>
                <a:lnTo>
                  <a:pt x="1182486" y="219528"/>
                </a:lnTo>
                <a:lnTo>
                  <a:pt x="1232485" y="225158"/>
                </a:lnTo>
                <a:lnTo>
                  <a:pt x="1278475" y="241209"/>
                </a:lnTo>
                <a:lnTo>
                  <a:pt x="1319206" y="266427"/>
                </a:lnTo>
                <a:lnTo>
                  <a:pt x="1353429" y="299557"/>
                </a:lnTo>
                <a:lnTo>
                  <a:pt x="1379894" y="339344"/>
                </a:lnTo>
                <a:lnTo>
                  <a:pt x="1397352" y="384532"/>
                </a:lnTo>
                <a:lnTo>
                  <a:pt x="1404553" y="433867"/>
                </a:lnTo>
                <a:lnTo>
                  <a:pt x="1455193" y="442655"/>
                </a:lnTo>
                <a:lnTo>
                  <a:pt x="1502970" y="459476"/>
                </a:lnTo>
                <a:lnTo>
                  <a:pt x="1547325" y="483210"/>
                </a:lnTo>
                <a:lnTo>
                  <a:pt x="1587700" y="512738"/>
                </a:lnTo>
                <a:lnTo>
                  <a:pt x="1623537" y="546940"/>
                </a:lnTo>
                <a:lnTo>
                  <a:pt x="1654278" y="584697"/>
                </a:lnTo>
                <a:lnTo>
                  <a:pt x="1679364" y="624890"/>
                </a:lnTo>
                <a:lnTo>
                  <a:pt x="1698239" y="666399"/>
                </a:lnTo>
                <a:lnTo>
                  <a:pt x="1710344" y="708105"/>
                </a:lnTo>
                <a:lnTo>
                  <a:pt x="1715120" y="748888"/>
                </a:lnTo>
                <a:lnTo>
                  <a:pt x="1715120" y="777691"/>
                </a:lnTo>
                <a:lnTo>
                  <a:pt x="1710588" y="816668"/>
                </a:lnTo>
                <a:lnTo>
                  <a:pt x="1699028" y="855089"/>
                </a:lnTo>
                <a:lnTo>
                  <a:pt x="1680961" y="892309"/>
                </a:lnTo>
                <a:lnTo>
                  <a:pt x="1656911" y="927688"/>
                </a:lnTo>
                <a:lnTo>
                  <a:pt x="1627403" y="960581"/>
                </a:lnTo>
                <a:lnTo>
                  <a:pt x="1592959" y="990346"/>
                </a:lnTo>
                <a:lnTo>
                  <a:pt x="1554103" y="1016341"/>
                </a:lnTo>
                <a:lnTo>
                  <a:pt x="1511360" y="1037923"/>
                </a:lnTo>
                <a:lnTo>
                  <a:pt x="1465252" y="1054448"/>
                </a:lnTo>
                <a:lnTo>
                  <a:pt x="1416303" y="1065275"/>
                </a:lnTo>
                <a:lnTo>
                  <a:pt x="1365037" y="1069761"/>
                </a:lnTo>
                <a:lnTo>
                  <a:pt x="343114" y="1069761"/>
                </a:lnTo>
                <a:lnTo>
                  <a:pt x="291854" y="1065275"/>
                </a:lnTo>
                <a:lnTo>
                  <a:pt x="242942" y="1054448"/>
                </a:lnTo>
                <a:lnTo>
                  <a:pt x="196933" y="1037923"/>
                </a:lnTo>
                <a:lnTo>
                  <a:pt x="154384" y="1016341"/>
                </a:lnTo>
                <a:lnTo>
                  <a:pt x="115848" y="990346"/>
                </a:lnTo>
                <a:lnTo>
                  <a:pt x="81881" y="960581"/>
                </a:lnTo>
                <a:lnTo>
                  <a:pt x="53037" y="927688"/>
                </a:lnTo>
                <a:lnTo>
                  <a:pt x="29872" y="892309"/>
                </a:lnTo>
                <a:lnTo>
                  <a:pt x="12941" y="855089"/>
                </a:lnTo>
                <a:lnTo>
                  <a:pt x="2798" y="816668"/>
                </a:lnTo>
                <a:lnTo>
                  <a:pt x="0" y="777691"/>
                </a:lnTo>
                <a:lnTo>
                  <a:pt x="0" y="748888"/>
                </a:lnTo>
                <a:lnTo>
                  <a:pt x="2941" y="705898"/>
                </a:lnTo>
                <a:lnTo>
                  <a:pt x="14207" y="660845"/>
                </a:lnTo>
                <a:lnTo>
                  <a:pt x="33095" y="615533"/>
                </a:lnTo>
                <a:lnTo>
                  <a:pt x="58904" y="571765"/>
                </a:lnTo>
                <a:lnTo>
                  <a:pt x="90931" y="531347"/>
                </a:lnTo>
                <a:lnTo>
                  <a:pt x="128474" y="496082"/>
                </a:lnTo>
                <a:lnTo>
                  <a:pt x="170831" y="467775"/>
                </a:lnTo>
                <a:lnTo>
                  <a:pt x="217300" y="448231"/>
                </a:lnTo>
                <a:close/>
              </a:path>
            </a:pathLst>
          </a:custGeom>
          <a:ln w="3458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89600" y="2794000"/>
            <a:ext cx="1244600" cy="406400"/>
          </a:xfrm>
          <a:custGeom>
            <a:avLst/>
            <a:gdLst/>
            <a:ahLst/>
            <a:cxnLst/>
            <a:rect l="l" t="t" r="r" b="b"/>
            <a:pathLst>
              <a:path w="1244600" h="406400">
                <a:moveTo>
                  <a:pt x="0" y="0"/>
                </a:moveTo>
                <a:lnTo>
                  <a:pt x="1244600" y="0"/>
                </a:lnTo>
                <a:lnTo>
                  <a:pt x="12446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24081" y="2775045"/>
            <a:ext cx="9696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Service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Provider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52681" y="2927445"/>
            <a:ext cx="495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N</a:t>
            </a:r>
            <a:r>
              <a:rPr sz="1000" spc="40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4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00300" y="2243650"/>
            <a:ext cx="10033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9690" marR="77470" indent="1270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</a:t>
            </a:r>
            <a:r>
              <a:rPr sz="900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00300" y="4356537"/>
            <a:ext cx="10033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8740" marR="59055" indent="1397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</a:t>
            </a:r>
            <a:r>
              <a:rPr sz="900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8450" y="1123950"/>
            <a:ext cx="1225550" cy="284480"/>
          </a:xfrm>
          <a:custGeom>
            <a:avLst/>
            <a:gdLst/>
            <a:ahLst/>
            <a:cxnLst/>
            <a:rect l="l" t="t" r="r" b="b"/>
            <a:pathLst>
              <a:path w="1225550" h="284480">
                <a:moveTo>
                  <a:pt x="0" y="284290"/>
                </a:moveTo>
                <a:lnTo>
                  <a:pt x="3720" y="238177"/>
                </a:lnTo>
                <a:lnTo>
                  <a:pt x="14493" y="194432"/>
                </a:lnTo>
                <a:lnTo>
                  <a:pt x="31732" y="153642"/>
                </a:lnTo>
                <a:lnTo>
                  <a:pt x="54851" y="116392"/>
                </a:lnTo>
                <a:lnTo>
                  <a:pt x="83266" y="83266"/>
                </a:lnTo>
                <a:lnTo>
                  <a:pt x="116392" y="54851"/>
                </a:lnTo>
                <a:lnTo>
                  <a:pt x="153642" y="31732"/>
                </a:lnTo>
                <a:lnTo>
                  <a:pt x="194432" y="14493"/>
                </a:lnTo>
                <a:lnTo>
                  <a:pt x="238177" y="3720"/>
                </a:lnTo>
                <a:lnTo>
                  <a:pt x="284290" y="0"/>
                </a:lnTo>
                <a:lnTo>
                  <a:pt x="1225549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18450" y="1408240"/>
            <a:ext cx="1225550" cy="2611755"/>
          </a:xfrm>
          <a:custGeom>
            <a:avLst/>
            <a:gdLst/>
            <a:ahLst/>
            <a:cxnLst/>
            <a:rect l="l" t="t" r="r" b="b"/>
            <a:pathLst>
              <a:path w="1225550" h="2611754">
                <a:moveTo>
                  <a:pt x="1225549" y="2611309"/>
                </a:moveTo>
                <a:lnTo>
                  <a:pt x="284290" y="2611309"/>
                </a:lnTo>
                <a:lnTo>
                  <a:pt x="238177" y="2607588"/>
                </a:lnTo>
                <a:lnTo>
                  <a:pt x="194432" y="2596815"/>
                </a:lnTo>
                <a:lnTo>
                  <a:pt x="153642" y="2579577"/>
                </a:lnTo>
                <a:lnTo>
                  <a:pt x="116392" y="2556457"/>
                </a:lnTo>
                <a:lnTo>
                  <a:pt x="83266" y="2528042"/>
                </a:lnTo>
                <a:lnTo>
                  <a:pt x="54851" y="2494916"/>
                </a:lnTo>
                <a:lnTo>
                  <a:pt x="31732" y="2457666"/>
                </a:lnTo>
                <a:lnTo>
                  <a:pt x="14493" y="2416876"/>
                </a:lnTo>
                <a:lnTo>
                  <a:pt x="3720" y="2373131"/>
                </a:lnTo>
                <a:lnTo>
                  <a:pt x="0" y="2327018"/>
                </a:lnTo>
                <a:lnTo>
                  <a:pt x="0" y="0"/>
                </a:lnTo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2298700"/>
            <a:ext cx="330200" cy="558800"/>
          </a:xfrm>
          <a:custGeom>
            <a:avLst/>
            <a:gdLst/>
            <a:ahLst/>
            <a:cxnLst/>
            <a:rect l="l" t="t" r="r" b="b"/>
            <a:pathLst>
              <a:path w="330200" h="558800">
                <a:moveTo>
                  <a:pt x="0" y="0"/>
                </a:moveTo>
                <a:lnTo>
                  <a:pt x="330200" y="0"/>
                </a:lnTo>
                <a:lnTo>
                  <a:pt x="3302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9700" y="2832100"/>
            <a:ext cx="330200" cy="571500"/>
          </a:xfrm>
          <a:custGeom>
            <a:avLst/>
            <a:gdLst/>
            <a:ahLst/>
            <a:cxnLst/>
            <a:rect l="l" t="t" r="r" b="b"/>
            <a:pathLst>
              <a:path w="330200" h="571500">
                <a:moveTo>
                  <a:pt x="0" y="0"/>
                </a:moveTo>
                <a:lnTo>
                  <a:pt x="330200" y="0"/>
                </a:lnTo>
                <a:lnTo>
                  <a:pt x="330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9200" y="2209800"/>
            <a:ext cx="7366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528" y="135256"/>
            <a:ext cx="66490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Dual </a:t>
            </a: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DX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– Dual Location / Dual</a:t>
            </a:r>
            <a:r>
              <a:rPr sz="2800" b="1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111250"/>
            <a:ext cx="1365250" cy="2946400"/>
          </a:xfrm>
          <a:custGeom>
            <a:avLst/>
            <a:gdLst/>
            <a:ahLst/>
            <a:cxnLst/>
            <a:rect l="l" t="t" r="r" b="b"/>
            <a:pathLst>
              <a:path w="1365250" h="2946400">
                <a:moveTo>
                  <a:pt x="0" y="0"/>
                </a:moveTo>
                <a:lnTo>
                  <a:pt x="1085948" y="0"/>
                </a:lnTo>
                <a:lnTo>
                  <a:pt x="1131252" y="3655"/>
                </a:lnTo>
                <a:lnTo>
                  <a:pt x="1174228" y="14239"/>
                </a:lnTo>
                <a:lnTo>
                  <a:pt x="1214303" y="31175"/>
                </a:lnTo>
                <a:lnTo>
                  <a:pt x="1250900" y="53889"/>
                </a:lnTo>
                <a:lnTo>
                  <a:pt x="1283444" y="81805"/>
                </a:lnTo>
                <a:lnTo>
                  <a:pt x="1311360" y="114349"/>
                </a:lnTo>
                <a:lnTo>
                  <a:pt x="1334074" y="150946"/>
                </a:lnTo>
                <a:lnTo>
                  <a:pt x="1351011" y="191021"/>
                </a:lnTo>
                <a:lnTo>
                  <a:pt x="1361594" y="233997"/>
                </a:lnTo>
                <a:lnTo>
                  <a:pt x="1365250" y="279302"/>
                </a:lnTo>
                <a:lnTo>
                  <a:pt x="1365250" y="2667098"/>
                </a:lnTo>
                <a:lnTo>
                  <a:pt x="1361594" y="2712402"/>
                </a:lnTo>
                <a:lnTo>
                  <a:pt x="1351011" y="2755378"/>
                </a:lnTo>
                <a:lnTo>
                  <a:pt x="1334074" y="2795453"/>
                </a:lnTo>
                <a:lnTo>
                  <a:pt x="1311360" y="2832050"/>
                </a:lnTo>
                <a:lnTo>
                  <a:pt x="1283444" y="2864594"/>
                </a:lnTo>
                <a:lnTo>
                  <a:pt x="1250900" y="2892510"/>
                </a:lnTo>
                <a:lnTo>
                  <a:pt x="1214303" y="2915224"/>
                </a:lnTo>
                <a:lnTo>
                  <a:pt x="1174228" y="2932161"/>
                </a:lnTo>
                <a:lnTo>
                  <a:pt x="1131252" y="2942744"/>
                </a:lnTo>
                <a:lnTo>
                  <a:pt x="1085948" y="2946400"/>
                </a:lnTo>
                <a:lnTo>
                  <a:pt x="0" y="2946400"/>
                </a:lnTo>
              </a:path>
            </a:pathLst>
          </a:custGeom>
          <a:ln w="635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859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6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908300"/>
            <a:ext cx="508000" cy="787400"/>
          </a:xfrm>
          <a:custGeom>
            <a:avLst/>
            <a:gdLst/>
            <a:ahLst/>
            <a:cxnLst/>
            <a:rect l="l" t="t" r="r" b="b"/>
            <a:pathLst>
              <a:path w="508000" h="787400">
                <a:moveTo>
                  <a:pt x="0" y="0"/>
                </a:moveTo>
                <a:lnTo>
                  <a:pt x="430692" y="0"/>
                </a:lnTo>
                <a:lnTo>
                  <a:pt x="460783" y="6075"/>
                </a:lnTo>
                <a:lnTo>
                  <a:pt x="485357" y="22642"/>
                </a:lnTo>
                <a:lnTo>
                  <a:pt x="501924" y="47215"/>
                </a:lnTo>
                <a:lnTo>
                  <a:pt x="508000" y="77307"/>
                </a:lnTo>
                <a:lnTo>
                  <a:pt x="508000" y="710092"/>
                </a:lnTo>
                <a:lnTo>
                  <a:pt x="501924" y="740184"/>
                </a:lnTo>
                <a:lnTo>
                  <a:pt x="485357" y="764757"/>
                </a:lnTo>
                <a:lnTo>
                  <a:pt x="460783" y="781324"/>
                </a:lnTo>
                <a:lnTo>
                  <a:pt x="430692" y="787400"/>
                </a:lnTo>
                <a:lnTo>
                  <a:pt x="0" y="787400"/>
                </a:lnTo>
              </a:path>
            </a:pathLst>
          </a:custGeom>
          <a:ln w="254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800" y="22733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4100" y="1092200"/>
            <a:ext cx="6096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587500"/>
            <a:ext cx="2667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035300"/>
            <a:ext cx="2667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94700" y="1524000"/>
            <a:ext cx="7366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9000" y="1663700"/>
            <a:ext cx="635000" cy="73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07400" y="2832100"/>
            <a:ext cx="7239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21700" y="2959100"/>
            <a:ext cx="622300" cy="7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806" y="4627955"/>
            <a:ext cx="660400" cy="134620"/>
          </a:xfrm>
          <a:custGeom>
            <a:avLst/>
            <a:gdLst/>
            <a:ahLst/>
            <a:cxnLst/>
            <a:rect l="l" t="t" r="r" b="b"/>
            <a:pathLst>
              <a:path w="660400" h="134620">
                <a:moveTo>
                  <a:pt x="0" y="0"/>
                </a:moveTo>
                <a:lnTo>
                  <a:pt x="0" y="24440"/>
                </a:lnTo>
                <a:lnTo>
                  <a:pt x="10488" y="64744"/>
                </a:lnTo>
                <a:lnTo>
                  <a:pt x="39097" y="100026"/>
                </a:lnTo>
                <a:lnTo>
                  <a:pt x="81541" y="125041"/>
                </a:lnTo>
                <a:lnTo>
                  <a:pt x="133532" y="134545"/>
                </a:lnTo>
                <a:lnTo>
                  <a:pt x="526834" y="134545"/>
                </a:lnTo>
                <a:lnTo>
                  <a:pt x="578775" y="125041"/>
                </a:lnTo>
                <a:lnTo>
                  <a:pt x="604491" y="109890"/>
                </a:lnTo>
                <a:lnTo>
                  <a:pt x="532530" y="109890"/>
                </a:lnTo>
                <a:lnTo>
                  <a:pt x="127704" y="109874"/>
                </a:lnTo>
                <a:lnTo>
                  <a:pt x="77779" y="99008"/>
                </a:lnTo>
                <a:lnTo>
                  <a:pt x="37211" y="73866"/>
                </a:lnTo>
                <a:lnTo>
                  <a:pt x="9963" y="39259"/>
                </a:lnTo>
                <a:lnTo>
                  <a:pt x="0" y="0"/>
                </a:lnTo>
                <a:close/>
              </a:path>
              <a:path w="660400" h="134620">
                <a:moveTo>
                  <a:pt x="660400" y="0"/>
                </a:moveTo>
                <a:lnTo>
                  <a:pt x="650406" y="39275"/>
                </a:lnTo>
                <a:lnTo>
                  <a:pt x="623093" y="73898"/>
                </a:lnTo>
                <a:lnTo>
                  <a:pt x="582466" y="99045"/>
                </a:lnTo>
                <a:lnTo>
                  <a:pt x="532530" y="109890"/>
                </a:lnTo>
                <a:lnTo>
                  <a:pt x="604491" y="109890"/>
                </a:lnTo>
                <a:lnTo>
                  <a:pt x="621236" y="100026"/>
                </a:lnTo>
                <a:lnTo>
                  <a:pt x="649887" y="64744"/>
                </a:lnTo>
                <a:lnTo>
                  <a:pt x="660400" y="24440"/>
                </a:lnTo>
                <a:lnTo>
                  <a:pt x="660400" y="0"/>
                </a:lnTo>
                <a:close/>
              </a:path>
              <a:path w="660400" h="134620">
                <a:moveTo>
                  <a:pt x="126681" y="105512"/>
                </a:moveTo>
                <a:lnTo>
                  <a:pt x="127704" y="109874"/>
                </a:lnTo>
                <a:lnTo>
                  <a:pt x="532533" y="109874"/>
                </a:lnTo>
                <a:lnTo>
                  <a:pt x="533454" y="105924"/>
                </a:lnTo>
                <a:lnTo>
                  <a:pt x="126681" y="105512"/>
                </a:lnTo>
                <a:close/>
              </a:path>
            </a:pathLst>
          </a:custGeom>
          <a:solidFill>
            <a:srgbClr val="866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801" y="4330700"/>
            <a:ext cx="660400" cy="407670"/>
          </a:xfrm>
          <a:custGeom>
            <a:avLst/>
            <a:gdLst/>
            <a:ahLst/>
            <a:cxnLst/>
            <a:rect l="l" t="t" r="r" b="b"/>
            <a:pathLst>
              <a:path w="660400" h="407670">
                <a:moveTo>
                  <a:pt x="254121" y="0"/>
                </a:moveTo>
                <a:lnTo>
                  <a:pt x="209253" y="5964"/>
                </a:lnTo>
                <a:lnTo>
                  <a:pt x="168934" y="22796"/>
                </a:lnTo>
                <a:lnTo>
                  <a:pt x="134775" y="48907"/>
                </a:lnTo>
                <a:lnTo>
                  <a:pt x="108383" y="82705"/>
                </a:lnTo>
                <a:lnTo>
                  <a:pt x="91369" y="122599"/>
                </a:lnTo>
                <a:lnTo>
                  <a:pt x="85340" y="167000"/>
                </a:lnTo>
                <a:lnTo>
                  <a:pt x="85340" y="168646"/>
                </a:lnTo>
                <a:lnTo>
                  <a:pt x="85587" y="171905"/>
                </a:lnTo>
                <a:lnTo>
                  <a:pt x="51131" y="189852"/>
                </a:lnTo>
                <a:lnTo>
                  <a:pt x="24053" y="218627"/>
                </a:lnTo>
                <a:lnTo>
                  <a:pt x="6345" y="252620"/>
                </a:lnTo>
                <a:lnTo>
                  <a:pt x="0" y="286223"/>
                </a:lnTo>
                <a:lnTo>
                  <a:pt x="0" y="297266"/>
                </a:lnTo>
                <a:lnTo>
                  <a:pt x="10491" y="337575"/>
                </a:lnTo>
                <a:lnTo>
                  <a:pt x="39103" y="372868"/>
                </a:lnTo>
                <a:lnTo>
                  <a:pt x="81548" y="397895"/>
                </a:lnTo>
                <a:lnTo>
                  <a:pt x="133532" y="407404"/>
                </a:lnTo>
                <a:lnTo>
                  <a:pt x="526850" y="407404"/>
                </a:lnTo>
                <a:lnTo>
                  <a:pt x="578782" y="397895"/>
                </a:lnTo>
                <a:lnTo>
                  <a:pt x="621238" y="372868"/>
                </a:lnTo>
                <a:lnTo>
                  <a:pt x="649887" y="337575"/>
                </a:lnTo>
                <a:lnTo>
                  <a:pt x="660400" y="297266"/>
                </a:lnTo>
                <a:lnTo>
                  <a:pt x="660400" y="286223"/>
                </a:lnTo>
                <a:lnTo>
                  <a:pt x="651271" y="246738"/>
                </a:lnTo>
                <a:lnTo>
                  <a:pt x="626189" y="209055"/>
                </a:lnTo>
                <a:lnTo>
                  <a:pt x="588610" y="179870"/>
                </a:lnTo>
                <a:lnTo>
                  <a:pt x="541990" y="165881"/>
                </a:lnTo>
                <a:lnTo>
                  <a:pt x="534573" y="133855"/>
                </a:lnTo>
                <a:lnTo>
                  <a:pt x="516150" y="107817"/>
                </a:lnTo>
                <a:lnTo>
                  <a:pt x="502286" y="98781"/>
                </a:lnTo>
                <a:lnTo>
                  <a:pt x="408176" y="98781"/>
                </a:lnTo>
                <a:lnTo>
                  <a:pt x="382575" y="58816"/>
                </a:lnTo>
                <a:lnTo>
                  <a:pt x="346930" y="27585"/>
                </a:lnTo>
                <a:lnTo>
                  <a:pt x="303395" y="7257"/>
                </a:lnTo>
                <a:lnTo>
                  <a:pt x="254121" y="0"/>
                </a:lnTo>
                <a:close/>
              </a:path>
              <a:path w="660400" h="407670">
                <a:moveTo>
                  <a:pt x="456616" y="83919"/>
                </a:moveTo>
                <a:lnTo>
                  <a:pt x="443371" y="84932"/>
                </a:lnTo>
                <a:lnTo>
                  <a:pt x="430780" y="87857"/>
                </a:lnTo>
                <a:lnTo>
                  <a:pt x="418998" y="92529"/>
                </a:lnTo>
                <a:lnTo>
                  <a:pt x="408176" y="98781"/>
                </a:lnTo>
                <a:lnTo>
                  <a:pt x="502286" y="98781"/>
                </a:lnTo>
                <a:lnTo>
                  <a:pt x="489303" y="90320"/>
                </a:lnTo>
                <a:lnTo>
                  <a:pt x="456616" y="83919"/>
                </a:lnTo>
                <a:close/>
              </a:path>
            </a:pathLst>
          </a:custGeom>
          <a:solidFill>
            <a:srgbClr val="D9A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959" y="4522418"/>
            <a:ext cx="331321" cy="161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6100" y="4165600"/>
            <a:ext cx="736600" cy="736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76025" y="4636773"/>
            <a:ext cx="325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RP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35200" y="774700"/>
            <a:ext cx="2667000" cy="1905000"/>
          </a:xfrm>
          <a:custGeom>
            <a:avLst/>
            <a:gdLst/>
            <a:ahLst/>
            <a:cxnLst/>
            <a:rect l="l" t="t" r="r" b="b"/>
            <a:pathLst>
              <a:path w="2667000" h="1905000">
                <a:moveTo>
                  <a:pt x="0" y="0"/>
                </a:moveTo>
                <a:lnTo>
                  <a:pt x="2667000" y="0"/>
                </a:lnTo>
                <a:lnTo>
                  <a:pt x="26670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7600" y="1003300"/>
            <a:ext cx="1028700" cy="1600200"/>
          </a:xfrm>
          <a:custGeom>
            <a:avLst/>
            <a:gdLst/>
            <a:ahLst/>
            <a:cxnLst/>
            <a:rect l="l" t="t" r="r" b="b"/>
            <a:pathLst>
              <a:path w="1028700" h="1600200">
                <a:moveTo>
                  <a:pt x="0" y="0"/>
                </a:moveTo>
                <a:lnTo>
                  <a:pt x="1028700" y="0"/>
                </a:lnTo>
                <a:lnTo>
                  <a:pt x="10287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1003300"/>
            <a:ext cx="1168400" cy="1600200"/>
          </a:xfrm>
          <a:custGeom>
            <a:avLst/>
            <a:gdLst/>
            <a:ahLst/>
            <a:cxnLst/>
            <a:rect l="l" t="t" r="r" b="b"/>
            <a:pathLst>
              <a:path w="1168400" h="1600200">
                <a:moveTo>
                  <a:pt x="0" y="0"/>
                </a:moveTo>
                <a:lnTo>
                  <a:pt x="1168400" y="0"/>
                </a:lnTo>
                <a:lnTo>
                  <a:pt x="11684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00300" y="2243650"/>
            <a:ext cx="10033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9690" marR="77470" indent="1270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</a:t>
            </a:r>
            <a:r>
              <a:rPr sz="900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56000" y="2228262"/>
            <a:ext cx="114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229235" indent="-508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474746"/>
                </a:solidFill>
                <a:latin typeface="Arial"/>
                <a:cs typeface="Arial"/>
              </a:rPr>
              <a:t>m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r  </a:t>
            </a: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4027" y="766942"/>
            <a:ext cx="1545590" cy="43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r>
              <a:rPr sz="1000" spc="2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  <a:spcBef>
                <a:spcPts val="810"/>
              </a:spcBef>
            </a:pP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67000" y="11557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8900" y="11557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67000" y="16764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4100" y="2260600"/>
            <a:ext cx="609600" cy="622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4300" y="16764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69200" y="2768600"/>
            <a:ext cx="7366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35200" y="2895600"/>
            <a:ext cx="2667000" cy="1905000"/>
          </a:xfrm>
          <a:custGeom>
            <a:avLst/>
            <a:gdLst/>
            <a:ahLst/>
            <a:cxnLst/>
            <a:rect l="l" t="t" r="r" b="b"/>
            <a:pathLst>
              <a:path w="2667000" h="1905000">
                <a:moveTo>
                  <a:pt x="0" y="0"/>
                </a:moveTo>
                <a:lnTo>
                  <a:pt x="2667000" y="0"/>
                </a:lnTo>
                <a:lnTo>
                  <a:pt x="26670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87600" y="3124200"/>
            <a:ext cx="1028700" cy="1600200"/>
          </a:xfrm>
          <a:custGeom>
            <a:avLst/>
            <a:gdLst/>
            <a:ahLst/>
            <a:cxnLst/>
            <a:rect l="l" t="t" r="r" b="b"/>
            <a:pathLst>
              <a:path w="1028700" h="1600200">
                <a:moveTo>
                  <a:pt x="0" y="0"/>
                </a:moveTo>
                <a:lnTo>
                  <a:pt x="1028700" y="0"/>
                </a:lnTo>
                <a:lnTo>
                  <a:pt x="10287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43300" y="3124200"/>
            <a:ext cx="1168400" cy="1600200"/>
          </a:xfrm>
          <a:custGeom>
            <a:avLst/>
            <a:gdLst/>
            <a:ahLst/>
            <a:cxnLst/>
            <a:rect l="l" t="t" r="r" b="b"/>
            <a:pathLst>
              <a:path w="1168400" h="1600200">
                <a:moveTo>
                  <a:pt x="0" y="0"/>
                </a:moveTo>
                <a:lnTo>
                  <a:pt x="1168400" y="0"/>
                </a:lnTo>
                <a:lnTo>
                  <a:pt x="11684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00300" y="4356537"/>
            <a:ext cx="100330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8740" marR="59055" indent="139700">
              <a:lnSpc>
                <a:spcPct val="101899"/>
              </a:lnSpc>
              <a:spcBef>
                <a:spcPts val="80"/>
              </a:spcBef>
            </a:pPr>
            <a:r>
              <a:rPr sz="900" spc="-2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Direct  Connect</a:t>
            </a:r>
            <a:r>
              <a:rPr sz="900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82339" y="4341148"/>
            <a:ext cx="58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74746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474746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474746"/>
                </a:solidFill>
                <a:latin typeface="Arial"/>
                <a:cs typeface="Arial"/>
              </a:rPr>
              <a:t>m</a:t>
            </a:r>
            <a:r>
              <a:rPr sz="1000" spc="40" dirty="0">
                <a:solidFill>
                  <a:srgbClr val="474746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r  </a:t>
            </a: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56000" y="3135087"/>
            <a:ext cx="1143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474746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50452" y="2879830"/>
            <a:ext cx="84581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DX </a:t>
            </a:r>
            <a:r>
              <a:rPr sz="1000" spc="15" dirty="0">
                <a:solidFill>
                  <a:srgbClr val="474746"/>
                </a:solidFill>
                <a:latin typeface="Arial"/>
                <a:cs typeface="Arial"/>
              </a:rPr>
              <a:t>Location</a:t>
            </a:r>
            <a:r>
              <a:rPr sz="1000" spc="-1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74746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67000" y="32766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86200" y="32766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4300" y="3797300"/>
            <a:ext cx="49530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24000" y="1409700"/>
            <a:ext cx="1143000" cy="1015365"/>
          </a:xfrm>
          <a:custGeom>
            <a:avLst/>
            <a:gdLst/>
            <a:ahLst/>
            <a:cxnLst/>
            <a:rect l="l" t="t" r="r" b="b"/>
            <a:pathLst>
              <a:path w="1143000" h="1015364">
                <a:moveTo>
                  <a:pt x="0" y="1015289"/>
                </a:moveTo>
                <a:lnTo>
                  <a:pt x="258237" y="1015289"/>
                </a:lnTo>
                <a:lnTo>
                  <a:pt x="258237" y="0"/>
                </a:lnTo>
                <a:lnTo>
                  <a:pt x="1143000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49400" y="1930399"/>
            <a:ext cx="1114425" cy="588645"/>
          </a:xfrm>
          <a:custGeom>
            <a:avLst/>
            <a:gdLst/>
            <a:ahLst/>
            <a:cxnLst/>
            <a:rect l="l" t="t" r="r" b="b"/>
            <a:pathLst>
              <a:path w="1114425" h="588644">
                <a:moveTo>
                  <a:pt x="0" y="588427"/>
                </a:moveTo>
                <a:lnTo>
                  <a:pt x="557013" y="588427"/>
                </a:lnTo>
                <a:lnTo>
                  <a:pt x="557013" y="0"/>
                </a:lnTo>
                <a:lnTo>
                  <a:pt x="1114026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6700" y="2654300"/>
            <a:ext cx="1122680" cy="877569"/>
          </a:xfrm>
          <a:custGeom>
            <a:avLst/>
            <a:gdLst/>
            <a:ahLst/>
            <a:cxnLst/>
            <a:rect l="l" t="t" r="r" b="b"/>
            <a:pathLst>
              <a:path w="1122680" h="877570">
                <a:moveTo>
                  <a:pt x="0" y="0"/>
                </a:moveTo>
                <a:lnTo>
                  <a:pt x="561246" y="0"/>
                </a:lnTo>
                <a:lnTo>
                  <a:pt x="561246" y="877463"/>
                </a:lnTo>
                <a:lnTo>
                  <a:pt x="1122492" y="877463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75000" y="1409700"/>
            <a:ext cx="718820" cy="6350"/>
          </a:xfrm>
          <a:custGeom>
            <a:avLst/>
            <a:gdLst/>
            <a:ahLst/>
            <a:cxnLst/>
            <a:rect l="l" t="t" r="r" b="b"/>
            <a:pathLst>
              <a:path w="718820" h="6350">
                <a:moveTo>
                  <a:pt x="0" y="6350"/>
                </a:moveTo>
                <a:lnTo>
                  <a:pt x="718768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5000" y="1930400"/>
            <a:ext cx="752475" cy="6350"/>
          </a:xfrm>
          <a:custGeom>
            <a:avLst/>
            <a:gdLst/>
            <a:ahLst/>
            <a:cxnLst/>
            <a:rect l="l" t="t" r="r" b="b"/>
            <a:pathLst>
              <a:path w="752475" h="6350">
                <a:moveTo>
                  <a:pt x="0" y="6350"/>
                </a:moveTo>
                <a:lnTo>
                  <a:pt x="752190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5000" y="3517900"/>
            <a:ext cx="718820" cy="6350"/>
          </a:xfrm>
          <a:custGeom>
            <a:avLst/>
            <a:gdLst/>
            <a:ahLst/>
            <a:cxnLst/>
            <a:rect l="l" t="t" r="r" b="b"/>
            <a:pathLst>
              <a:path w="718820" h="6350">
                <a:moveTo>
                  <a:pt x="0" y="6350"/>
                </a:moveTo>
                <a:lnTo>
                  <a:pt x="718768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62300" y="4038600"/>
            <a:ext cx="752475" cy="6350"/>
          </a:xfrm>
          <a:custGeom>
            <a:avLst/>
            <a:gdLst/>
            <a:ahLst/>
            <a:cxnLst/>
            <a:rect l="l" t="t" r="r" b="b"/>
            <a:pathLst>
              <a:path w="752475" h="6350">
                <a:moveTo>
                  <a:pt x="0" y="6350"/>
                </a:moveTo>
                <a:lnTo>
                  <a:pt x="752190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94200" y="1409700"/>
            <a:ext cx="3185160" cy="1163955"/>
          </a:xfrm>
          <a:custGeom>
            <a:avLst/>
            <a:gdLst/>
            <a:ahLst/>
            <a:cxnLst/>
            <a:rect l="l" t="t" r="r" b="b"/>
            <a:pathLst>
              <a:path w="3185159" h="1163955">
                <a:moveTo>
                  <a:pt x="0" y="0"/>
                </a:moveTo>
                <a:lnTo>
                  <a:pt x="1592576" y="0"/>
                </a:lnTo>
                <a:lnTo>
                  <a:pt x="1592576" y="1163458"/>
                </a:lnTo>
                <a:lnTo>
                  <a:pt x="3185151" y="1163458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19600" y="1930400"/>
            <a:ext cx="1601470" cy="466090"/>
          </a:xfrm>
          <a:custGeom>
            <a:avLst/>
            <a:gdLst/>
            <a:ahLst/>
            <a:cxnLst/>
            <a:rect l="l" t="t" r="r" b="b"/>
            <a:pathLst>
              <a:path w="1601470" h="466089">
                <a:moveTo>
                  <a:pt x="0" y="0"/>
                </a:moveTo>
                <a:lnTo>
                  <a:pt x="1561006" y="0"/>
                </a:lnTo>
                <a:lnTo>
                  <a:pt x="1561006" y="465846"/>
                </a:lnTo>
                <a:lnTo>
                  <a:pt x="1600885" y="465846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81500" y="3124200"/>
            <a:ext cx="3185160" cy="396240"/>
          </a:xfrm>
          <a:custGeom>
            <a:avLst/>
            <a:gdLst/>
            <a:ahLst/>
            <a:cxnLst/>
            <a:rect l="l" t="t" r="r" b="b"/>
            <a:pathLst>
              <a:path w="3185159" h="396239">
                <a:moveTo>
                  <a:pt x="0" y="396020"/>
                </a:moveTo>
                <a:lnTo>
                  <a:pt x="1592576" y="396020"/>
                </a:lnTo>
                <a:lnTo>
                  <a:pt x="1592576" y="0"/>
                </a:lnTo>
                <a:lnTo>
                  <a:pt x="3185152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19600" y="3200400"/>
            <a:ext cx="1604645" cy="846455"/>
          </a:xfrm>
          <a:custGeom>
            <a:avLst/>
            <a:gdLst/>
            <a:ahLst/>
            <a:cxnLst/>
            <a:rect l="l" t="t" r="r" b="b"/>
            <a:pathLst>
              <a:path w="1604645" h="846454">
                <a:moveTo>
                  <a:pt x="0" y="845867"/>
                </a:moveTo>
                <a:lnTo>
                  <a:pt x="1561429" y="845867"/>
                </a:lnTo>
                <a:lnTo>
                  <a:pt x="1561429" y="0"/>
                </a:lnTo>
                <a:lnTo>
                  <a:pt x="1604460" y="0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15842" y="2267487"/>
            <a:ext cx="1716405" cy="1066165"/>
          </a:xfrm>
          <a:custGeom>
            <a:avLst/>
            <a:gdLst/>
            <a:ahLst/>
            <a:cxnLst/>
            <a:rect l="l" t="t" r="r" b="b"/>
            <a:pathLst>
              <a:path w="1716404" h="1066164">
                <a:moveTo>
                  <a:pt x="660337" y="0"/>
                </a:moveTo>
                <a:lnTo>
                  <a:pt x="612543" y="2563"/>
                </a:lnTo>
                <a:lnTo>
                  <a:pt x="566240" y="10075"/>
                </a:lnTo>
                <a:lnTo>
                  <a:pt x="521698" y="22269"/>
                </a:lnTo>
                <a:lnTo>
                  <a:pt x="479183" y="38880"/>
                </a:lnTo>
                <a:lnTo>
                  <a:pt x="438962" y="59640"/>
                </a:lnTo>
                <a:lnTo>
                  <a:pt x="401303" y="84285"/>
                </a:lnTo>
                <a:lnTo>
                  <a:pt x="366473" y="112546"/>
                </a:lnTo>
                <a:lnTo>
                  <a:pt x="334740" y="144158"/>
                </a:lnTo>
                <a:lnTo>
                  <a:pt x="306370" y="178854"/>
                </a:lnTo>
                <a:lnTo>
                  <a:pt x="281632" y="216369"/>
                </a:lnTo>
                <a:lnTo>
                  <a:pt x="260792" y="256436"/>
                </a:lnTo>
                <a:lnTo>
                  <a:pt x="244117" y="298788"/>
                </a:lnTo>
                <a:lnTo>
                  <a:pt x="231876" y="343160"/>
                </a:lnTo>
                <a:lnTo>
                  <a:pt x="224335" y="389284"/>
                </a:lnTo>
                <a:lnTo>
                  <a:pt x="221762" y="436895"/>
                </a:lnTo>
                <a:lnTo>
                  <a:pt x="221763" y="441176"/>
                </a:lnTo>
                <a:lnTo>
                  <a:pt x="222239" y="445328"/>
                </a:lnTo>
                <a:lnTo>
                  <a:pt x="222370" y="449609"/>
                </a:lnTo>
                <a:lnTo>
                  <a:pt x="175501" y="468698"/>
                </a:lnTo>
                <a:lnTo>
                  <a:pt x="132796" y="496663"/>
                </a:lnTo>
                <a:lnTo>
                  <a:pt x="94897" y="531683"/>
                </a:lnTo>
                <a:lnTo>
                  <a:pt x="62448" y="571937"/>
                </a:lnTo>
                <a:lnTo>
                  <a:pt x="36091" y="615605"/>
                </a:lnTo>
                <a:lnTo>
                  <a:pt x="16469" y="660867"/>
                </a:lnTo>
                <a:lnTo>
                  <a:pt x="4224" y="705901"/>
                </a:lnTo>
                <a:lnTo>
                  <a:pt x="0" y="748888"/>
                </a:lnTo>
                <a:lnTo>
                  <a:pt x="0" y="777690"/>
                </a:lnTo>
                <a:lnTo>
                  <a:pt x="3763" y="816665"/>
                </a:lnTo>
                <a:lnTo>
                  <a:pt x="14696" y="855064"/>
                </a:lnTo>
                <a:lnTo>
                  <a:pt x="32259" y="892227"/>
                </a:lnTo>
                <a:lnTo>
                  <a:pt x="55917" y="927493"/>
                </a:lnTo>
                <a:lnTo>
                  <a:pt x="85131" y="960202"/>
                </a:lnTo>
                <a:lnTo>
                  <a:pt x="119364" y="989691"/>
                </a:lnTo>
                <a:lnTo>
                  <a:pt x="158078" y="1015301"/>
                </a:lnTo>
                <a:lnTo>
                  <a:pt x="200735" y="1036370"/>
                </a:lnTo>
                <a:lnTo>
                  <a:pt x="246799" y="1052238"/>
                </a:lnTo>
                <a:lnTo>
                  <a:pt x="295732" y="1062243"/>
                </a:lnTo>
                <a:lnTo>
                  <a:pt x="346995" y="1065725"/>
                </a:lnTo>
                <a:lnTo>
                  <a:pt x="1368919" y="1065725"/>
                </a:lnTo>
                <a:lnTo>
                  <a:pt x="1420182" y="1062243"/>
                </a:lnTo>
                <a:lnTo>
                  <a:pt x="1469115" y="1052238"/>
                </a:lnTo>
                <a:lnTo>
                  <a:pt x="1515178" y="1036370"/>
                </a:lnTo>
                <a:lnTo>
                  <a:pt x="1557836" y="1015301"/>
                </a:lnTo>
                <a:lnTo>
                  <a:pt x="1596550" y="989691"/>
                </a:lnTo>
                <a:lnTo>
                  <a:pt x="1630783" y="960202"/>
                </a:lnTo>
                <a:lnTo>
                  <a:pt x="1659997" y="927493"/>
                </a:lnTo>
                <a:lnTo>
                  <a:pt x="1683654" y="892227"/>
                </a:lnTo>
                <a:lnTo>
                  <a:pt x="1701218" y="855064"/>
                </a:lnTo>
                <a:lnTo>
                  <a:pt x="1712151" y="816665"/>
                </a:lnTo>
                <a:lnTo>
                  <a:pt x="1715914" y="777690"/>
                </a:lnTo>
                <a:lnTo>
                  <a:pt x="1715914" y="748888"/>
                </a:lnTo>
                <a:lnTo>
                  <a:pt x="1711975" y="708105"/>
                </a:lnTo>
                <a:lnTo>
                  <a:pt x="1700540" y="666399"/>
                </a:lnTo>
                <a:lnTo>
                  <a:pt x="1682187" y="624890"/>
                </a:lnTo>
                <a:lnTo>
                  <a:pt x="1657492" y="584697"/>
                </a:lnTo>
                <a:lnTo>
                  <a:pt x="1627032" y="546940"/>
                </a:lnTo>
                <a:lnTo>
                  <a:pt x="1591383" y="512737"/>
                </a:lnTo>
                <a:lnTo>
                  <a:pt x="1551122" y="483209"/>
                </a:lnTo>
                <a:lnTo>
                  <a:pt x="1506826" y="459475"/>
                </a:lnTo>
                <a:lnTo>
                  <a:pt x="1459071" y="442655"/>
                </a:lnTo>
                <a:lnTo>
                  <a:pt x="1408433" y="433867"/>
                </a:lnTo>
                <a:lnTo>
                  <a:pt x="1401232" y="384532"/>
                </a:lnTo>
                <a:lnTo>
                  <a:pt x="1383774" y="339344"/>
                </a:lnTo>
                <a:lnTo>
                  <a:pt x="1357309" y="299557"/>
                </a:lnTo>
                <a:lnTo>
                  <a:pt x="1323086" y="266427"/>
                </a:lnTo>
                <a:lnTo>
                  <a:pt x="1310274" y="258494"/>
                </a:lnTo>
                <a:lnTo>
                  <a:pt x="1060526" y="258494"/>
                </a:lnTo>
                <a:lnTo>
                  <a:pt x="1037466" y="214263"/>
                </a:lnTo>
                <a:lnTo>
                  <a:pt x="1009690" y="173153"/>
                </a:lnTo>
                <a:lnTo>
                  <a:pt x="977552" y="135524"/>
                </a:lnTo>
                <a:lnTo>
                  <a:pt x="941408" y="101739"/>
                </a:lnTo>
                <a:lnTo>
                  <a:pt x="901614" y="72159"/>
                </a:lnTo>
                <a:lnTo>
                  <a:pt x="858525" y="47146"/>
                </a:lnTo>
                <a:lnTo>
                  <a:pt x="812498" y="27062"/>
                </a:lnTo>
                <a:lnTo>
                  <a:pt x="763887" y="12269"/>
                </a:lnTo>
                <a:lnTo>
                  <a:pt x="713048" y="3127"/>
                </a:lnTo>
                <a:lnTo>
                  <a:pt x="660337" y="0"/>
                </a:lnTo>
                <a:close/>
              </a:path>
              <a:path w="1716404" h="1066164">
                <a:moveTo>
                  <a:pt x="1186366" y="219528"/>
                </a:moveTo>
                <a:lnTo>
                  <a:pt x="1152024" y="222168"/>
                </a:lnTo>
                <a:lnTo>
                  <a:pt x="1119343" y="229816"/>
                </a:lnTo>
                <a:lnTo>
                  <a:pt x="1088713" y="242061"/>
                </a:lnTo>
                <a:lnTo>
                  <a:pt x="1060526" y="258494"/>
                </a:lnTo>
                <a:lnTo>
                  <a:pt x="1310274" y="258494"/>
                </a:lnTo>
                <a:lnTo>
                  <a:pt x="1282355" y="241209"/>
                </a:lnTo>
                <a:lnTo>
                  <a:pt x="1236365" y="225157"/>
                </a:lnTo>
                <a:lnTo>
                  <a:pt x="1186366" y="219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19723" y="2267487"/>
            <a:ext cx="1715135" cy="1069975"/>
          </a:xfrm>
          <a:custGeom>
            <a:avLst/>
            <a:gdLst/>
            <a:ahLst/>
            <a:cxnLst/>
            <a:rect l="l" t="t" r="r" b="b"/>
            <a:pathLst>
              <a:path w="1715134" h="1069975">
                <a:moveTo>
                  <a:pt x="217300" y="448231"/>
                </a:moveTo>
                <a:lnTo>
                  <a:pt x="218360" y="445328"/>
                </a:lnTo>
                <a:lnTo>
                  <a:pt x="217882" y="441176"/>
                </a:lnTo>
                <a:lnTo>
                  <a:pt x="217882" y="436894"/>
                </a:lnTo>
                <a:lnTo>
                  <a:pt x="220455" y="389283"/>
                </a:lnTo>
                <a:lnTo>
                  <a:pt x="227995" y="343159"/>
                </a:lnTo>
                <a:lnTo>
                  <a:pt x="240237" y="298788"/>
                </a:lnTo>
                <a:lnTo>
                  <a:pt x="256911" y="256436"/>
                </a:lnTo>
                <a:lnTo>
                  <a:pt x="277751" y="216369"/>
                </a:lnTo>
                <a:lnTo>
                  <a:pt x="302490" y="178854"/>
                </a:lnTo>
                <a:lnTo>
                  <a:pt x="330859" y="144158"/>
                </a:lnTo>
                <a:lnTo>
                  <a:pt x="362593" y="112546"/>
                </a:lnTo>
                <a:lnTo>
                  <a:pt x="397423" y="84285"/>
                </a:lnTo>
                <a:lnTo>
                  <a:pt x="435082" y="59641"/>
                </a:lnTo>
                <a:lnTo>
                  <a:pt x="475302" y="38880"/>
                </a:lnTo>
                <a:lnTo>
                  <a:pt x="517818" y="22269"/>
                </a:lnTo>
                <a:lnTo>
                  <a:pt x="562360" y="10075"/>
                </a:lnTo>
                <a:lnTo>
                  <a:pt x="608662" y="2563"/>
                </a:lnTo>
                <a:lnTo>
                  <a:pt x="656457" y="0"/>
                </a:lnTo>
                <a:lnTo>
                  <a:pt x="709168" y="3127"/>
                </a:lnTo>
                <a:lnTo>
                  <a:pt x="760006" y="12269"/>
                </a:lnTo>
                <a:lnTo>
                  <a:pt x="808617" y="27062"/>
                </a:lnTo>
                <a:lnTo>
                  <a:pt x="854645" y="47146"/>
                </a:lnTo>
                <a:lnTo>
                  <a:pt x="897733" y="72159"/>
                </a:lnTo>
                <a:lnTo>
                  <a:pt x="937527" y="101739"/>
                </a:lnTo>
                <a:lnTo>
                  <a:pt x="973671" y="135525"/>
                </a:lnTo>
                <a:lnTo>
                  <a:pt x="1005809" y="173153"/>
                </a:lnTo>
                <a:lnTo>
                  <a:pt x="1033586" y="214264"/>
                </a:lnTo>
                <a:lnTo>
                  <a:pt x="1056646" y="258495"/>
                </a:lnTo>
                <a:lnTo>
                  <a:pt x="1084832" y="242061"/>
                </a:lnTo>
                <a:lnTo>
                  <a:pt x="1115462" y="229816"/>
                </a:lnTo>
                <a:lnTo>
                  <a:pt x="1148143" y="222169"/>
                </a:lnTo>
                <a:lnTo>
                  <a:pt x="1182486" y="219528"/>
                </a:lnTo>
                <a:lnTo>
                  <a:pt x="1232485" y="225158"/>
                </a:lnTo>
                <a:lnTo>
                  <a:pt x="1278475" y="241209"/>
                </a:lnTo>
                <a:lnTo>
                  <a:pt x="1319206" y="266427"/>
                </a:lnTo>
                <a:lnTo>
                  <a:pt x="1353429" y="299557"/>
                </a:lnTo>
                <a:lnTo>
                  <a:pt x="1379894" y="339344"/>
                </a:lnTo>
                <a:lnTo>
                  <a:pt x="1397352" y="384532"/>
                </a:lnTo>
                <a:lnTo>
                  <a:pt x="1404553" y="433867"/>
                </a:lnTo>
                <a:lnTo>
                  <a:pt x="1455193" y="442655"/>
                </a:lnTo>
                <a:lnTo>
                  <a:pt x="1502970" y="459476"/>
                </a:lnTo>
                <a:lnTo>
                  <a:pt x="1547325" y="483210"/>
                </a:lnTo>
                <a:lnTo>
                  <a:pt x="1587700" y="512738"/>
                </a:lnTo>
                <a:lnTo>
                  <a:pt x="1623537" y="546940"/>
                </a:lnTo>
                <a:lnTo>
                  <a:pt x="1654278" y="584697"/>
                </a:lnTo>
                <a:lnTo>
                  <a:pt x="1679364" y="624890"/>
                </a:lnTo>
                <a:lnTo>
                  <a:pt x="1698239" y="666399"/>
                </a:lnTo>
                <a:lnTo>
                  <a:pt x="1710344" y="708105"/>
                </a:lnTo>
                <a:lnTo>
                  <a:pt x="1715120" y="748888"/>
                </a:lnTo>
                <a:lnTo>
                  <a:pt x="1715120" y="777691"/>
                </a:lnTo>
                <a:lnTo>
                  <a:pt x="1710588" y="816668"/>
                </a:lnTo>
                <a:lnTo>
                  <a:pt x="1699028" y="855089"/>
                </a:lnTo>
                <a:lnTo>
                  <a:pt x="1680961" y="892309"/>
                </a:lnTo>
                <a:lnTo>
                  <a:pt x="1656911" y="927688"/>
                </a:lnTo>
                <a:lnTo>
                  <a:pt x="1627403" y="960581"/>
                </a:lnTo>
                <a:lnTo>
                  <a:pt x="1592959" y="990346"/>
                </a:lnTo>
                <a:lnTo>
                  <a:pt x="1554103" y="1016341"/>
                </a:lnTo>
                <a:lnTo>
                  <a:pt x="1511360" y="1037923"/>
                </a:lnTo>
                <a:lnTo>
                  <a:pt x="1465252" y="1054448"/>
                </a:lnTo>
                <a:lnTo>
                  <a:pt x="1416303" y="1065275"/>
                </a:lnTo>
                <a:lnTo>
                  <a:pt x="1365037" y="1069761"/>
                </a:lnTo>
                <a:lnTo>
                  <a:pt x="343114" y="1069761"/>
                </a:lnTo>
                <a:lnTo>
                  <a:pt x="291854" y="1065275"/>
                </a:lnTo>
                <a:lnTo>
                  <a:pt x="242942" y="1054448"/>
                </a:lnTo>
                <a:lnTo>
                  <a:pt x="196933" y="1037923"/>
                </a:lnTo>
                <a:lnTo>
                  <a:pt x="154384" y="1016341"/>
                </a:lnTo>
                <a:lnTo>
                  <a:pt x="115848" y="990346"/>
                </a:lnTo>
                <a:lnTo>
                  <a:pt x="81881" y="960581"/>
                </a:lnTo>
                <a:lnTo>
                  <a:pt x="53037" y="927688"/>
                </a:lnTo>
                <a:lnTo>
                  <a:pt x="29872" y="892309"/>
                </a:lnTo>
                <a:lnTo>
                  <a:pt x="12941" y="855089"/>
                </a:lnTo>
                <a:lnTo>
                  <a:pt x="2798" y="816668"/>
                </a:lnTo>
                <a:lnTo>
                  <a:pt x="0" y="777691"/>
                </a:lnTo>
                <a:lnTo>
                  <a:pt x="0" y="748888"/>
                </a:lnTo>
                <a:lnTo>
                  <a:pt x="2941" y="705898"/>
                </a:lnTo>
                <a:lnTo>
                  <a:pt x="14207" y="660845"/>
                </a:lnTo>
                <a:lnTo>
                  <a:pt x="33095" y="615533"/>
                </a:lnTo>
                <a:lnTo>
                  <a:pt x="58904" y="571765"/>
                </a:lnTo>
                <a:lnTo>
                  <a:pt x="90931" y="531347"/>
                </a:lnTo>
                <a:lnTo>
                  <a:pt x="128474" y="496082"/>
                </a:lnTo>
                <a:lnTo>
                  <a:pt x="170831" y="467775"/>
                </a:lnTo>
                <a:lnTo>
                  <a:pt x="217300" y="448231"/>
                </a:lnTo>
                <a:close/>
              </a:path>
            </a:pathLst>
          </a:custGeom>
          <a:ln w="3458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89600" y="2794000"/>
            <a:ext cx="1244600" cy="406400"/>
          </a:xfrm>
          <a:custGeom>
            <a:avLst/>
            <a:gdLst/>
            <a:ahLst/>
            <a:cxnLst/>
            <a:rect l="l" t="t" r="r" b="b"/>
            <a:pathLst>
              <a:path w="1244600" h="406400">
                <a:moveTo>
                  <a:pt x="0" y="0"/>
                </a:moveTo>
                <a:lnTo>
                  <a:pt x="1244600" y="0"/>
                </a:lnTo>
                <a:lnTo>
                  <a:pt x="12446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824081" y="2775045"/>
            <a:ext cx="9696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Service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Provider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52681" y="2927445"/>
            <a:ext cx="495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N</a:t>
            </a:r>
            <a:r>
              <a:rPr sz="1000" spc="40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4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98600" y="2730500"/>
            <a:ext cx="1337945" cy="1312545"/>
          </a:xfrm>
          <a:custGeom>
            <a:avLst/>
            <a:gdLst/>
            <a:ahLst/>
            <a:cxnLst/>
            <a:rect l="l" t="t" r="r" b="b"/>
            <a:pathLst>
              <a:path w="1337945" h="1312545">
                <a:moveTo>
                  <a:pt x="0" y="0"/>
                </a:moveTo>
                <a:lnTo>
                  <a:pt x="287867" y="0"/>
                </a:lnTo>
                <a:lnTo>
                  <a:pt x="287867" y="1312333"/>
                </a:lnTo>
                <a:lnTo>
                  <a:pt x="1337733" y="1312333"/>
                </a:lnTo>
              </a:path>
            </a:pathLst>
          </a:custGeom>
          <a:ln w="25400">
            <a:solidFill>
              <a:srgbClr val="4AA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54300" y="3797300"/>
            <a:ext cx="5080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3466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Things </a:t>
            </a:r>
            <a:r>
              <a:rPr sz="2800" spc="-20" dirty="0"/>
              <a:t>to</a:t>
            </a:r>
            <a:r>
              <a:rPr sz="2800" spc="25" dirty="0"/>
              <a:t> </a:t>
            </a:r>
            <a:r>
              <a:rPr sz="2800" spc="15" dirty="0"/>
              <a:t>remember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0432" y="966152"/>
            <a:ext cx="8526145" cy="36220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3865" algn="l"/>
                <a:tab pos="444500" algn="l"/>
              </a:tabLst>
            </a:pPr>
            <a:r>
              <a:rPr sz="2000" spc="-30" dirty="0">
                <a:solidFill>
                  <a:srgbClr val="595A5D"/>
                </a:solidFill>
                <a:latin typeface="Arial"/>
                <a:cs typeface="Arial"/>
              </a:rPr>
              <a:t>All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Direct Connect locations </a:t>
            </a:r>
            <a:r>
              <a:rPr sz="2000" spc="5" dirty="0">
                <a:solidFill>
                  <a:srgbClr val="595A5D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3</a:t>
            </a:r>
            <a:r>
              <a:rPr sz="1950" spc="-30" baseline="25641" dirty="0">
                <a:solidFill>
                  <a:srgbClr val="595A5D"/>
                </a:solidFill>
                <a:latin typeface="Arial"/>
                <a:cs typeface="Arial"/>
              </a:rPr>
              <a:t>rd </a:t>
            </a:r>
            <a:r>
              <a:rPr sz="2000" spc="5" dirty="0">
                <a:solidFill>
                  <a:srgbClr val="595A5D"/>
                </a:solidFill>
                <a:latin typeface="Arial"/>
                <a:cs typeface="Arial"/>
              </a:rPr>
              <a:t>party </a:t>
            </a:r>
            <a:r>
              <a:rPr sz="2000" dirty="0">
                <a:solidFill>
                  <a:srgbClr val="595A5D"/>
                </a:solidFill>
                <a:latin typeface="Arial"/>
                <a:cs typeface="Arial"/>
              </a:rPr>
              <a:t>data</a:t>
            </a:r>
            <a:r>
              <a:rPr sz="2000" spc="16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A5D"/>
                </a:solidFill>
                <a:latin typeface="Arial"/>
                <a:cs typeface="Arial"/>
              </a:rPr>
              <a:t>centers</a:t>
            </a:r>
            <a:endParaRPr sz="2000">
              <a:latin typeface="Arial"/>
              <a:cs typeface="Arial"/>
            </a:endParaRPr>
          </a:p>
          <a:p>
            <a:pPr marL="4445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443865" algn="l"/>
                <a:tab pos="444500" algn="l"/>
              </a:tabLst>
            </a:pPr>
            <a:r>
              <a:rPr sz="2000" spc="-85" dirty="0">
                <a:solidFill>
                  <a:srgbClr val="595A5D"/>
                </a:solidFill>
                <a:latin typeface="Arial"/>
                <a:cs typeface="Arial"/>
              </a:rPr>
              <a:t>You </a:t>
            </a:r>
            <a:r>
              <a:rPr sz="2000" spc="-35" dirty="0">
                <a:solidFill>
                  <a:srgbClr val="595A5D"/>
                </a:solidFill>
                <a:latin typeface="Arial"/>
                <a:cs typeface="Arial"/>
              </a:rPr>
              <a:t>will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have </a:t>
            </a:r>
            <a:r>
              <a:rPr sz="2000" spc="20" dirty="0">
                <a:solidFill>
                  <a:srgbClr val="595A5D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work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at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least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one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other</a:t>
            </a:r>
            <a:r>
              <a:rPr sz="2000" spc="-12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organisation</a:t>
            </a:r>
            <a:endParaRPr sz="2000">
              <a:latin typeface="Arial"/>
              <a:cs typeface="Arial"/>
            </a:endParaRPr>
          </a:p>
          <a:p>
            <a:pPr marL="850900" lvl="1" indent="-292735">
              <a:lnSpc>
                <a:spcPct val="100000"/>
              </a:lnSpc>
              <a:spcBef>
                <a:spcPts val="400"/>
              </a:spcBef>
              <a:buChar char="–"/>
              <a:tabLst>
                <a:tab pos="850265" algn="l"/>
                <a:tab pos="850900" algn="l"/>
              </a:tabLst>
            </a:pPr>
            <a:r>
              <a:rPr sz="1600" spc="20" dirty="0">
                <a:solidFill>
                  <a:srgbClr val="595A5D"/>
                </a:solidFill>
                <a:latin typeface="Arial"/>
                <a:cs typeface="Arial"/>
              </a:rPr>
              <a:t>Could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be </a:t>
            </a:r>
            <a:r>
              <a:rPr sz="1600" spc="10" dirty="0">
                <a:solidFill>
                  <a:srgbClr val="595A5D"/>
                </a:solidFill>
                <a:latin typeface="Arial"/>
                <a:cs typeface="Arial"/>
              </a:rPr>
              <a:t>just </a:t>
            </a:r>
            <a:r>
              <a:rPr sz="1600" spc="-15" dirty="0">
                <a:solidFill>
                  <a:srgbClr val="595A5D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Data</a:t>
            </a:r>
            <a:r>
              <a:rPr sz="1600" spc="-15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Center</a:t>
            </a:r>
            <a:endParaRPr sz="1600">
              <a:latin typeface="Arial"/>
              <a:cs typeface="Arial"/>
            </a:endParaRPr>
          </a:p>
          <a:p>
            <a:pPr marL="850900" lvl="1" indent="-292735">
              <a:lnSpc>
                <a:spcPct val="100000"/>
              </a:lnSpc>
              <a:spcBef>
                <a:spcPts val="380"/>
              </a:spcBef>
              <a:buChar char="–"/>
              <a:tabLst>
                <a:tab pos="850265" algn="l"/>
                <a:tab pos="850900" algn="l"/>
              </a:tabLst>
            </a:pPr>
            <a:r>
              <a:rPr sz="1600" spc="20" dirty="0">
                <a:solidFill>
                  <a:srgbClr val="595A5D"/>
                </a:solidFill>
                <a:latin typeface="Arial"/>
                <a:cs typeface="Arial"/>
              </a:rPr>
              <a:t>Could</a:t>
            </a:r>
            <a:r>
              <a:rPr sz="1600" spc="-14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be</a:t>
            </a:r>
            <a:r>
              <a:rPr sz="1600" spc="-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a</a:t>
            </a:r>
            <a:r>
              <a:rPr sz="1600" spc="6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Network</a:t>
            </a:r>
            <a:r>
              <a:rPr sz="1600" spc="-4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Provider</a:t>
            </a:r>
            <a:r>
              <a:rPr sz="1600" spc="-8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/</a:t>
            </a:r>
            <a:r>
              <a:rPr sz="1600" spc="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Direct</a:t>
            </a:r>
            <a:r>
              <a:rPr sz="1600" spc="-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A5D"/>
                </a:solidFill>
                <a:latin typeface="Arial"/>
                <a:cs typeface="Arial"/>
              </a:rPr>
              <a:t>Connect</a:t>
            </a:r>
            <a:r>
              <a:rPr sz="1600" spc="-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A5D"/>
                </a:solidFill>
                <a:latin typeface="Arial"/>
                <a:cs typeface="Arial"/>
              </a:rPr>
              <a:t>Partner</a:t>
            </a:r>
            <a:endParaRPr sz="1600">
              <a:latin typeface="Arial"/>
              <a:cs typeface="Arial"/>
            </a:endParaRPr>
          </a:p>
          <a:p>
            <a:pPr marL="850900" lvl="1" indent="-292735">
              <a:lnSpc>
                <a:spcPct val="100000"/>
              </a:lnSpc>
              <a:spcBef>
                <a:spcPts val="380"/>
              </a:spcBef>
              <a:buChar char="–"/>
              <a:tabLst>
                <a:tab pos="850265" algn="l"/>
                <a:tab pos="850900" algn="l"/>
              </a:tabLst>
            </a:pPr>
            <a:r>
              <a:rPr sz="1600" spc="20" dirty="0">
                <a:solidFill>
                  <a:srgbClr val="595A5D"/>
                </a:solidFill>
                <a:latin typeface="Arial"/>
                <a:cs typeface="Arial"/>
              </a:rPr>
              <a:t>Could</a:t>
            </a:r>
            <a:r>
              <a:rPr sz="1600" spc="-1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be</a:t>
            </a:r>
            <a:r>
              <a:rPr sz="1600" spc="-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multiple</a:t>
            </a:r>
            <a:r>
              <a:rPr sz="1600" spc="-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Network</a:t>
            </a:r>
            <a:r>
              <a:rPr sz="1600" spc="-4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Providers</a:t>
            </a:r>
            <a:r>
              <a:rPr sz="1600" spc="-14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A5D"/>
                </a:solidFill>
                <a:latin typeface="Arial"/>
                <a:cs typeface="Arial"/>
              </a:rPr>
              <a:t>AND</a:t>
            </a:r>
            <a:r>
              <a:rPr sz="1600" spc="-1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95A5D"/>
                </a:solidFill>
                <a:latin typeface="Arial"/>
                <a:cs typeface="Arial"/>
              </a:rPr>
              <a:t>the</a:t>
            </a:r>
            <a:r>
              <a:rPr sz="1600" spc="6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Data</a:t>
            </a:r>
            <a:r>
              <a:rPr sz="1600" spc="-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Center</a:t>
            </a:r>
            <a:endParaRPr sz="1600">
              <a:latin typeface="Arial"/>
              <a:cs typeface="Arial"/>
            </a:endParaRPr>
          </a:p>
          <a:p>
            <a:pPr marL="4445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There </a:t>
            </a:r>
            <a:r>
              <a:rPr sz="2000" spc="5" dirty="0">
                <a:solidFill>
                  <a:srgbClr val="595A5D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595A5D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number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possible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connection</a:t>
            </a:r>
            <a:r>
              <a:rPr sz="2000" spc="13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speeds</a:t>
            </a:r>
            <a:endParaRPr sz="2000">
              <a:latin typeface="Arial"/>
              <a:cs typeface="Arial"/>
            </a:endParaRPr>
          </a:p>
          <a:p>
            <a:pPr marL="850900" lvl="1" indent="-292735">
              <a:lnSpc>
                <a:spcPct val="100000"/>
              </a:lnSpc>
              <a:spcBef>
                <a:spcPts val="400"/>
              </a:spcBef>
              <a:buChar char="–"/>
              <a:tabLst>
                <a:tab pos="850265" algn="l"/>
                <a:tab pos="850900" algn="l"/>
              </a:tabLst>
            </a:pP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1G and 10G </a:t>
            </a:r>
            <a:r>
              <a:rPr sz="1600" spc="15" dirty="0">
                <a:solidFill>
                  <a:srgbClr val="595A5D"/>
                </a:solidFill>
                <a:latin typeface="Arial"/>
                <a:cs typeface="Arial"/>
              </a:rPr>
              <a:t>links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can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connect </a:t>
            </a:r>
            <a:r>
              <a:rPr sz="1600" spc="-25" dirty="0">
                <a:solidFill>
                  <a:srgbClr val="595A5D"/>
                </a:solidFill>
                <a:latin typeface="Arial"/>
                <a:cs typeface="Arial"/>
              </a:rPr>
              <a:t>to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multiple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VIFs </a:t>
            </a:r>
            <a:r>
              <a:rPr sz="1600" spc="-25" dirty="0">
                <a:solidFill>
                  <a:srgbClr val="595A5D"/>
                </a:solidFill>
                <a:latin typeface="Arial"/>
                <a:cs typeface="Arial"/>
              </a:rPr>
              <a:t>(=&gt;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multiple</a:t>
            </a:r>
            <a:r>
              <a:rPr sz="1600" spc="-2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A5D"/>
                </a:solidFill>
                <a:latin typeface="Arial"/>
                <a:cs typeface="Arial"/>
              </a:rPr>
              <a:t>VPCs)</a:t>
            </a:r>
            <a:endParaRPr sz="1600">
              <a:latin typeface="Arial"/>
              <a:cs typeface="Arial"/>
            </a:endParaRPr>
          </a:p>
          <a:p>
            <a:pPr marL="850900" lvl="1" indent="-292735">
              <a:lnSpc>
                <a:spcPct val="100000"/>
              </a:lnSpc>
              <a:spcBef>
                <a:spcPts val="380"/>
              </a:spcBef>
              <a:buChar char="–"/>
              <a:tabLst>
                <a:tab pos="850265" algn="l"/>
                <a:tab pos="850900" algn="l"/>
              </a:tabLst>
            </a:pPr>
            <a:r>
              <a:rPr sz="1600" spc="-75" dirty="0">
                <a:solidFill>
                  <a:srgbClr val="595A5D"/>
                </a:solidFill>
                <a:latin typeface="Arial"/>
                <a:cs typeface="Arial"/>
              </a:rPr>
              <a:t>Sub-­1G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Hosted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Connections </a:t>
            </a:r>
            <a:r>
              <a:rPr sz="1600" spc="-20" dirty="0">
                <a:solidFill>
                  <a:srgbClr val="595A5D"/>
                </a:solidFill>
                <a:latin typeface="Arial"/>
                <a:cs typeface="Arial"/>
              </a:rPr>
              <a:t>from </a:t>
            </a:r>
            <a:r>
              <a:rPr sz="1600" spc="-10" dirty="0">
                <a:solidFill>
                  <a:srgbClr val="595A5D"/>
                </a:solidFill>
                <a:latin typeface="Arial"/>
                <a:cs typeface="Arial"/>
              </a:rPr>
              <a:t>Partners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support </a:t>
            </a:r>
            <a:r>
              <a:rPr sz="1600" spc="10" dirty="0">
                <a:solidFill>
                  <a:srgbClr val="595A5D"/>
                </a:solidFill>
                <a:latin typeface="Arial"/>
                <a:cs typeface="Arial"/>
              </a:rPr>
              <a:t>just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a </a:t>
            </a:r>
            <a:r>
              <a:rPr sz="1600" spc="15" dirty="0">
                <a:solidFill>
                  <a:srgbClr val="595A5D"/>
                </a:solidFill>
                <a:latin typeface="Arial"/>
                <a:cs typeface="Arial"/>
              </a:rPr>
              <a:t>single </a:t>
            </a:r>
            <a:r>
              <a:rPr sz="1600" spc="-5" dirty="0">
                <a:solidFill>
                  <a:srgbClr val="595A5D"/>
                </a:solidFill>
                <a:latin typeface="Arial"/>
                <a:cs typeface="Arial"/>
              </a:rPr>
              <a:t>VIF </a:t>
            </a:r>
            <a:r>
              <a:rPr sz="1600" spc="-25" dirty="0">
                <a:solidFill>
                  <a:srgbClr val="595A5D"/>
                </a:solidFill>
                <a:latin typeface="Arial"/>
                <a:cs typeface="Arial"/>
              </a:rPr>
              <a:t>(=&gt; </a:t>
            </a:r>
            <a:r>
              <a:rPr sz="1600" spc="15" dirty="0">
                <a:solidFill>
                  <a:srgbClr val="595A5D"/>
                </a:solidFill>
                <a:latin typeface="Arial"/>
                <a:cs typeface="Arial"/>
              </a:rPr>
              <a:t>single</a:t>
            </a:r>
            <a:r>
              <a:rPr sz="1600" spc="-4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A5D"/>
                </a:solidFill>
                <a:latin typeface="Arial"/>
                <a:cs typeface="Arial"/>
              </a:rPr>
              <a:t>VPC)</a:t>
            </a:r>
            <a:endParaRPr sz="1600">
              <a:latin typeface="Arial"/>
              <a:cs typeface="Arial"/>
            </a:endParaRPr>
          </a:p>
          <a:p>
            <a:pPr marL="4445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VIFs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could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be </a:t>
            </a:r>
            <a:r>
              <a:rPr sz="2000" dirty="0">
                <a:solidFill>
                  <a:srgbClr val="595A5D"/>
                </a:solidFill>
                <a:latin typeface="Arial"/>
                <a:cs typeface="Arial"/>
              </a:rPr>
              <a:t>attached </a:t>
            </a:r>
            <a:r>
              <a:rPr sz="2000" spc="20" dirty="0">
                <a:solidFill>
                  <a:srgbClr val="595A5D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595A5D"/>
                </a:solidFill>
                <a:latin typeface="Arial"/>
                <a:cs typeface="Arial"/>
              </a:rPr>
              <a:t>other accounts </a:t>
            </a: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595A5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595A5D"/>
                </a:solidFill>
                <a:latin typeface="Arial"/>
                <a:cs typeface="Arial"/>
              </a:rPr>
              <a:t>same </a:t>
            </a:r>
            <a:r>
              <a:rPr sz="2000" spc="-45" dirty="0">
                <a:solidFill>
                  <a:srgbClr val="595A5D"/>
                </a:solidFill>
                <a:latin typeface="Arial"/>
                <a:cs typeface="Arial"/>
              </a:rPr>
              <a:t>AWS</a:t>
            </a:r>
            <a:r>
              <a:rPr sz="2000" spc="-75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marL="4445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443865" algn="l"/>
                <a:tab pos="444500" algn="l"/>
              </a:tabLst>
            </a:pPr>
            <a:r>
              <a:rPr sz="2000" spc="-30" dirty="0">
                <a:solidFill>
                  <a:srgbClr val="595A5D"/>
                </a:solidFill>
                <a:latin typeface="Arial"/>
                <a:cs typeface="Arial"/>
              </a:rPr>
              <a:t>Public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VIF’s </a:t>
            </a:r>
            <a:r>
              <a:rPr sz="2000" spc="-20" dirty="0">
                <a:solidFill>
                  <a:srgbClr val="595A5D"/>
                </a:solidFill>
                <a:latin typeface="Arial"/>
                <a:cs typeface="Arial"/>
              </a:rPr>
              <a:t>include </a:t>
            </a:r>
            <a:r>
              <a:rPr sz="2000" spc="5" dirty="0">
                <a:solidFill>
                  <a:srgbClr val="595A5D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595A5D"/>
                </a:solidFill>
                <a:latin typeface="Arial"/>
                <a:cs typeface="Arial"/>
              </a:rPr>
              <a:t>Hardware </a:t>
            </a:r>
            <a:r>
              <a:rPr sz="2000" spc="-25" dirty="0">
                <a:solidFill>
                  <a:srgbClr val="595A5D"/>
                </a:solidFill>
                <a:latin typeface="Arial"/>
                <a:cs typeface="Arial"/>
              </a:rPr>
              <a:t>VPN</a:t>
            </a:r>
            <a:r>
              <a:rPr sz="2000" spc="-9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95A5D"/>
                </a:solidFill>
                <a:latin typeface="Arial"/>
                <a:cs typeface="Arial"/>
              </a:rPr>
              <a:t>Endpoints</a:t>
            </a:r>
            <a:endParaRPr sz="2000">
              <a:latin typeface="Arial"/>
              <a:cs typeface="Arial"/>
            </a:endParaRPr>
          </a:p>
          <a:p>
            <a:pPr marL="850900" lvl="1" indent="-292735">
              <a:lnSpc>
                <a:spcPct val="100000"/>
              </a:lnSpc>
              <a:spcBef>
                <a:spcPts val="400"/>
              </a:spcBef>
              <a:buChar char="–"/>
              <a:tabLst>
                <a:tab pos="850265" algn="l"/>
                <a:tab pos="850900" algn="l"/>
              </a:tabLst>
            </a:pPr>
            <a:r>
              <a:rPr sz="1600" spc="10" dirty="0">
                <a:solidFill>
                  <a:srgbClr val="595A5D"/>
                </a:solidFill>
                <a:latin typeface="Arial"/>
                <a:cs typeface="Arial"/>
              </a:rPr>
              <a:t>Use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Direct </a:t>
            </a:r>
            <a:r>
              <a:rPr sz="1600" spc="10" dirty="0">
                <a:solidFill>
                  <a:srgbClr val="595A5D"/>
                </a:solidFill>
                <a:latin typeface="Arial"/>
                <a:cs typeface="Arial"/>
              </a:rPr>
              <a:t>Connect </a:t>
            </a:r>
            <a:r>
              <a:rPr sz="1600" spc="-25" dirty="0">
                <a:solidFill>
                  <a:srgbClr val="595A5D"/>
                </a:solidFill>
                <a:latin typeface="Arial"/>
                <a:cs typeface="Arial"/>
              </a:rPr>
              <a:t>to </a:t>
            </a:r>
            <a:r>
              <a:rPr sz="1600" spc="-10" dirty="0">
                <a:solidFill>
                  <a:srgbClr val="595A5D"/>
                </a:solidFill>
                <a:latin typeface="Arial"/>
                <a:cs typeface="Arial"/>
              </a:rPr>
              <a:t>transport </a:t>
            </a:r>
            <a:r>
              <a:rPr sz="1600" spc="5" dirty="0">
                <a:solidFill>
                  <a:srgbClr val="595A5D"/>
                </a:solidFill>
                <a:latin typeface="Arial"/>
                <a:cs typeface="Arial"/>
              </a:rPr>
              <a:t>an </a:t>
            </a:r>
            <a:r>
              <a:rPr sz="1600" spc="-5" dirty="0">
                <a:solidFill>
                  <a:srgbClr val="595A5D"/>
                </a:solidFill>
                <a:latin typeface="Arial"/>
                <a:cs typeface="Arial"/>
              </a:rPr>
              <a:t>IPsec </a:t>
            </a:r>
            <a:r>
              <a:rPr sz="1600" spc="20" dirty="0">
                <a:solidFill>
                  <a:srgbClr val="595A5D"/>
                </a:solidFill>
                <a:latin typeface="Arial"/>
                <a:cs typeface="Arial"/>
              </a:rPr>
              <a:t>VPN</a:t>
            </a:r>
            <a:r>
              <a:rPr sz="1600" spc="-11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A5D"/>
                </a:solidFill>
                <a:latin typeface="Arial"/>
                <a:cs typeface="Arial"/>
              </a:rPr>
              <a:t>connection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4661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/>
              <a:t>VPCs </a:t>
            </a:r>
            <a:r>
              <a:rPr sz="2800" spc="15" dirty="0"/>
              <a:t>span </a:t>
            </a:r>
            <a:r>
              <a:rPr sz="2800" spc="20" dirty="0"/>
              <a:t>an </a:t>
            </a:r>
            <a:r>
              <a:rPr sz="2800" dirty="0"/>
              <a:t>entire</a:t>
            </a:r>
            <a:r>
              <a:rPr sz="2800" spc="-270" dirty="0"/>
              <a:t> </a:t>
            </a:r>
            <a:r>
              <a:rPr sz="2800" spc="5" dirty="0"/>
              <a:t>region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133" y="2149769"/>
            <a:ext cx="40659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Thank </a:t>
            </a:r>
            <a:r>
              <a:rPr sz="2800" spc="-50" dirty="0"/>
              <a:t>You. </a:t>
            </a:r>
            <a:r>
              <a:rPr sz="2800" dirty="0"/>
              <a:t>Questions</a:t>
            </a:r>
            <a:r>
              <a:rPr sz="2800" spc="-110" dirty="0"/>
              <a:t> </a:t>
            </a:r>
            <a:r>
              <a:rPr sz="2800" dirty="0"/>
              <a:t>?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28" y="135256"/>
            <a:ext cx="7010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74746"/>
                </a:solidFill>
                <a:latin typeface="Arial"/>
                <a:cs typeface="Arial"/>
              </a:rPr>
              <a:t>Subnets </a:t>
            </a:r>
            <a:r>
              <a:rPr sz="2800" b="1" spc="20" dirty="0">
                <a:solidFill>
                  <a:srgbClr val="474746"/>
                </a:solidFill>
                <a:latin typeface="Arial"/>
                <a:cs typeface="Arial"/>
              </a:rPr>
              <a:t>sit </a:t>
            </a:r>
            <a:r>
              <a:rPr sz="2800" b="1" spc="10" dirty="0">
                <a:solidFill>
                  <a:srgbClr val="474746"/>
                </a:solidFill>
                <a:latin typeface="Arial"/>
                <a:cs typeface="Arial"/>
              </a:rPr>
              <a:t>in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a </a:t>
            </a: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single </a:t>
            </a:r>
            <a:r>
              <a:rPr sz="2800" b="1" spc="20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2800" b="1" spc="10" dirty="0">
                <a:solidFill>
                  <a:srgbClr val="474746"/>
                </a:solidFill>
                <a:latin typeface="Arial"/>
                <a:cs typeface="Arial"/>
              </a:rPr>
              <a:t>in </a:t>
            </a:r>
            <a:r>
              <a:rPr sz="2800" b="1" dirty="0">
                <a:solidFill>
                  <a:srgbClr val="474746"/>
                </a:solidFill>
                <a:latin typeface="Arial"/>
                <a:cs typeface="Arial"/>
              </a:rPr>
              <a:t>a </a:t>
            </a:r>
            <a:r>
              <a:rPr sz="2800" b="1" spc="5" dirty="0">
                <a:solidFill>
                  <a:srgbClr val="474746"/>
                </a:solidFill>
                <a:latin typeface="Arial"/>
                <a:cs typeface="Arial"/>
              </a:rPr>
              <a:t>single</a:t>
            </a:r>
            <a:r>
              <a:rPr sz="2800" b="1" spc="-4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474746"/>
                </a:solidFill>
                <a:latin typeface="Arial"/>
                <a:cs typeface="Arial"/>
              </a:rPr>
              <a:t>AZ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984250"/>
            <a:ext cx="8115300" cy="3429000"/>
          </a:xfrm>
          <a:custGeom>
            <a:avLst/>
            <a:gdLst/>
            <a:ahLst/>
            <a:cxnLst/>
            <a:rect l="l" t="t" r="r" b="b"/>
            <a:pathLst>
              <a:path w="8115300" h="3429000">
                <a:moveTo>
                  <a:pt x="0" y="162226"/>
                </a:moveTo>
                <a:lnTo>
                  <a:pt x="5794" y="119100"/>
                </a:lnTo>
                <a:lnTo>
                  <a:pt x="22148" y="80347"/>
                </a:lnTo>
                <a:lnTo>
                  <a:pt x="47514" y="47514"/>
                </a:lnTo>
                <a:lnTo>
                  <a:pt x="80347" y="22148"/>
                </a:lnTo>
                <a:lnTo>
                  <a:pt x="119099" y="5794"/>
                </a:lnTo>
                <a:lnTo>
                  <a:pt x="162226" y="0"/>
                </a:lnTo>
                <a:lnTo>
                  <a:pt x="7953074" y="0"/>
                </a:lnTo>
                <a:lnTo>
                  <a:pt x="7996200" y="5794"/>
                </a:lnTo>
                <a:lnTo>
                  <a:pt x="8034952" y="22148"/>
                </a:lnTo>
                <a:lnTo>
                  <a:pt x="8067785" y="47514"/>
                </a:lnTo>
                <a:lnTo>
                  <a:pt x="8093151" y="80347"/>
                </a:lnTo>
                <a:lnTo>
                  <a:pt x="8109505" y="119100"/>
                </a:lnTo>
                <a:lnTo>
                  <a:pt x="8115300" y="162226"/>
                </a:lnTo>
                <a:lnTo>
                  <a:pt x="8115300" y="3266774"/>
                </a:lnTo>
                <a:lnTo>
                  <a:pt x="8109505" y="3309900"/>
                </a:lnTo>
                <a:lnTo>
                  <a:pt x="8093151" y="3348652"/>
                </a:lnTo>
                <a:lnTo>
                  <a:pt x="8067785" y="3381485"/>
                </a:lnTo>
                <a:lnTo>
                  <a:pt x="8034952" y="3406851"/>
                </a:lnTo>
                <a:lnTo>
                  <a:pt x="7996200" y="3423205"/>
                </a:lnTo>
                <a:lnTo>
                  <a:pt x="7953074" y="3429000"/>
                </a:lnTo>
                <a:lnTo>
                  <a:pt x="162226" y="3429000"/>
                </a:lnTo>
                <a:lnTo>
                  <a:pt x="119099" y="3423205"/>
                </a:lnTo>
                <a:lnTo>
                  <a:pt x="80347" y="3406851"/>
                </a:lnTo>
                <a:lnTo>
                  <a:pt x="47514" y="3381485"/>
                </a:lnTo>
                <a:lnTo>
                  <a:pt x="22148" y="3348652"/>
                </a:lnTo>
                <a:lnTo>
                  <a:pt x="5794" y="3309900"/>
                </a:lnTo>
                <a:lnTo>
                  <a:pt x="0" y="3266774"/>
                </a:lnTo>
                <a:lnTo>
                  <a:pt x="0" y="162226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673100"/>
            <a:ext cx="5715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410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5211" y="3831630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F7981F"/>
                </a:solidFill>
                <a:latin typeface="Arial"/>
                <a:cs typeface="Arial"/>
              </a:rPr>
              <a:t>Availability </a:t>
            </a:r>
            <a:r>
              <a:rPr sz="900" b="1" spc="-40" dirty="0">
                <a:solidFill>
                  <a:srgbClr val="F7981F"/>
                </a:solidFill>
                <a:latin typeface="Arial"/>
                <a:cs typeface="Arial"/>
              </a:rPr>
              <a:t>Zone</a:t>
            </a:r>
            <a:r>
              <a:rPr sz="900" b="1" spc="-75" dirty="0">
                <a:solidFill>
                  <a:srgbClr val="F798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81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700" y="1206500"/>
            <a:ext cx="3721100" cy="2870200"/>
          </a:xfrm>
          <a:custGeom>
            <a:avLst/>
            <a:gdLst/>
            <a:ahLst/>
            <a:cxnLst/>
            <a:rect l="l" t="t" r="r" b="b"/>
            <a:pathLst>
              <a:path w="3721100" h="2870200">
                <a:moveTo>
                  <a:pt x="0" y="281796"/>
                </a:moveTo>
                <a:lnTo>
                  <a:pt x="3688" y="236087"/>
                </a:lnTo>
                <a:lnTo>
                  <a:pt x="14366" y="192727"/>
                </a:lnTo>
                <a:lnTo>
                  <a:pt x="31453" y="152294"/>
                </a:lnTo>
                <a:lnTo>
                  <a:pt x="54370" y="115371"/>
                </a:lnTo>
                <a:lnTo>
                  <a:pt x="82536" y="82536"/>
                </a:lnTo>
                <a:lnTo>
                  <a:pt x="115371" y="54370"/>
                </a:lnTo>
                <a:lnTo>
                  <a:pt x="152294" y="31453"/>
                </a:lnTo>
                <a:lnTo>
                  <a:pt x="192727" y="14366"/>
                </a:lnTo>
                <a:lnTo>
                  <a:pt x="236087" y="3688"/>
                </a:lnTo>
                <a:lnTo>
                  <a:pt x="281796" y="0"/>
                </a:lnTo>
                <a:lnTo>
                  <a:pt x="3439303" y="0"/>
                </a:lnTo>
                <a:lnTo>
                  <a:pt x="3485012" y="3688"/>
                </a:lnTo>
                <a:lnTo>
                  <a:pt x="3528373" y="14366"/>
                </a:lnTo>
                <a:lnTo>
                  <a:pt x="3568805" y="31453"/>
                </a:lnTo>
                <a:lnTo>
                  <a:pt x="3605729" y="54370"/>
                </a:lnTo>
                <a:lnTo>
                  <a:pt x="3638563" y="82536"/>
                </a:lnTo>
                <a:lnTo>
                  <a:pt x="3666729" y="115371"/>
                </a:lnTo>
                <a:lnTo>
                  <a:pt x="3689646" y="152294"/>
                </a:lnTo>
                <a:lnTo>
                  <a:pt x="3706733" y="192727"/>
                </a:lnTo>
                <a:lnTo>
                  <a:pt x="3717411" y="236087"/>
                </a:lnTo>
                <a:lnTo>
                  <a:pt x="3721100" y="281796"/>
                </a:lnTo>
                <a:lnTo>
                  <a:pt x="3721100" y="2588403"/>
                </a:lnTo>
                <a:lnTo>
                  <a:pt x="3717411" y="2634111"/>
                </a:lnTo>
                <a:lnTo>
                  <a:pt x="3706733" y="2677472"/>
                </a:lnTo>
                <a:lnTo>
                  <a:pt x="3689646" y="2717904"/>
                </a:lnTo>
                <a:lnTo>
                  <a:pt x="3666729" y="2754828"/>
                </a:lnTo>
                <a:lnTo>
                  <a:pt x="3638563" y="2787663"/>
                </a:lnTo>
                <a:lnTo>
                  <a:pt x="3605729" y="2815829"/>
                </a:lnTo>
                <a:lnTo>
                  <a:pt x="3568805" y="2838746"/>
                </a:lnTo>
                <a:lnTo>
                  <a:pt x="3528373" y="2855833"/>
                </a:lnTo>
                <a:lnTo>
                  <a:pt x="3485012" y="2866511"/>
                </a:lnTo>
                <a:lnTo>
                  <a:pt x="3439303" y="2870200"/>
                </a:lnTo>
                <a:lnTo>
                  <a:pt x="281796" y="2870200"/>
                </a:lnTo>
                <a:lnTo>
                  <a:pt x="236087" y="2866511"/>
                </a:lnTo>
                <a:lnTo>
                  <a:pt x="192727" y="2855833"/>
                </a:lnTo>
                <a:lnTo>
                  <a:pt x="152294" y="2838746"/>
                </a:lnTo>
                <a:lnTo>
                  <a:pt x="115371" y="2815829"/>
                </a:lnTo>
                <a:lnTo>
                  <a:pt x="82536" y="2787663"/>
                </a:lnTo>
                <a:lnTo>
                  <a:pt x="54370" y="2754828"/>
                </a:lnTo>
                <a:lnTo>
                  <a:pt x="31453" y="2717904"/>
                </a:lnTo>
                <a:lnTo>
                  <a:pt x="14366" y="2677472"/>
                </a:lnTo>
                <a:lnTo>
                  <a:pt x="3688" y="2634111"/>
                </a:lnTo>
                <a:lnTo>
                  <a:pt x="0" y="2588403"/>
                </a:lnTo>
                <a:lnTo>
                  <a:pt x="0" y="281796"/>
                </a:lnTo>
                <a:close/>
              </a:path>
            </a:pathLst>
          </a:custGeom>
          <a:ln w="25400">
            <a:solidFill>
              <a:srgbClr val="F798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8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(10.1.1.0/24)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96" y="1333494"/>
            <a:ext cx="203207" cy="228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5850" y="1492250"/>
            <a:ext cx="3416300" cy="2311400"/>
          </a:xfrm>
          <a:custGeom>
            <a:avLst/>
            <a:gdLst/>
            <a:ahLst/>
            <a:cxnLst/>
            <a:rect l="l" t="t" r="r" b="b"/>
            <a:pathLst>
              <a:path w="3416300" h="2311400">
                <a:moveTo>
                  <a:pt x="0" y="226931"/>
                </a:moveTo>
                <a:lnTo>
                  <a:pt x="4610" y="181196"/>
                </a:lnTo>
                <a:lnTo>
                  <a:pt x="17833" y="138599"/>
                </a:lnTo>
                <a:lnTo>
                  <a:pt x="38756" y="100051"/>
                </a:lnTo>
                <a:lnTo>
                  <a:pt x="66466" y="66466"/>
                </a:lnTo>
                <a:lnTo>
                  <a:pt x="100051" y="38756"/>
                </a:lnTo>
                <a:lnTo>
                  <a:pt x="138599" y="17833"/>
                </a:lnTo>
                <a:lnTo>
                  <a:pt x="181196" y="4610"/>
                </a:lnTo>
                <a:lnTo>
                  <a:pt x="226931" y="0"/>
                </a:lnTo>
                <a:lnTo>
                  <a:pt x="3189369" y="0"/>
                </a:lnTo>
                <a:lnTo>
                  <a:pt x="3235103" y="4610"/>
                </a:lnTo>
                <a:lnTo>
                  <a:pt x="3277700" y="17833"/>
                </a:lnTo>
                <a:lnTo>
                  <a:pt x="3316248" y="38756"/>
                </a:lnTo>
                <a:lnTo>
                  <a:pt x="3349833" y="66466"/>
                </a:lnTo>
                <a:lnTo>
                  <a:pt x="3377543" y="100051"/>
                </a:lnTo>
                <a:lnTo>
                  <a:pt x="3398466" y="138599"/>
                </a:lnTo>
                <a:lnTo>
                  <a:pt x="3411689" y="181196"/>
                </a:lnTo>
                <a:lnTo>
                  <a:pt x="3416300" y="226931"/>
                </a:lnTo>
                <a:lnTo>
                  <a:pt x="3416300" y="2084468"/>
                </a:lnTo>
                <a:lnTo>
                  <a:pt x="3411689" y="2130202"/>
                </a:lnTo>
                <a:lnTo>
                  <a:pt x="3398466" y="2172800"/>
                </a:lnTo>
                <a:lnTo>
                  <a:pt x="3377543" y="2211347"/>
                </a:lnTo>
                <a:lnTo>
                  <a:pt x="3349833" y="2244933"/>
                </a:lnTo>
                <a:lnTo>
                  <a:pt x="3316248" y="2272643"/>
                </a:lnTo>
                <a:lnTo>
                  <a:pt x="3277700" y="2293566"/>
                </a:lnTo>
                <a:lnTo>
                  <a:pt x="3235103" y="2306789"/>
                </a:lnTo>
                <a:lnTo>
                  <a:pt x="3189369" y="2311400"/>
                </a:lnTo>
                <a:lnTo>
                  <a:pt x="226931" y="2311400"/>
                </a:lnTo>
                <a:lnTo>
                  <a:pt x="181196" y="2306789"/>
                </a:lnTo>
                <a:lnTo>
                  <a:pt x="138599" y="2293566"/>
                </a:lnTo>
                <a:lnTo>
                  <a:pt x="100051" y="2272643"/>
                </a:lnTo>
                <a:lnTo>
                  <a:pt x="66466" y="2244933"/>
                </a:lnTo>
                <a:lnTo>
                  <a:pt x="38756" y="2211347"/>
                </a:lnTo>
                <a:lnTo>
                  <a:pt x="17833" y="2172800"/>
                </a:lnTo>
                <a:lnTo>
                  <a:pt x="4610" y="2130202"/>
                </a:lnTo>
                <a:lnTo>
                  <a:pt x="0" y="2084468"/>
                </a:lnTo>
                <a:lnTo>
                  <a:pt x="0" y="226931"/>
                </a:lnTo>
                <a:close/>
              </a:path>
            </a:pathLst>
          </a:custGeom>
          <a:ln w="12700">
            <a:solidFill>
              <a:srgbClr val="474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0909" y="3557065"/>
            <a:ext cx="109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900" spc="-5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(10.1.2.0/24)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7296" y="1333494"/>
            <a:ext cx="203207" cy="228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41540" y="775970"/>
            <a:ext cx="1270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900" b="1" spc="-20" dirty="0">
                <a:solidFill>
                  <a:srgbClr val="474746"/>
                </a:solidFill>
                <a:latin typeface="Arial"/>
                <a:cs typeface="Arial"/>
              </a:rPr>
              <a:t>CIDR: </a:t>
            </a:r>
            <a:r>
              <a:rPr sz="900" b="1" spc="15" dirty="0">
                <a:solidFill>
                  <a:srgbClr val="474746"/>
                </a:solidFill>
                <a:latin typeface="Arial"/>
                <a:cs typeface="Arial"/>
              </a:rPr>
              <a:t>10.1.0.0</a:t>
            </a:r>
            <a:r>
              <a:rPr sz="900" b="1" spc="-17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474746"/>
                </a:solidFill>
                <a:latin typeface="Arial"/>
                <a:cs typeface="Arial"/>
              </a:rPr>
              <a:t>/16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99" y="2045761"/>
            <a:ext cx="40087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Picking </a:t>
            </a:r>
            <a:r>
              <a:rPr spc="-70" dirty="0"/>
              <a:t>Your </a:t>
            </a:r>
            <a:r>
              <a:rPr spc="-20" dirty="0"/>
              <a:t>IP</a:t>
            </a:r>
            <a:r>
              <a:rPr spc="20" dirty="0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502487" y="1625600"/>
            <a:ext cx="1351125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1066800"/>
            <a:ext cx="833569" cy="313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5256"/>
            <a:ext cx="70046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/>
              <a:t>Plan </a:t>
            </a:r>
            <a:r>
              <a:rPr sz="2800" dirty="0"/>
              <a:t>your </a:t>
            </a:r>
            <a:r>
              <a:rPr sz="2800" spc="20" dirty="0"/>
              <a:t>VPC </a:t>
            </a:r>
            <a:r>
              <a:rPr sz="2800" spc="10" dirty="0"/>
              <a:t>IP</a:t>
            </a:r>
            <a:r>
              <a:rPr sz="2800" spc="-590" dirty="0"/>
              <a:t> </a:t>
            </a:r>
            <a:r>
              <a:rPr sz="2800" spc="20" dirty="0"/>
              <a:t>space </a:t>
            </a:r>
            <a:r>
              <a:rPr sz="2800" spc="-5" dirty="0"/>
              <a:t>before </a:t>
            </a:r>
            <a:r>
              <a:rPr sz="2800" spc="10" dirty="0"/>
              <a:t>creating </a:t>
            </a:r>
            <a:r>
              <a:rPr sz="2800" spc="20" dirty="0"/>
              <a:t>it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907539" y="1233171"/>
            <a:ext cx="514413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15" dirty="0">
                <a:solidFill>
                  <a:srgbClr val="474746"/>
                </a:solidFill>
                <a:latin typeface="Arial"/>
                <a:cs typeface="Arial"/>
              </a:rPr>
              <a:t>Consider </a:t>
            </a:r>
            <a:r>
              <a:rPr sz="1600" spc="-20" dirty="0">
                <a:solidFill>
                  <a:srgbClr val="474746"/>
                </a:solidFill>
                <a:latin typeface="Arial"/>
                <a:cs typeface="Arial"/>
              </a:rPr>
              <a:t>future </a:t>
            </a:r>
            <a:r>
              <a:rPr sz="1600" spc="-30" dirty="0">
                <a:solidFill>
                  <a:srgbClr val="474746"/>
                </a:solidFill>
                <a:latin typeface="Arial"/>
                <a:cs typeface="Arial"/>
              </a:rPr>
              <a:t>AWS </a:t>
            </a:r>
            <a:r>
              <a:rPr sz="1600" spc="5" dirty="0">
                <a:solidFill>
                  <a:srgbClr val="474746"/>
                </a:solidFill>
                <a:latin typeface="Arial"/>
                <a:cs typeface="Arial"/>
              </a:rPr>
              <a:t>region</a:t>
            </a:r>
            <a:r>
              <a:rPr sz="1600" spc="-14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474746"/>
                </a:solidFill>
                <a:latin typeface="Arial"/>
                <a:cs typeface="Arial"/>
              </a:rPr>
              <a:t>expansion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74746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15" dirty="0">
                <a:solidFill>
                  <a:srgbClr val="474746"/>
                </a:solidFill>
                <a:latin typeface="Arial"/>
                <a:cs typeface="Arial"/>
              </a:rPr>
              <a:t>Consider </a:t>
            </a:r>
            <a:r>
              <a:rPr sz="1600" spc="-20" dirty="0">
                <a:solidFill>
                  <a:srgbClr val="474746"/>
                </a:solidFill>
                <a:latin typeface="Arial"/>
                <a:cs typeface="Arial"/>
              </a:rPr>
              <a:t>future </a:t>
            </a:r>
            <a:r>
              <a:rPr sz="1600" dirty="0">
                <a:solidFill>
                  <a:srgbClr val="474746"/>
                </a:solidFill>
                <a:latin typeface="Arial"/>
                <a:cs typeface="Arial"/>
              </a:rPr>
              <a:t>connectivity </a:t>
            </a:r>
            <a:r>
              <a:rPr sz="1600" spc="-25" dirty="0">
                <a:solidFill>
                  <a:srgbClr val="474746"/>
                </a:solidFill>
                <a:latin typeface="Arial"/>
                <a:cs typeface="Arial"/>
              </a:rPr>
              <a:t>to </a:t>
            </a:r>
            <a:r>
              <a:rPr sz="1600" spc="5" dirty="0">
                <a:solidFill>
                  <a:srgbClr val="474746"/>
                </a:solidFill>
                <a:latin typeface="Arial"/>
                <a:cs typeface="Arial"/>
              </a:rPr>
              <a:t>your </a:t>
            </a:r>
            <a:r>
              <a:rPr sz="1600" dirty="0">
                <a:solidFill>
                  <a:srgbClr val="474746"/>
                </a:solidFill>
                <a:latin typeface="Arial"/>
                <a:cs typeface="Arial"/>
              </a:rPr>
              <a:t>internal</a:t>
            </a:r>
            <a:r>
              <a:rPr sz="1600" spc="-7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74746"/>
                </a:solidFill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74746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15" dirty="0">
                <a:solidFill>
                  <a:srgbClr val="474746"/>
                </a:solidFill>
                <a:latin typeface="Arial"/>
                <a:cs typeface="Arial"/>
              </a:rPr>
              <a:t>Consider </a:t>
            </a:r>
            <a:r>
              <a:rPr sz="1600" spc="5" dirty="0">
                <a:solidFill>
                  <a:srgbClr val="474746"/>
                </a:solidFill>
                <a:latin typeface="Arial"/>
                <a:cs typeface="Arial"/>
              </a:rPr>
              <a:t>subnet</a:t>
            </a:r>
            <a:r>
              <a:rPr sz="1600" spc="-1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474746"/>
                </a:solidFill>
                <a:latin typeface="Arial"/>
                <a:cs typeface="Arial"/>
              </a:rPr>
              <a:t>design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74746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20" dirty="0">
                <a:solidFill>
                  <a:srgbClr val="474746"/>
                </a:solidFill>
                <a:latin typeface="Arial"/>
                <a:cs typeface="Arial"/>
              </a:rPr>
              <a:t>VPC </a:t>
            </a:r>
            <a:r>
              <a:rPr sz="1600" dirty="0">
                <a:solidFill>
                  <a:srgbClr val="474746"/>
                </a:solidFill>
                <a:latin typeface="Arial"/>
                <a:cs typeface="Arial"/>
              </a:rPr>
              <a:t>can </a:t>
            </a:r>
            <a:r>
              <a:rPr sz="1600" spc="5" dirty="0">
                <a:solidFill>
                  <a:srgbClr val="474746"/>
                </a:solidFill>
                <a:latin typeface="Arial"/>
                <a:cs typeface="Arial"/>
              </a:rPr>
              <a:t>be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/16 </a:t>
            </a:r>
            <a:r>
              <a:rPr sz="1600" spc="15" dirty="0">
                <a:solidFill>
                  <a:srgbClr val="474746"/>
                </a:solidFill>
                <a:latin typeface="Arial"/>
                <a:cs typeface="Arial"/>
              </a:rPr>
              <a:t>down </a:t>
            </a:r>
            <a:r>
              <a:rPr sz="1600" spc="-25" dirty="0">
                <a:solidFill>
                  <a:srgbClr val="474746"/>
                </a:solidFill>
                <a:latin typeface="Arial"/>
                <a:cs typeface="Arial"/>
              </a:rPr>
              <a:t>to</a:t>
            </a:r>
            <a:r>
              <a:rPr sz="1600" spc="-11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/28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74746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5" dirty="0">
                <a:solidFill>
                  <a:srgbClr val="474746"/>
                </a:solidFill>
                <a:latin typeface="Arial"/>
                <a:cs typeface="Arial"/>
              </a:rPr>
              <a:t>CIDR cannot be </a:t>
            </a:r>
            <a:r>
              <a:rPr sz="1600" dirty="0">
                <a:solidFill>
                  <a:srgbClr val="474746"/>
                </a:solidFill>
                <a:latin typeface="Arial"/>
                <a:cs typeface="Arial"/>
              </a:rPr>
              <a:t>modified </a:t>
            </a:r>
            <a:r>
              <a:rPr sz="1600" spc="-15" dirty="0">
                <a:solidFill>
                  <a:srgbClr val="474746"/>
                </a:solidFill>
                <a:latin typeface="Arial"/>
                <a:cs typeface="Arial"/>
              </a:rPr>
              <a:t>after</a:t>
            </a:r>
            <a:r>
              <a:rPr sz="1600" spc="-6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74746"/>
                </a:solidFill>
                <a:latin typeface="Arial"/>
                <a:cs typeface="Arial"/>
              </a:rPr>
              <a:t>creation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2467</Words>
  <Application>Microsoft Office PowerPoint</Application>
  <PresentationFormat>On-screen Show (16:9)</PresentationFormat>
  <Paragraphs>602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Courier New</vt:lpstr>
      <vt:lpstr>Lucida Console</vt:lpstr>
      <vt:lpstr>Times New Roman</vt:lpstr>
      <vt:lpstr>Verdana</vt:lpstr>
      <vt:lpstr>Office Theme</vt:lpstr>
      <vt:lpstr>PowerPoint Presentation</vt:lpstr>
      <vt:lpstr>What To Expect From This Session</vt:lpstr>
      <vt:lpstr>Amazon VPC Overview</vt:lpstr>
      <vt:lpstr>What is a Virtual Private Cloud?</vt:lpstr>
      <vt:lpstr>What’s in the VPC tool box?</vt:lpstr>
      <vt:lpstr>VPCs span an entire region</vt:lpstr>
      <vt:lpstr>PowerPoint Presentation</vt:lpstr>
      <vt:lpstr>Picking Your IP Space</vt:lpstr>
      <vt:lpstr>Plan your VPC IP space before creating it</vt:lpstr>
      <vt:lpstr>Choosing IP address ranges for your VPC</vt:lpstr>
      <vt:lpstr>Subnet Design</vt:lpstr>
      <vt:lpstr>Public / Private Subnets</vt:lpstr>
      <vt:lpstr>PowerPoint Presentation</vt:lpstr>
      <vt:lpstr>PowerPoint Presentation</vt:lpstr>
      <vt:lpstr>Routing and NATing</vt:lpstr>
      <vt:lpstr>PowerPoint Presentation</vt:lpstr>
      <vt:lpstr>PowerPoint Presentation</vt:lpstr>
      <vt:lpstr>PowerPoint Presentation</vt:lpstr>
      <vt:lpstr>PowerPoint Presentation</vt:lpstr>
      <vt:lpstr>Public Subnet Routing – Internet Gateway</vt:lpstr>
      <vt:lpstr>PowerPoint Presentation</vt:lpstr>
      <vt:lpstr>Private Subnet Routing</vt:lpstr>
      <vt:lpstr>Private Subnet Routing – NAT Gateway</vt:lpstr>
      <vt:lpstr>Private Subnet Routing -­ NATGateway</vt:lpstr>
      <vt:lpstr>Private Subnet Routing</vt:lpstr>
      <vt:lpstr>Authorizing Traffic:  Network ACLs and  Security Groups</vt:lpstr>
      <vt:lpstr>Network ACLs = Stateless Firewall Rules</vt:lpstr>
      <vt:lpstr>PowerPoint Presentation</vt:lpstr>
      <vt:lpstr>PowerPoint Presentation</vt:lpstr>
      <vt:lpstr>Security Balancing Act</vt:lpstr>
      <vt:lpstr>VPC Peering</vt:lpstr>
      <vt:lpstr>Connecting your VPCs (VPC Peering)</vt:lpstr>
      <vt:lpstr>Common Design – Shared Services VPC</vt:lpstr>
      <vt:lpstr>VPC Flow Logs</vt:lpstr>
      <vt:lpstr>See all of the traffic at your instances</vt:lpstr>
      <vt:lpstr>VPC Flow Logs</vt:lpstr>
      <vt:lpstr>Flow Log record (text, space-­delimited)</vt:lpstr>
      <vt:lpstr>VPC Endpoints</vt:lpstr>
      <vt:lpstr>Service Endpoints need Internet Connectivity</vt:lpstr>
      <vt:lpstr>VPC Endpoints Allow Direct Access from VPC</vt:lpstr>
      <vt:lpstr>The Amazon S3 Prefix list</vt:lpstr>
      <vt:lpstr>Rich security controls</vt:lpstr>
      <vt:lpstr>VPC endpoint policy example</vt:lpstr>
      <vt:lpstr>S3 bucket policy example #1</vt:lpstr>
      <vt:lpstr>S3 bucket policy example #2</vt:lpstr>
      <vt:lpstr>Connecting to Your Network</vt:lpstr>
      <vt:lpstr>Connect to your data center</vt:lpstr>
      <vt:lpstr>Connect to your data center</vt:lpstr>
      <vt:lpstr>Connect to your data center</vt:lpstr>
      <vt:lpstr>AWS Direct Connect</vt:lpstr>
      <vt:lpstr>What is AWS Direct Connect…</vt:lpstr>
      <vt:lpstr>At the Direct Connect Location</vt:lpstr>
      <vt:lpstr>Dedicated Port via Direct Connect Partner</vt:lpstr>
      <vt:lpstr>PowerPoint Presentation</vt:lpstr>
      <vt:lpstr>Dual DX – Single Location</vt:lpstr>
      <vt:lpstr>Dual DX – Single Location / Dual Routers</vt:lpstr>
      <vt:lpstr>PowerPoint Presentation</vt:lpstr>
      <vt:lpstr>PowerPoint Presentation</vt:lpstr>
      <vt:lpstr>Things to remember</vt:lpstr>
      <vt:lpstr>Thank You.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RAMANA</dc:creator>
  <cp:lastModifiedBy>REDDY, RAMANA</cp:lastModifiedBy>
  <cp:revision>2</cp:revision>
  <dcterms:created xsi:type="dcterms:W3CDTF">2019-06-17T02:10:38Z</dcterms:created>
  <dcterms:modified xsi:type="dcterms:W3CDTF">2019-11-06T02:07:48Z</dcterms:modified>
</cp:coreProperties>
</file>