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RAMANA" userId="ea915107-c274-44fb-bf68-16e8f7429d78" providerId="ADAL" clId="{4241D88F-2DD8-4363-AFAC-1CB29E3D9876}"/>
    <pc:docChg chg="delSld modSld">
      <pc:chgData name="REDDY, RAMANA" userId="ea915107-c274-44fb-bf68-16e8f7429d78" providerId="ADAL" clId="{4241D88F-2DD8-4363-AFAC-1CB29E3D9876}" dt="2019-10-23T03:19:57.299" v="25" actId="6549"/>
      <pc:docMkLst>
        <pc:docMk/>
      </pc:docMkLst>
      <pc:sldChg chg="del">
        <pc:chgData name="REDDY, RAMANA" userId="ea915107-c274-44fb-bf68-16e8f7429d78" providerId="ADAL" clId="{4241D88F-2DD8-4363-AFAC-1CB29E3D9876}" dt="2019-10-23T02:23:35.371" v="0" actId="2696"/>
        <pc:sldMkLst>
          <pc:docMk/>
          <pc:sldMk cId="0" sldId="256"/>
        </pc:sldMkLst>
      </pc:sldChg>
      <pc:sldChg chg="modSp">
        <pc:chgData name="REDDY, RAMANA" userId="ea915107-c274-44fb-bf68-16e8f7429d78" providerId="ADAL" clId="{4241D88F-2DD8-4363-AFAC-1CB29E3D9876}" dt="2019-10-23T03:19:57.299" v="25" actId="6549"/>
        <pc:sldMkLst>
          <pc:docMk/>
          <pc:sldMk cId="0" sldId="275"/>
        </pc:sldMkLst>
        <pc:spChg chg="mod">
          <ac:chgData name="REDDY, RAMANA" userId="ea915107-c274-44fb-bf68-16e8f7429d78" providerId="ADAL" clId="{4241D88F-2DD8-4363-AFAC-1CB29E3D9876}" dt="2019-10-23T03:19:57.299" v="25" actId="6549"/>
          <ac:spMkLst>
            <pc:docMk/>
            <pc:sldMk cId="0" sldId="275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8069" y="720090"/>
            <a:ext cx="700786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51304" y="5021579"/>
            <a:ext cx="604139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0570" y="491490"/>
            <a:ext cx="510285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1369" y="1676400"/>
            <a:ext cx="754126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g"/><Relationship Id="rId18" Type="http://schemas.openxmlformats.org/officeDocument/2006/relationships/image" Target="../media/image36.jpg"/><Relationship Id="rId26" Type="http://schemas.openxmlformats.org/officeDocument/2006/relationships/image" Target="../media/image44.jpg"/><Relationship Id="rId3" Type="http://schemas.openxmlformats.org/officeDocument/2006/relationships/image" Target="../media/image21.jpg"/><Relationship Id="rId21" Type="http://schemas.openxmlformats.org/officeDocument/2006/relationships/image" Target="../media/image39.png"/><Relationship Id="rId34" Type="http://schemas.openxmlformats.org/officeDocument/2006/relationships/image" Target="../media/image52.jp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17" Type="http://schemas.openxmlformats.org/officeDocument/2006/relationships/image" Target="../media/image35.jpg"/><Relationship Id="rId25" Type="http://schemas.openxmlformats.org/officeDocument/2006/relationships/image" Target="../media/image43.jpg"/><Relationship Id="rId33" Type="http://schemas.openxmlformats.org/officeDocument/2006/relationships/image" Target="../media/image51.jpg"/><Relationship Id="rId2" Type="http://schemas.openxmlformats.org/officeDocument/2006/relationships/image" Target="../media/image20.jpg"/><Relationship Id="rId16" Type="http://schemas.openxmlformats.org/officeDocument/2006/relationships/image" Target="../media/image34.jpg"/><Relationship Id="rId20" Type="http://schemas.openxmlformats.org/officeDocument/2006/relationships/image" Target="../media/image38.jpg"/><Relationship Id="rId29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24" Type="http://schemas.openxmlformats.org/officeDocument/2006/relationships/image" Target="../media/image42.jpg"/><Relationship Id="rId32" Type="http://schemas.openxmlformats.org/officeDocument/2006/relationships/image" Target="../media/image50.jpg"/><Relationship Id="rId5" Type="http://schemas.openxmlformats.org/officeDocument/2006/relationships/image" Target="../media/image23.jpg"/><Relationship Id="rId15" Type="http://schemas.openxmlformats.org/officeDocument/2006/relationships/image" Target="../media/image33.jpg"/><Relationship Id="rId23" Type="http://schemas.openxmlformats.org/officeDocument/2006/relationships/image" Target="../media/image41.jpg"/><Relationship Id="rId28" Type="http://schemas.openxmlformats.org/officeDocument/2006/relationships/image" Target="../media/image46.jpg"/><Relationship Id="rId10" Type="http://schemas.openxmlformats.org/officeDocument/2006/relationships/image" Target="../media/image28.jpg"/><Relationship Id="rId19" Type="http://schemas.openxmlformats.org/officeDocument/2006/relationships/image" Target="../media/image37.jpg"/><Relationship Id="rId31" Type="http://schemas.openxmlformats.org/officeDocument/2006/relationships/image" Target="../media/image49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image" Target="../media/image32.jpg"/><Relationship Id="rId22" Type="http://schemas.openxmlformats.org/officeDocument/2006/relationships/image" Target="../media/image40.jpg"/><Relationship Id="rId27" Type="http://schemas.openxmlformats.org/officeDocument/2006/relationships/image" Target="../media/image45.jpg"/><Relationship Id="rId30" Type="http://schemas.openxmlformats.org/officeDocument/2006/relationships/image" Target="../media/image48.jpg"/><Relationship Id="rId35" Type="http://schemas.openxmlformats.org/officeDocument/2006/relationships/image" Target="../media/image5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262890"/>
            <a:ext cx="328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</a:t>
            </a:r>
            <a:r>
              <a:rPr sz="3200" spc="-5" dirty="0"/>
              <a:t>N</a:t>
            </a:r>
            <a:r>
              <a:rPr sz="3200" spc="5" dirty="0"/>
              <a:t>TR</a:t>
            </a:r>
            <a:r>
              <a:rPr sz="3200" spc="-5" dirty="0"/>
              <a:t>O</a:t>
            </a:r>
            <a:r>
              <a:rPr sz="3200" dirty="0"/>
              <a:t>D</a:t>
            </a:r>
            <a:r>
              <a:rPr sz="3200" spc="-5" dirty="0"/>
              <a:t>U</a:t>
            </a:r>
            <a:r>
              <a:rPr sz="3200" spc="5" dirty="0"/>
              <a:t>C</a:t>
            </a:r>
            <a:r>
              <a:rPr sz="3200" spc="-5" dirty="0"/>
              <a:t>T</a:t>
            </a:r>
            <a:r>
              <a:rPr sz="3200" dirty="0"/>
              <a:t>I</a:t>
            </a:r>
            <a:r>
              <a:rPr sz="3200" spc="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71830" y="1350009"/>
            <a:ext cx="7088505" cy="392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9652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provides us a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means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which 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we can access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applications as utilities, over 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Internet. It allows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us to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create, configure, and  customize applications</a:t>
            </a:r>
            <a:r>
              <a:rPr sz="2800" spc="-3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online.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5" dirty="0">
                <a:solidFill>
                  <a:srgbClr val="548DD4"/>
                </a:solidFill>
                <a:latin typeface="Times New Roman"/>
                <a:cs typeface="Times New Roman"/>
              </a:rPr>
              <a:t>With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users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can access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database  resources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via the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 from anywhere for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as 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long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they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need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without worrying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about any  maintenance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800" spc="-10" dirty="0">
                <a:solidFill>
                  <a:srgbClr val="548DD4"/>
                </a:solidFill>
                <a:latin typeface="Times New Roman"/>
                <a:cs typeface="Times New Roman"/>
              </a:rPr>
              <a:t>management </a:t>
            </a:r>
            <a:r>
              <a:rPr sz="28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actual</a:t>
            </a:r>
            <a:r>
              <a:rPr sz="2800" spc="-4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48DD4"/>
                </a:solidFill>
                <a:latin typeface="Times New Roman"/>
                <a:cs typeface="Times New Roman"/>
              </a:rPr>
              <a:t>resources.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710690"/>
            <a:ext cx="618490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560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Infrastructure as a Service</a:t>
            </a:r>
            <a:r>
              <a:rPr sz="3200" b="1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(IaaS)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Platform as a Service</a:t>
            </a:r>
            <a:r>
              <a:rPr sz="3200" b="1" spc="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(PaaS)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Software as a Service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(SaaS)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38809"/>
            <a:ext cx="654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Infrastructure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65" dirty="0"/>
              <a:t> </a:t>
            </a:r>
            <a:r>
              <a:rPr dirty="0"/>
              <a:t>(IaaS)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63090"/>
            <a:ext cx="698754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IaaS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delivery of technology infrastructure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 on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demand scalable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 service.</a:t>
            </a:r>
            <a:endParaRPr sz="2400" dirty="0">
              <a:latin typeface="Times New Roman"/>
              <a:cs typeface="Times New Roman"/>
            </a:endParaRPr>
          </a:p>
          <a:p>
            <a:pPr marL="12700" marR="508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fundamental resources such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 physical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virtual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virtual storage,</a:t>
            </a:r>
            <a:r>
              <a:rPr sz="2400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billed based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on</a:t>
            </a:r>
            <a:r>
              <a:rPr sz="2600" spc="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usage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multi tenant virtualized</a:t>
            </a:r>
            <a:r>
              <a:rPr sz="2600" spc="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</a:t>
            </a:r>
            <a:endParaRPr sz="2600" dirty="0">
              <a:latin typeface="Times New Roman"/>
              <a:cs typeface="Times New Roman"/>
            </a:endParaRPr>
          </a:p>
          <a:p>
            <a:pPr marL="12700" marR="79375">
              <a:lnSpc>
                <a:spcPct val="100000"/>
              </a:lnSpc>
              <a:spcBef>
                <a:spcPts val="64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Can be coupled with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Managed Services for OS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600" spc="-5" dirty="0">
                <a:solidFill>
                  <a:srgbClr val="548DD4"/>
                </a:solidFill>
                <a:latin typeface="Times New Roman"/>
                <a:cs typeface="Times New Roman"/>
              </a:rPr>
              <a:t>application </a:t>
            </a:r>
            <a:r>
              <a:rPr sz="2600" dirty="0">
                <a:solidFill>
                  <a:srgbClr val="548DD4"/>
                </a:solidFill>
                <a:latin typeface="Times New Roman"/>
                <a:cs typeface="Times New Roman"/>
              </a:rPr>
              <a:t>support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293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1162050"/>
            <a:ext cx="3200400" cy="171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4660" y="5050790"/>
            <a:ext cx="1568450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39" y="1676400"/>
            <a:ext cx="3200400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1909" y="2261870"/>
            <a:ext cx="3047999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932679"/>
            <a:ext cx="1638300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4660" y="3354070"/>
            <a:ext cx="1219200" cy="1219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3557270"/>
            <a:ext cx="1181100" cy="695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Platform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50" dirty="0"/>
              <a:t> </a:t>
            </a:r>
            <a:r>
              <a:rPr dirty="0"/>
              <a:t>(PaaS)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1889759"/>
            <a:ext cx="718947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PaaS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provides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runtime environment for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applications,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&amp;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deployment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tools, 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72085">
              <a:lnSpc>
                <a:spcPct val="100000"/>
              </a:lnSpc>
              <a:tabLst>
                <a:tab pos="824865" algn="l"/>
              </a:tabLst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PaaS	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provides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all of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facilities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required 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support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complete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life cycle of building and delivering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web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services entirely from the</a:t>
            </a:r>
            <a:r>
              <a:rPr sz="2400" spc="-4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Typically applications 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developed with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particular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platform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</a:t>
            </a:r>
            <a:r>
              <a:rPr sz="2400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mind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Multi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tenant</a:t>
            </a:r>
            <a:r>
              <a:rPr sz="2400" spc="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environments</a:t>
            </a:r>
            <a:endParaRPr sz="2400">
              <a:latin typeface="Times New Roman"/>
              <a:cs typeface="Times New Roman"/>
            </a:endParaRPr>
          </a:p>
          <a:p>
            <a:pPr marL="120014" indent="-107314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Highly scalable multi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tier</a:t>
            </a:r>
            <a:r>
              <a:rPr sz="2400" spc="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2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PaaS</a:t>
            </a:r>
            <a:r>
              <a:rPr spc="-8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98219" y="1654810"/>
            <a:ext cx="246888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9120" y="4781550"/>
            <a:ext cx="1930400" cy="93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0549" y="2059089"/>
            <a:ext cx="2381862" cy="529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729" y="3124200"/>
            <a:ext cx="231393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00" y="5214620"/>
            <a:ext cx="2514600" cy="40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100" y="3124200"/>
            <a:ext cx="1447800" cy="1226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56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105" dirty="0"/>
              <a:t> </a:t>
            </a:r>
            <a:r>
              <a:rPr dirty="0"/>
              <a:t>(SaaS)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634490"/>
            <a:ext cx="73323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SaaS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model allows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use 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end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users.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60045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SaaS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delivery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methodology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that provides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licensed multi-tenant 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and its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functions  remotely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Web-based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4177029"/>
            <a:ext cx="13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100" y="4194809"/>
            <a:ext cx="4133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Usually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billed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usage  Usually multi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tenant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environment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Highly scalable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architecture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0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43590" y="2025014"/>
            <a:ext cx="2380637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414" y="3304155"/>
            <a:ext cx="1657855" cy="1741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240" y="5242559"/>
            <a:ext cx="3220079" cy="1381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2559" y="2048969"/>
            <a:ext cx="2240280" cy="659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1979" y="5354320"/>
            <a:ext cx="1362709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5383" y="3516177"/>
            <a:ext cx="1863918" cy="630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642620"/>
            <a:ext cx="449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 </a:t>
            </a:r>
            <a:r>
              <a:rPr dirty="0"/>
              <a:t>you Use the</a:t>
            </a:r>
            <a:r>
              <a:rPr spc="-85" dirty="0"/>
              <a:t> </a:t>
            </a:r>
            <a:r>
              <a:rPr spc="-5" dirty="0"/>
              <a:t>Cloud?</a:t>
            </a:r>
          </a:p>
        </p:txBody>
      </p:sp>
      <p:sp>
        <p:nvSpPr>
          <p:cNvPr id="3" name="object 3"/>
          <p:cNvSpPr/>
          <p:nvPr/>
        </p:nvSpPr>
        <p:spPr>
          <a:xfrm>
            <a:off x="2343150" y="5531484"/>
            <a:ext cx="990600" cy="861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361" y="5853157"/>
            <a:ext cx="956233" cy="703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" y="4483100"/>
            <a:ext cx="1675130" cy="1139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330" y="5785358"/>
            <a:ext cx="1022350" cy="611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2450" y="4306570"/>
            <a:ext cx="1587500" cy="1029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229" y="1799589"/>
            <a:ext cx="990600" cy="100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5815" y="1816421"/>
            <a:ext cx="937954" cy="5490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5679" y="1639570"/>
            <a:ext cx="946150" cy="9177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5070" y="1513839"/>
            <a:ext cx="1412240" cy="1060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628" y="3495040"/>
            <a:ext cx="1002601" cy="1022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3120" y="1635584"/>
            <a:ext cx="843279" cy="821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621789"/>
            <a:ext cx="865425" cy="858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3450" y="5043726"/>
            <a:ext cx="1047750" cy="4525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2733" y="5115559"/>
            <a:ext cx="725576" cy="684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8270" y="5843270"/>
            <a:ext cx="2675297" cy="597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750" y="3515359"/>
            <a:ext cx="1200150" cy="9893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5340" y="2545079"/>
            <a:ext cx="859789" cy="8686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" y="2884170"/>
            <a:ext cx="1018540" cy="5753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9070" y="1621789"/>
            <a:ext cx="843279" cy="8432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8980" y="3764279"/>
            <a:ext cx="1766570" cy="9004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6437" y="4648200"/>
            <a:ext cx="864446" cy="9664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5679" y="2840989"/>
            <a:ext cx="1144270" cy="11468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91178" y="2631439"/>
            <a:ext cx="817541" cy="863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4709" y="3755390"/>
            <a:ext cx="1027430" cy="68384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1600" y="2622550"/>
            <a:ext cx="824229" cy="11823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3250" y="4518659"/>
            <a:ext cx="1184910" cy="4902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1209" y="4744720"/>
            <a:ext cx="1360170" cy="10210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950" y="2532379"/>
            <a:ext cx="882650" cy="881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0939" y="2589529"/>
            <a:ext cx="1017950" cy="8204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9390" y="1540510"/>
            <a:ext cx="979170" cy="9779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3450" y="3535679"/>
            <a:ext cx="1112520" cy="11125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5869" y="2889250"/>
            <a:ext cx="908050" cy="90805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7340" y="5586729"/>
            <a:ext cx="891540" cy="89026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1819" y="5577840"/>
            <a:ext cx="876300" cy="87503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570" y="491490"/>
            <a:ext cx="231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652270"/>
            <a:ext cx="1327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1668779"/>
            <a:ext cx="507555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710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Lower computer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costs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Improved</a:t>
            </a:r>
            <a:r>
              <a:rPr sz="2400" spc="-5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performance:</a:t>
            </a:r>
            <a:endParaRPr sz="2400" dirty="0">
              <a:latin typeface="Times New Roman"/>
              <a:cs typeface="Times New Roman"/>
            </a:endParaRPr>
          </a:p>
          <a:p>
            <a:pPr marL="12700" marR="2089785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Reduced software costs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Instant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</a:t>
            </a:r>
            <a:r>
              <a:rPr sz="2400" spc="-7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updates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Improved document format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compatibility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Unlimited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storage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capacity</a:t>
            </a:r>
            <a:endParaRPr sz="2400" dirty="0">
              <a:latin typeface="Times New Roman"/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Increased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data reliability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Universal document access  Latest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version availability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Easier group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collaboration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Device</a:t>
            </a:r>
            <a:r>
              <a:rPr sz="2400" spc="-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independence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970" y="505459"/>
            <a:ext cx="284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860550"/>
            <a:ext cx="1327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877059"/>
            <a:ext cx="5902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Requires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constant Internet</a:t>
            </a:r>
            <a:r>
              <a:rPr sz="2400" spc="-2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work well with low-speed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connections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Features might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limited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Can </a:t>
            </a:r>
            <a:r>
              <a:rPr sz="2400">
                <a:solidFill>
                  <a:srgbClr val="548DD4"/>
                </a:solidFill>
                <a:latin typeface="Times New Roman"/>
                <a:cs typeface="Times New Roman"/>
              </a:rPr>
              <a:t>be slow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274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</a:t>
            </a:r>
            <a:r>
              <a:rPr sz="3200" spc="-75" dirty="0"/>
              <a:t> </a:t>
            </a:r>
            <a:r>
              <a:rPr sz="3200" dirty="0"/>
              <a:t>Cloud?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39290"/>
            <a:ext cx="635317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term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a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Internet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.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In other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words, we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say that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something,  which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present at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remote</a:t>
            </a:r>
            <a:r>
              <a:rPr sz="2400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location.</a:t>
            </a:r>
            <a:endParaRPr sz="2400">
              <a:latin typeface="Times New Roman"/>
              <a:cs typeface="Times New Roman"/>
            </a:endParaRPr>
          </a:p>
          <a:p>
            <a:pPr marL="12700" marR="487680">
              <a:lnSpc>
                <a:spcPct val="100000"/>
              </a:lnSpc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provide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i.e.,  on public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on private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networks,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i.e.,  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WAN,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VPN.</a:t>
            </a:r>
            <a:endParaRPr sz="2400">
              <a:latin typeface="Times New Roman"/>
              <a:cs typeface="Times New Roman"/>
            </a:endParaRPr>
          </a:p>
          <a:p>
            <a:pPr marL="12700" marR="41148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e-mail,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web conferencing,  customer relationship management (CRM), 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all run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cloud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770" y="491490"/>
            <a:ext cx="283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Cloud</a:t>
            </a:r>
            <a:r>
              <a:rPr spc="-60" dirty="0"/>
              <a:t> </a:t>
            </a:r>
            <a:r>
              <a:rPr spc="-5" dirty="0"/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" y="2840989"/>
            <a:ext cx="1399539" cy="141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00" y="1676400"/>
            <a:ext cx="1451610" cy="116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711" y="1900326"/>
            <a:ext cx="956178" cy="648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3124200"/>
            <a:ext cx="1451610" cy="1256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0600" y="1692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0" y="1710690"/>
            <a:ext cx="2463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Create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an</a:t>
            </a:r>
            <a:r>
              <a:rPr sz="2400" b="1" spc="-6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Account  User name and  password.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31559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500" y="3173729"/>
            <a:ext cx="2861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lives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with</a:t>
            </a:r>
            <a:r>
              <a:rPr sz="2400" b="1" spc="-5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  account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</a:t>
            </a:r>
            <a:r>
              <a:rPr sz="2400" b="1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600" y="42532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0" y="4271009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Log onto any  computer with</a:t>
            </a:r>
            <a:r>
              <a:rPr sz="2400" b="1" spc="-6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Wi-Fi  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find your</a:t>
            </a:r>
            <a:r>
              <a:rPr sz="2400" b="1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491490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Download For</a:t>
            </a:r>
            <a:r>
              <a:rPr spc="-55" dirty="0"/>
              <a:t> </a:t>
            </a:r>
            <a:r>
              <a:rPr spc="-5" dirty="0"/>
              <a:t>Storage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1659890"/>
            <a:ext cx="132715" cy="2233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69" y="1676400"/>
            <a:ext cx="71088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Download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cloud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 to on </a:t>
            </a:r>
            <a:r>
              <a:rPr sz="2400" b="1" u="heavy" dirty="0">
                <a:solidFill>
                  <a:srgbClr val="548DD4"/>
                </a:solidFill>
                <a:uFill>
                  <a:solidFill>
                    <a:srgbClr val="548DD4"/>
                  </a:solidFill>
                </a:uFill>
                <a:latin typeface="Times New Roman"/>
                <a:cs typeface="Times New Roman"/>
              </a:rPr>
              <a:t>your</a:t>
            </a:r>
            <a:r>
              <a:rPr sz="2400" b="1" u="heavy" spc="-5" dirty="0">
                <a:solidFill>
                  <a:srgbClr val="548DD4"/>
                </a:solidFill>
                <a:uFill>
                  <a:solidFill>
                    <a:srgbClr val="548DD4"/>
                  </a:solidFill>
                </a:uFill>
                <a:latin typeface="Times New Roman"/>
                <a:cs typeface="Times New Roman"/>
              </a:rPr>
              <a:t> computer</a:t>
            </a:r>
            <a:endParaRPr sz="2400">
              <a:latin typeface="Times New Roman"/>
              <a:cs typeface="Times New Roman"/>
            </a:endParaRPr>
          </a:p>
          <a:p>
            <a:pPr marL="12700" marR="3131820">
              <a:lnSpc>
                <a:spcPct val="1208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app lives on your</a:t>
            </a:r>
            <a:r>
              <a:rPr sz="2400" spc="-7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Computer  Save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files to the</a:t>
            </a:r>
            <a:r>
              <a:rPr sz="2400" spc="-2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When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connected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the Internet it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sync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cloud 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can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accessed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from any Internet</a:t>
            </a:r>
            <a:r>
              <a:rPr sz="2400" spc="-1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connection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00" y="4191000"/>
            <a:ext cx="81534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720090"/>
            <a:ext cx="64935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Thank</a:t>
            </a:r>
            <a:endParaRPr sz="9600">
              <a:latin typeface="Times New Roman"/>
              <a:cs typeface="Times New Roman"/>
            </a:endParaRPr>
          </a:p>
          <a:p>
            <a:pPr marL="3365500">
              <a:lnSpc>
                <a:spcPct val="100000"/>
              </a:lnSpc>
            </a:pPr>
            <a:r>
              <a:rPr sz="96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y</a:t>
            </a:r>
            <a:r>
              <a:rPr sz="9600" b="1" dirty="0">
                <a:solidFill>
                  <a:srgbClr val="548DD4"/>
                </a:solidFill>
                <a:latin typeface="Times New Roman"/>
                <a:cs typeface="Times New Roman"/>
              </a:rPr>
              <a:t>ou…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786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…?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4813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 Cloud</a:t>
            </a:r>
            <a:r>
              <a:rPr sz="3200" spc="-15" dirty="0"/>
              <a:t> </a:t>
            </a:r>
            <a:r>
              <a:rPr sz="3200" dirty="0"/>
              <a:t>Computing?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96440"/>
            <a:ext cx="7201534" cy="281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51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manipulating,  configuring,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applications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online.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offers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online data storage, infrastructure and</a:t>
            </a:r>
            <a:r>
              <a:rPr sz="2400" spc="-8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54940">
              <a:lnSpc>
                <a:spcPct val="100000"/>
              </a:lnSpc>
              <a:spcBef>
                <a:spcPts val="172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both a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combination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hardware based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resources delivered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network service.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796290"/>
            <a:ext cx="5479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Cloud </a:t>
            </a:r>
            <a:r>
              <a:rPr sz="3200" dirty="0"/>
              <a:t>Computing</a:t>
            </a:r>
            <a:r>
              <a:rPr sz="3200" spc="-25" dirty="0"/>
              <a:t> </a:t>
            </a:r>
            <a:r>
              <a:rPr sz="3200" dirty="0"/>
              <a:t>Architecture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2000" y="1905000"/>
            <a:ext cx="7239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2661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Basic</a:t>
            </a:r>
            <a:r>
              <a:rPr sz="3200" spc="-50" dirty="0"/>
              <a:t> </a:t>
            </a:r>
            <a:r>
              <a:rPr sz="3200" dirty="0"/>
              <a:t>Concepts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39290"/>
            <a:ext cx="7559675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There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are certain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and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working behind the  scene making the cloud computing feasible and accessible 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end users. Following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are the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working models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 computing: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20370" indent="-40767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Deployment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 Models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420370" indent="-40767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3200" b="1" dirty="0">
                <a:solidFill>
                  <a:srgbClr val="548DD4"/>
                </a:solidFill>
                <a:latin typeface="Times New Roman"/>
                <a:cs typeface="Times New Roman"/>
              </a:rPr>
              <a:t>Service</a:t>
            </a:r>
            <a:r>
              <a:rPr sz="3200" b="1" spc="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170" y="491490"/>
            <a:ext cx="392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60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2056129"/>
            <a:ext cx="69703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Deployment models define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to the  cloud, i.e., how the cloud is located?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have</a:t>
            </a:r>
            <a:r>
              <a:rPr sz="2400" spc="-8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any  of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four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types of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access: Public, Private,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Hybrid and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Community.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144269"/>
            <a:ext cx="6357101" cy="460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43890"/>
            <a:ext cx="80949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PUBLIC </a:t>
            </a:r>
            <a:r>
              <a:rPr sz="2400" spc="-5" dirty="0"/>
              <a:t>CLOUD </a:t>
            </a:r>
            <a:r>
              <a:rPr sz="1800" dirty="0">
                <a:solidFill>
                  <a:srgbClr val="000000"/>
                </a:solidFill>
              </a:rPr>
              <a:t>: </a:t>
            </a:r>
            <a:r>
              <a:rPr sz="2000" b="0" dirty="0">
                <a:latin typeface="Times New Roman"/>
                <a:cs typeface="Times New Roman"/>
              </a:rPr>
              <a:t>The </a:t>
            </a:r>
            <a:r>
              <a:rPr sz="2000" spc="-5" dirty="0"/>
              <a:t>Public </a:t>
            </a:r>
            <a:r>
              <a:rPr sz="2000" dirty="0"/>
              <a:t>Cloud </a:t>
            </a:r>
            <a:r>
              <a:rPr sz="2000" b="0" spc="-5" dirty="0">
                <a:latin typeface="Times New Roman"/>
                <a:cs typeface="Times New Roman"/>
              </a:rPr>
              <a:t>allows systems </a:t>
            </a:r>
            <a:r>
              <a:rPr sz="2000" b="0" dirty="0">
                <a:latin typeface="Times New Roman"/>
                <a:cs typeface="Times New Roman"/>
              </a:rPr>
              <a:t>and </a:t>
            </a:r>
            <a:r>
              <a:rPr sz="2000" b="0" spc="-5" dirty="0">
                <a:latin typeface="Times New Roman"/>
                <a:cs typeface="Times New Roman"/>
              </a:rPr>
              <a:t>services to </a:t>
            </a:r>
            <a:r>
              <a:rPr sz="2000" b="0" dirty="0">
                <a:latin typeface="Times New Roman"/>
                <a:cs typeface="Times New Roman"/>
              </a:rPr>
              <a:t>be  </a:t>
            </a:r>
            <a:r>
              <a:rPr sz="2000" b="0" spc="-5" dirty="0">
                <a:latin typeface="Times New Roman"/>
                <a:cs typeface="Times New Roman"/>
              </a:rPr>
              <a:t>easily accessible to </a:t>
            </a:r>
            <a:r>
              <a:rPr sz="2000" b="0" dirty="0">
                <a:latin typeface="Times New Roman"/>
                <a:cs typeface="Times New Roman"/>
              </a:rPr>
              <a:t>the general </a:t>
            </a:r>
            <a:r>
              <a:rPr sz="2000" b="0" spc="-5" dirty="0">
                <a:latin typeface="Times New Roman"/>
                <a:cs typeface="Times New Roman"/>
              </a:rPr>
              <a:t>public. </a:t>
            </a:r>
            <a:r>
              <a:rPr sz="2000" b="0" dirty="0">
                <a:latin typeface="Times New Roman"/>
                <a:cs typeface="Times New Roman"/>
              </a:rPr>
              <a:t>Public </a:t>
            </a:r>
            <a:r>
              <a:rPr sz="2000" b="0" spc="-5" dirty="0">
                <a:latin typeface="Times New Roman"/>
                <a:cs typeface="Times New Roman"/>
              </a:rPr>
              <a:t>cloud </a:t>
            </a:r>
            <a:r>
              <a:rPr sz="2000" b="0" spc="-10" dirty="0">
                <a:latin typeface="Times New Roman"/>
                <a:cs typeface="Times New Roman"/>
              </a:rPr>
              <a:t>may </a:t>
            </a:r>
            <a:r>
              <a:rPr sz="2000" b="0" dirty="0">
                <a:latin typeface="Times New Roman"/>
                <a:cs typeface="Times New Roman"/>
              </a:rPr>
              <a:t>be </a:t>
            </a:r>
            <a:r>
              <a:rPr sz="2000" b="0" spc="-5" dirty="0">
                <a:latin typeface="Times New Roman"/>
                <a:cs typeface="Times New Roman"/>
              </a:rPr>
              <a:t>less </a:t>
            </a:r>
            <a:r>
              <a:rPr sz="2000" b="0" dirty="0">
                <a:latin typeface="Times New Roman"/>
                <a:cs typeface="Times New Roman"/>
              </a:rPr>
              <a:t>secure </a:t>
            </a:r>
            <a:r>
              <a:rPr sz="2000" b="0" spc="-5" dirty="0">
                <a:latin typeface="Times New Roman"/>
                <a:cs typeface="Times New Roman"/>
              </a:rPr>
              <a:t>because  </a:t>
            </a:r>
            <a:r>
              <a:rPr sz="2000" b="0" dirty="0">
                <a:latin typeface="Times New Roman"/>
                <a:cs typeface="Times New Roman"/>
              </a:rPr>
              <a:t>of </a:t>
            </a:r>
            <a:r>
              <a:rPr sz="2000" b="0" spc="-10" dirty="0">
                <a:latin typeface="Times New Roman"/>
                <a:cs typeface="Times New Roman"/>
              </a:rPr>
              <a:t>its </a:t>
            </a:r>
            <a:r>
              <a:rPr sz="2000" b="0" dirty="0">
                <a:latin typeface="Times New Roman"/>
                <a:cs typeface="Times New Roman"/>
              </a:rPr>
              <a:t>openness, e.g.,</a:t>
            </a:r>
            <a:r>
              <a:rPr sz="2000" b="0" spc="3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e-mail.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2167890"/>
            <a:ext cx="823404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PRIVATE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Private Cloud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allows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systems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and services to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be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accessible within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organization.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It offers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increased security because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of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its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private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nature.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90830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COMMUNITY 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Community 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allows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systems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and 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to be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accessible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by group of</a:t>
            </a:r>
            <a:r>
              <a:rPr sz="2000" spc="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58445">
              <a:lnSpc>
                <a:spcPct val="100000"/>
              </a:lnSpc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HYBRID CLOUD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548DD4"/>
                </a:solidFill>
                <a:latin typeface="Times New Roman"/>
                <a:cs typeface="Times New Roman"/>
              </a:rPr>
              <a:t>Hybrid 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is </a:t>
            </a:r>
            <a:r>
              <a:rPr sz="2000" spc="-10" dirty="0">
                <a:solidFill>
                  <a:srgbClr val="548DD4"/>
                </a:solidFill>
                <a:latin typeface="Times New Roman"/>
                <a:cs typeface="Times New Roman"/>
              </a:rPr>
              <a:t>mixture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of public and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private 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cloud. However,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the critical activities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performed using private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while 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non-critical activities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performed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using </a:t>
            </a:r>
            <a:r>
              <a:rPr sz="2000" spc="-5" dirty="0">
                <a:solidFill>
                  <a:srgbClr val="548DD4"/>
                </a:solidFill>
                <a:latin typeface="Times New Roman"/>
                <a:cs typeface="Times New Roman"/>
              </a:rPr>
              <a:t>public</a:t>
            </a:r>
            <a:r>
              <a:rPr sz="2000" spc="5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48DD4"/>
                </a:solidFill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370" y="567690"/>
            <a:ext cx="297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</a:t>
            </a:r>
            <a:r>
              <a:rPr sz="3600" b="1" spc="-9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548DD4"/>
                </a:solidFill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439" y="2167890"/>
            <a:ext cx="6716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Service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are the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reference 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Cloud Computing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is based. These can be categorized  into three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basic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service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models </a:t>
            </a:r>
            <a:r>
              <a:rPr sz="2400" dirty="0">
                <a:solidFill>
                  <a:srgbClr val="548DD4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548DD4"/>
                </a:solidFill>
                <a:latin typeface="Times New Roman"/>
                <a:cs typeface="Times New Roman"/>
              </a:rPr>
              <a:t>listed </a:t>
            </a:r>
            <a:r>
              <a:rPr sz="2400" spc="5" dirty="0">
                <a:solidFill>
                  <a:srgbClr val="548DD4"/>
                </a:solidFill>
                <a:latin typeface="Times New Roman"/>
                <a:cs typeface="Times New Roman"/>
              </a:rPr>
              <a:t>below</a:t>
            </a:r>
            <a:r>
              <a:rPr sz="2000" spc="5" dirty="0">
                <a:solidFill>
                  <a:srgbClr val="548DD4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749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INTRODUCTION</vt:lpstr>
      <vt:lpstr>What is Cloud?</vt:lpstr>
      <vt:lpstr>What is Cloud Computing?</vt:lpstr>
      <vt:lpstr>Cloud Computing Architecture</vt:lpstr>
      <vt:lpstr>Basic Concepts</vt:lpstr>
      <vt:lpstr>Deployment Models</vt:lpstr>
      <vt:lpstr>PowerPoint Presentation</vt:lpstr>
      <vt:lpstr>PUBLIC CLOUD : The Public Cloud allows systems and services to be  easily accessible to the general public. Public cloud may be less secure because  of its openness, e.g., e-mail.</vt:lpstr>
      <vt:lpstr>PowerPoint Presentation</vt:lpstr>
      <vt:lpstr>PowerPoint Presentation</vt:lpstr>
      <vt:lpstr>Infrastructure as a Service (IaaS)</vt:lpstr>
      <vt:lpstr>IaaS Examples</vt:lpstr>
      <vt:lpstr>Platform as a Service (PaaS)</vt:lpstr>
      <vt:lpstr>PaaS Examples</vt:lpstr>
      <vt:lpstr>Software as a Service (SaaS)</vt:lpstr>
      <vt:lpstr>SaaS Examples</vt:lpstr>
      <vt:lpstr>Do you Use the Cloud?</vt:lpstr>
      <vt:lpstr>Advantages</vt:lpstr>
      <vt:lpstr>Disadvantages</vt:lpstr>
      <vt:lpstr>Cloud Storage</vt:lpstr>
      <vt:lpstr>Download For Storage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RAMANA</dc:creator>
  <cp:lastModifiedBy>REDDY, RAMANA</cp:lastModifiedBy>
  <cp:revision>1</cp:revision>
  <dcterms:created xsi:type="dcterms:W3CDTF">2019-06-09T15:13:30Z</dcterms:created>
  <dcterms:modified xsi:type="dcterms:W3CDTF">2019-10-23T03:19:58Z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2019-06-09T00:00:00Z</vt:filetime>
  </property>
</Properties>
</file>