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34"/>
  </p:notesMasterIdLst>
  <p:handoutMasterIdLst>
    <p:handoutMasterId r:id="rId35"/>
  </p:handoutMasterIdLst>
  <p:sldIdLst>
    <p:sldId id="258" r:id="rId2"/>
    <p:sldId id="750" r:id="rId3"/>
    <p:sldId id="726" r:id="rId4"/>
    <p:sldId id="731" r:id="rId5"/>
    <p:sldId id="748" r:id="rId6"/>
    <p:sldId id="749" r:id="rId7"/>
    <p:sldId id="740" r:id="rId8"/>
    <p:sldId id="716" r:id="rId9"/>
    <p:sldId id="661" r:id="rId10"/>
    <p:sldId id="711" r:id="rId11"/>
    <p:sldId id="717" r:id="rId12"/>
    <p:sldId id="710" r:id="rId13"/>
    <p:sldId id="732" r:id="rId14"/>
    <p:sldId id="751" r:id="rId15"/>
    <p:sldId id="741" r:id="rId16"/>
    <p:sldId id="718" r:id="rId17"/>
    <p:sldId id="754" r:id="rId18"/>
    <p:sldId id="755" r:id="rId19"/>
    <p:sldId id="719" r:id="rId20"/>
    <p:sldId id="720" r:id="rId21"/>
    <p:sldId id="722" r:id="rId22"/>
    <p:sldId id="728" r:id="rId23"/>
    <p:sldId id="727" r:id="rId24"/>
    <p:sldId id="697" r:id="rId25"/>
    <p:sldId id="694" r:id="rId26"/>
    <p:sldId id="723" r:id="rId27"/>
    <p:sldId id="687" r:id="rId28"/>
    <p:sldId id="753" r:id="rId29"/>
    <p:sldId id="715" r:id="rId30"/>
    <p:sldId id="663" r:id="rId31"/>
    <p:sldId id="752" r:id="rId32"/>
    <p:sldId id="686" r:id="rId33"/>
  </p:sldIdLst>
  <p:sldSz cx="12188825" cy="6858000"/>
  <p:notesSz cx="6858000" cy="9144000"/>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CE4E4"/>
    <a:srgbClr val="0188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3145" autoAdjust="0"/>
    <p:restoredTop sz="99824" autoAdjust="0"/>
  </p:normalViewPr>
  <p:slideViewPr>
    <p:cSldViewPr snapToGrid="0">
      <p:cViewPr varScale="1">
        <p:scale>
          <a:sx n="74" d="100"/>
          <a:sy n="74" d="100"/>
        </p:scale>
        <p:origin x="-246" y="-102"/>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3" d="100"/>
          <a:sy n="83" d="100"/>
        </p:scale>
        <p:origin x="-387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CE9DEA-2E12-46F3-BFD9-1ECBA816BB2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2B574B72-2942-4237-A91D-E04F67D4E668}">
      <dgm:prSet phldrT="[Text]" custT="1"/>
      <dgm:spPr/>
      <dgm:t>
        <a:bodyPr/>
        <a:lstStyle/>
        <a:p>
          <a:r>
            <a:rPr lang="en-US" sz="2000" dirty="0"/>
            <a:t>Plan</a:t>
          </a:r>
        </a:p>
      </dgm:t>
    </dgm:pt>
    <dgm:pt modelId="{803593FB-CB58-441F-8EC6-5C1B0C18B41B}" type="parTrans" cxnId="{183BA9A3-C1D9-4F22-977E-11E918A3865B}">
      <dgm:prSet/>
      <dgm:spPr/>
      <dgm:t>
        <a:bodyPr/>
        <a:lstStyle/>
        <a:p>
          <a:endParaRPr lang="en-US" sz="2800"/>
        </a:p>
      </dgm:t>
    </dgm:pt>
    <dgm:pt modelId="{8619F1E7-95DC-4937-97CF-11E1720E06A6}" type="sibTrans" cxnId="{183BA9A3-C1D9-4F22-977E-11E918A3865B}">
      <dgm:prSet custT="1"/>
      <dgm:spPr>
        <a:solidFill>
          <a:srgbClr val="C00000"/>
        </a:solidFill>
      </dgm:spPr>
      <dgm:t>
        <a:bodyPr/>
        <a:lstStyle/>
        <a:p>
          <a:endParaRPr lang="en-US" sz="1600"/>
        </a:p>
      </dgm:t>
    </dgm:pt>
    <dgm:pt modelId="{10BA47C1-38F6-4C60-9032-EC97923D1BE6}">
      <dgm:prSet phldrT="[Text]" custT="1"/>
      <dgm:spPr/>
      <dgm:t>
        <a:bodyPr/>
        <a:lstStyle/>
        <a:p>
          <a:r>
            <a:rPr lang="en-US" sz="2000" dirty="0"/>
            <a:t>Code</a:t>
          </a:r>
        </a:p>
      </dgm:t>
    </dgm:pt>
    <dgm:pt modelId="{8C5CADA6-23D9-4578-A120-2B18F6E012D4}" type="parTrans" cxnId="{2B71FC04-17E8-4288-8CA5-004095E35D96}">
      <dgm:prSet/>
      <dgm:spPr/>
      <dgm:t>
        <a:bodyPr/>
        <a:lstStyle/>
        <a:p>
          <a:endParaRPr lang="en-US" sz="2800"/>
        </a:p>
      </dgm:t>
    </dgm:pt>
    <dgm:pt modelId="{734A6879-D66E-449F-9017-2D7497CF2866}" type="sibTrans" cxnId="{2B71FC04-17E8-4288-8CA5-004095E35D96}">
      <dgm:prSet custT="1"/>
      <dgm:spPr>
        <a:solidFill>
          <a:srgbClr val="C00000"/>
        </a:solidFill>
      </dgm:spPr>
      <dgm:t>
        <a:bodyPr/>
        <a:lstStyle/>
        <a:p>
          <a:endParaRPr lang="en-US" sz="1600"/>
        </a:p>
      </dgm:t>
    </dgm:pt>
    <dgm:pt modelId="{3A9BC1BA-7E2B-4198-845F-139F4691A82E}">
      <dgm:prSet phldrT="[Text]" custT="1"/>
      <dgm:spPr/>
      <dgm:t>
        <a:bodyPr/>
        <a:lstStyle/>
        <a:p>
          <a:r>
            <a:rPr lang="en-US" sz="2000" dirty="0"/>
            <a:t>Build</a:t>
          </a:r>
        </a:p>
      </dgm:t>
    </dgm:pt>
    <dgm:pt modelId="{7EC0343F-A17D-40FA-B0B2-26A39D2A55AF}" type="parTrans" cxnId="{9466CE64-DFBC-411F-A0EE-7D6200CC32A5}">
      <dgm:prSet/>
      <dgm:spPr/>
      <dgm:t>
        <a:bodyPr/>
        <a:lstStyle/>
        <a:p>
          <a:endParaRPr lang="en-US" sz="2800"/>
        </a:p>
      </dgm:t>
    </dgm:pt>
    <dgm:pt modelId="{2943492C-9987-4E71-B167-D5A67F798600}" type="sibTrans" cxnId="{9466CE64-DFBC-411F-A0EE-7D6200CC32A5}">
      <dgm:prSet custT="1"/>
      <dgm:spPr>
        <a:solidFill>
          <a:srgbClr val="C00000"/>
        </a:solidFill>
      </dgm:spPr>
      <dgm:t>
        <a:bodyPr/>
        <a:lstStyle/>
        <a:p>
          <a:endParaRPr lang="en-US" sz="1600"/>
        </a:p>
      </dgm:t>
    </dgm:pt>
    <dgm:pt modelId="{4BD04B1D-5574-4D8B-9766-4B93DE6F824B}">
      <dgm:prSet phldrT="[Text]" custT="1"/>
      <dgm:spPr/>
      <dgm:t>
        <a:bodyPr/>
        <a:lstStyle/>
        <a:p>
          <a:r>
            <a:rPr lang="en-US" sz="2000" dirty="0"/>
            <a:t>Release</a:t>
          </a:r>
        </a:p>
      </dgm:t>
    </dgm:pt>
    <dgm:pt modelId="{05DD38FE-729F-4396-A721-CB884FF83DC1}" type="parTrans" cxnId="{6B81DACD-4CAE-4918-9FFD-D61CC88CC59F}">
      <dgm:prSet/>
      <dgm:spPr/>
      <dgm:t>
        <a:bodyPr/>
        <a:lstStyle/>
        <a:p>
          <a:endParaRPr lang="en-US" sz="2800"/>
        </a:p>
      </dgm:t>
    </dgm:pt>
    <dgm:pt modelId="{5C5B130E-FD2C-4318-9CFF-E2C140D65ACD}" type="sibTrans" cxnId="{6B81DACD-4CAE-4918-9FFD-D61CC88CC59F}">
      <dgm:prSet custT="1"/>
      <dgm:spPr>
        <a:solidFill>
          <a:srgbClr val="C00000"/>
        </a:solidFill>
      </dgm:spPr>
      <dgm:t>
        <a:bodyPr/>
        <a:lstStyle/>
        <a:p>
          <a:endParaRPr lang="en-US" sz="1600"/>
        </a:p>
      </dgm:t>
    </dgm:pt>
    <dgm:pt modelId="{891B3CE6-85A5-4011-8E6C-74D87E4401FD}">
      <dgm:prSet phldrT="[Text]" custT="1"/>
      <dgm:spPr>
        <a:solidFill>
          <a:schemeClr val="accent1"/>
        </a:solidFill>
      </dgm:spPr>
      <dgm:t>
        <a:bodyPr/>
        <a:lstStyle/>
        <a:p>
          <a:r>
            <a:rPr lang="en-US" sz="2000" dirty="0"/>
            <a:t>Deploy</a:t>
          </a:r>
        </a:p>
      </dgm:t>
    </dgm:pt>
    <dgm:pt modelId="{B67E717C-193E-4955-95EF-D25CC30D8DB9}" type="parTrans" cxnId="{931D4395-BCDF-4FEF-96D1-6BA50F536BB1}">
      <dgm:prSet/>
      <dgm:spPr/>
      <dgm:t>
        <a:bodyPr/>
        <a:lstStyle/>
        <a:p>
          <a:endParaRPr lang="en-US" sz="2800"/>
        </a:p>
      </dgm:t>
    </dgm:pt>
    <dgm:pt modelId="{341D18A5-786E-4C25-A3C5-4190179BD968}" type="sibTrans" cxnId="{931D4395-BCDF-4FEF-96D1-6BA50F536BB1}">
      <dgm:prSet custT="1"/>
      <dgm:spPr>
        <a:solidFill>
          <a:srgbClr val="C00000"/>
        </a:solidFill>
      </dgm:spPr>
      <dgm:t>
        <a:bodyPr/>
        <a:lstStyle/>
        <a:p>
          <a:endParaRPr lang="en-US" sz="1600"/>
        </a:p>
      </dgm:t>
    </dgm:pt>
    <dgm:pt modelId="{9D227881-61C2-4019-A531-D4ABE481FF1A}">
      <dgm:prSet phldrT="[Text]" custT="1"/>
      <dgm:spPr/>
      <dgm:t>
        <a:bodyPr/>
        <a:lstStyle/>
        <a:p>
          <a:r>
            <a:rPr lang="en-US" sz="2000" dirty="0"/>
            <a:t>Test</a:t>
          </a:r>
        </a:p>
      </dgm:t>
    </dgm:pt>
    <dgm:pt modelId="{D47F03F9-CB79-493A-AAFB-75F190A20A9E}" type="parTrans" cxnId="{03C79948-4CA3-413E-A11C-7179B6B7A1B3}">
      <dgm:prSet/>
      <dgm:spPr/>
      <dgm:t>
        <a:bodyPr/>
        <a:lstStyle/>
        <a:p>
          <a:endParaRPr lang="en-US" sz="2800"/>
        </a:p>
      </dgm:t>
    </dgm:pt>
    <dgm:pt modelId="{8AED7D60-4877-4102-9C13-D5A15450DD6F}" type="sibTrans" cxnId="{03C79948-4CA3-413E-A11C-7179B6B7A1B3}">
      <dgm:prSet custT="1"/>
      <dgm:spPr>
        <a:solidFill>
          <a:srgbClr val="C00000"/>
        </a:solidFill>
      </dgm:spPr>
      <dgm:t>
        <a:bodyPr/>
        <a:lstStyle/>
        <a:p>
          <a:endParaRPr lang="en-US" sz="1600"/>
        </a:p>
      </dgm:t>
    </dgm:pt>
    <dgm:pt modelId="{E2E9A454-CBC2-4001-B8AC-73A933FAC260}">
      <dgm:prSet phldrT="[Text]" custT="1"/>
      <dgm:spPr>
        <a:solidFill>
          <a:schemeClr val="accent1"/>
        </a:solidFill>
      </dgm:spPr>
      <dgm:t>
        <a:bodyPr/>
        <a:lstStyle/>
        <a:p>
          <a:r>
            <a:rPr lang="en-US" sz="2000" dirty="0"/>
            <a:t>Operate</a:t>
          </a:r>
        </a:p>
      </dgm:t>
    </dgm:pt>
    <dgm:pt modelId="{667AFB8F-2B07-4DE0-AA6B-9179757FDB1B}" type="parTrans" cxnId="{790C4735-1D44-4DE7-A68A-3E09BEC200E4}">
      <dgm:prSet/>
      <dgm:spPr/>
      <dgm:t>
        <a:bodyPr/>
        <a:lstStyle/>
        <a:p>
          <a:endParaRPr lang="en-US" sz="2800"/>
        </a:p>
      </dgm:t>
    </dgm:pt>
    <dgm:pt modelId="{52A52756-ADEF-4B1C-AC3D-D6C1007DD5DE}" type="sibTrans" cxnId="{790C4735-1D44-4DE7-A68A-3E09BEC200E4}">
      <dgm:prSet custT="1"/>
      <dgm:spPr>
        <a:solidFill>
          <a:srgbClr val="C00000"/>
        </a:solidFill>
      </dgm:spPr>
      <dgm:t>
        <a:bodyPr/>
        <a:lstStyle/>
        <a:p>
          <a:endParaRPr lang="en-US" sz="1600"/>
        </a:p>
      </dgm:t>
    </dgm:pt>
    <dgm:pt modelId="{15D8BBDF-D880-4248-A110-794DE3A78BB8}">
      <dgm:prSet phldrT="[Text]" custT="1"/>
      <dgm:spPr>
        <a:solidFill>
          <a:schemeClr val="accent1"/>
        </a:solidFill>
      </dgm:spPr>
      <dgm:t>
        <a:bodyPr/>
        <a:lstStyle/>
        <a:p>
          <a:r>
            <a:rPr lang="en-US" sz="2000" dirty="0"/>
            <a:t>Monitor</a:t>
          </a:r>
        </a:p>
      </dgm:t>
    </dgm:pt>
    <dgm:pt modelId="{223828A3-10BA-4A17-B83D-FFDC596E4E27}" type="parTrans" cxnId="{79F44561-0A6A-45EA-95FE-3DBCA0216449}">
      <dgm:prSet/>
      <dgm:spPr/>
      <dgm:t>
        <a:bodyPr/>
        <a:lstStyle/>
        <a:p>
          <a:endParaRPr lang="en-US" sz="2800"/>
        </a:p>
      </dgm:t>
    </dgm:pt>
    <dgm:pt modelId="{BC44D5AB-A845-47BE-8D0B-B9579B7E065B}" type="sibTrans" cxnId="{79F44561-0A6A-45EA-95FE-3DBCA0216449}">
      <dgm:prSet custT="1"/>
      <dgm:spPr>
        <a:solidFill>
          <a:srgbClr val="C00000"/>
        </a:solidFill>
      </dgm:spPr>
      <dgm:t>
        <a:bodyPr/>
        <a:lstStyle/>
        <a:p>
          <a:endParaRPr lang="en-US" sz="1600"/>
        </a:p>
      </dgm:t>
    </dgm:pt>
    <dgm:pt modelId="{756E087B-A1B0-40BB-929B-65E7AE0ABE2B}" type="pres">
      <dgm:prSet presAssocID="{F9CE9DEA-2E12-46F3-BFD9-1ECBA816BB28}" presName="cycle" presStyleCnt="0">
        <dgm:presLayoutVars>
          <dgm:dir/>
          <dgm:resizeHandles val="exact"/>
        </dgm:presLayoutVars>
      </dgm:prSet>
      <dgm:spPr/>
      <dgm:t>
        <a:bodyPr/>
        <a:lstStyle/>
        <a:p>
          <a:endParaRPr lang="en-US"/>
        </a:p>
      </dgm:t>
    </dgm:pt>
    <dgm:pt modelId="{B9CBD377-91E8-48A5-9E10-AFA6E258E572}" type="pres">
      <dgm:prSet presAssocID="{2B574B72-2942-4237-A91D-E04F67D4E668}" presName="node" presStyleLbl="node1" presStyleIdx="0" presStyleCnt="8" custScaleX="132777" custScaleY="125496">
        <dgm:presLayoutVars>
          <dgm:bulletEnabled val="1"/>
        </dgm:presLayoutVars>
      </dgm:prSet>
      <dgm:spPr/>
      <dgm:t>
        <a:bodyPr/>
        <a:lstStyle/>
        <a:p>
          <a:endParaRPr lang="en-US"/>
        </a:p>
      </dgm:t>
    </dgm:pt>
    <dgm:pt modelId="{C8CBE000-BAC0-4E2C-92FB-32B3BDEB3FEA}" type="pres">
      <dgm:prSet presAssocID="{8619F1E7-95DC-4937-97CF-11E1720E06A6}" presName="sibTrans" presStyleLbl="sibTrans2D1" presStyleIdx="0" presStyleCnt="8" custScaleX="206502" custScaleY="107922"/>
      <dgm:spPr/>
      <dgm:t>
        <a:bodyPr/>
        <a:lstStyle/>
        <a:p>
          <a:endParaRPr lang="en-US"/>
        </a:p>
      </dgm:t>
    </dgm:pt>
    <dgm:pt modelId="{1356AF1B-3B4D-4924-8389-7838C8709514}" type="pres">
      <dgm:prSet presAssocID="{8619F1E7-95DC-4937-97CF-11E1720E06A6}" presName="connectorText" presStyleLbl="sibTrans2D1" presStyleIdx="0" presStyleCnt="8"/>
      <dgm:spPr/>
      <dgm:t>
        <a:bodyPr/>
        <a:lstStyle/>
        <a:p>
          <a:endParaRPr lang="en-US"/>
        </a:p>
      </dgm:t>
    </dgm:pt>
    <dgm:pt modelId="{921995DF-C459-496B-8205-285FD31BEDB8}" type="pres">
      <dgm:prSet presAssocID="{10BA47C1-38F6-4C60-9032-EC97923D1BE6}" presName="node" presStyleLbl="node1" presStyleIdx="1" presStyleCnt="8" custScaleX="132777" custScaleY="125496">
        <dgm:presLayoutVars>
          <dgm:bulletEnabled val="1"/>
        </dgm:presLayoutVars>
      </dgm:prSet>
      <dgm:spPr/>
      <dgm:t>
        <a:bodyPr/>
        <a:lstStyle/>
        <a:p>
          <a:endParaRPr lang="en-US"/>
        </a:p>
      </dgm:t>
    </dgm:pt>
    <dgm:pt modelId="{1B44478B-B2C3-4EBA-9060-AA3CF15843CE}" type="pres">
      <dgm:prSet presAssocID="{734A6879-D66E-449F-9017-2D7497CF2866}" presName="sibTrans" presStyleLbl="sibTrans2D1" presStyleIdx="1" presStyleCnt="8" custScaleX="206503" custScaleY="107922"/>
      <dgm:spPr/>
      <dgm:t>
        <a:bodyPr/>
        <a:lstStyle/>
        <a:p>
          <a:endParaRPr lang="en-US"/>
        </a:p>
      </dgm:t>
    </dgm:pt>
    <dgm:pt modelId="{5280EA3A-E827-4389-BC49-D186D8E61061}" type="pres">
      <dgm:prSet presAssocID="{734A6879-D66E-449F-9017-2D7497CF2866}" presName="connectorText" presStyleLbl="sibTrans2D1" presStyleIdx="1" presStyleCnt="8"/>
      <dgm:spPr/>
      <dgm:t>
        <a:bodyPr/>
        <a:lstStyle/>
        <a:p>
          <a:endParaRPr lang="en-US"/>
        </a:p>
      </dgm:t>
    </dgm:pt>
    <dgm:pt modelId="{19002FD3-1D45-4C90-B3CB-722D66CB1629}" type="pres">
      <dgm:prSet presAssocID="{3A9BC1BA-7E2B-4198-845F-139F4691A82E}" presName="node" presStyleLbl="node1" presStyleIdx="2" presStyleCnt="8" custScaleX="132777" custScaleY="125496">
        <dgm:presLayoutVars>
          <dgm:bulletEnabled val="1"/>
        </dgm:presLayoutVars>
      </dgm:prSet>
      <dgm:spPr/>
      <dgm:t>
        <a:bodyPr/>
        <a:lstStyle/>
        <a:p>
          <a:endParaRPr lang="en-US"/>
        </a:p>
      </dgm:t>
    </dgm:pt>
    <dgm:pt modelId="{6627E2C1-DC7C-4251-A378-E99D09C250B6}" type="pres">
      <dgm:prSet presAssocID="{2943492C-9987-4E71-B167-D5A67F798600}" presName="sibTrans" presStyleLbl="sibTrans2D1" presStyleIdx="2" presStyleCnt="8" custScaleX="206503" custScaleY="107922"/>
      <dgm:spPr/>
      <dgm:t>
        <a:bodyPr/>
        <a:lstStyle/>
        <a:p>
          <a:endParaRPr lang="en-US"/>
        </a:p>
      </dgm:t>
    </dgm:pt>
    <dgm:pt modelId="{E5A0B397-236F-46AF-9166-FAC671BA98A1}" type="pres">
      <dgm:prSet presAssocID="{2943492C-9987-4E71-B167-D5A67F798600}" presName="connectorText" presStyleLbl="sibTrans2D1" presStyleIdx="2" presStyleCnt="8"/>
      <dgm:spPr/>
      <dgm:t>
        <a:bodyPr/>
        <a:lstStyle/>
        <a:p>
          <a:endParaRPr lang="en-US"/>
        </a:p>
      </dgm:t>
    </dgm:pt>
    <dgm:pt modelId="{10949044-E751-4988-B415-13AF646548E6}" type="pres">
      <dgm:prSet presAssocID="{9D227881-61C2-4019-A531-D4ABE481FF1A}" presName="node" presStyleLbl="node1" presStyleIdx="3" presStyleCnt="8" custScaleX="132777" custScaleY="125496">
        <dgm:presLayoutVars>
          <dgm:bulletEnabled val="1"/>
        </dgm:presLayoutVars>
      </dgm:prSet>
      <dgm:spPr/>
      <dgm:t>
        <a:bodyPr/>
        <a:lstStyle/>
        <a:p>
          <a:endParaRPr lang="en-US"/>
        </a:p>
      </dgm:t>
    </dgm:pt>
    <dgm:pt modelId="{49698E37-8755-4A6B-8604-65F60579B5DA}" type="pres">
      <dgm:prSet presAssocID="{8AED7D60-4877-4102-9C13-D5A15450DD6F}" presName="sibTrans" presStyleLbl="sibTrans2D1" presStyleIdx="3" presStyleCnt="8" custScaleX="206502" custScaleY="107922"/>
      <dgm:spPr/>
      <dgm:t>
        <a:bodyPr/>
        <a:lstStyle/>
        <a:p>
          <a:endParaRPr lang="en-US"/>
        </a:p>
      </dgm:t>
    </dgm:pt>
    <dgm:pt modelId="{D27A938D-7490-48E7-879F-3B834FF6163A}" type="pres">
      <dgm:prSet presAssocID="{8AED7D60-4877-4102-9C13-D5A15450DD6F}" presName="connectorText" presStyleLbl="sibTrans2D1" presStyleIdx="3" presStyleCnt="8"/>
      <dgm:spPr/>
      <dgm:t>
        <a:bodyPr/>
        <a:lstStyle/>
        <a:p>
          <a:endParaRPr lang="en-US"/>
        </a:p>
      </dgm:t>
    </dgm:pt>
    <dgm:pt modelId="{B071A131-1C59-43B0-9E84-7683CD900311}" type="pres">
      <dgm:prSet presAssocID="{4BD04B1D-5574-4D8B-9766-4B93DE6F824B}" presName="node" presStyleLbl="node1" presStyleIdx="4" presStyleCnt="8" custScaleX="132777" custScaleY="125496">
        <dgm:presLayoutVars>
          <dgm:bulletEnabled val="1"/>
        </dgm:presLayoutVars>
      </dgm:prSet>
      <dgm:spPr/>
      <dgm:t>
        <a:bodyPr/>
        <a:lstStyle/>
        <a:p>
          <a:endParaRPr lang="en-US"/>
        </a:p>
      </dgm:t>
    </dgm:pt>
    <dgm:pt modelId="{82A5FABA-08A6-4FFF-8A0A-FB9FF825CDAC}" type="pres">
      <dgm:prSet presAssocID="{5C5B130E-FD2C-4318-9CFF-E2C140D65ACD}" presName="sibTrans" presStyleLbl="sibTrans2D1" presStyleIdx="4" presStyleCnt="8" custScaleX="206502" custScaleY="107922"/>
      <dgm:spPr/>
      <dgm:t>
        <a:bodyPr/>
        <a:lstStyle/>
        <a:p>
          <a:endParaRPr lang="en-US"/>
        </a:p>
      </dgm:t>
    </dgm:pt>
    <dgm:pt modelId="{2380E33C-5C10-4F31-913C-0BEB12A3D77E}" type="pres">
      <dgm:prSet presAssocID="{5C5B130E-FD2C-4318-9CFF-E2C140D65ACD}" presName="connectorText" presStyleLbl="sibTrans2D1" presStyleIdx="4" presStyleCnt="8"/>
      <dgm:spPr/>
      <dgm:t>
        <a:bodyPr/>
        <a:lstStyle/>
        <a:p>
          <a:endParaRPr lang="en-US"/>
        </a:p>
      </dgm:t>
    </dgm:pt>
    <dgm:pt modelId="{FA24563D-2B25-41CB-A792-44E6B2C89CA7}" type="pres">
      <dgm:prSet presAssocID="{891B3CE6-85A5-4011-8E6C-74D87E4401FD}" presName="node" presStyleLbl="node1" presStyleIdx="5" presStyleCnt="8" custScaleX="132777" custScaleY="125496">
        <dgm:presLayoutVars>
          <dgm:bulletEnabled val="1"/>
        </dgm:presLayoutVars>
      </dgm:prSet>
      <dgm:spPr/>
      <dgm:t>
        <a:bodyPr/>
        <a:lstStyle/>
        <a:p>
          <a:endParaRPr lang="en-US"/>
        </a:p>
      </dgm:t>
    </dgm:pt>
    <dgm:pt modelId="{20E3763F-DB66-42BA-9DF4-50ED21CECF09}" type="pres">
      <dgm:prSet presAssocID="{341D18A5-786E-4C25-A3C5-4190179BD968}" presName="sibTrans" presStyleLbl="sibTrans2D1" presStyleIdx="5" presStyleCnt="8" custScaleX="206503" custScaleY="107922"/>
      <dgm:spPr/>
      <dgm:t>
        <a:bodyPr/>
        <a:lstStyle/>
        <a:p>
          <a:endParaRPr lang="en-US"/>
        </a:p>
      </dgm:t>
    </dgm:pt>
    <dgm:pt modelId="{845FC755-9F89-4EB7-9940-02BBE36C199A}" type="pres">
      <dgm:prSet presAssocID="{341D18A5-786E-4C25-A3C5-4190179BD968}" presName="connectorText" presStyleLbl="sibTrans2D1" presStyleIdx="5" presStyleCnt="8"/>
      <dgm:spPr/>
      <dgm:t>
        <a:bodyPr/>
        <a:lstStyle/>
        <a:p>
          <a:endParaRPr lang="en-US"/>
        </a:p>
      </dgm:t>
    </dgm:pt>
    <dgm:pt modelId="{0AF0900F-BDED-4CAF-A66C-1E6E4FB329D3}" type="pres">
      <dgm:prSet presAssocID="{E2E9A454-CBC2-4001-B8AC-73A933FAC260}" presName="node" presStyleLbl="node1" presStyleIdx="6" presStyleCnt="8" custScaleX="132777" custScaleY="125496">
        <dgm:presLayoutVars>
          <dgm:bulletEnabled val="1"/>
        </dgm:presLayoutVars>
      </dgm:prSet>
      <dgm:spPr/>
      <dgm:t>
        <a:bodyPr/>
        <a:lstStyle/>
        <a:p>
          <a:endParaRPr lang="en-US"/>
        </a:p>
      </dgm:t>
    </dgm:pt>
    <dgm:pt modelId="{A8DD2D5D-C587-4D7B-8F78-74ABE27C3667}" type="pres">
      <dgm:prSet presAssocID="{52A52756-ADEF-4B1C-AC3D-D6C1007DD5DE}" presName="sibTrans" presStyleLbl="sibTrans2D1" presStyleIdx="6" presStyleCnt="8" custScaleX="206503" custScaleY="107922"/>
      <dgm:spPr/>
      <dgm:t>
        <a:bodyPr/>
        <a:lstStyle/>
        <a:p>
          <a:endParaRPr lang="en-US"/>
        </a:p>
      </dgm:t>
    </dgm:pt>
    <dgm:pt modelId="{95A1BA3E-E56C-494D-8232-C2FFD2C5FFD4}" type="pres">
      <dgm:prSet presAssocID="{52A52756-ADEF-4B1C-AC3D-D6C1007DD5DE}" presName="connectorText" presStyleLbl="sibTrans2D1" presStyleIdx="6" presStyleCnt="8"/>
      <dgm:spPr/>
      <dgm:t>
        <a:bodyPr/>
        <a:lstStyle/>
        <a:p>
          <a:endParaRPr lang="en-US"/>
        </a:p>
      </dgm:t>
    </dgm:pt>
    <dgm:pt modelId="{2C1E21E9-846D-4D8B-AE18-761B45CFDD4C}" type="pres">
      <dgm:prSet presAssocID="{15D8BBDF-D880-4248-A110-794DE3A78BB8}" presName="node" presStyleLbl="node1" presStyleIdx="7" presStyleCnt="8" custScaleX="132777" custScaleY="125496">
        <dgm:presLayoutVars>
          <dgm:bulletEnabled val="1"/>
        </dgm:presLayoutVars>
      </dgm:prSet>
      <dgm:spPr/>
      <dgm:t>
        <a:bodyPr/>
        <a:lstStyle/>
        <a:p>
          <a:endParaRPr lang="en-US"/>
        </a:p>
      </dgm:t>
    </dgm:pt>
    <dgm:pt modelId="{19FB5195-4AA1-40B6-907A-FA7E8F4C5284}" type="pres">
      <dgm:prSet presAssocID="{BC44D5AB-A845-47BE-8D0B-B9579B7E065B}" presName="sibTrans" presStyleLbl="sibTrans2D1" presStyleIdx="7" presStyleCnt="8" custScaleX="206502" custScaleY="107922"/>
      <dgm:spPr/>
      <dgm:t>
        <a:bodyPr/>
        <a:lstStyle/>
        <a:p>
          <a:endParaRPr lang="en-US"/>
        </a:p>
      </dgm:t>
    </dgm:pt>
    <dgm:pt modelId="{831D3834-54E7-42CA-BE0A-1BED8FD06F7E}" type="pres">
      <dgm:prSet presAssocID="{BC44D5AB-A845-47BE-8D0B-B9579B7E065B}" presName="connectorText" presStyleLbl="sibTrans2D1" presStyleIdx="7" presStyleCnt="8"/>
      <dgm:spPr/>
      <dgm:t>
        <a:bodyPr/>
        <a:lstStyle/>
        <a:p>
          <a:endParaRPr lang="en-US"/>
        </a:p>
      </dgm:t>
    </dgm:pt>
  </dgm:ptLst>
  <dgm:cxnLst>
    <dgm:cxn modelId="{7D5943A2-24B8-024E-9F3F-63187EBC498B}" type="presOf" srcId="{2B574B72-2942-4237-A91D-E04F67D4E668}" destId="{B9CBD377-91E8-48A5-9E10-AFA6E258E572}" srcOrd="0" destOrd="0" presId="urn:microsoft.com/office/officeart/2005/8/layout/cycle2"/>
    <dgm:cxn modelId="{03C79948-4CA3-413E-A11C-7179B6B7A1B3}" srcId="{F9CE9DEA-2E12-46F3-BFD9-1ECBA816BB28}" destId="{9D227881-61C2-4019-A531-D4ABE481FF1A}" srcOrd="3" destOrd="0" parTransId="{D47F03F9-CB79-493A-AAFB-75F190A20A9E}" sibTransId="{8AED7D60-4877-4102-9C13-D5A15450DD6F}"/>
    <dgm:cxn modelId="{931D4395-BCDF-4FEF-96D1-6BA50F536BB1}" srcId="{F9CE9DEA-2E12-46F3-BFD9-1ECBA816BB28}" destId="{891B3CE6-85A5-4011-8E6C-74D87E4401FD}" srcOrd="5" destOrd="0" parTransId="{B67E717C-193E-4955-95EF-D25CC30D8DB9}" sibTransId="{341D18A5-786E-4C25-A3C5-4190179BD968}"/>
    <dgm:cxn modelId="{79F44561-0A6A-45EA-95FE-3DBCA0216449}" srcId="{F9CE9DEA-2E12-46F3-BFD9-1ECBA816BB28}" destId="{15D8BBDF-D880-4248-A110-794DE3A78BB8}" srcOrd="7" destOrd="0" parTransId="{223828A3-10BA-4A17-B83D-FFDC596E4E27}" sibTransId="{BC44D5AB-A845-47BE-8D0B-B9579B7E065B}"/>
    <dgm:cxn modelId="{790C4735-1D44-4DE7-A68A-3E09BEC200E4}" srcId="{F9CE9DEA-2E12-46F3-BFD9-1ECBA816BB28}" destId="{E2E9A454-CBC2-4001-B8AC-73A933FAC260}" srcOrd="6" destOrd="0" parTransId="{667AFB8F-2B07-4DE0-AA6B-9179757FDB1B}" sibTransId="{52A52756-ADEF-4B1C-AC3D-D6C1007DD5DE}"/>
    <dgm:cxn modelId="{2B71FC04-17E8-4288-8CA5-004095E35D96}" srcId="{F9CE9DEA-2E12-46F3-BFD9-1ECBA816BB28}" destId="{10BA47C1-38F6-4C60-9032-EC97923D1BE6}" srcOrd="1" destOrd="0" parTransId="{8C5CADA6-23D9-4578-A120-2B18F6E012D4}" sibTransId="{734A6879-D66E-449F-9017-2D7497CF2866}"/>
    <dgm:cxn modelId="{DFE84A35-13D3-944D-8D47-09F5ECE6CBDE}" type="presOf" srcId="{341D18A5-786E-4C25-A3C5-4190179BD968}" destId="{845FC755-9F89-4EB7-9940-02BBE36C199A}" srcOrd="1" destOrd="0" presId="urn:microsoft.com/office/officeart/2005/8/layout/cycle2"/>
    <dgm:cxn modelId="{F68A663F-A258-2548-B6C9-5F23C73DCDB4}" type="presOf" srcId="{52A52756-ADEF-4B1C-AC3D-D6C1007DD5DE}" destId="{95A1BA3E-E56C-494D-8232-C2FFD2C5FFD4}" srcOrd="1" destOrd="0" presId="urn:microsoft.com/office/officeart/2005/8/layout/cycle2"/>
    <dgm:cxn modelId="{5FB3D505-0313-374D-9783-D2716CF04E8B}" type="presOf" srcId="{734A6879-D66E-449F-9017-2D7497CF2866}" destId="{1B44478B-B2C3-4EBA-9060-AA3CF15843CE}" srcOrd="0" destOrd="0" presId="urn:microsoft.com/office/officeart/2005/8/layout/cycle2"/>
    <dgm:cxn modelId="{183BA9A3-C1D9-4F22-977E-11E918A3865B}" srcId="{F9CE9DEA-2E12-46F3-BFD9-1ECBA816BB28}" destId="{2B574B72-2942-4237-A91D-E04F67D4E668}" srcOrd="0" destOrd="0" parTransId="{803593FB-CB58-441F-8EC6-5C1B0C18B41B}" sibTransId="{8619F1E7-95DC-4937-97CF-11E1720E06A6}"/>
    <dgm:cxn modelId="{92BF4040-24FE-9040-AB13-A42271466BE9}" type="presOf" srcId="{3A9BC1BA-7E2B-4198-845F-139F4691A82E}" destId="{19002FD3-1D45-4C90-B3CB-722D66CB1629}" srcOrd="0" destOrd="0" presId="urn:microsoft.com/office/officeart/2005/8/layout/cycle2"/>
    <dgm:cxn modelId="{3CF8FF37-9B0B-1741-BE5E-5F014EBF20B2}" type="presOf" srcId="{F9CE9DEA-2E12-46F3-BFD9-1ECBA816BB28}" destId="{756E087B-A1B0-40BB-929B-65E7AE0ABE2B}" srcOrd="0" destOrd="0" presId="urn:microsoft.com/office/officeart/2005/8/layout/cycle2"/>
    <dgm:cxn modelId="{3F7B4315-37F4-F944-B285-3B823E79A9E0}" type="presOf" srcId="{2943492C-9987-4E71-B167-D5A67F798600}" destId="{6627E2C1-DC7C-4251-A378-E99D09C250B6}" srcOrd="0" destOrd="0" presId="urn:microsoft.com/office/officeart/2005/8/layout/cycle2"/>
    <dgm:cxn modelId="{5A724AED-1490-2344-82CE-4AD5FD654675}" type="presOf" srcId="{8AED7D60-4877-4102-9C13-D5A15450DD6F}" destId="{49698E37-8755-4A6B-8604-65F60579B5DA}" srcOrd="0" destOrd="0" presId="urn:microsoft.com/office/officeart/2005/8/layout/cycle2"/>
    <dgm:cxn modelId="{CB8A5AE4-8299-5345-AFA5-41CEEF45F6E2}" type="presOf" srcId="{52A52756-ADEF-4B1C-AC3D-D6C1007DD5DE}" destId="{A8DD2D5D-C587-4D7B-8F78-74ABE27C3667}" srcOrd="0" destOrd="0" presId="urn:microsoft.com/office/officeart/2005/8/layout/cycle2"/>
    <dgm:cxn modelId="{1CCB5E9C-0B49-A042-AEAA-09F9724C4168}" type="presOf" srcId="{734A6879-D66E-449F-9017-2D7497CF2866}" destId="{5280EA3A-E827-4389-BC49-D186D8E61061}" srcOrd="1" destOrd="0" presId="urn:microsoft.com/office/officeart/2005/8/layout/cycle2"/>
    <dgm:cxn modelId="{6B81DACD-4CAE-4918-9FFD-D61CC88CC59F}" srcId="{F9CE9DEA-2E12-46F3-BFD9-1ECBA816BB28}" destId="{4BD04B1D-5574-4D8B-9766-4B93DE6F824B}" srcOrd="4" destOrd="0" parTransId="{05DD38FE-729F-4396-A721-CB884FF83DC1}" sibTransId="{5C5B130E-FD2C-4318-9CFF-E2C140D65ACD}"/>
    <dgm:cxn modelId="{15A86A7B-53C4-3A45-BCAC-660EBF1385C3}" type="presOf" srcId="{BC44D5AB-A845-47BE-8D0B-B9579B7E065B}" destId="{19FB5195-4AA1-40B6-907A-FA7E8F4C5284}" srcOrd="0" destOrd="0" presId="urn:microsoft.com/office/officeart/2005/8/layout/cycle2"/>
    <dgm:cxn modelId="{26CCB647-984B-D844-A19B-5A103107F81D}" type="presOf" srcId="{8AED7D60-4877-4102-9C13-D5A15450DD6F}" destId="{D27A938D-7490-48E7-879F-3B834FF6163A}" srcOrd="1" destOrd="0" presId="urn:microsoft.com/office/officeart/2005/8/layout/cycle2"/>
    <dgm:cxn modelId="{8B5A4C07-DF98-F646-A9C5-B9A19C75E199}" type="presOf" srcId="{5C5B130E-FD2C-4318-9CFF-E2C140D65ACD}" destId="{82A5FABA-08A6-4FFF-8A0A-FB9FF825CDAC}" srcOrd="0" destOrd="0" presId="urn:microsoft.com/office/officeart/2005/8/layout/cycle2"/>
    <dgm:cxn modelId="{24BCA651-A166-2142-B306-E62226768458}" type="presOf" srcId="{8619F1E7-95DC-4937-97CF-11E1720E06A6}" destId="{1356AF1B-3B4D-4924-8389-7838C8709514}" srcOrd="1" destOrd="0" presId="urn:microsoft.com/office/officeart/2005/8/layout/cycle2"/>
    <dgm:cxn modelId="{2014865F-A146-EF46-AC4C-08D174D244A0}" type="presOf" srcId="{2943492C-9987-4E71-B167-D5A67F798600}" destId="{E5A0B397-236F-46AF-9166-FAC671BA98A1}" srcOrd="1" destOrd="0" presId="urn:microsoft.com/office/officeart/2005/8/layout/cycle2"/>
    <dgm:cxn modelId="{9FD32C33-859F-EB4B-A352-B7DA251CAFFD}" type="presOf" srcId="{8619F1E7-95DC-4937-97CF-11E1720E06A6}" destId="{C8CBE000-BAC0-4E2C-92FB-32B3BDEB3FEA}" srcOrd="0" destOrd="0" presId="urn:microsoft.com/office/officeart/2005/8/layout/cycle2"/>
    <dgm:cxn modelId="{A67B8C6A-5491-6542-AA41-87573E284529}" type="presOf" srcId="{891B3CE6-85A5-4011-8E6C-74D87E4401FD}" destId="{FA24563D-2B25-41CB-A792-44E6B2C89CA7}" srcOrd="0" destOrd="0" presId="urn:microsoft.com/office/officeart/2005/8/layout/cycle2"/>
    <dgm:cxn modelId="{D7E22BFE-234F-3949-AB9C-E144BDBF04CD}" type="presOf" srcId="{341D18A5-786E-4C25-A3C5-4190179BD968}" destId="{20E3763F-DB66-42BA-9DF4-50ED21CECF09}" srcOrd="0" destOrd="0" presId="urn:microsoft.com/office/officeart/2005/8/layout/cycle2"/>
    <dgm:cxn modelId="{616DB992-014F-454D-8D6F-6DECF32ED207}" type="presOf" srcId="{10BA47C1-38F6-4C60-9032-EC97923D1BE6}" destId="{921995DF-C459-496B-8205-285FD31BEDB8}" srcOrd="0" destOrd="0" presId="urn:microsoft.com/office/officeart/2005/8/layout/cycle2"/>
    <dgm:cxn modelId="{A4155D5B-E792-CA43-A229-33595AA0392B}" type="presOf" srcId="{4BD04B1D-5574-4D8B-9766-4B93DE6F824B}" destId="{B071A131-1C59-43B0-9E84-7683CD900311}" srcOrd="0" destOrd="0" presId="urn:microsoft.com/office/officeart/2005/8/layout/cycle2"/>
    <dgm:cxn modelId="{8A126775-492F-7644-B6F3-320CADA592E8}" type="presOf" srcId="{BC44D5AB-A845-47BE-8D0B-B9579B7E065B}" destId="{831D3834-54E7-42CA-BE0A-1BED8FD06F7E}" srcOrd="1" destOrd="0" presId="urn:microsoft.com/office/officeart/2005/8/layout/cycle2"/>
    <dgm:cxn modelId="{BA473245-071A-214B-8E2A-E4509F89949F}" type="presOf" srcId="{E2E9A454-CBC2-4001-B8AC-73A933FAC260}" destId="{0AF0900F-BDED-4CAF-A66C-1E6E4FB329D3}" srcOrd="0" destOrd="0" presId="urn:microsoft.com/office/officeart/2005/8/layout/cycle2"/>
    <dgm:cxn modelId="{9466CE64-DFBC-411F-A0EE-7D6200CC32A5}" srcId="{F9CE9DEA-2E12-46F3-BFD9-1ECBA816BB28}" destId="{3A9BC1BA-7E2B-4198-845F-139F4691A82E}" srcOrd="2" destOrd="0" parTransId="{7EC0343F-A17D-40FA-B0B2-26A39D2A55AF}" sibTransId="{2943492C-9987-4E71-B167-D5A67F798600}"/>
    <dgm:cxn modelId="{16EC1C12-1824-D146-B38E-2E8B5FDBA44E}" type="presOf" srcId="{5C5B130E-FD2C-4318-9CFF-E2C140D65ACD}" destId="{2380E33C-5C10-4F31-913C-0BEB12A3D77E}" srcOrd="1" destOrd="0" presId="urn:microsoft.com/office/officeart/2005/8/layout/cycle2"/>
    <dgm:cxn modelId="{AFBD6C09-BBB0-AB45-821A-D75ADA438D70}" type="presOf" srcId="{9D227881-61C2-4019-A531-D4ABE481FF1A}" destId="{10949044-E751-4988-B415-13AF646548E6}" srcOrd="0" destOrd="0" presId="urn:microsoft.com/office/officeart/2005/8/layout/cycle2"/>
    <dgm:cxn modelId="{275239D2-5E32-AC40-BE1E-60E6AF91E37E}" type="presOf" srcId="{15D8BBDF-D880-4248-A110-794DE3A78BB8}" destId="{2C1E21E9-846D-4D8B-AE18-761B45CFDD4C}" srcOrd="0" destOrd="0" presId="urn:microsoft.com/office/officeart/2005/8/layout/cycle2"/>
    <dgm:cxn modelId="{F3560296-5A3B-2A47-B454-D953D7C40307}" type="presParOf" srcId="{756E087B-A1B0-40BB-929B-65E7AE0ABE2B}" destId="{B9CBD377-91E8-48A5-9E10-AFA6E258E572}" srcOrd="0" destOrd="0" presId="urn:microsoft.com/office/officeart/2005/8/layout/cycle2"/>
    <dgm:cxn modelId="{3E8A4F54-046F-6649-B08F-9BCAE4AF4647}" type="presParOf" srcId="{756E087B-A1B0-40BB-929B-65E7AE0ABE2B}" destId="{C8CBE000-BAC0-4E2C-92FB-32B3BDEB3FEA}" srcOrd="1" destOrd="0" presId="urn:microsoft.com/office/officeart/2005/8/layout/cycle2"/>
    <dgm:cxn modelId="{0C2D0237-E80D-A14E-AF29-BFF0CC988E8D}" type="presParOf" srcId="{C8CBE000-BAC0-4E2C-92FB-32B3BDEB3FEA}" destId="{1356AF1B-3B4D-4924-8389-7838C8709514}" srcOrd="0" destOrd="0" presId="urn:microsoft.com/office/officeart/2005/8/layout/cycle2"/>
    <dgm:cxn modelId="{26D96B37-2B00-C245-AB9A-51B88D5F3492}" type="presParOf" srcId="{756E087B-A1B0-40BB-929B-65E7AE0ABE2B}" destId="{921995DF-C459-496B-8205-285FD31BEDB8}" srcOrd="2" destOrd="0" presId="urn:microsoft.com/office/officeart/2005/8/layout/cycle2"/>
    <dgm:cxn modelId="{4DFD1D2F-7DFD-CB46-A4C2-F5D3BF5CC785}" type="presParOf" srcId="{756E087B-A1B0-40BB-929B-65E7AE0ABE2B}" destId="{1B44478B-B2C3-4EBA-9060-AA3CF15843CE}" srcOrd="3" destOrd="0" presId="urn:microsoft.com/office/officeart/2005/8/layout/cycle2"/>
    <dgm:cxn modelId="{27C89724-5822-B74C-82AE-381B2460F883}" type="presParOf" srcId="{1B44478B-B2C3-4EBA-9060-AA3CF15843CE}" destId="{5280EA3A-E827-4389-BC49-D186D8E61061}" srcOrd="0" destOrd="0" presId="urn:microsoft.com/office/officeart/2005/8/layout/cycle2"/>
    <dgm:cxn modelId="{7AB636AF-A9AE-134D-B7F4-020D9DEF5088}" type="presParOf" srcId="{756E087B-A1B0-40BB-929B-65E7AE0ABE2B}" destId="{19002FD3-1D45-4C90-B3CB-722D66CB1629}" srcOrd="4" destOrd="0" presId="urn:microsoft.com/office/officeart/2005/8/layout/cycle2"/>
    <dgm:cxn modelId="{F5591FD4-08BD-B24F-8EE7-9E14B61C52B7}" type="presParOf" srcId="{756E087B-A1B0-40BB-929B-65E7AE0ABE2B}" destId="{6627E2C1-DC7C-4251-A378-E99D09C250B6}" srcOrd="5" destOrd="0" presId="urn:microsoft.com/office/officeart/2005/8/layout/cycle2"/>
    <dgm:cxn modelId="{40FF8DC4-664C-1D48-A0DC-EC604E8FA785}" type="presParOf" srcId="{6627E2C1-DC7C-4251-A378-E99D09C250B6}" destId="{E5A0B397-236F-46AF-9166-FAC671BA98A1}" srcOrd="0" destOrd="0" presId="urn:microsoft.com/office/officeart/2005/8/layout/cycle2"/>
    <dgm:cxn modelId="{9FA71CB6-FB46-C748-801C-3BC040F504F1}" type="presParOf" srcId="{756E087B-A1B0-40BB-929B-65E7AE0ABE2B}" destId="{10949044-E751-4988-B415-13AF646548E6}" srcOrd="6" destOrd="0" presId="urn:microsoft.com/office/officeart/2005/8/layout/cycle2"/>
    <dgm:cxn modelId="{534C0131-5B20-2747-A45D-5BD7B1C932BF}" type="presParOf" srcId="{756E087B-A1B0-40BB-929B-65E7AE0ABE2B}" destId="{49698E37-8755-4A6B-8604-65F60579B5DA}" srcOrd="7" destOrd="0" presId="urn:microsoft.com/office/officeart/2005/8/layout/cycle2"/>
    <dgm:cxn modelId="{09CD76CD-21FF-0741-BB0F-7DFF119BE1BC}" type="presParOf" srcId="{49698E37-8755-4A6B-8604-65F60579B5DA}" destId="{D27A938D-7490-48E7-879F-3B834FF6163A}" srcOrd="0" destOrd="0" presId="urn:microsoft.com/office/officeart/2005/8/layout/cycle2"/>
    <dgm:cxn modelId="{3F55A7AC-5C9C-DF42-BF89-3CCF21F87E61}" type="presParOf" srcId="{756E087B-A1B0-40BB-929B-65E7AE0ABE2B}" destId="{B071A131-1C59-43B0-9E84-7683CD900311}" srcOrd="8" destOrd="0" presId="urn:microsoft.com/office/officeart/2005/8/layout/cycle2"/>
    <dgm:cxn modelId="{14C27B07-136D-7A42-88B4-3CC01B4735FE}" type="presParOf" srcId="{756E087B-A1B0-40BB-929B-65E7AE0ABE2B}" destId="{82A5FABA-08A6-4FFF-8A0A-FB9FF825CDAC}" srcOrd="9" destOrd="0" presId="urn:microsoft.com/office/officeart/2005/8/layout/cycle2"/>
    <dgm:cxn modelId="{B8EAD984-2E0F-E64F-B0D3-5CCDA57996EF}" type="presParOf" srcId="{82A5FABA-08A6-4FFF-8A0A-FB9FF825CDAC}" destId="{2380E33C-5C10-4F31-913C-0BEB12A3D77E}" srcOrd="0" destOrd="0" presId="urn:microsoft.com/office/officeart/2005/8/layout/cycle2"/>
    <dgm:cxn modelId="{3A204697-2993-5F44-B1E0-FAA2AC9BCD61}" type="presParOf" srcId="{756E087B-A1B0-40BB-929B-65E7AE0ABE2B}" destId="{FA24563D-2B25-41CB-A792-44E6B2C89CA7}" srcOrd="10" destOrd="0" presId="urn:microsoft.com/office/officeart/2005/8/layout/cycle2"/>
    <dgm:cxn modelId="{96B7F1FA-F934-3D42-917C-846C800F8EA9}" type="presParOf" srcId="{756E087B-A1B0-40BB-929B-65E7AE0ABE2B}" destId="{20E3763F-DB66-42BA-9DF4-50ED21CECF09}" srcOrd="11" destOrd="0" presId="urn:microsoft.com/office/officeart/2005/8/layout/cycle2"/>
    <dgm:cxn modelId="{F235CFA9-6E0A-CB43-B02A-9FB40099A805}" type="presParOf" srcId="{20E3763F-DB66-42BA-9DF4-50ED21CECF09}" destId="{845FC755-9F89-4EB7-9940-02BBE36C199A}" srcOrd="0" destOrd="0" presId="urn:microsoft.com/office/officeart/2005/8/layout/cycle2"/>
    <dgm:cxn modelId="{33DFBB85-EE13-5B42-A271-0AB57B88C638}" type="presParOf" srcId="{756E087B-A1B0-40BB-929B-65E7AE0ABE2B}" destId="{0AF0900F-BDED-4CAF-A66C-1E6E4FB329D3}" srcOrd="12" destOrd="0" presId="urn:microsoft.com/office/officeart/2005/8/layout/cycle2"/>
    <dgm:cxn modelId="{EEC54B86-30D7-E747-994B-8C135C269F4C}" type="presParOf" srcId="{756E087B-A1B0-40BB-929B-65E7AE0ABE2B}" destId="{A8DD2D5D-C587-4D7B-8F78-74ABE27C3667}" srcOrd="13" destOrd="0" presId="urn:microsoft.com/office/officeart/2005/8/layout/cycle2"/>
    <dgm:cxn modelId="{C31430A8-D156-B24E-875A-E33226B69EEF}" type="presParOf" srcId="{A8DD2D5D-C587-4D7B-8F78-74ABE27C3667}" destId="{95A1BA3E-E56C-494D-8232-C2FFD2C5FFD4}" srcOrd="0" destOrd="0" presId="urn:microsoft.com/office/officeart/2005/8/layout/cycle2"/>
    <dgm:cxn modelId="{2EC33A08-9020-4745-A35D-87B24725D9C9}" type="presParOf" srcId="{756E087B-A1B0-40BB-929B-65E7AE0ABE2B}" destId="{2C1E21E9-846D-4D8B-AE18-761B45CFDD4C}" srcOrd="14" destOrd="0" presId="urn:microsoft.com/office/officeart/2005/8/layout/cycle2"/>
    <dgm:cxn modelId="{A53CD1A1-355D-AC4E-88BA-577FB9538AF9}" type="presParOf" srcId="{756E087B-A1B0-40BB-929B-65E7AE0ABE2B}" destId="{19FB5195-4AA1-40B6-907A-FA7E8F4C5284}" srcOrd="15" destOrd="0" presId="urn:microsoft.com/office/officeart/2005/8/layout/cycle2"/>
    <dgm:cxn modelId="{B15707E7-C9FB-5540-8D64-3D25053023BA}" type="presParOf" srcId="{19FB5195-4AA1-40B6-907A-FA7E8F4C5284}" destId="{831D3834-54E7-42CA-BE0A-1BED8FD06F7E}"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BD377-91E8-48A5-9E10-AFA6E258E572}">
      <dsp:nvSpPr>
        <dsp:cNvPr id="0" name=""/>
        <dsp:cNvSpPr/>
      </dsp:nvSpPr>
      <dsp:spPr>
        <a:xfrm>
          <a:off x="2386390" y="-121550"/>
          <a:ext cx="1279086" cy="120894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Plan</a:t>
          </a:r>
        </a:p>
      </dsp:txBody>
      <dsp:txXfrm>
        <a:off x="2573708" y="55496"/>
        <a:ext cx="904450" cy="854854"/>
      </dsp:txXfrm>
    </dsp:sp>
    <dsp:sp modelId="{C8CBE000-BAC0-4E2C-92FB-32B3BDEB3FEA}">
      <dsp:nvSpPr>
        <dsp:cNvPr id="0" name=""/>
        <dsp:cNvSpPr/>
      </dsp:nvSpPr>
      <dsp:spPr>
        <a:xfrm rot="1350000">
          <a:off x="3593921" y="583382"/>
          <a:ext cx="196194" cy="350881"/>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596161" y="642296"/>
        <a:ext cx="137336" cy="210529"/>
      </dsp:txXfrm>
    </dsp:sp>
    <dsp:sp modelId="{921995DF-C459-496B-8205-285FD31BEDB8}">
      <dsp:nvSpPr>
        <dsp:cNvPr id="0" name=""/>
        <dsp:cNvSpPr/>
      </dsp:nvSpPr>
      <dsp:spPr>
        <a:xfrm>
          <a:off x="3723529" y="432310"/>
          <a:ext cx="1279086" cy="120894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Code</a:t>
          </a:r>
        </a:p>
      </dsp:txBody>
      <dsp:txXfrm>
        <a:off x="3910847" y="609356"/>
        <a:ext cx="904450" cy="854854"/>
      </dsp:txXfrm>
    </dsp:sp>
    <dsp:sp modelId="{1B44478B-B2C3-4EBA-9060-AA3CF15843CE}">
      <dsp:nvSpPr>
        <dsp:cNvPr id="0" name=""/>
        <dsp:cNvSpPr/>
      </dsp:nvSpPr>
      <dsp:spPr>
        <a:xfrm rot="4050000">
          <a:off x="4513478" y="1526741"/>
          <a:ext cx="250423" cy="350881"/>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536667" y="1562213"/>
        <a:ext cx="175296" cy="210529"/>
      </dsp:txXfrm>
    </dsp:sp>
    <dsp:sp modelId="{19002FD3-1D45-4C90-B3CB-722D66CB1629}">
      <dsp:nvSpPr>
        <dsp:cNvPr id="0" name=""/>
        <dsp:cNvSpPr/>
      </dsp:nvSpPr>
      <dsp:spPr>
        <a:xfrm>
          <a:off x="4277391" y="1769449"/>
          <a:ext cx="1279086" cy="120894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Build</a:t>
          </a:r>
        </a:p>
      </dsp:txBody>
      <dsp:txXfrm>
        <a:off x="4464709" y="1946495"/>
        <a:ext cx="904450" cy="854854"/>
      </dsp:txXfrm>
    </dsp:sp>
    <dsp:sp modelId="{6627E2C1-DC7C-4251-A378-E99D09C250B6}">
      <dsp:nvSpPr>
        <dsp:cNvPr id="0" name=""/>
        <dsp:cNvSpPr/>
      </dsp:nvSpPr>
      <dsp:spPr>
        <a:xfrm rot="6750000">
          <a:off x="4516105" y="2863880"/>
          <a:ext cx="250423" cy="350881"/>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568043" y="2899352"/>
        <a:ext cx="175296" cy="210529"/>
      </dsp:txXfrm>
    </dsp:sp>
    <dsp:sp modelId="{10949044-E751-4988-B415-13AF646548E6}">
      <dsp:nvSpPr>
        <dsp:cNvPr id="0" name=""/>
        <dsp:cNvSpPr/>
      </dsp:nvSpPr>
      <dsp:spPr>
        <a:xfrm>
          <a:off x="3723529" y="3106589"/>
          <a:ext cx="1279086" cy="120894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Test</a:t>
          </a:r>
        </a:p>
      </dsp:txBody>
      <dsp:txXfrm>
        <a:off x="3910847" y="3283635"/>
        <a:ext cx="904450" cy="854854"/>
      </dsp:txXfrm>
    </dsp:sp>
    <dsp:sp modelId="{49698E37-8755-4A6B-8604-65F60579B5DA}">
      <dsp:nvSpPr>
        <dsp:cNvPr id="0" name=""/>
        <dsp:cNvSpPr/>
      </dsp:nvSpPr>
      <dsp:spPr>
        <a:xfrm rot="9450000">
          <a:off x="3598890" y="3811523"/>
          <a:ext cx="196194" cy="350881"/>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3655508" y="3870437"/>
        <a:ext cx="137336" cy="210529"/>
      </dsp:txXfrm>
    </dsp:sp>
    <dsp:sp modelId="{B071A131-1C59-43B0-9E84-7683CD900311}">
      <dsp:nvSpPr>
        <dsp:cNvPr id="0" name=""/>
        <dsp:cNvSpPr/>
      </dsp:nvSpPr>
      <dsp:spPr>
        <a:xfrm>
          <a:off x="2386390" y="3660450"/>
          <a:ext cx="1279086" cy="120894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Release</a:t>
          </a:r>
        </a:p>
      </dsp:txBody>
      <dsp:txXfrm>
        <a:off x="2573708" y="3837496"/>
        <a:ext cx="904450" cy="854854"/>
      </dsp:txXfrm>
    </dsp:sp>
    <dsp:sp modelId="{82A5FABA-08A6-4FFF-8A0A-FB9FF825CDAC}">
      <dsp:nvSpPr>
        <dsp:cNvPr id="0" name=""/>
        <dsp:cNvSpPr/>
      </dsp:nvSpPr>
      <dsp:spPr>
        <a:xfrm rot="12150000">
          <a:off x="2261750" y="3813581"/>
          <a:ext cx="196194" cy="350881"/>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2318368" y="3895019"/>
        <a:ext cx="137336" cy="210529"/>
      </dsp:txXfrm>
    </dsp:sp>
    <dsp:sp modelId="{FA24563D-2B25-41CB-A792-44E6B2C89CA7}">
      <dsp:nvSpPr>
        <dsp:cNvPr id="0" name=""/>
        <dsp:cNvSpPr/>
      </dsp:nvSpPr>
      <dsp:spPr>
        <a:xfrm>
          <a:off x="1049250" y="3106589"/>
          <a:ext cx="1279086" cy="1208946"/>
        </a:xfrm>
        <a:prstGeom prst="ellips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Deploy</a:t>
          </a:r>
        </a:p>
      </dsp:txBody>
      <dsp:txXfrm>
        <a:off x="1236568" y="3283635"/>
        <a:ext cx="904450" cy="854854"/>
      </dsp:txXfrm>
    </dsp:sp>
    <dsp:sp modelId="{20E3763F-DB66-42BA-9DF4-50ED21CECF09}">
      <dsp:nvSpPr>
        <dsp:cNvPr id="0" name=""/>
        <dsp:cNvSpPr/>
      </dsp:nvSpPr>
      <dsp:spPr>
        <a:xfrm rot="14850000">
          <a:off x="1287965" y="2870222"/>
          <a:ext cx="250423" cy="350881"/>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1339903" y="2975102"/>
        <a:ext cx="175296" cy="210529"/>
      </dsp:txXfrm>
    </dsp:sp>
    <dsp:sp modelId="{0AF0900F-BDED-4CAF-A66C-1E6E4FB329D3}">
      <dsp:nvSpPr>
        <dsp:cNvPr id="0" name=""/>
        <dsp:cNvSpPr/>
      </dsp:nvSpPr>
      <dsp:spPr>
        <a:xfrm>
          <a:off x="495389" y="1769449"/>
          <a:ext cx="1279086" cy="1208946"/>
        </a:xfrm>
        <a:prstGeom prst="ellips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Operate</a:t>
          </a:r>
        </a:p>
      </dsp:txBody>
      <dsp:txXfrm>
        <a:off x="682707" y="1946495"/>
        <a:ext cx="904450" cy="854854"/>
      </dsp:txXfrm>
    </dsp:sp>
    <dsp:sp modelId="{A8DD2D5D-C587-4D7B-8F78-74ABE27C3667}">
      <dsp:nvSpPr>
        <dsp:cNvPr id="0" name=""/>
        <dsp:cNvSpPr/>
      </dsp:nvSpPr>
      <dsp:spPr>
        <a:xfrm rot="17550000">
          <a:off x="1285338" y="1533083"/>
          <a:ext cx="250423" cy="350881"/>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308527" y="1637963"/>
        <a:ext cx="175296" cy="210529"/>
      </dsp:txXfrm>
    </dsp:sp>
    <dsp:sp modelId="{2C1E21E9-846D-4D8B-AE18-761B45CFDD4C}">
      <dsp:nvSpPr>
        <dsp:cNvPr id="0" name=""/>
        <dsp:cNvSpPr/>
      </dsp:nvSpPr>
      <dsp:spPr>
        <a:xfrm>
          <a:off x="1049250" y="432310"/>
          <a:ext cx="1279086" cy="1208946"/>
        </a:xfrm>
        <a:prstGeom prst="ellipse">
          <a:avLst/>
        </a:prstGeom>
        <a:solidFill>
          <a:schemeClr val="accent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Monitor</a:t>
          </a:r>
        </a:p>
      </dsp:txBody>
      <dsp:txXfrm>
        <a:off x="1236568" y="609356"/>
        <a:ext cx="904450" cy="854854"/>
      </dsp:txXfrm>
    </dsp:sp>
    <dsp:sp modelId="{19FB5195-4AA1-40B6-907A-FA7E8F4C5284}">
      <dsp:nvSpPr>
        <dsp:cNvPr id="0" name=""/>
        <dsp:cNvSpPr/>
      </dsp:nvSpPr>
      <dsp:spPr>
        <a:xfrm rot="20250000">
          <a:off x="2256782" y="585440"/>
          <a:ext cx="196194" cy="350881"/>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259022" y="666878"/>
        <a:ext cx="137336" cy="21052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1/4/2020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xmlns=""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xmlns=""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docker.com/engine/reference/glossar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r>
              <a:rPr lang="en-US" baseline="0" dirty="0"/>
              <a:t>https://github.com/oracle/cloud-native-devops-workshop/blob/master/containers/docker001/Prerequisites.md</a:t>
            </a:r>
          </a:p>
          <a:p>
            <a:endParaRPr lang="en-US" baseline="0" dirty="0"/>
          </a:p>
          <a:p>
            <a:r>
              <a:rPr lang="en-US" baseline="0" dirty="0"/>
              <a:t>https://github.com/oracle/cloud-native-devops-workshop/blob/master/containers/docker001/Participant-Guide.md#verify-docker-engine-hands-on-lab-environment</a:t>
            </a:r>
          </a:p>
          <a:p>
            <a:endParaRPr lang="en-US" baseline="0" dirty="0"/>
          </a:p>
          <a:p>
            <a:r>
              <a:rPr lang="en-US" baseline="0" dirty="0"/>
              <a:t>https://gist.github.com/benarch/fcd3d98eaa7f6abe951d4d4e7b78e6da</a:t>
            </a:r>
          </a:p>
          <a:p>
            <a:endParaRPr lang="en-US" baseline="0" dirty="0"/>
          </a:p>
          <a:p>
            <a:r>
              <a:rPr lang="en-US" baseline="0" dirty="0"/>
              <a:t>https://hub.docker.com/</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xmlns="" val="2238467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fontScale="40000" lnSpcReduction="20000"/>
          </a:bodyPr>
          <a:lstStyle/>
          <a:p>
            <a:r>
              <a:rPr lang="en-US" sz="1100" b="1" kern="1200" dirty="0">
                <a:solidFill>
                  <a:schemeClr val="tx1"/>
                </a:solidFill>
                <a:effectLst/>
                <a:latin typeface="+mn-lt"/>
                <a:ea typeface="+mn-ea"/>
                <a:cs typeface="+mn-cs"/>
              </a:rPr>
              <a:t>Docker Exec</a:t>
            </a:r>
            <a:endParaRPr lang="en-US" sz="1100" kern="1200" dirty="0">
              <a:solidFill>
                <a:schemeClr val="tx1"/>
              </a:solidFill>
              <a:effectLst/>
              <a:latin typeface="+mn-lt"/>
              <a:ea typeface="+mn-ea"/>
              <a:cs typeface="+mn-cs"/>
            </a:endParaRPr>
          </a:p>
          <a:p>
            <a:pPr rtl="0" fontAlgn="ctr"/>
            <a:r>
              <a:rPr lang="en-US" sz="1100" kern="1200" dirty="0">
                <a:solidFill>
                  <a:schemeClr val="tx1"/>
                </a:solidFill>
                <a:effectLst/>
                <a:latin typeface="+mn-lt"/>
                <a:ea typeface="+mn-ea"/>
                <a:cs typeface="+mn-cs"/>
              </a:rPr>
              <a:t>Starts another process in an existing container</a:t>
            </a:r>
          </a:p>
          <a:p>
            <a:pPr rtl="0" fontAlgn="ctr"/>
            <a:r>
              <a:rPr lang="en-US" sz="1100" kern="1200" dirty="0">
                <a:solidFill>
                  <a:schemeClr val="tx1"/>
                </a:solidFill>
                <a:effectLst/>
                <a:latin typeface="+mn-lt"/>
                <a:ea typeface="+mn-ea"/>
                <a:cs typeface="+mn-cs"/>
              </a:rPr>
              <a:t>Great for debugging and DB administration</a:t>
            </a:r>
          </a:p>
          <a:p>
            <a:pPr rtl="0" fontAlgn="ctr"/>
            <a:r>
              <a:rPr lang="en-US" sz="1100" kern="1200" dirty="0">
                <a:solidFill>
                  <a:schemeClr val="tx1"/>
                </a:solidFill>
                <a:effectLst/>
                <a:latin typeface="+mn-lt"/>
                <a:ea typeface="+mn-ea"/>
                <a:cs typeface="+mn-cs"/>
              </a:rPr>
              <a:t>Can't add ports, volumes and so on</a:t>
            </a:r>
          </a:p>
          <a:p>
            <a:pPr rtl="0" fontAlgn="ctr"/>
            <a:r>
              <a:rPr lang="en-US" sz="1100" kern="1200" dirty="0">
                <a:solidFill>
                  <a:schemeClr val="tx1"/>
                </a:solidFill>
                <a:effectLst/>
                <a:latin typeface="+mn-lt"/>
                <a:ea typeface="+mn-ea"/>
                <a:cs typeface="+mn-cs"/>
              </a:rPr>
              <a:t>If I exit from an attached container it will kill the process that is open in other window as well.</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Docker logs:</a:t>
            </a:r>
            <a:endParaRPr lang="en-US" sz="1100" kern="1200" dirty="0">
              <a:solidFill>
                <a:schemeClr val="tx1"/>
              </a:solidFill>
              <a:effectLst/>
              <a:latin typeface="+mn-lt"/>
              <a:ea typeface="+mn-ea"/>
              <a:cs typeface="+mn-cs"/>
            </a:endParaRPr>
          </a:p>
          <a:p>
            <a:pPr rtl="0" fontAlgn="ctr"/>
            <a:r>
              <a:rPr lang="en-US" sz="1100" kern="1200" dirty="0">
                <a:solidFill>
                  <a:schemeClr val="tx1"/>
                </a:solidFill>
                <a:effectLst/>
                <a:latin typeface="+mn-lt"/>
                <a:ea typeface="+mn-ea"/>
                <a:cs typeface="+mn-cs"/>
              </a:rPr>
              <a:t>Keep the output of a containers</a:t>
            </a:r>
          </a:p>
          <a:p>
            <a:pPr rtl="0" fontAlgn="ctr"/>
            <a:r>
              <a:rPr lang="en-US" sz="1100" kern="1200" dirty="0">
                <a:solidFill>
                  <a:schemeClr val="tx1"/>
                </a:solidFill>
                <a:effectLst/>
                <a:latin typeface="+mn-lt"/>
                <a:ea typeface="+mn-ea"/>
                <a:cs typeface="+mn-cs"/>
              </a:rPr>
              <a:t>View with </a:t>
            </a:r>
            <a:r>
              <a:rPr lang="en-US" sz="1100" kern="1200" dirty="0" err="1">
                <a:solidFill>
                  <a:schemeClr val="tx1"/>
                </a:solidFill>
                <a:effectLst/>
                <a:latin typeface="+mn-lt"/>
                <a:ea typeface="+mn-ea"/>
                <a:cs typeface="+mn-cs"/>
              </a:rPr>
              <a:t>docker</a:t>
            </a:r>
            <a:r>
              <a:rPr lang="en-US" sz="1100" kern="1200" dirty="0">
                <a:solidFill>
                  <a:schemeClr val="tx1"/>
                </a:solidFill>
                <a:effectLst/>
                <a:latin typeface="+mn-lt"/>
                <a:ea typeface="+mn-ea"/>
                <a:cs typeface="+mn-cs"/>
              </a:rPr>
              <a:t> logs </a:t>
            </a:r>
            <a:r>
              <a:rPr lang="en-US" sz="1100" kern="1200" dirty="0" err="1">
                <a:solidFill>
                  <a:schemeClr val="tx1"/>
                </a:solidFill>
                <a:effectLst/>
                <a:latin typeface="+mn-lt"/>
                <a:ea typeface="+mn-ea"/>
                <a:cs typeface="+mn-cs"/>
              </a:rPr>
              <a:t>container_name</a:t>
            </a:r>
            <a:endParaRPr lang="en-US" sz="1100" kern="1200" dirty="0">
              <a:solidFill>
                <a:schemeClr val="tx1"/>
              </a:solidFill>
              <a:effectLst/>
              <a:latin typeface="+mn-lt"/>
              <a:ea typeface="+mn-ea"/>
              <a:cs typeface="+mn-cs"/>
            </a:endParaRPr>
          </a:p>
          <a:p>
            <a:pPr rtl="0" fontAlgn="ctr"/>
            <a:r>
              <a:rPr lang="en-US" sz="1100" kern="1200" dirty="0">
                <a:solidFill>
                  <a:schemeClr val="tx1"/>
                </a:solidFill>
                <a:effectLst/>
                <a:latin typeface="+mn-lt"/>
                <a:ea typeface="+mn-ea"/>
                <a:cs typeface="+mn-cs"/>
              </a:rPr>
              <a:t>Don’t let the output get too large</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Resource Constrains:</a:t>
            </a:r>
            <a:endParaRPr lang="en-US" sz="1100" kern="1200" dirty="0">
              <a:solidFill>
                <a:schemeClr val="tx1"/>
              </a:solidFill>
              <a:effectLst/>
              <a:latin typeface="+mn-lt"/>
              <a:ea typeface="+mn-ea"/>
              <a:cs typeface="+mn-cs"/>
            </a:endParaRPr>
          </a:p>
          <a:p>
            <a:pPr rtl="0" fontAlgn="ctr"/>
            <a:r>
              <a:rPr lang="en-US" sz="1100" b="1" kern="1200" dirty="0">
                <a:solidFill>
                  <a:schemeClr val="tx1"/>
                </a:solidFill>
                <a:effectLst/>
                <a:latin typeface="+mn-lt"/>
                <a:ea typeface="+mn-ea"/>
                <a:cs typeface="+mn-cs"/>
              </a:rPr>
              <a:t>Memory Limits:</a:t>
            </a: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Docker run --memory [maximum-allowed-memory] [image-name] [command]</a:t>
            </a:r>
          </a:p>
          <a:p>
            <a:r>
              <a:rPr lang="en-US" sz="1100" kern="1200" dirty="0">
                <a:solidFill>
                  <a:schemeClr val="tx1"/>
                </a:solidFill>
                <a:effectLst/>
                <a:latin typeface="+mn-lt"/>
                <a:ea typeface="+mn-ea"/>
                <a:cs typeface="+mn-cs"/>
              </a:rPr>
              <a:t>Example: </a:t>
            </a:r>
            <a:r>
              <a:rPr lang="en-US" sz="1100" kern="1200" dirty="0" err="1">
                <a:solidFill>
                  <a:schemeClr val="tx1"/>
                </a:solidFill>
                <a:effectLst/>
                <a:latin typeface="+mn-lt"/>
                <a:ea typeface="+mn-ea"/>
                <a:cs typeface="+mn-cs"/>
              </a:rPr>
              <a:t>docker</a:t>
            </a:r>
            <a:r>
              <a:rPr lang="en-US" sz="1100" kern="1200" dirty="0">
                <a:solidFill>
                  <a:schemeClr val="tx1"/>
                </a:solidFill>
                <a:effectLst/>
                <a:latin typeface="+mn-lt"/>
                <a:ea typeface="+mn-ea"/>
                <a:cs typeface="+mn-cs"/>
              </a:rPr>
              <a:t> run --memory Srv-001 bash</a:t>
            </a:r>
          </a:p>
          <a:p>
            <a:pPr rtl="0" fontAlgn="ctr"/>
            <a:r>
              <a:rPr lang="en-US" sz="1100" b="1" kern="1200" dirty="0">
                <a:solidFill>
                  <a:schemeClr val="tx1"/>
                </a:solidFill>
                <a:effectLst/>
                <a:latin typeface="+mn-lt"/>
                <a:ea typeface="+mn-ea"/>
                <a:cs typeface="+mn-cs"/>
              </a:rPr>
              <a:t>CPU Limits:</a:t>
            </a: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Docker run --</a:t>
            </a:r>
            <a:r>
              <a:rPr lang="en-US" sz="1100" kern="1200" dirty="0" err="1">
                <a:solidFill>
                  <a:schemeClr val="tx1"/>
                </a:solidFill>
                <a:effectLst/>
                <a:latin typeface="+mn-lt"/>
                <a:ea typeface="+mn-ea"/>
                <a:cs typeface="+mn-cs"/>
              </a:rPr>
              <a:t>cpu</a:t>
            </a:r>
            <a:r>
              <a:rPr lang="en-US" sz="1100" kern="1200" dirty="0">
                <a:solidFill>
                  <a:schemeClr val="tx1"/>
                </a:solidFill>
                <a:effectLst/>
                <a:latin typeface="+mn-lt"/>
                <a:ea typeface="+mn-ea"/>
                <a:cs typeface="+mn-cs"/>
              </a:rPr>
              <a:t>-shares (relative to other containers)</a:t>
            </a:r>
          </a:p>
          <a:p>
            <a:r>
              <a:rPr lang="en-US" sz="1100" kern="1200" dirty="0">
                <a:solidFill>
                  <a:schemeClr val="tx1"/>
                </a:solidFill>
                <a:effectLst/>
                <a:latin typeface="+mn-lt"/>
                <a:ea typeface="+mn-ea"/>
                <a:cs typeface="+mn-cs"/>
              </a:rPr>
              <a:t>Docker run --</a:t>
            </a:r>
            <a:r>
              <a:rPr lang="en-US" sz="1100" kern="1200" dirty="0" err="1">
                <a:solidFill>
                  <a:schemeClr val="tx1"/>
                </a:solidFill>
                <a:effectLst/>
                <a:latin typeface="+mn-lt"/>
                <a:ea typeface="+mn-ea"/>
                <a:cs typeface="+mn-cs"/>
              </a:rPr>
              <a:t>cpu</a:t>
            </a:r>
            <a:r>
              <a:rPr lang="en-US" sz="1100" kern="1200" dirty="0">
                <a:solidFill>
                  <a:schemeClr val="tx1"/>
                </a:solidFill>
                <a:effectLst/>
                <a:latin typeface="+mn-lt"/>
                <a:ea typeface="+mn-ea"/>
                <a:cs typeface="+mn-cs"/>
              </a:rPr>
              <a:t>-quota </a:t>
            </a:r>
            <a:r>
              <a:rPr lang="en-US" sz="1100" kern="1200" dirty="0" err="1">
                <a:solidFill>
                  <a:schemeClr val="tx1"/>
                </a:solidFill>
                <a:effectLst/>
                <a:latin typeface="+mn-lt"/>
                <a:ea typeface="+mn-ea"/>
                <a:cs typeface="+mn-cs"/>
              </a:rPr>
              <a:t>int</a:t>
            </a:r>
            <a:r>
              <a:rPr lang="en-US" sz="1100" kern="1200" dirty="0">
                <a:solidFill>
                  <a:schemeClr val="tx1"/>
                </a:solidFill>
                <a:effectLst/>
                <a:latin typeface="+mn-lt"/>
                <a:ea typeface="+mn-ea"/>
                <a:cs typeface="+mn-cs"/>
              </a:rPr>
              <a:t> (to limit in general)</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Orchestration</a:t>
            </a:r>
            <a:r>
              <a:rPr lang="en-US" sz="1100" kern="1200" dirty="0">
                <a:solidFill>
                  <a:schemeClr val="tx1"/>
                </a:solidFill>
                <a:effectLst/>
                <a:latin typeface="+mn-lt"/>
                <a:ea typeface="+mn-ea"/>
                <a:cs typeface="+mn-cs"/>
              </a:rPr>
              <a:t>:</a:t>
            </a:r>
          </a:p>
          <a:p>
            <a:r>
              <a:rPr lang="en-US" sz="1100" kern="1200" dirty="0">
                <a:solidFill>
                  <a:schemeClr val="tx1"/>
                </a:solidFill>
                <a:effectLst/>
                <a:latin typeface="+mn-lt"/>
                <a:ea typeface="+mn-ea"/>
                <a:cs typeface="+mn-cs"/>
              </a:rPr>
              <a:t>Generally requires resource limiting</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Recommendations:</a:t>
            </a:r>
            <a:endParaRPr lang="en-US" sz="1100" kern="1200" dirty="0">
              <a:solidFill>
                <a:schemeClr val="tx1"/>
              </a:solidFill>
              <a:effectLst/>
              <a:latin typeface="+mn-lt"/>
              <a:ea typeface="+mn-ea"/>
              <a:cs typeface="+mn-cs"/>
            </a:endParaRPr>
          </a:p>
          <a:p>
            <a:pPr rtl="0" fontAlgn="ctr"/>
            <a:r>
              <a:rPr lang="en-US" sz="1100" kern="1200" dirty="0">
                <a:solidFill>
                  <a:schemeClr val="tx1"/>
                </a:solidFill>
                <a:effectLst/>
                <a:latin typeface="+mn-lt"/>
                <a:ea typeface="+mn-ea"/>
                <a:cs typeface="+mn-cs"/>
              </a:rPr>
              <a:t>Don’t let your container fetch dependencies with their start - make the container include their dependencies inside the container himself.</a:t>
            </a:r>
          </a:p>
          <a:p>
            <a:pPr rtl="0" fontAlgn="ctr"/>
            <a:r>
              <a:rPr lang="en-US" sz="1100" kern="1200" dirty="0">
                <a:solidFill>
                  <a:schemeClr val="tx1"/>
                </a:solidFill>
                <a:effectLst/>
                <a:latin typeface="+mn-lt"/>
                <a:ea typeface="+mn-ea"/>
                <a:cs typeface="+mn-cs"/>
              </a:rPr>
              <a:t>Don’t leave important things in stopped / unnamed container instances.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Network between containers:</a:t>
            </a:r>
            <a:endParaRPr lang="en-US" sz="1100"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Private Container networking:</a:t>
            </a:r>
            <a:endParaRPr lang="en-US" sz="1100" kern="1200" dirty="0">
              <a:solidFill>
                <a:schemeClr val="tx1"/>
              </a:solidFill>
              <a:effectLst/>
              <a:latin typeface="+mn-lt"/>
              <a:ea typeface="+mn-ea"/>
              <a:cs typeface="+mn-cs"/>
            </a:endParaRPr>
          </a:p>
          <a:p>
            <a:pPr rtl="0" fontAlgn="ctr"/>
            <a:r>
              <a:rPr lang="en-US" sz="1100" kern="1200" dirty="0">
                <a:solidFill>
                  <a:schemeClr val="tx1"/>
                </a:solidFill>
                <a:effectLst/>
                <a:latin typeface="+mn-lt"/>
                <a:ea typeface="+mn-ea"/>
                <a:cs typeface="+mn-cs"/>
              </a:rPr>
              <a:t>Program in containers are isolated from the internet by default</a:t>
            </a:r>
          </a:p>
          <a:p>
            <a:pPr rtl="0" fontAlgn="ctr"/>
            <a:r>
              <a:rPr lang="en-US" sz="1100" kern="1200" dirty="0">
                <a:solidFill>
                  <a:schemeClr val="tx1"/>
                </a:solidFill>
                <a:effectLst/>
                <a:latin typeface="+mn-lt"/>
                <a:ea typeface="+mn-ea"/>
                <a:cs typeface="+mn-cs"/>
              </a:rPr>
              <a:t>You can group your containers into "Private" networks.</a:t>
            </a:r>
          </a:p>
          <a:p>
            <a:pPr rtl="0" fontAlgn="ctr"/>
            <a:r>
              <a:rPr lang="en-US" sz="1100" kern="1200" dirty="0">
                <a:solidFill>
                  <a:schemeClr val="tx1"/>
                </a:solidFill>
                <a:effectLst/>
                <a:latin typeface="+mn-lt"/>
                <a:ea typeface="+mn-ea"/>
                <a:cs typeface="+mn-cs"/>
              </a:rPr>
              <a:t>You explicitly choose who connect to whom.</a:t>
            </a:r>
          </a:p>
          <a:p>
            <a:pPr rtl="0" fontAlgn="ctr"/>
            <a:r>
              <a:rPr lang="en-US" sz="1100" kern="1200" dirty="0">
                <a:solidFill>
                  <a:schemeClr val="tx1"/>
                </a:solidFill>
                <a:effectLst/>
                <a:latin typeface="+mn-lt"/>
                <a:ea typeface="+mn-ea"/>
                <a:cs typeface="+mn-cs"/>
              </a:rPr>
              <a:t>This is done by "exposing" ports and "linking" containers.</a:t>
            </a:r>
          </a:p>
          <a:p>
            <a:pPr rtl="0" fontAlgn="ctr"/>
            <a:r>
              <a:rPr lang="en-US" sz="1100" kern="1200" dirty="0">
                <a:solidFill>
                  <a:schemeClr val="tx1"/>
                </a:solidFill>
                <a:effectLst/>
                <a:latin typeface="+mn-lt"/>
                <a:ea typeface="+mn-ea"/>
                <a:cs typeface="+mn-cs"/>
              </a:rPr>
              <a:t>Docker helps you find other exposed ports with compose services.</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Exposing specific ports:</a:t>
            </a:r>
            <a:endParaRPr lang="en-US" sz="1100" kern="1200" dirty="0">
              <a:solidFill>
                <a:schemeClr val="tx1"/>
              </a:solidFill>
              <a:effectLst/>
              <a:latin typeface="+mn-lt"/>
              <a:ea typeface="+mn-ea"/>
              <a:cs typeface="+mn-cs"/>
            </a:endParaRPr>
          </a:p>
          <a:p>
            <a:pPr rtl="0" fontAlgn="ctr"/>
            <a:r>
              <a:rPr lang="en-US" sz="1100" kern="1200" dirty="0">
                <a:solidFill>
                  <a:schemeClr val="tx1"/>
                </a:solidFill>
                <a:effectLst/>
                <a:latin typeface="+mn-lt"/>
                <a:ea typeface="+mn-ea"/>
                <a:cs typeface="+mn-cs"/>
              </a:rPr>
              <a:t>Exactly specifies which the port inside the container and outside.</a:t>
            </a:r>
          </a:p>
          <a:p>
            <a:pPr rtl="0" fontAlgn="ctr"/>
            <a:r>
              <a:rPr lang="en-US" sz="1100" kern="1200" dirty="0">
                <a:solidFill>
                  <a:schemeClr val="tx1"/>
                </a:solidFill>
                <a:effectLst/>
                <a:latin typeface="+mn-lt"/>
                <a:ea typeface="+mn-ea"/>
                <a:cs typeface="+mn-cs"/>
              </a:rPr>
              <a:t>Exposes as many ports as you want.</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14</a:t>
            </a:fld>
            <a:endParaRPr lang="en-US" dirty="0"/>
          </a:p>
        </p:txBody>
      </p:sp>
    </p:spTree>
    <p:extLst>
      <p:ext uri="{BB962C8B-B14F-4D97-AF65-F5344CB8AC3E}">
        <p14:creationId xmlns:p14="http://schemas.microsoft.com/office/powerpoint/2010/main" xmlns="" val="1809350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16</a:t>
            </a:fld>
            <a:endParaRPr lang="en-US" dirty="0"/>
          </a:p>
        </p:txBody>
      </p:sp>
    </p:spTree>
    <p:extLst>
      <p:ext uri="{BB962C8B-B14F-4D97-AF65-F5344CB8AC3E}">
        <p14:creationId xmlns:p14="http://schemas.microsoft.com/office/powerpoint/2010/main" xmlns="" val="1342499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20</a:t>
            </a:fld>
            <a:endParaRPr lang="en-US" dirty="0"/>
          </a:p>
        </p:txBody>
      </p:sp>
    </p:spTree>
    <p:extLst>
      <p:ext uri="{BB962C8B-B14F-4D97-AF65-F5344CB8AC3E}">
        <p14:creationId xmlns:p14="http://schemas.microsoft.com/office/powerpoint/2010/main" xmlns="" val="1699231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21</a:t>
            </a:fld>
            <a:endParaRPr lang="en-US" dirty="0"/>
          </a:p>
        </p:txBody>
      </p:sp>
    </p:spTree>
    <p:extLst>
      <p:ext uri="{BB962C8B-B14F-4D97-AF65-F5344CB8AC3E}">
        <p14:creationId xmlns:p14="http://schemas.microsoft.com/office/powerpoint/2010/main" xmlns="" val="1351571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Running multi container environment</a:t>
            </a:r>
            <a:r>
              <a:rPr lang="en-US" baseline="0" dirty="0"/>
              <a:t> for multiple purposes:</a:t>
            </a:r>
          </a:p>
          <a:p>
            <a:pPr marL="171450" indent="-171450">
              <a:buFont typeface="Arial" panose="020B0604020202020204" pitchFamily="34" charset="0"/>
              <a:buChar char="•"/>
            </a:pPr>
            <a:r>
              <a:rPr lang="en-US" baseline="0" dirty="0"/>
              <a:t>Mail (Messaging) Server</a:t>
            </a:r>
          </a:p>
          <a:p>
            <a:pPr marL="171450" indent="-171450">
              <a:buFont typeface="Arial" panose="020B0604020202020204" pitchFamily="34" charset="0"/>
              <a:buChar char="•"/>
            </a:pPr>
            <a:r>
              <a:rPr lang="en-US" baseline="0" dirty="0"/>
              <a:t>Web Server + DB</a:t>
            </a:r>
          </a:p>
          <a:p>
            <a:pPr marL="171450" indent="-171450">
              <a:buFont typeface="Arial" panose="020B0604020202020204" pitchFamily="34" charset="0"/>
              <a:buChar char="•"/>
            </a:pPr>
            <a:r>
              <a:rPr lang="en-US" baseline="0" dirty="0"/>
              <a:t>Caching</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Docker compose is written in YAML</a:t>
            </a:r>
          </a:p>
          <a:p>
            <a:pPr marL="171450" indent="-171450">
              <a:buFont typeface="Arial" panose="020B0604020202020204" pitchFamily="34" charset="0"/>
              <a:buChar char="•"/>
            </a:pPr>
            <a:r>
              <a:rPr lang="en-US" dirty="0"/>
              <a:t>Dingle command to manage all services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22</a:t>
            </a:fld>
            <a:endParaRPr lang="en-US" dirty="0"/>
          </a:p>
        </p:txBody>
      </p:sp>
    </p:spTree>
    <p:extLst>
      <p:ext uri="{BB962C8B-B14F-4D97-AF65-F5344CB8AC3E}">
        <p14:creationId xmlns:p14="http://schemas.microsoft.com/office/powerpoint/2010/main" xmlns="" val="3433015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Shape 2186"/>
          <p:cNvSpPr>
            <a:spLocks noGrp="1" noRot="1" noChangeAspect="1"/>
          </p:cNvSpPr>
          <p:nvPr>
            <p:ph type="sldImg" idx="2"/>
          </p:nvPr>
        </p:nvSpPr>
        <p:spPr>
          <a:xfrm>
            <a:off x="-1055688" y="515938"/>
            <a:ext cx="6189663" cy="34829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187" name="Shape 2187"/>
          <p:cNvSpPr txBox="1">
            <a:spLocks noGrp="1"/>
          </p:cNvSpPr>
          <p:nvPr>
            <p:ph type="body" idx="1"/>
          </p:nvPr>
        </p:nvSpPr>
        <p:spPr>
          <a:xfrm>
            <a:off x="381000" y="3124200"/>
            <a:ext cx="6096000" cy="5333999"/>
          </a:xfrm>
          <a:prstGeom prst="rect">
            <a:avLst/>
          </a:prstGeom>
          <a:noFill/>
          <a:ln>
            <a:noFill/>
          </a:ln>
        </p:spPr>
        <p:txBody>
          <a:bodyPr lIns="0" tIns="0" rIns="0" bIns="91425" anchor="t" anchorCtr="0">
            <a:noAutofit/>
          </a:bodyPr>
          <a:lstStyle/>
          <a:p>
            <a:r>
              <a:rPr lang="en-US" sz="1100" b="0" i="0" kern="1200" dirty="0">
                <a:solidFill>
                  <a:schemeClr val="tx1"/>
                </a:solidFill>
                <a:effectLst/>
                <a:latin typeface="+mn-lt"/>
                <a:ea typeface="+mn-ea"/>
                <a:cs typeface="+mn-cs"/>
              </a:rPr>
              <a:t>Additionally, in speaking with hundreds of organizations that are exploring and using Docker, these are the core advantages that Docker brings.</a:t>
            </a:r>
          </a:p>
          <a:p>
            <a:r>
              <a:rPr lang="en-US" dirty="0"/>
              <a:t/>
            </a:r>
            <a:br>
              <a:rPr lang="en-US" dirty="0"/>
            </a:br>
            <a:endParaRPr dirty="0"/>
          </a:p>
        </p:txBody>
      </p:sp>
      <p:sp>
        <p:nvSpPr>
          <p:cNvPr id="2188" name="Shape 2188"/>
          <p:cNvSpPr txBox="1">
            <a:spLocks noGrp="1"/>
          </p:cNvSpPr>
          <p:nvPr>
            <p:ph type="sldNum" idx="12"/>
          </p:nvPr>
        </p:nvSpPr>
        <p:spPr>
          <a:xfrm>
            <a:off x="5715000" y="8610600"/>
            <a:ext cx="762000" cy="227013"/>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rgbClr val="000000"/>
                </a:solidFill>
                <a:latin typeface="Calibri"/>
                <a:ea typeface="Calibri"/>
                <a:cs typeface="Calibri"/>
                <a:sym typeface="Calibri"/>
              </a:rPr>
              <a:pPr marL="0" marR="0" lvl="0" indent="0" algn="r" rtl="0">
                <a:spcBef>
                  <a:spcPts val="0"/>
                </a:spcBef>
                <a:spcAft>
                  <a:spcPts val="0"/>
                </a:spcAft>
                <a:buSzPct val="25000"/>
                <a:buNone/>
              </a:pPr>
              <a:t>24</a:t>
            </a:fld>
            <a:endParaRPr lang="en-US" sz="12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xmlns="" val="999240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pPr>
              <a:buFont typeface="Arial" pitchFamily="34" charset="0"/>
              <a:buNone/>
            </a:pPr>
            <a:r>
              <a:rPr lang="en-US" sz="1100" b="0" i="0" kern="1200" dirty="0">
                <a:solidFill>
                  <a:schemeClr val="tx1"/>
                </a:solidFill>
                <a:effectLst/>
                <a:latin typeface="+mn-lt"/>
                <a:ea typeface="+mn-ea"/>
                <a:cs typeface="+mn-cs"/>
              </a:rPr>
              <a:t>Ok, so those are some of the mechanics of the technology, but why is Docker popular among all types of IT people? Let's look at these proof points from Developers and IT Ops.</a:t>
            </a:r>
            <a:endParaRPr lang="en-US" b="0"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25</a:t>
            </a:fld>
            <a:endParaRPr lang="en-US" dirty="0"/>
          </a:p>
        </p:txBody>
      </p:sp>
    </p:spTree>
    <p:extLst>
      <p:ext uri="{BB962C8B-B14F-4D97-AF65-F5344CB8AC3E}">
        <p14:creationId xmlns:p14="http://schemas.microsoft.com/office/powerpoint/2010/main" xmlns="" val="177593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26</a:t>
            </a:fld>
            <a:endParaRPr lang="en-US" dirty="0"/>
          </a:p>
        </p:txBody>
      </p:sp>
    </p:spTree>
    <p:extLst>
      <p:ext uri="{BB962C8B-B14F-4D97-AF65-F5344CB8AC3E}">
        <p14:creationId xmlns:p14="http://schemas.microsoft.com/office/powerpoint/2010/main" xmlns="" val="2105951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8"/>
        <p:cNvGrpSpPr/>
        <p:nvPr/>
      </p:nvGrpSpPr>
      <p:grpSpPr>
        <a:xfrm>
          <a:off x="0" y="0"/>
          <a:ext cx="0" cy="0"/>
          <a:chOff x="0" y="0"/>
          <a:chExt cx="0" cy="0"/>
        </a:xfrm>
      </p:grpSpPr>
      <p:sp>
        <p:nvSpPr>
          <p:cNvPr id="2229" name="Shape 2229"/>
          <p:cNvSpPr>
            <a:spLocks noGrp="1" noRot="1" noChangeAspect="1"/>
          </p:cNvSpPr>
          <p:nvPr>
            <p:ph type="sldImg" idx="2"/>
          </p:nvPr>
        </p:nvSpPr>
        <p:spPr>
          <a:xfrm>
            <a:off x="382588" y="381000"/>
            <a:ext cx="4572000" cy="257333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30" name="Shape 2230"/>
          <p:cNvSpPr txBox="1">
            <a:spLocks noGrp="1"/>
          </p:cNvSpPr>
          <p:nvPr>
            <p:ph type="body" idx="1"/>
          </p:nvPr>
        </p:nvSpPr>
        <p:spPr>
          <a:xfrm>
            <a:off x="381000" y="3124200"/>
            <a:ext cx="6096000" cy="5333998"/>
          </a:xfrm>
          <a:prstGeom prst="rect">
            <a:avLst/>
          </a:prstGeom>
          <a:noFill/>
          <a:ln>
            <a:noFill/>
          </a:ln>
        </p:spPr>
        <p:txBody>
          <a:bodyPr lIns="0" tIns="0" rIns="0" bIns="91425" anchor="t" anchorCtr="0">
            <a:noAutofit/>
          </a:bodyPr>
          <a:lstStyle/>
          <a:p>
            <a:pPr marL="0" marR="0" lvl="0" indent="0" algn="l" rtl="0">
              <a:lnSpc>
                <a:spcPct val="90000"/>
              </a:lnSpc>
              <a:spcBef>
                <a:spcPts val="0"/>
              </a:spcBef>
              <a:buClr>
                <a:schemeClr val="dk1"/>
              </a:buClr>
              <a:buSzPct val="25000"/>
              <a:buFont typeface="Calibri"/>
              <a:buNone/>
            </a:pPr>
            <a:endParaRPr sz="1017" b="0" i="0" u="none" strike="noStrike" cap="none" dirty="0">
              <a:solidFill>
                <a:schemeClr val="dk1"/>
              </a:solidFill>
              <a:latin typeface="Calibri"/>
              <a:ea typeface="Calibri"/>
              <a:cs typeface="Calibri"/>
              <a:sym typeface="Calibri"/>
            </a:endParaRPr>
          </a:p>
        </p:txBody>
      </p:sp>
      <p:sp>
        <p:nvSpPr>
          <p:cNvPr id="2231" name="Shape 2231"/>
          <p:cNvSpPr txBox="1">
            <a:spLocks noGrp="1"/>
          </p:cNvSpPr>
          <p:nvPr>
            <p:ph type="sldNum" idx="12"/>
          </p:nvPr>
        </p:nvSpPr>
        <p:spPr>
          <a:xfrm>
            <a:off x="5715000" y="8610600"/>
            <a:ext cx="762000" cy="227013"/>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635464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pPr/>
              <a:t>29</a:t>
            </a:fld>
            <a:endParaRPr lang="uk-UA" dirty="0"/>
          </a:p>
        </p:txBody>
      </p:sp>
    </p:spTree>
    <p:extLst>
      <p:ext uri="{BB962C8B-B14F-4D97-AF65-F5344CB8AC3E}">
        <p14:creationId xmlns:p14="http://schemas.microsoft.com/office/powerpoint/2010/main" xmlns="" val="21646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a:t>
            </a:fld>
            <a:endParaRPr lang="en-US" dirty="0"/>
          </a:p>
        </p:txBody>
      </p:sp>
    </p:spTree>
    <p:extLst>
      <p:ext uri="{BB962C8B-B14F-4D97-AF65-F5344CB8AC3E}">
        <p14:creationId xmlns:p14="http://schemas.microsoft.com/office/powerpoint/2010/main" xmlns="" val="607666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uk-UA" smtClean="0"/>
              <a:pPr/>
              <a:t>30</a:t>
            </a:fld>
            <a:endParaRPr lang="uk-UA" dirty="0"/>
          </a:p>
        </p:txBody>
      </p:sp>
    </p:spTree>
    <p:extLst>
      <p:ext uri="{BB962C8B-B14F-4D97-AF65-F5344CB8AC3E}">
        <p14:creationId xmlns:p14="http://schemas.microsoft.com/office/powerpoint/2010/main" xmlns="" val="100001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fontScale="40000" lnSpcReduction="20000"/>
          </a:bodyPr>
          <a:lstStyle/>
          <a:p>
            <a:r>
              <a:rPr lang="en-US" sz="1100" b="1" kern="1200" dirty="0">
                <a:solidFill>
                  <a:schemeClr val="tx1"/>
                </a:solidFill>
                <a:effectLst/>
                <a:latin typeface="+mn-lt"/>
                <a:ea typeface="+mn-ea"/>
                <a:cs typeface="+mn-cs"/>
              </a:rPr>
              <a:t>Docker Exec</a:t>
            </a:r>
            <a:endParaRPr lang="en-US" sz="1100" kern="1200" dirty="0">
              <a:solidFill>
                <a:schemeClr val="tx1"/>
              </a:solidFill>
              <a:effectLst/>
              <a:latin typeface="+mn-lt"/>
              <a:ea typeface="+mn-ea"/>
              <a:cs typeface="+mn-cs"/>
            </a:endParaRPr>
          </a:p>
          <a:p>
            <a:pPr rtl="0" fontAlgn="ctr"/>
            <a:r>
              <a:rPr lang="en-US" sz="1100" kern="1200" dirty="0">
                <a:solidFill>
                  <a:schemeClr val="tx1"/>
                </a:solidFill>
                <a:effectLst/>
                <a:latin typeface="+mn-lt"/>
                <a:ea typeface="+mn-ea"/>
                <a:cs typeface="+mn-cs"/>
              </a:rPr>
              <a:t>Starts another process in an existing container</a:t>
            </a:r>
          </a:p>
          <a:p>
            <a:pPr rtl="0" fontAlgn="ctr"/>
            <a:r>
              <a:rPr lang="en-US" sz="1100" kern="1200" dirty="0">
                <a:solidFill>
                  <a:schemeClr val="tx1"/>
                </a:solidFill>
                <a:effectLst/>
                <a:latin typeface="+mn-lt"/>
                <a:ea typeface="+mn-ea"/>
                <a:cs typeface="+mn-cs"/>
              </a:rPr>
              <a:t>Great for debugging and DB administration</a:t>
            </a:r>
          </a:p>
          <a:p>
            <a:pPr rtl="0" fontAlgn="ctr"/>
            <a:r>
              <a:rPr lang="en-US" sz="1100" kern="1200" dirty="0">
                <a:solidFill>
                  <a:schemeClr val="tx1"/>
                </a:solidFill>
                <a:effectLst/>
                <a:latin typeface="+mn-lt"/>
                <a:ea typeface="+mn-ea"/>
                <a:cs typeface="+mn-cs"/>
              </a:rPr>
              <a:t>Can't add ports, volumes and so on</a:t>
            </a:r>
          </a:p>
          <a:p>
            <a:pPr rtl="0" fontAlgn="ctr"/>
            <a:r>
              <a:rPr lang="en-US" sz="1100" kern="1200" dirty="0">
                <a:solidFill>
                  <a:schemeClr val="tx1"/>
                </a:solidFill>
                <a:effectLst/>
                <a:latin typeface="+mn-lt"/>
                <a:ea typeface="+mn-ea"/>
                <a:cs typeface="+mn-cs"/>
              </a:rPr>
              <a:t>If I exit from an attached container it will kill the process that is open in other window as well.</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Docker logs:</a:t>
            </a:r>
            <a:endParaRPr lang="en-US" sz="1100" kern="1200" dirty="0">
              <a:solidFill>
                <a:schemeClr val="tx1"/>
              </a:solidFill>
              <a:effectLst/>
              <a:latin typeface="+mn-lt"/>
              <a:ea typeface="+mn-ea"/>
              <a:cs typeface="+mn-cs"/>
            </a:endParaRPr>
          </a:p>
          <a:p>
            <a:pPr rtl="0" fontAlgn="ctr"/>
            <a:r>
              <a:rPr lang="en-US" sz="1100" kern="1200" dirty="0">
                <a:solidFill>
                  <a:schemeClr val="tx1"/>
                </a:solidFill>
                <a:effectLst/>
                <a:latin typeface="+mn-lt"/>
                <a:ea typeface="+mn-ea"/>
                <a:cs typeface="+mn-cs"/>
              </a:rPr>
              <a:t>Keep the output of a containers</a:t>
            </a:r>
          </a:p>
          <a:p>
            <a:pPr rtl="0" fontAlgn="ctr"/>
            <a:r>
              <a:rPr lang="en-US" sz="1100" kern="1200" dirty="0">
                <a:solidFill>
                  <a:schemeClr val="tx1"/>
                </a:solidFill>
                <a:effectLst/>
                <a:latin typeface="+mn-lt"/>
                <a:ea typeface="+mn-ea"/>
                <a:cs typeface="+mn-cs"/>
              </a:rPr>
              <a:t>View with </a:t>
            </a:r>
            <a:r>
              <a:rPr lang="en-US" sz="1100" kern="1200" dirty="0" err="1">
                <a:solidFill>
                  <a:schemeClr val="tx1"/>
                </a:solidFill>
                <a:effectLst/>
                <a:latin typeface="+mn-lt"/>
                <a:ea typeface="+mn-ea"/>
                <a:cs typeface="+mn-cs"/>
              </a:rPr>
              <a:t>docker</a:t>
            </a:r>
            <a:r>
              <a:rPr lang="en-US" sz="1100" kern="1200" dirty="0">
                <a:solidFill>
                  <a:schemeClr val="tx1"/>
                </a:solidFill>
                <a:effectLst/>
                <a:latin typeface="+mn-lt"/>
                <a:ea typeface="+mn-ea"/>
                <a:cs typeface="+mn-cs"/>
              </a:rPr>
              <a:t> logs </a:t>
            </a:r>
            <a:r>
              <a:rPr lang="en-US" sz="1100" kern="1200" dirty="0" err="1">
                <a:solidFill>
                  <a:schemeClr val="tx1"/>
                </a:solidFill>
                <a:effectLst/>
                <a:latin typeface="+mn-lt"/>
                <a:ea typeface="+mn-ea"/>
                <a:cs typeface="+mn-cs"/>
              </a:rPr>
              <a:t>container_name</a:t>
            </a:r>
            <a:endParaRPr lang="en-US" sz="1100" kern="1200" dirty="0">
              <a:solidFill>
                <a:schemeClr val="tx1"/>
              </a:solidFill>
              <a:effectLst/>
              <a:latin typeface="+mn-lt"/>
              <a:ea typeface="+mn-ea"/>
              <a:cs typeface="+mn-cs"/>
            </a:endParaRPr>
          </a:p>
          <a:p>
            <a:pPr rtl="0" fontAlgn="ctr"/>
            <a:r>
              <a:rPr lang="en-US" sz="1100" kern="1200" dirty="0">
                <a:solidFill>
                  <a:schemeClr val="tx1"/>
                </a:solidFill>
                <a:effectLst/>
                <a:latin typeface="+mn-lt"/>
                <a:ea typeface="+mn-ea"/>
                <a:cs typeface="+mn-cs"/>
              </a:rPr>
              <a:t>Don’t let the output get too large</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Resource Constrains:</a:t>
            </a:r>
            <a:endParaRPr lang="en-US" sz="1100" kern="1200" dirty="0">
              <a:solidFill>
                <a:schemeClr val="tx1"/>
              </a:solidFill>
              <a:effectLst/>
              <a:latin typeface="+mn-lt"/>
              <a:ea typeface="+mn-ea"/>
              <a:cs typeface="+mn-cs"/>
            </a:endParaRPr>
          </a:p>
          <a:p>
            <a:pPr rtl="0" fontAlgn="ctr"/>
            <a:r>
              <a:rPr lang="en-US" sz="1100" b="1" kern="1200" dirty="0">
                <a:solidFill>
                  <a:schemeClr val="tx1"/>
                </a:solidFill>
                <a:effectLst/>
                <a:latin typeface="+mn-lt"/>
                <a:ea typeface="+mn-ea"/>
                <a:cs typeface="+mn-cs"/>
              </a:rPr>
              <a:t>Memory Limits:</a:t>
            </a: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Docker run --memory [maximum-allowed-memory] [image-name] [command]</a:t>
            </a:r>
          </a:p>
          <a:p>
            <a:r>
              <a:rPr lang="en-US" sz="1100" kern="1200" dirty="0">
                <a:solidFill>
                  <a:schemeClr val="tx1"/>
                </a:solidFill>
                <a:effectLst/>
                <a:latin typeface="+mn-lt"/>
                <a:ea typeface="+mn-ea"/>
                <a:cs typeface="+mn-cs"/>
              </a:rPr>
              <a:t>Example: </a:t>
            </a:r>
            <a:r>
              <a:rPr lang="en-US" sz="1100" kern="1200" dirty="0" err="1">
                <a:solidFill>
                  <a:schemeClr val="tx1"/>
                </a:solidFill>
                <a:effectLst/>
                <a:latin typeface="+mn-lt"/>
                <a:ea typeface="+mn-ea"/>
                <a:cs typeface="+mn-cs"/>
              </a:rPr>
              <a:t>docker</a:t>
            </a:r>
            <a:r>
              <a:rPr lang="en-US" sz="1100" kern="1200" dirty="0">
                <a:solidFill>
                  <a:schemeClr val="tx1"/>
                </a:solidFill>
                <a:effectLst/>
                <a:latin typeface="+mn-lt"/>
                <a:ea typeface="+mn-ea"/>
                <a:cs typeface="+mn-cs"/>
              </a:rPr>
              <a:t> run --memory Srv-001 bash</a:t>
            </a:r>
          </a:p>
          <a:p>
            <a:pPr rtl="0" fontAlgn="ctr"/>
            <a:r>
              <a:rPr lang="en-US" sz="1100" b="1" kern="1200" dirty="0">
                <a:solidFill>
                  <a:schemeClr val="tx1"/>
                </a:solidFill>
                <a:effectLst/>
                <a:latin typeface="+mn-lt"/>
                <a:ea typeface="+mn-ea"/>
                <a:cs typeface="+mn-cs"/>
              </a:rPr>
              <a:t>CPU Limits:</a:t>
            </a: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Docker run --</a:t>
            </a:r>
            <a:r>
              <a:rPr lang="en-US" sz="1100" kern="1200" dirty="0" err="1">
                <a:solidFill>
                  <a:schemeClr val="tx1"/>
                </a:solidFill>
                <a:effectLst/>
                <a:latin typeface="+mn-lt"/>
                <a:ea typeface="+mn-ea"/>
                <a:cs typeface="+mn-cs"/>
              </a:rPr>
              <a:t>cpu</a:t>
            </a:r>
            <a:r>
              <a:rPr lang="en-US" sz="1100" kern="1200" dirty="0">
                <a:solidFill>
                  <a:schemeClr val="tx1"/>
                </a:solidFill>
                <a:effectLst/>
                <a:latin typeface="+mn-lt"/>
                <a:ea typeface="+mn-ea"/>
                <a:cs typeface="+mn-cs"/>
              </a:rPr>
              <a:t>-shares (relative to other containers)</a:t>
            </a:r>
          </a:p>
          <a:p>
            <a:r>
              <a:rPr lang="en-US" sz="1100" kern="1200" dirty="0">
                <a:solidFill>
                  <a:schemeClr val="tx1"/>
                </a:solidFill>
                <a:effectLst/>
                <a:latin typeface="+mn-lt"/>
                <a:ea typeface="+mn-ea"/>
                <a:cs typeface="+mn-cs"/>
              </a:rPr>
              <a:t>Docker run --</a:t>
            </a:r>
            <a:r>
              <a:rPr lang="en-US" sz="1100" kern="1200" dirty="0" err="1">
                <a:solidFill>
                  <a:schemeClr val="tx1"/>
                </a:solidFill>
                <a:effectLst/>
                <a:latin typeface="+mn-lt"/>
                <a:ea typeface="+mn-ea"/>
                <a:cs typeface="+mn-cs"/>
              </a:rPr>
              <a:t>cpu</a:t>
            </a:r>
            <a:r>
              <a:rPr lang="en-US" sz="1100" kern="1200" dirty="0">
                <a:solidFill>
                  <a:schemeClr val="tx1"/>
                </a:solidFill>
                <a:effectLst/>
                <a:latin typeface="+mn-lt"/>
                <a:ea typeface="+mn-ea"/>
                <a:cs typeface="+mn-cs"/>
              </a:rPr>
              <a:t>-quota </a:t>
            </a:r>
            <a:r>
              <a:rPr lang="en-US" sz="1100" kern="1200" dirty="0" err="1">
                <a:solidFill>
                  <a:schemeClr val="tx1"/>
                </a:solidFill>
                <a:effectLst/>
                <a:latin typeface="+mn-lt"/>
                <a:ea typeface="+mn-ea"/>
                <a:cs typeface="+mn-cs"/>
              </a:rPr>
              <a:t>int</a:t>
            </a:r>
            <a:r>
              <a:rPr lang="en-US" sz="1100" kern="1200" dirty="0">
                <a:solidFill>
                  <a:schemeClr val="tx1"/>
                </a:solidFill>
                <a:effectLst/>
                <a:latin typeface="+mn-lt"/>
                <a:ea typeface="+mn-ea"/>
                <a:cs typeface="+mn-cs"/>
              </a:rPr>
              <a:t> (to limit in general)</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Orchestration</a:t>
            </a:r>
            <a:r>
              <a:rPr lang="en-US" sz="1100" kern="1200" dirty="0">
                <a:solidFill>
                  <a:schemeClr val="tx1"/>
                </a:solidFill>
                <a:effectLst/>
                <a:latin typeface="+mn-lt"/>
                <a:ea typeface="+mn-ea"/>
                <a:cs typeface="+mn-cs"/>
              </a:rPr>
              <a:t>:</a:t>
            </a:r>
          </a:p>
          <a:p>
            <a:r>
              <a:rPr lang="en-US" sz="1100" kern="1200" dirty="0">
                <a:solidFill>
                  <a:schemeClr val="tx1"/>
                </a:solidFill>
                <a:effectLst/>
                <a:latin typeface="+mn-lt"/>
                <a:ea typeface="+mn-ea"/>
                <a:cs typeface="+mn-cs"/>
              </a:rPr>
              <a:t>Generally requires resource limiting</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Recommendations:</a:t>
            </a:r>
            <a:endParaRPr lang="en-US" sz="1100" kern="1200" dirty="0">
              <a:solidFill>
                <a:schemeClr val="tx1"/>
              </a:solidFill>
              <a:effectLst/>
              <a:latin typeface="+mn-lt"/>
              <a:ea typeface="+mn-ea"/>
              <a:cs typeface="+mn-cs"/>
            </a:endParaRPr>
          </a:p>
          <a:p>
            <a:pPr rtl="0" fontAlgn="ctr"/>
            <a:r>
              <a:rPr lang="en-US" sz="1100" kern="1200" dirty="0">
                <a:solidFill>
                  <a:schemeClr val="tx1"/>
                </a:solidFill>
                <a:effectLst/>
                <a:latin typeface="+mn-lt"/>
                <a:ea typeface="+mn-ea"/>
                <a:cs typeface="+mn-cs"/>
              </a:rPr>
              <a:t>Don’t let your container fetch dependencies with their start - make the container include their dependencies inside the container himself.</a:t>
            </a:r>
          </a:p>
          <a:p>
            <a:pPr rtl="0" fontAlgn="ctr"/>
            <a:r>
              <a:rPr lang="en-US" sz="1100" kern="1200" dirty="0">
                <a:solidFill>
                  <a:schemeClr val="tx1"/>
                </a:solidFill>
                <a:effectLst/>
                <a:latin typeface="+mn-lt"/>
                <a:ea typeface="+mn-ea"/>
                <a:cs typeface="+mn-cs"/>
              </a:rPr>
              <a:t>Don’t leave important things in stopped / unnamed container instances.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Network between containers:</a:t>
            </a:r>
            <a:endParaRPr lang="en-US" sz="1100" kern="1200" dirty="0">
              <a:solidFill>
                <a:schemeClr val="tx1"/>
              </a:solidFill>
              <a:effectLst/>
              <a:latin typeface="+mn-lt"/>
              <a:ea typeface="+mn-ea"/>
              <a:cs typeface="+mn-cs"/>
            </a:endParaRPr>
          </a:p>
          <a:p>
            <a:r>
              <a:rPr lang="en-US" sz="1100" b="1" kern="1200" dirty="0">
                <a:solidFill>
                  <a:schemeClr val="tx1"/>
                </a:solidFill>
                <a:effectLst/>
                <a:latin typeface="+mn-lt"/>
                <a:ea typeface="+mn-ea"/>
                <a:cs typeface="+mn-cs"/>
              </a:rPr>
              <a:t>Private Container networking:</a:t>
            </a:r>
            <a:endParaRPr lang="en-US" sz="1100" kern="1200" dirty="0">
              <a:solidFill>
                <a:schemeClr val="tx1"/>
              </a:solidFill>
              <a:effectLst/>
              <a:latin typeface="+mn-lt"/>
              <a:ea typeface="+mn-ea"/>
              <a:cs typeface="+mn-cs"/>
            </a:endParaRPr>
          </a:p>
          <a:p>
            <a:pPr rtl="0" fontAlgn="ctr"/>
            <a:r>
              <a:rPr lang="en-US" sz="1100" kern="1200" dirty="0">
                <a:solidFill>
                  <a:schemeClr val="tx1"/>
                </a:solidFill>
                <a:effectLst/>
                <a:latin typeface="+mn-lt"/>
                <a:ea typeface="+mn-ea"/>
                <a:cs typeface="+mn-cs"/>
              </a:rPr>
              <a:t>Program in containers are isolated from the internet by default</a:t>
            </a:r>
          </a:p>
          <a:p>
            <a:pPr rtl="0" fontAlgn="ctr"/>
            <a:r>
              <a:rPr lang="en-US" sz="1100" kern="1200" dirty="0">
                <a:solidFill>
                  <a:schemeClr val="tx1"/>
                </a:solidFill>
                <a:effectLst/>
                <a:latin typeface="+mn-lt"/>
                <a:ea typeface="+mn-ea"/>
                <a:cs typeface="+mn-cs"/>
              </a:rPr>
              <a:t>You can group your containers into "Private" networks.</a:t>
            </a:r>
          </a:p>
          <a:p>
            <a:pPr rtl="0" fontAlgn="ctr"/>
            <a:r>
              <a:rPr lang="en-US" sz="1100" kern="1200" dirty="0">
                <a:solidFill>
                  <a:schemeClr val="tx1"/>
                </a:solidFill>
                <a:effectLst/>
                <a:latin typeface="+mn-lt"/>
                <a:ea typeface="+mn-ea"/>
                <a:cs typeface="+mn-cs"/>
              </a:rPr>
              <a:t>You explicitly choose who connect to whom.</a:t>
            </a:r>
          </a:p>
          <a:p>
            <a:pPr rtl="0" fontAlgn="ctr"/>
            <a:r>
              <a:rPr lang="en-US" sz="1100" kern="1200" dirty="0">
                <a:solidFill>
                  <a:schemeClr val="tx1"/>
                </a:solidFill>
                <a:effectLst/>
                <a:latin typeface="+mn-lt"/>
                <a:ea typeface="+mn-ea"/>
                <a:cs typeface="+mn-cs"/>
              </a:rPr>
              <a:t>This is done by "exposing" ports and "linking" containers.</a:t>
            </a:r>
          </a:p>
          <a:p>
            <a:pPr rtl="0" fontAlgn="ctr"/>
            <a:r>
              <a:rPr lang="en-US" sz="1100" kern="1200" dirty="0">
                <a:solidFill>
                  <a:schemeClr val="tx1"/>
                </a:solidFill>
                <a:effectLst/>
                <a:latin typeface="+mn-lt"/>
                <a:ea typeface="+mn-ea"/>
                <a:cs typeface="+mn-cs"/>
              </a:rPr>
              <a:t>Docker helps you find other exposed ports with compose services.</a:t>
            </a:r>
          </a:p>
          <a:p>
            <a:r>
              <a:rPr lang="en-US" sz="1100" kern="1200" dirty="0">
                <a:solidFill>
                  <a:schemeClr val="tx1"/>
                </a:solidFill>
                <a:effectLst/>
                <a:latin typeface="+mn-lt"/>
                <a:ea typeface="+mn-ea"/>
                <a:cs typeface="+mn-cs"/>
              </a:rPr>
              <a:t> </a:t>
            </a:r>
          </a:p>
          <a:p>
            <a:r>
              <a:rPr lang="en-US" sz="1100" b="1" kern="1200" dirty="0">
                <a:solidFill>
                  <a:schemeClr val="tx1"/>
                </a:solidFill>
                <a:effectLst/>
                <a:latin typeface="+mn-lt"/>
                <a:ea typeface="+mn-ea"/>
                <a:cs typeface="+mn-cs"/>
              </a:rPr>
              <a:t>Exposing specific ports:</a:t>
            </a:r>
            <a:endParaRPr lang="en-US" sz="1100" kern="1200" dirty="0">
              <a:solidFill>
                <a:schemeClr val="tx1"/>
              </a:solidFill>
              <a:effectLst/>
              <a:latin typeface="+mn-lt"/>
              <a:ea typeface="+mn-ea"/>
              <a:cs typeface="+mn-cs"/>
            </a:endParaRPr>
          </a:p>
          <a:p>
            <a:pPr rtl="0" fontAlgn="ctr"/>
            <a:r>
              <a:rPr lang="en-US" sz="1100" kern="1200" dirty="0">
                <a:solidFill>
                  <a:schemeClr val="tx1"/>
                </a:solidFill>
                <a:effectLst/>
                <a:latin typeface="+mn-lt"/>
                <a:ea typeface="+mn-ea"/>
                <a:cs typeface="+mn-cs"/>
              </a:rPr>
              <a:t>Exactly specifies which the port inside the container and outside.</a:t>
            </a:r>
          </a:p>
          <a:p>
            <a:pPr rtl="0" fontAlgn="ctr"/>
            <a:r>
              <a:rPr lang="en-US" sz="1100" kern="1200" dirty="0">
                <a:solidFill>
                  <a:schemeClr val="tx1"/>
                </a:solidFill>
                <a:effectLst/>
                <a:latin typeface="+mn-lt"/>
                <a:ea typeface="+mn-ea"/>
                <a:cs typeface="+mn-cs"/>
              </a:rPr>
              <a:t>Exposes as many ports as you want.</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31</a:t>
            </a:fld>
            <a:endParaRPr lang="en-US" dirty="0"/>
          </a:p>
        </p:txBody>
      </p:sp>
    </p:spTree>
    <p:extLst>
      <p:ext uri="{BB962C8B-B14F-4D97-AF65-F5344CB8AC3E}">
        <p14:creationId xmlns:p14="http://schemas.microsoft.com/office/powerpoint/2010/main" xmlns="" val="210473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xfrm>
            <a:off x="382588" y="381000"/>
            <a:ext cx="4572000" cy="2573338"/>
          </a:xfrm>
          <a:noFill/>
          <a:ln>
            <a:solidFill>
              <a:srgbClr val="000000"/>
            </a:solidFill>
            <a:miter lim="800000"/>
            <a:headEnd/>
            <a:tailEnd/>
          </a:ln>
        </p:spPr>
      </p:sp>
      <p:sp>
        <p:nvSpPr>
          <p:cNvPr id="172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64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B018A9-3FB9-4699-9977-69512C54A359}" type="slidenum">
              <a:rPr lang="en-US" smtClean="0"/>
              <a:pPr fontAlgn="base">
                <a:spcBef>
                  <a:spcPct val="0"/>
                </a:spcBef>
                <a:spcAft>
                  <a:spcPct val="0"/>
                </a:spcAft>
                <a:defRPr/>
              </a:pPr>
              <a:t>32</a:t>
            </a:fld>
            <a:endParaRPr lang="en-US" dirty="0"/>
          </a:p>
        </p:txBody>
      </p:sp>
    </p:spTree>
    <p:extLst>
      <p:ext uri="{BB962C8B-B14F-4D97-AF65-F5344CB8AC3E}">
        <p14:creationId xmlns:p14="http://schemas.microsoft.com/office/powerpoint/2010/main" xmlns="" val="232195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xmlns="" val="2063027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sz="1100" b="1" i="0" kern="1200" dirty="0">
                <a:solidFill>
                  <a:schemeClr val="tx1"/>
                </a:solidFill>
                <a:effectLst/>
                <a:latin typeface="+mn-lt"/>
                <a:ea typeface="+mn-ea"/>
                <a:cs typeface="+mn-cs"/>
              </a:rPr>
              <a:t>Intro to Basic Container Concepts</a:t>
            </a:r>
          </a:p>
          <a:p>
            <a:r>
              <a:rPr lang="en-US" sz="1100" b="0" i="0" kern="1200" dirty="0">
                <a:solidFill>
                  <a:schemeClr val="tx1"/>
                </a:solidFill>
                <a:effectLst/>
                <a:latin typeface="+mn-lt"/>
                <a:ea typeface="+mn-ea"/>
                <a:cs typeface="+mn-cs"/>
              </a:rPr>
              <a:t>A container is a runtime instance of a Docker image.</a:t>
            </a:r>
          </a:p>
          <a:p>
            <a:r>
              <a:rPr lang="en-US" sz="1100" b="0" i="0" u="none" strike="noStrike" kern="1200" dirty="0">
                <a:solidFill>
                  <a:schemeClr val="tx1"/>
                </a:solidFill>
                <a:effectLst/>
                <a:latin typeface="+mn-lt"/>
                <a:ea typeface="+mn-ea"/>
                <a:cs typeface="+mn-cs"/>
                <a:hlinkClick r:id="rId3"/>
              </a:rPr>
              <a:t>https://docs.docker.com/engine/reference/glossary/#/container</a:t>
            </a:r>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Docker is the company and containerization technology.</a:t>
            </a:r>
          </a:p>
          <a:p>
            <a:r>
              <a:rPr lang="en-US" sz="1100" b="0" i="0" u="none" strike="noStrike" kern="1200" dirty="0">
                <a:solidFill>
                  <a:schemeClr val="tx1"/>
                </a:solidFill>
                <a:effectLst/>
                <a:latin typeface="+mn-lt"/>
                <a:ea typeface="+mn-ea"/>
                <a:cs typeface="+mn-cs"/>
                <a:hlinkClick r:id="rId3"/>
              </a:rPr>
              <a:t>https://docs.docker.com/engine/reference/glossary/#/docker</a:t>
            </a:r>
            <a:endParaRPr lang="en-US" sz="11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4</a:t>
            </a:fld>
            <a:endParaRPr lang="en-US" dirty="0"/>
          </a:p>
        </p:txBody>
      </p:sp>
    </p:spTree>
    <p:extLst>
      <p:ext uri="{BB962C8B-B14F-4D97-AF65-F5344CB8AC3E}">
        <p14:creationId xmlns:p14="http://schemas.microsoft.com/office/powerpoint/2010/main" xmlns="" val="4224071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sz="1100" b="1" kern="1200" dirty="0">
                <a:solidFill>
                  <a:schemeClr val="tx1"/>
                </a:solidFill>
                <a:effectLst/>
                <a:latin typeface="+mn-lt"/>
                <a:ea typeface="+mn-ea"/>
                <a:cs typeface="+mn-cs"/>
              </a:rPr>
              <a:t>Docker Run</a:t>
            </a:r>
            <a:endParaRPr lang="en-US" sz="1100" kern="1200" dirty="0">
              <a:solidFill>
                <a:schemeClr val="tx1"/>
              </a:solidFill>
              <a:effectLst/>
              <a:latin typeface="+mn-lt"/>
              <a:ea typeface="+mn-ea"/>
              <a:cs typeface="+mn-cs"/>
            </a:endParaRPr>
          </a:p>
          <a:p>
            <a:pPr rtl="0" fontAlgn="ctr"/>
            <a:r>
              <a:rPr lang="en-US" sz="1100" kern="1200" dirty="0">
                <a:solidFill>
                  <a:schemeClr val="tx1"/>
                </a:solidFill>
                <a:effectLst/>
                <a:latin typeface="+mn-lt"/>
                <a:ea typeface="+mn-ea"/>
                <a:cs typeface="+mn-cs"/>
              </a:rPr>
              <a:t>Containers have a main process</a:t>
            </a:r>
          </a:p>
          <a:p>
            <a:pPr rtl="0" fontAlgn="ctr"/>
            <a:r>
              <a:rPr lang="en-US" sz="1100" kern="1200" dirty="0">
                <a:solidFill>
                  <a:schemeClr val="tx1"/>
                </a:solidFill>
                <a:effectLst/>
                <a:latin typeface="+mn-lt"/>
                <a:ea typeface="+mn-ea"/>
                <a:cs typeface="+mn-cs"/>
              </a:rPr>
              <a:t>The containers stop when that process stops</a:t>
            </a:r>
          </a:p>
          <a:p>
            <a:pPr rtl="0" fontAlgn="ctr"/>
            <a:r>
              <a:rPr lang="en-US" sz="1100" kern="1200" dirty="0">
                <a:solidFill>
                  <a:schemeClr val="tx1"/>
                </a:solidFill>
                <a:effectLst/>
                <a:latin typeface="+mn-lt"/>
                <a:ea typeface="+mn-ea"/>
                <a:cs typeface="+mn-cs"/>
              </a:rPr>
              <a:t>Containers have names</a:t>
            </a:r>
          </a:p>
          <a:p>
            <a:pPr rtl="0" fontAlgn="ctr"/>
            <a:endParaRPr lang="en-US" sz="1100" kern="1200" dirty="0">
              <a:solidFill>
                <a:schemeClr val="tx1"/>
              </a:solidFill>
              <a:effectLst/>
              <a:latin typeface="+mn-lt"/>
              <a:ea typeface="+mn-ea"/>
              <a:cs typeface="+mn-cs"/>
            </a:endParaRPr>
          </a:p>
          <a:p>
            <a:pPr rtl="0" fontAlgn="ctr"/>
            <a:endParaRPr lang="en-US" sz="1100" kern="1200" dirty="0">
              <a:solidFill>
                <a:schemeClr val="tx1"/>
              </a:solidFill>
              <a:effectLst/>
              <a:latin typeface="+mn-lt"/>
              <a:ea typeface="+mn-ea"/>
              <a:cs typeface="+mn-cs"/>
            </a:endParaRPr>
          </a:p>
          <a:p>
            <a:pPr rtl="0" fontAlgn="ctr"/>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5</a:t>
            </a:fld>
            <a:endParaRPr lang="en-US" dirty="0"/>
          </a:p>
        </p:txBody>
      </p:sp>
    </p:spTree>
    <p:extLst>
      <p:ext uri="{BB962C8B-B14F-4D97-AF65-F5344CB8AC3E}">
        <p14:creationId xmlns:p14="http://schemas.microsoft.com/office/powerpoint/2010/main" xmlns="" val="4003069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b="0" i="0" kern="1200" dirty="0">
                <a:solidFill>
                  <a:schemeClr val="tx1"/>
                </a:solidFill>
                <a:effectLst/>
                <a:latin typeface="+mn-lt"/>
                <a:ea typeface="+mn-ea"/>
                <a:cs typeface="+mn-cs"/>
              </a:rPr>
              <a:t>Now, let's look at how a virtual machine (VM) is different from a container.</a:t>
            </a:r>
          </a:p>
          <a:p>
            <a:r>
              <a:rPr lang="en-US" sz="1100" b="0" i="0" kern="1200" dirty="0">
                <a:solidFill>
                  <a:schemeClr val="tx1"/>
                </a:solidFill>
                <a:effectLst/>
                <a:latin typeface="+mn-lt"/>
                <a:ea typeface="+mn-ea"/>
                <a:cs typeface="+mn-cs"/>
              </a:rPr>
              <a:t>While containers may sound like a VM, the two are distinct technologies. With VMs each virtual machine includes the application, the necessary binaries and libraries and the </a:t>
            </a:r>
            <a:r>
              <a:rPr lang="en-US" sz="1100" b="1" i="0" kern="1200" dirty="0">
                <a:solidFill>
                  <a:schemeClr val="tx1"/>
                </a:solidFill>
                <a:effectLst/>
                <a:latin typeface="+mn-lt"/>
                <a:ea typeface="+mn-ea"/>
                <a:cs typeface="+mn-cs"/>
              </a:rPr>
              <a:t>entire guest operating system.</a:t>
            </a:r>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Whereas, Containers include the application, all of its dependencies, but share the kernel with other containers and are not tied to any specific infrastructure, other than having the Docker engine installed on its host – allowing containers to run on almost any computer, infrastructure and cloud.</a:t>
            </a:r>
          </a:p>
          <a:p>
            <a:pPr lvl="0" rtl="0">
              <a:spcBef>
                <a:spcPts val="0"/>
              </a:spcBef>
              <a:buNone/>
            </a:pPr>
            <a:endParaRPr lang="en-US" dirty="0"/>
          </a:p>
          <a:p>
            <a:pPr lvl="0" rtl="0">
              <a:spcBef>
                <a:spcPts val="0"/>
              </a:spcBef>
              <a:buNone/>
            </a:pPr>
            <a:r>
              <a:rPr lang="en-US" sz="1100" b="0" i="1" kern="1200" dirty="0">
                <a:solidFill>
                  <a:schemeClr val="tx1"/>
                </a:solidFill>
                <a:effectLst/>
                <a:latin typeface="+mn-lt"/>
                <a:ea typeface="+mn-ea"/>
                <a:cs typeface="+mn-cs"/>
              </a:rPr>
              <a:t>Note - at this time, Windows and Linux containers require that they run on their respective kernel base, therefore, Windows containers cannot run on Linux hosts and vice versa.</a:t>
            </a:r>
            <a:endParaRPr dirty="0"/>
          </a:p>
        </p:txBody>
      </p:sp>
    </p:spTree>
    <p:extLst>
      <p:ext uri="{BB962C8B-B14F-4D97-AF65-F5344CB8AC3E}">
        <p14:creationId xmlns:p14="http://schemas.microsoft.com/office/powerpoint/2010/main" xmlns="" val="42919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Docker images are a collection of files, which have everything needed to run the software application inside the container. However, they are ephemeral, meaning that any data that is written inside the container, while it is running, will not be retained.</a:t>
            </a:r>
          </a:p>
          <a:p>
            <a:endParaRPr lang="en-US" sz="1100" b="0" i="0" kern="1200" dirty="0">
              <a:solidFill>
                <a:schemeClr val="tx1"/>
              </a:solidFill>
              <a:effectLst/>
              <a:latin typeface="+mn-lt"/>
              <a:ea typeface="+mn-ea"/>
              <a:cs typeface="+mn-cs"/>
            </a:endParaRP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If the container is stopped and restarted from its image, the container will run exactly the same as the first time, absent of any changes made during the last run cycle. Changes to the container either have to be made during the image creation process, using the </a:t>
            </a:r>
            <a:r>
              <a:rPr lang="en-US" sz="1100" b="0" i="0" kern="1200" dirty="0" err="1">
                <a:solidFill>
                  <a:schemeClr val="tx1"/>
                </a:solidFill>
                <a:effectLst/>
                <a:latin typeface="+mn-lt"/>
                <a:ea typeface="+mn-ea"/>
                <a:cs typeface="+mn-cs"/>
              </a:rPr>
              <a:t>Dockerfile</a:t>
            </a:r>
            <a:r>
              <a:rPr lang="en-US" sz="1100" b="0" i="0" kern="1200" dirty="0">
                <a:solidFill>
                  <a:schemeClr val="tx1"/>
                </a:solidFill>
                <a:effectLst/>
                <a:latin typeface="+mn-lt"/>
                <a:ea typeface="+mn-ea"/>
                <a:cs typeface="+mn-cs"/>
              </a:rPr>
              <a:t> that become part of the image, or data can be retained by mounting a persistent storage volume, from inside the container to the outside. This will be explored further in the HOL exercises below.</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10</a:t>
            </a:fld>
            <a:endParaRPr lang="en-US" dirty="0"/>
          </a:p>
        </p:txBody>
      </p:sp>
    </p:spTree>
    <p:extLst>
      <p:ext uri="{BB962C8B-B14F-4D97-AF65-F5344CB8AC3E}">
        <p14:creationId xmlns:p14="http://schemas.microsoft.com/office/powerpoint/2010/main" xmlns="" val="1706605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r>
              <a:rPr lang="en-US" sz="1100" b="0" i="0" kern="1200" dirty="0">
                <a:solidFill>
                  <a:schemeClr val="tx1"/>
                </a:solidFill>
                <a:effectLst/>
                <a:latin typeface="+mn-lt"/>
                <a:ea typeface="+mn-ea"/>
                <a:cs typeface="+mn-cs"/>
              </a:rPr>
              <a:t>Jumping back a bit, there is a new nomenclature that Docker introduces, here are terms that you will need to be familiar with.</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Each of these Docker technologies will be explored in this HOL. It's important to note that this core technology is open source. There are other technologies in the greater ecosystem, that could be open source, or licensed or even a hybrid, with a paid support option.</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11</a:t>
            </a:fld>
            <a:endParaRPr lang="en-US" dirty="0"/>
          </a:p>
        </p:txBody>
      </p:sp>
    </p:spTree>
    <p:extLst>
      <p:ext uri="{BB962C8B-B14F-4D97-AF65-F5344CB8AC3E}">
        <p14:creationId xmlns:p14="http://schemas.microsoft.com/office/powerpoint/2010/main" xmlns="" val="111620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r>
              <a:rPr lang="en-US" sz="1100" b="0" i="0" kern="1200" dirty="0">
                <a:solidFill>
                  <a:schemeClr val="tx1"/>
                </a:solidFill>
                <a:effectLst/>
                <a:latin typeface="+mn-lt"/>
                <a:ea typeface="+mn-ea"/>
                <a:cs typeface="+mn-cs"/>
              </a:rPr>
              <a:t>The Docker Engine is THE core piece of technology that allows you to run containers. In order for a container to run on any Linux host, at a minimum, the Docker Engine needs to be installed. Then the container can run on any Linux host where Docker Engine is installed, providing the benefit of portability, without doing any application specific configuration changes on each host.</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12</a:t>
            </a:fld>
            <a:endParaRPr lang="en-US" dirty="0"/>
          </a:p>
        </p:txBody>
      </p:sp>
    </p:spTree>
    <p:extLst>
      <p:ext uri="{BB962C8B-B14F-4D97-AF65-F5344CB8AC3E}">
        <p14:creationId xmlns:p14="http://schemas.microsoft.com/office/powerpoint/2010/main" xmlns="" val="1659754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AU"/>
              <a:t>26/03/15</a:t>
            </a:r>
            <a:endParaRPr lang="en-US" dirty="0"/>
          </a:p>
        </p:txBody>
      </p:sp>
      <p:sp>
        <p:nvSpPr>
          <p:cNvPr id="5" name="Footer Placeholder 4"/>
          <p:cNvSpPr>
            <a:spLocks noGrp="1"/>
          </p:cNvSpPr>
          <p:nvPr>
            <p:ph type="ftr" sz="quarter" idx="11"/>
          </p:nvPr>
        </p:nvSpPr>
        <p:spPr/>
        <p:txBody>
          <a:bodyPr/>
          <a:lstStyle/>
          <a:p>
            <a:r>
              <a:rPr lang="en-US"/>
              <a:t>Oracle Confidential – Internal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8" name="TextBox 17">
            <a:extLst>
              <a:ext uri="{FF2B5EF4-FFF2-40B4-BE49-F238E27FC236}">
                <a16:creationId xmlns:a16="http://schemas.microsoft.com/office/drawing/2014/main" xmlns="" id="{87C8FFB0-25CD-4371-906A-80F47115BD55}"/>
              </a:ext>
            </a:extLst>
          </p:cNvPr>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201</a:t>
            </a:r>
            <a:r>
              <a:rPr lang="en-US" sz="850" dirty="0">
                <a:solidFill>
                  <a:srgbClr val="5F5F5F"/>
                </a:solidFill>
              </a:rPr>
              <a:t>7,</a:t>
            </a:r>
            <a:r>
              <a:rPr sz="850" dirty="0">
                <a:solidFill>
                  <a:srgbClr val="5F5F5F"/>
                </a:solidFill>
              </a:rPr>
              <a:t> Oracle and/or its affiliates. All rights reserved.  |</a:t>
            </a:r>
          </a:p>
        </p:txBody>
      </p:sp>
      <p:pic>
        <p:nvPicPr>
          <p:cNvPr id="20" name="Picture 19" descr="Oracle logo in white on red staging background">
            <a:extLst>
              <a:ext uri="{FF2B5EF4-FFF2-40B4-BE49-F238E27FC236}">
                <a16:creationId xmlns:a16="http://schemas.microsoft.com/office/drawing/2014/main" xmlns="" id="{9CB157FF-37E4-4D19-B9A1-BC98E83F5F9E}"/>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xmlns="" val="1371798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AU"/>
              <a:t>26/03/15</a:t>
            </a:r>
            <a:endParaRPr lang="en-US" dirty="0"/>
          </a:p>
        </p:txBody>
      </p:sp>
      <p:sp>
        <p:nvSpPr>
          <p:cNvPr id="5" name="Footer Placeholder 4"/>
          <p:cNvSpPr>
            <a:spLocks noGrp="1"/>
          </p:cNvSpPr>
          <p:nvPr>
            <p:ph type="ftr" sz="quarter" idx="11"/>
          </p:nvPr>
        </p:nvSpPr>
        <p:spPr/>
        <p:txBody>
          <a:bodyPr/>
          <a:lstStyle/>
          <a:p>
            <a:r>
              <a:rPr lang="en-US"/>
              <a:t>Oracle Confidential – Internal</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xmlns="" val="367770587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AU"/>
              <a:t>26/03/15</a:t>
            </a:r>
            <a:endParaRPr lang="en-US" dirty="0"/>
          </a:p>
        </p:txBody>
      </p:sp>
      <p:sp>
        <p:nvSpPr>
          <p:cNvPr id="5" name="Footer Placeholder 4"/>
          <p:cNvSpPr>
            <a:spLocks noGrp="1"/>
          </p:cNvSpPr>
          <p:nvPr>
            <p:ph type="ftr" sz="quarter" idx="11"/>
          </p:nvPr>
        </p:nvSpPr>
        <p:spPr/>
        <p:txBody>
          <a:bodyPr/>
          <a:lstStyle/>
          <a:p>
            <a:r>
              <a:rPr lang="en-US"/>
              <a:t>Oracle Confidential – Internal</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3592270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AU"/>
              <a:t>26/03/15</a:t>
            </a:r>
            <a:endParaRPr lang="en-US" dirty="0"/>
          </a:p>
        </p:txBody>
      </p:sp>
      <p:sp>
        <p:nvSpPr>
          <p:cNvPr id="5" name="Footer Placeholder 4"/>
          <p:cNvSpPr>
            <a:spLocks noGrp="1"/>
          </p:cNvSpPr>
          <p:nvPr>
            <p:ph type="ftr" sz="quarter" idx="11"/>
          </p:nvPr>
        </p:nvSpPr>
        <p:spPr/>
        <p:txBody>
          <a:bodyPr/>
          <a:lstStyle/>
          <a:p>
            <a:r>
              <a:rPr lang="en-US"/>
              <a:t>Oracle Confidential – Internal</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xmlns="" val="426433348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AU"/>
              <a:t>26/03/15</a:t>
            </a:r>
            <a:endParaRPr lang="en-US" dirty="0"/>
          </a:p>
        </p:txBody>
      </p:sp>
      <p:sp>
        <p:nvSpPr>
          <p:cNvPr id="5" name="Footer Placeholder 4"/>
          <p:cNvSpPr>
            <a:spLocks noGrp="1"/>
          </p:cNvSpPr>
          <p:nvPr>
            <p:ph type="ftr" sz="quarter" idx="11"/>
          </p:nvPr>
        </p:nvSpPr>
        <p:spPr/>
        <p:txBody>
          <a:bodyPr/>
          <a:lstStyle/>
          <a:p>
            <a:r>
              <a:rPr lang="en-US"/>
              <a:t>Oracle Confidential – Internal</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81608927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AU"/>
              <a:t>26/03/15</a:t>
            </a:r>
            <a:endParaRPr lang="en-US" dirty="0"/>
          </a:p>
        </p:txBody>
      </p:sp>
      <p:sp>
        <p:nvSpPr>
          <p:cNvPr id="5" name="Footer Placeholder 4"/>
          <p:cNvSpPr>
            <a:spLocks noGrp="1"/>
          </p:cNvSpPr>
          <p:nvPr>
            <p:ph type="ftr" sz="quarter" idx="11"/>
          </p:nvPr>
        </p:nvSpPr>
        <p:spPr/>
        <p:txBody>
          <a:bodyPr/>
          <a:lstStyle/>
          <a:p>
            <a:r>
              <a:rPr lang="en-US"/>
              <a:t>Oracle Confidential – Internal</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xmlns="" val="153814825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AU"/>
              <a:t>26/03/15</a:t>
            </a:r>
            <a:endParaRPr lang="en-US" dirty="0"/>
          </a:p>
        </p:txBody>
      </p:sp>
      <p:sp>
        <p:nvSpPr>
          <p:cNvPr id="5" name="Footer Placeholder 4"/>
          <p:cNvSpPr>
            <a:spLocks noGrp="1"/>
          </p:cNvSpPr>
          <p:nvPr>
            <p:ph type="ftr" sz="quarter" idx="11"/>
          </p:nvPr>
        </p:nvSpPr>
        <p:spPr/>
        <p:txBody>
          <a:bodyPr/>
          <a:lstStyle/>
          <a:p>
            <a:r>
              <a:rPr lang="en-US"/>
              <a:t>Oracle Confidential – Internal</a:t>
            </a:r>
            <a:endParaRPr lang="en-US" dirty="0"/>
          </a:p>
        </p:txBody>
      </p:sp>
      <p:sp>
        <p:nvSpPr>
          <p:cNvPr id="6" name="Slide Number Placeholder 5"/>
          <p:cNvSpPr>
            <a:spLocks noGrp="1"/>
          </p:cNvSpPr>
          <p:nvPr>
            <p:ph type="sldNum" sz="quarter" idx="12"/>
          </p:nvPr>
        </p:nvSpPr>
        <p:spPr/>
        <p:txBody>
          <a:bodyPr/>
          <a:lstStyle/>
          <a:p>
            <a:fld id="{D4EAF17A-378C-49D5-A479-C71FF9D7F1E7}" type="slidenum">
              <a:rPr lang="en-US" smtClean="0"/>
              <a:pPr/>
              <a:t>‹#›</a:t>
            </a:fld>
            <a:endParaRPr lang="en-US" dirty="0"/>
          </a:p>
        </p:txBody>
      </p:sp>
    </p:spTree>
    <p:extLst>
      <p:ext uri="{BB962C8B-B14F-4D97-AF65-F5344CB8AC3E}">
        <p14:creationId xmlns:p14="http://schemas.microsoft.com/office/powerpoint/2010/main" xmlns="" val="6642686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AU"/>
              <a:t>26/03/15</a:t>
            </a:r>
            <a:endParaRPr lang="en-AU" dirty="0"/>
          </a:p>
        </p:txBody>
      </p:sp>
      <p:sp>
        <p:nvSpPr>
          <p:cNvPr id="5" name="Footer Placeholder 4"/>
          <p:cNvSpPr>
            <a:spLocks noGrp="1"/>
          </p:cNvSpPr>
          <p:nvPr>
            <p:ph type="ftr" sz="quarter" idx="11"/>
          </p:nvPr>
        </p:nvSpPr>
        <p:spPr/>
        <p:txBody>
          <a:bodyPr/>
          <a:lstStyle/>
          <a:p>
            <a:r>
              <a:rPr lang="en-US"/>
              <a:t>Oracle Confidential – Internal</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xmlns="" val="22608672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Title Slide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AU"/>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dirty="0"/>
          </a:p>
        </p:txBody>
      </p:sp>
      <p:sp>
        <p:nvSpPr>
          <p:cNvPr id="13" name="Text Placeholder 12"/>
          <p:cNvSpPr>
            <a:spLocks noGrp="1"/>
          </p:cNvSpPr>
          <p:nvPr>
            <p:ph type="body" sz="quarter" idx="13" hasCustomPrompt="1"/>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7" name="Date Placeholder 6"/>
          <p:cNvSpPr>
            <a:spLocks noGrp="1"/>
          </p:cNvSpPr>
          <p:nvPr>
            <p:ph type="dt" sz="half" idx="14"/>
          </p:nvPr>
        </p:nvSpPr>
        <p:spPr/>
        <p:txBody>
          <a:bodyPr/>
          <a:lstStyle>
            <a:lvl1pPr>
              <a:defRPr>
                <a:solidFill>
                  <a:schemeClr val="tx1"/>
                </a:solidFill>
              </a:defRPr>
            </a:lvl1pPr>
          </a:lstStyle>
          <a:p>
            <a:r>
              <a:rPr lang="en-AU" dirty="0"/>
              <a:t>26/03/15</a:t>
            </a:r>
            <a:endParaRPr lang="en-US" dirty="0"/>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dirty="0"/>
              <a:t>Oracle Confidential – Internal</a:t>
            </a:r>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201</a:t>
            </a:r>
            <a:r>
              <a:rPr lang="en-US" sz="850" dirty="0">
                <a:solidFill>
                  <a:schemeClr val="tx1"/>
                </a:solidFill>
              </a:rPr>
              <a:t>7,</a:t>
            </a:r>
            <a:r>
              <a:rPr sz="850" dirty="0">
                <a:solidFill>
                  <a:schemeClr val="tx1"/>
                </a:solidFill>
              </a:rPr>
              <a:t> Oracle and/or its affiliates. All rights reserved.  |</a:t>
            </a:r>
          </a:p>
        </p:txBody>
      </p:sp>
      <p:pic>
        <p:nvPicPr>
          <p:cNvPr id="11" name="Picture 10"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xmlns="" val="627835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dirty="0"/>
          </a:p>
        </p:txBody>
      </p:sp>
      <p:sp>
        <p:nvSpPr>
          <p:cNvPr id="4" name="Date Placeholder 3"/>
          <p:cNvSpPr>
            <a:spLocks noGrp="1"/>
          </p:cNvSpPr>
          <p:nvPr>
            <p:ph type="dt" sz="half" idx="10"/>
          </p:nvPr>
        </p:nvSpPr>
        <p:spPr/>
        <p:txBody>
          <a:bodyPr/>
          <a:lstStyle/>
          <a:p>
            <a:r>
              <a:rPr lang="en-AU" dirty="0"/>
              <a:t>26/03/15</a:t>
            </a:r>
            <a:endParaRPr dirty="0"/>
          </a:p>
        </p:txBody>
      </p:sp>
      <p:sp>
        <p:nvSpPr>
          <p:cNvPr id="5" name="Footer Placeholder 4"/>
          <p:cNvSpPr>
            <a:spLocks noGrp="1"/>
          </p:cNvSpPr>
          <p:nvPr>
            <p:ph type="ftr" sz="quarter" idx="11"/>
          </p:nvPr>
        </p:nvSpPr>
        <p:spPr/>
        <p:txBody>
          <a:bodyPr/>
          <a:lstStyle/>
          <a:p>
            <a:r>
              <a:rPr lang="en-US" dirty="0"/>
              <a:t>Oracle Confidential –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3" name="TextBox 2"/>
          <p:cNvSpPr txBox="1"/>
          <p:nvPr userDrawn="1"/>
        </p:nvSpPr>
        <p:spPr>
          <a:xfrm>
            <a:off x="6327648" y="6647688"/>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xmlns="" val="1845747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AU" dirty="0"/>
              <a:t>26/03/15</a:t>
            </a:r>
            <a:endParaRPr dirty="0"/>
          </a:p>
        </p:txBody>
      </p:sp>
      <p:sp>
        <p:nvSpPr>
          <p:cNvPr id="4" name="Footer Placeholder 3"/>
          <p:cNvSpPr>
            <a:spLocks noGrp="1"/>
          </p:cNvSpPr>
          <p:nvPr>
            <p:ph type="ftr" sz="quarter" idx="11"/>
          </p:nvPr>
        </p:nvSpPr>
        <p:spPr/>
        <p:txBody>
          <a:bodyPr/>
          <a:lstStyle/>
          <a:p>
            <a:r>
              <a:rPr lang="en-US" dirty="0"/>
              <a:t>Oracle Confidential – Internal</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AU"/>
              <a:t>Click to edit Master title style</a:t>
            </a:r>
            <a:endParaRPr dirty="0"/>
          </a:p>
        </p:txBody>
      </p:sp>
    </p:spTree>
    <p:extLst>
      <p:ext uri="{BB962C8B-B14F-4D97-AF65-F5344CB8AC3E}">
        <p14:creationId xmlns:p14="http://schemas.microsoft.com/office/powerpoint/2010/main" xmlns="" val="36677000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AU"/>
              <a:t>26/03/15</a:t>
            </a:r>
            <a:endParaRPr lang="en-AU" dirty="0"/>
          </a:p>
        </p:txBody>
      </p:sp>
      <p:sp>
        <p:nvSpPr>
          <p:cNvPr id="5" name="Footer Placeholder 4"/>
          <p:cNvSpPr>
            <a:spLocks noGrp="1"/>
          </p:cNvSpPr>
          <p:nvPr>
            <p:ph type="ftr" sz="quarter" idx="11"/>
          </p:nvPr>
        </p:nvSpPr>
        <p:spPr/>
        <p:txBody>
          <a:bodyPr/>
          <a:lstStyle/>
          <a:p>
            <a:r>
              <a:rPr lang="en-US"/>
              <a:t>Oracle Confidential – Internal</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
        <p:nvSpPr>
          <p:cNvPr id="7" name="TextBox 6">
            <a:extLst>
              <a:ext uri="{FF2B5EF4-FFF2-40B4-BE49-F238E27FC236}">
                <a16:creationId xmlns:a16="http://schemas.microsoft.com/office/drawing/2014/main" xmlns="" id="{1E6E7C48-19FC-444E-850A-BF20E0A35411}"/>
              </a:ext>
            </a:extLst>
          </p:cNvPr>
          <p:cNvSpPr txBox="1"/>
          <p:nvPr userDrawn="1"/>
        </p:nvSpPr>
        <p:spPr>
          <a:xfrm>
            <a:off x="6382512" y="6656832"/>
            <a:ext cx="914400" cy="914400"/>
          </a:xfrm>
          <a:prstGeom prst="rect">
            <a:avLst/>
          </a:prstGeom>
          <a:noFill/>
        </p:spPr>
        <p:txBody>
          <a:bodyPr wrap="none" lIns="0" tIns="0" rIns="0" bIns="0" rtlCol="0">
            <a:noAutofit/>
          </a:bodyPr>
          <a:lstStyle/>
          <a:p>
            <a:pPr>
              <a:lnSpc>
                <a:spcPct val="90000"/>
              </a:lnSpc>
            </a:pPr>
            <a:endParaRPr lang="en-US" dirty="0"/>
          </a:p>
        </p:txBody>
      </p:sp>
      <p:sp>
        <p:nvSpPr>
          <p:cNvPr id="8" name="TextBox 7">
            <a:extLst>
              <a:ext uri="{FF2B5EF4-FFF2-40B4-BE49-F238E27FC236}">
                <a16:creationId xmlns:a16="http://schemas.microsoft.com/office/drawing/2014/main" xmlns="" id="{BB7D46CD-73CF-48FA-BEAF-BC35EE0C3419}"/>
              </a:ext>
            </a:extLst>
          </p:cNvPr>
          <p:cNvSpPr txBox="1"/>
          <p:nvPr userDrawn="1"/>
        </p:nvSpPr>
        <p:spPr>
          <a:xfrm>
            <a:off x="6190488" y="6620256"/>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xmlns="" id="{4102E256-CACF-4086-8C5A-3999D77A638E}"/>
              </a:ext>
            </a:extLst>
          </p:cNvPr>
          <p:cNvSpPr txBox="1"/>
          <p:nvPr userDrawn="1"/>
        </p:nvSpPr>
        <p:spPr>
          <a:xfrm>
            <a:off x="5751576" y="6647688"/>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xmlns="" val="40275940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p:txBody>
          <a:bodyPr/>
          <a:lstStyle/>
          <a:p>
            <a:r>
              <a:rPr lang="en-AU" dirty="0"/>
              <a:t>26/03/15</a:t>
            </a:r>
            <a:endParaRPr dirty="0"/>
          </a:p>
        </p:txBody>
      </p:sp>
      <p:sp>
        <p:nvSpPr>
          <p:cNvPr id="5" name="Footer Placeholder 4"/>
          <p:cNvSpPr>
            <a:spLocks noGrp="1"/>
          </p:cNvSpPr>
          <p:nvPr>
            <p:ph type="ftr" sz="quarter" idx="11"/>
          </p:nvPr>
        </p:nvSpPr>
        <p:spPr/>
        <p:txBody>
          <a:bodyPr/>
          <a:lstStyle/>
          <a:p>
            <a:r>
              <a:rPr lang="en-US" dirty="0"/>
              <a:t>Oracle Confidential – Internal</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xmlns="" val="16019542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AU" dirty="0"/>
              <a:t>26/03/15</a:t>
            </a:r>
            <a:endParaRPr dirty="0"/>
          </a:p>
        </p:txBody>
      </p:sp>
      <p:sp>
        <p:nvSpPr>
          <p:cNvPr id="4" name="Footer Placeholder 3"/>
          <p:cNvSpPr>
            <a:spLocks noGrp="1"/>
          </p:cNvSpPr>
          <p:nvPr>
            <p:ph type="ftr" sz="quarter" idx="11"/>
          </p:nvPr>
        </p:nvSpPr>
        <p:spPr/>
        <p:txBody>
          <a:bodyPr/>
          <a:lstStyle/>
          <a:p>
            <a:r>
              <a:rPr lang="en-US" dirty="0"/>
              <a:t>Oracle Confidential – Internal</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AU"/>
              <a:t>Click to edit Master title style</a:t>
            </a:r>
            <a:endParaRPr lang="en-US"/>
          </a:p>
        </p:txBody>
      </p:sp>
    </p:spTree>
    <p:extLst>
      <p:ext uri="{BB962C8B-B14F-4D97-AF65-F5344CB8AC3E}">
        <p14:creationId xmlns:p14="http://schemas.microsoft.com/office/powerpoint/2010/main" xmlns="" val="16866865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AU" dirty="0"/>
              <a:t>26/03/15</a:t>
            </a:r>
            <a:endParaRPr dirty="0"/>
          </a:p>
        </p:txBody>
      </p:sp>
      <p:sp>
        <p:nvSpPr>
          <p:cNvPr id="6" name="Footer Placeholder 5"/>
          <p:cNvSpPr>
            <a:spLocks noGrp="1"/>
          </p:cNvSpPr>
          <p:nvPr>
            <p:ph type="ftr" sz="quarter" idx="11"/>
          </p:nvPr>
        </p:nvSpPr>
        <p:spPr/>
        <p:txBody>
          <a:bodyPr/>
          <a:lstStyle/>
          <a:p>
            <a:r>
              <a:rPr lang="en-US" dirty="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AU"/>
              <a:t>Click to edit Master text styles</a:t>
            </a:r>
          </a:p>
          <a:p>
            <a:pPr lvl="1"/>
            <a:r>
              <a:rPr lang="en-AU"/>
              <a:t>Second level</a:t>
            </a:r>
          </a:p>
        </p:txBody>
      </p:sp>
      <p:sp>
        <p:nvSpPr>
          <p:cNvPr id="3" name="Title 2"/>
          <p:cNvSpPr>
            <a:spLocks noGrp="1"/>
          </p:cNvSpPr>
          <p:nvPr>
            <p:ph type="title"/>
          </p:nvPr>
        </p:nvSpPr>
        <p:spPr/>
        <p:txBody>
          <a:bodyPr/>
          <a:lstStyle/>
          <a:p>
            <a:r>
              <a:rPr lang="en-AU"/>
              <a:t>Click to edit Master title style</a:t>
            </a:r>
            <a:endParaRPr lang="en-US"/>
          </a:p>
        </p:txBody>
      </p:sp>
      <p:sp>
        <p:nvSpPr>
          <p:cNvPr id="2" name="TextBox 1"/>
          <p:cNvSpPr txBox="1"/>
          <p:nvPr userDrawn="1"/>
        </p:nvSpPr>
        <p:spPr>
          <a:xfrm>
            <a:off x="6409944" y="6665976"/>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xmlns="" val="18890771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Drag picture to placeholder or click icon to add</a:t>
            </a:r>
            <a:endParaRPr dirty="0"/>
          </a:p>
        </p:txBody>
      </p:sp>
      <p:sp>
        <p:nvSpPr>
          <p:cNvPr id="5" name="Date Placeholder 4"/>
          <p:cNvSpPr>
            <a:spLocks noGrp="1"/>
          </p:cNvSpPr>
          <p:nvPr>
            <p:ph type="dt" sz="half" idx="10"/>
          </p:nvPr>
        </p:nvSpPr>
        <p:spPr/>
        <p:txBody>
          <a:bodyPr/>
          <a:lstStyle/>
          <a:p>
            <a:r>
              <a:rPr lang="en-AU" dirty="0"/>
              <a:t>26/03/15</a:t>
            </a:r>
            <a:endParaRPr dirty="0"/>
          </a:p>
        </p:txBody>
      </p:sp>
      <p:sp>
        <p:nvSpPr>
          <p:cNvPr id="6" name="Footer Placeholder 5"/>
          <p:cNvSpPr>
            <a:spLocks noGrp="1"/>
          </p:cNvSpPr>
          <p:nvPr>
            <p:ph type="ftr" sz="quarter" idx="11"/>
          </p:nvPr>
        </p:nvSpPr>
        <p:spPr/>
        <p:txBody>
          <a:bodyPr/>
          <a:lstStyle/>
          <a:p>
            <a:r>
              <a:rPr lang="en-US" dirty="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Drag picture to placeholder or click icon to add</a:t>
            </a:r>
            <a:endParaRPr dirty="0"/>
          </a:p>
        </p:txBody>
      </p:sp>
      <p:sp>
        <p:nvSpPr>
          <p:cNvPr id="4" name="Title 3"/>
          <p:cNvSpPr>
            <a:spLocks noGrp="1"/>
          </p:cNvSpPr>
          <p:nvPr>
            <p:ph type="title"/>
          </p:nvPr>
        </p:nvSpPr>
        <p:spPr/>
        <p:txBody>
          <a:bodyPr/>
          <a:lstStyle/>
          <a:p>
            <a:r>
              <a:rPr lang="en-AU"/>
              <a:t>Click to edit Master title style</a:t>
            </a:r>
            <a:endParaRPr dirty="0"/>
          </a:p>
        </p:txBody>
      </p:sp>
    </p:spTree>
    <p:extLst>
      <p:ext uri="{BB962C8B-B14F-4D97-AF65-F5344CB8AC3E}">
        <p14:creationId xmlns:p14="http://schemas.microsoft.com/office/powerpoint/2010/main" xmlns="" val="36290681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screen">
            <a:extLst>
              <a:ext uri="{28A0092B-C50C-407E-A947-70E740481C1C}">
                <a14:useLocalDpi xmlns:a14="http://schemas.microsoft.com/office/drawing/2010/main" xmlns=""/>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AU"/>
              <a:t>Click to edit Master title style</a:t>
            </a:r>
            <a:endParaRPr dirty="0"/>
          </a:p>
        </p:txBody>
      </p:sp>
      <p:sp>
        <p:nvSpPr>
          <p:cNvPr id="5" name="Date Placeholder 4"/>
          <p:cNvSpPr>
            <a:spLocks noGrp="1"/>
          </p:cNvSpPr>
          <p:nvPr>
            <p:ph type="dt" sz="half" idx="10"/>
          </p:nvPr>
        </p:nvSpPr>
        <p:spPr/>
        <p:txBody>
          <a:bodyPr/>
          <a:lstStyle/>
          <a:p>
            <a:r>
              <a:rPr lang="en-AU" dirty="0"/>
              <a:t>26/03/15</a:t>
            </a:r>
            <a:endParaRPr dirty="0"/>
          </a:p>
        </p:txBody>
      </p:sp>
      <p:sp>
        <p:nvSpPr>
          <p:cNvPr id="6" name="Footer Placeholder 5"/>
          <p:cNvSpPr>
            <a:spLocks noGrp="1"/>
          </p:cNvSpPr>
          <p:nvPr>
            <p:ph type="ftr" sz="quarter" idx="11"/>
          </p:nvPr>
        </p:nvSpPr>
        <p:spPr/>
        <p:txBody>
          <a:bodyPr/>
          <a:lstStyle/>
          <a:p>
            <a:r>
              <a:rPr lang="en-US" dirty="0"/>
              <a:t>Oracle Confidential – Internal</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Drag picture to placeholder or click icon to add</a:t>
            </a:r>
            <a:endParaRPr dirty="0"/>
          </a:p>
        </p:txBody>
      </p:sp>
      <p:pic>
        <p:nvPicPr>
          <p:cNvPr id="19" name="Picture 18" descr="Photos, screen captures, graphics can be inserted in a white mobile phone and tablet"/>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Drag picture to placeholder or click icon to add</a:t>
            </a:r>
            <a:endParaRPr dirty="0"/>
          </a:p>
        </p:txBody>
      </p:sp>
    </p:spTree>
    <p:extLst>
      <p:ext uri="{BB962C8B-B14F-4D97-AF65-F5344CB8AC3E}">
        <p14:creationId xmlns:p14="http://schemas.microsoft.com/office/powerpoint/2010/main" xmlns="" val="39645925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AU"/>
              <a:t>26/03/15</a:t>
            </a:r>
            <a:endParaRPr lang="en-US" dirty="0"/>
          </a:p>
        </p:txBody>
      </p:sp>
      <p:sp>
        <p:nvSpPr>
          <p:cNvPr id="5" name="Footer Placeholder 4"/>
          <p:cNvSpPr>
            <a:spLocks noGrp="1"/>
          </p:cNvSpPr>
          <p:nvPr>
            <p:ph type="ftr" sz="quarter" idx="11"/>
          </p:nvPr>
        </p:nvSpPr>
        <p:spPr/>
        <p:txBody>
          <a:bodyPr/>
          <a:lstStyle/>
          <a:p>
            <a:r>
              <a:rPr lang="en-US"/>
              <a:t>Oracle Confidential – Internal</a:t>
            </a:r>
            <a:endParaRPr lang="en-US" dirty="0"/>
          </a:p>
        </p:txBody>
      </p:sp>
      <p:sp>
        <p:nvSpPr>
          <p:cNvPr id="6" name="Slide Number Placeholder 5"/>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xmlns="" val="149844385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AU"/>
              <a:t>26/03/15</a:t>
            </a:r>
            <a:endParaRPr lang="en-AU" dirty="0"/>
          </a:p>
        </p:txBody>
      </p:sp>
      <p:sp>
        <p:nvSpPr>
          <p:cNvPr id="6" name="Footer Placeholder 5"/>
          <p:cNvSpPr>
            <a:spLocks noGrp="1"/>
          </p:cNvSpPr>
          <p:nvPr>
            <p:ph type="ftr" sz="quarter" idx="11"/>
          </p:nvPr>
        </p:nvSpPr>
        <p:spPr/>
        <p:txBody>
          <a:bodyPr/>
          <a:lstStyle/>
          <a:p>
            <a:r>
              <a:rPr lang="en-US"/>
              <a:t>Oracle Confidential – Internal</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xmlns="" val="1200847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AU"/>
              <a:t>26/03/15</a:t>
            </a:r>
            <a:endParaRPr lang="en-AU" dirty="0"/>
          </a:p>
        </p:txBody>
      </p:sp>
      <p:sp>
        <p:nvSpPr>
          <p:cNvPr id="8" name="Footer Placeholder 7"/>
          <p:cNvSpPr>
            <a:spLocks noGrp="1"/>
          </p:cNvSpPr>
          <p:nvPr>
            <p:ph type="ftr" sz="quarter" idx="11"/>
          </p:nvPr>
        </p:nvSpPr>
        <p:spPr/>
        <p:txBody>
          <a:bodyPr/>
          <a:lstStyle/>
          <a:p>
            <a:r>
              <a:rPr lang="en-US"/>
              <a:t>Oracle Confidential – Internal</a:t>
            </a:r>
            <a:endParaRPr lang="en-US" dirty="0"/>
          </a:p>
        </p:txBody>
      </p:sp>
      <p:sp>
        <p:nvSpPr>
          <p:cNvPr id="9" name="Slide Number Placeholder 8"/>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xmlns="" val="34805302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AU"/>
              <a:t>26/03/15</a:t>
            </a:r>
            <a:endParaRPr lang="en-US" dirty="0"/>
          </a:p>
        </p:txBody>
      </p:sp>
      <p:sp>
        <p:nvSpPr>
          <p:cNvPr id="4" name="Footer Placeholder 3"/>
          <p:cNvSpPr>
            <a:spLocks noGrp="1"/>
          </p:cNvSpPr>
          <p:nvPr>
            <p:ph type="ftr" sz="quarter" idx="11"/>
          </p:nvPr>
        </p:nvSpPr>
        <p:spPr/>
        <p:txBody>
          <a:bodyPr/>
          <a:lstStyle/>
          <a:p>
            <a:r>
              <a:rPr lang="en-US"/>
              <a:t>Oracle Confidential – Internal</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xmlns="" val="55490766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AU"/>
              <a:t>26/03/15</a:t>
            </a:r>
            <a:endParaRPr lang="en-AU" dirty="0"/>
          </a:p>
        </p:txBody>
      </p:sp>
      <p:sp>
        <p:nvSpPr>
          <p:cNvPr id="3" name="Footer Placeholder 2"/>
          <p:cNvSpPr>
            <a:spLocks noGrp="1"/>
          </p:cNvSpPr>
          <p:nvPr>
            <p:ph type="ftr" sz="quarter" idx="11"/>
          </p:nvPr>
        </p:nvSpPr>
        <p:spPr/>
        <p:txBody>
          <a:bodyPr/>
          <a:lstStyle/>
          <a:p>
            <a:r>
              <a:rPr lang="en-US"/>
              <a:t>Oracle Confidential – Internal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xmlns="" val="1472456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AU"/>
              <a:t>26/03/15</a:t>
            </a:r>
            <a:endParaRPr lang="en-AU" dirty="0"/>
          </a:p>
        </p:txBody>
      </p:sp>
      <p:sp>
        <p:nvSpPr>
          <p:cNvPr id="6" name="Footer Placeholder 5"/>
          <p:cNvSpPr>
            <a:spLocks noGrp="1"/>
          </p:cNvSpPr>
          <p:nvPr>
            <p:ph type="ftr" sz="quarter" idx="11"/>
          </p:nvPr>
        </p:nvSpPr>
        <p:spPr/>
        <p:txBody>
          <a:bodyPr/>
          <a:lstStyle/>
          <a:p>
            <a:r>
              <a:rPr lang="en-US"/>
              <a:t>Oracle Confidential – Internal</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xmlns="" val="37829826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AU"/>
              <a:t>26/03/15</a:t>
            </a:r>
            <a:endParaRPr lang="en-AU" dirty="0"/>
          </a:p>
        </p:txBody>
      </p:sp>
      <p:sp>
        <p:nvSpPr>
          <p:cNvPr id="6" name="Footer Placeholder 5"/>
          <p:cNvSpPr>
            <a:spLocks noGrp="1"/>
          </p:cNvSpPr>
          <p:nvPr>
            <p:ph type="ftr" sz="quarter" idx="11"/>
          </p:nvPr>
        </p:nvSpPr>
        <p:spPr/>
        <p:txBody>
          <a:bodyPr/>
          <a:lstStyle/>
          <a:p>
            <a:r>
              <a:rPr lang="en-US"/>
              <a:t>Oracle Confidential – Internal</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xmlns="" val="19227913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AU"/>
              <a:t>26/03/15</a:t>
            </a:r>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Oracle Confidential – Internal</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C51EAA63-D034-42AE-91FA-B13B9518C7BE}" type="slidenum">
              <a:rPr lang="en-US" smtClean="0"/>
              <a:pPr/>
              <a:t>‹#›</a:t>
            </a:fld>
            <a:endParaRPr lang="en-US" dirty="0"/>
          </a:p>
        </p:txBody>
      </p:sp>
    </p:spTree>
    <p:extLst>
      <p:ext uri="{BB962C8B-B14F-4D97-AF65-F5344CB8AC3E}">
        <p14:creationId xmlns:p14="http://schemas.microsoft.com/office/powerpoint/2010/main" xmlns="" val="1842318270"/>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692" r:id="rId22"/>
    <p:sldLayoutId id="2147483690" r:id="rId23"/>
    <p:sldLayoutId id="2147483691" r:id="rId24"/>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1188" y="172176"/>
            <a:ext cx="6992019" cy="947972"/>
          </a:xfrm>
        </p:spPr>
        <p:txBody>
          <a:bodyPr>
            <a:normAutofit fontScale="90000"/>
          </a:bodyPr>
          <a:lstStyle/>
          <a:p>
            <a:r>
              <a:rPr lang="en-US" dirty="0"/>
              <a:t/>
            </a:r>
            <a:br>
              <a:rPr lang="en-US" dirty="0"/>
            </a:br>
            <a:r>
              <a:rPr lang="en-US" dirty="0">
                <a:solidFill>
                  <a:schemeClr val="bg2">
                    <a:lumMod val="50000"/>
                  </a:schemeClr>
                </a:solidFill>
                <a:latin typeface="+mn-lt"/>
                <a:ea typeface="+mn-ea"/>
                <a:cs typeface="+mn-cs"/>
              </a:rPr>
              <a:t>Intro to Docker Containers</a:t>
            </a:r>
            <a:endParaRPr lang="en-US" sz="2400" dirty="0">
              <a:solidFill>
                <a:schemeClr val="bg2">
                  <a:lumMod val="50000"/>
                </a:schemeClr>
              </a:solidFill>
              <a:latin typeface="+mn-lt"/>
              <a:ea typeface="+mn-ea"/>
              <a:cs typeface="+mn-cs"/>
            </a:endParaRPr>
          </a:p>
        </p:txBody>
      </p:sp>
      <p:sp>
        <p:nvSpPr>
          <p:cNvPr id="3" name="Subtitle 2"/>
          <p:cNvSpPr>
            <a:spLocks noGrp="1"/>
          </p:cNvSpPr>
          <p:nvPr>
            <p:ph type="subTitle" idx="1"/>
          </p:nvPr>
        </p:nvSpPr>
        <p:spPr>
          <a:xfrm>
            <a:off x="261188" y="4737227"/>
            <a:ext cx="9601200" cy="914400"/>
          </a:xfrm>
        </p:spPr>
        <p:txBody>
          <a:bodyPr/>
          <a:lstStyle/>
          <a:p>
            <a:endParaRPr lang="en-US" dirty="0">
              <a:solidFill>
                <a:schemeClr val="bg2">
                  <a:lumMod val="50000"/>
                </a:schemeClr>
              </a:solidFill>
            </a:endParaRPr>
          </a:p>
          <a:p>
            <a:endParaRPr lang="en-US" sz="2800" dirty="0"/>
          </a:p>
          <a:p>
            <a:endParaRPr lang="en-US" sz="2800" dirty="0"/>
          </a:p>
        </p:txBody>
      </p:sp>
      <p:sp>
        <p:nvSpPr>
          <p:cNvPr id="4" name="TextBox 3"/>
          <p:cNvSpPr txBox="1"/>
          <p:nvPr/>
        </p:nvSpPr>
        <p:spPr>
          <a:xfrm>
            <a:off x="6353092" y="6671144"/>
            <a:ext cx="914400" cy="914400"/>
          </a:xfrm>
          <a:prstGeom prst="rect">
            <a:avLst/>
          </a:prstGeom>
          <a:noFill/>
        </p:spPr>
        <p:txBody>
          <a:bodyPr wrap="none" lIns="0" tIns="0" rIns="0" bIns="0" rtlCol="0">
            <a:noAutofit/>
          </a:bodyPr>
          <a:lstStyle/>
          <a:p>
            <a:pPr>
              <a:lnSpc>
                <a:spcPct val="90000"/>
              </a:lnSpc>
            </a:pPr>
            <a:endParaRPr lang="en-US"/>
          </a:p>
        </p:txBody>
      </p:sp>
      <p:sp>
        <p:nvSpPr>
          <p:cNvPr id="5" name="TextBox 4"/>
          <p:cNvSpPr txBox="1"/>
          <p:nvPr/>
        </p:nvSpPr>
        <p:spPr>
          <a:xfrm>
            <a:off x="6208776" y="6647688"/>
            <a:ext cx="914400" cy="914400"/>
          </a:xfrm>
          <a:prstGeom prst="rect">
            <a:avLst/>
          </a:prstGeom>
          <a:noFill/>
        </p:spPr>
        <p:txBody>
          <a:bodyPr wrap="none" lIns="0" tIns="0" rIns="0" bIns="0" rtlCol="0">
            <a:noAutofit/>
          </a:bodyPr>
          <a:lstStyle/>
          <a:p>
            <a:pPr>
              <a:lnSpc>
                <a:spcPct val="90000"/>
              </a:lnSpc>
            </a:pP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724529" y="1665679"/>
            <a:ext cx="3337259" cy="2761582"/>
          </a:xfrm>
          <a:prstGeom prst="rect">
            <a:avLst/>
          </a:prstGeom>
        </p:spPr>
      </p:pic>
    </p:spTree>
    <p:extLst>
      <p:ext uri="{BB962C8B-B14F-4D97-AF65-F5344CB8AC3E}">
        <p14:creationId xmlns:p14="http://schemas.microsoft.com/office/powerpoint/2010/main" xmlns="" val="33677605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dirty="0"/>
              <a:t>Docker Images</a:t>
            </a:r>
          </a:p>
        </p:txBody>
      </p:sp>
      <p:sp>
        <p:nvSpPr>
          <p:cNvPr id="6" name="Content Placeholder 5"/>
          <p:cNvSpPr>
            <a:spLocks noGrp="1"/>
          </p:cNvSpPr>
          <p:nvPr>
            <p:ph idx="1"/>
          </p:nvPr>
        </p:nvSpPr>
        <p:spPr>
          <a:xfrm>
            <a:off x="531151" y="1524001"/>
            <a:ext cx="7385182" cy="4419600"/>
          </a:xfrm>
        </p:spPr>
        <p:txBody>
          <a:bodyPr/>
          <a:lstStyle/>
          <a:p>
            <a:r>
              <a:rPr lang="en-US" sz="2400" dirty="0"/>
              <a:t>An image is a collection of files and some meta data</a:t>
            </a:r>
          </a:p>
          <a:p>
            <a:r>
              <a:rPr lang="en-US" sz="2400" dirty="0"/>
              <a:t>Images are comprised of multiple layers, multiple layers referencing/based on another image (Union File System)</a:t>
            </a:r>
          </a:p>
          <a:p>
            <a:r>
              <a:rPr lang="en-US" sz="2400" dirty="0"/>
              <a:t>Each image contains software you want to run</a:t>
            </a:r>
          </a:p>
          <a:p>
            <a:r>
              <a:rPr lang="en-US" sz="2400" dirty="0"/>
              <a:t>Every image contains a base layer</a:t>
            </a:r>
          </a:p>
          <a:p>
            <a:r>
              <a:rPr lang="en-US" sz="2400" dirty="0"/>
              <a:t>Layers are read only</a:t>
            </a:r>
          </a:p>
          <a:p>
            <a:pPr>
              <a:buNone/>
            </a:pPr>
            <a:endParaRPr lang="en-US" sz="2400" dirty="0"/>
          </a:p>
        </p:txBody>
      </p:sp>
      <p:pic>
        <p:nvPicPr>
          <p:cNvPr id="91138" name="Picture 2"/>
          <p:cNvPicPr>
            <a:picLocks noChangeAspect="1" noChangeArrowheads="1"/>
          </p:cNvPicPr>
          <p:nvPr/>
        </p:nvPicPr>
        <p:blipFill rotWithShape="1">
          <a:blip r:embed="rId3" cstate="print"/>
          <a:srcRect b="14642"/>
          <a:stretch/>
        </p:blipFill>
        <p:spPr bwMode="auto">
          <a:xfrm>
            <a:off x="7728002" y="1600200"/>
            <a:ext cx="4229100" cy="3479800"/>
          </a:xfrm>
          <a:prstGeom prst="rect">
            <a:avLst/>
          </a:prstGeom>
          <a:noFill/>
          <a:ln w="9525">
            <a:noFill/>
            <a:miter lim="800000"/>
            <a:headEnd/>
            <a:tailEnd/>
          </a:ln>
        </p:spPr>
      </p:pic>
      <p:sp>
        <p:nvSpPr>
          <p:cNvPr id="7"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
        <p:nvSpPr>
          <p:cNvPr id="8" name="Footer Placeholder 3"/>
          <p:cNvSpPr txBox="1">
            <a:spLocks/>
          </p:cNvSpPr>
          <p:nvPr/>
        </p:nvSpPr>
        <p:spPr>
          <a:xfrm>
            <a:off x="5215467"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
        <p:nvSpPr>
          <p:cNvPr id="9" name="Rectangle 8"/>
          <p:cNvSpPr/>
          <p:nvPr/>
        </p:nvSpPr>
        <p:spPr>
          <a:xfrm>
            <a:off x="9476741" y="6149897"/>
            <a:ext cx="2387192" cy="200055"/>
          </a:xfrm>
          <a:prstGeom prst="rect">
            <a:avLst/>
          </a:prstGeom>
        </p:spPr>
        <p:txBody>
          <a:bodyPr wrap="none">
            <a:spAutoFit/>
          </a:bodyPr>
          <a:lstStyle/>
          <a:p>
            <a:r>
              <a:rPr lang="en-US" sz="700" dirty="0"/>
              <a:t>Source: </a:t>
            </a:r>
            <a:r>
              <a:rPr lang="en-US" sz="700"/>
              <a:t>Docker docs </a:t>
            </a:r>
            <a:r>
              <a:rPr lang="en-US" sz="700" dirty="0"/>
              <a:t>and https://</a:t>
            </a:r>
            <a:r>
              <a:rPr lang="en-US" sz="700" dirty="0" err="1"/>
              <a:t>docs.docker.com</a:t>
            </a:r>
            <a:r>
              <a:rPr lang="en-US" sz="700" dirty="0"/>
              <a:t>/glossary/</a:t>
            </a:r>
          </a:p>
        </p:txBody>
      </p:sp>
    </p:spTree>
    <p:extLst>
      <p:ext uri="{BB962C8B-B14F-4D97-AF65-F5344CB8AC3E}">
        <p14:creationId xmlns:p14="http://schemas.microsoft.com/office/powerpoint/2010/main" xmlns="" val="94749171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185676"/>
            <a:ext cx="11125200" cy="889000"/>
          </a:xfrm>
        </p:spPr>
        <p:txBody>
          <a:bodyPr/>
          <a:lstStyle/>
          <a:p>
            <a:r>
              <a:rPr lang="en-US" sz="4000" b="1" dirty="0"/>
              <a:t>Docker Architecture</a:t>
            </a:r>
          </a:p>
        </p:txBody>
      </p:sp>
      <p:sp>
        <p:nvSpPr>
          <p:cNvPr id="3" name="Content Placeholder 2"/>
          <p:cNvSpPr>
            <a:spLocks noGrp="1"/>
          </p:cNvSpPr>
          <p:nvPr>
            <p:ph idx="1"/>
          </p:nvPr>
        </p:nvSpPr>
        <p:spPr/>
        <p:txBody>
          <a:bodyPr/>
          <a:lstStyle/>
          <a:p>
            <a:pPr lvl="1"/>
            <a:endParaRPr lang="en-US" dirty="0"/>
          </a:p>
          <a:p>
            <a:pPr>
              <a:buNone/>
            </a:pP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solidFill>
                  <a:srgbClr val="5F5F5F">
                    <a:lumMod val="60000"/>
                    <a:lumOff val="40000"/>
                  </a:srgbClr>
                </a:solidFill>
              </a:rPr>
              <a:pPr/>
              <a:t>11</a:t>
            </a:fld>
            <a:endParaRPr lang="en-US" dirty="0">
              <a:solidFill>
                <a:srgbClr val="5F5F5F">
                  <a:lumMod val="60000"/>
                  <a:lumOff val="40000"/>
                </a:srgbClr>
              </a:solidFill>
            </a:endParaRPr>
          </a:p>
        </p:txBody>
      </p:sp>
      <p:pic>
        <p:nvPicPr>
          <p:cNvPr id="1026" name="Picture 2"/>
          <p:cNvPicPr>
            <a:picLocks noChangeAspect="1" noChangeArrowheads="1"/>
          </p:cNvPicPr>
          <p:nvPr/>
        </p:nvPicPr>
        <p:blipFill>
          <a:blip r:embed="rId3" cstate="print"/>
          <a:srcRect/>
          <a:stretch>
            <a:fillRect/>
          </a:stretch>
        </p:blipFill>
        <p:spPr bwMode="auto">
          <a:xfrm>
            <a:off x="5030307" y="1188950"/>
            <a:ext cx="6905443" cy="3670997"/>
          </a:xfrm>
          <a:prstGeom prst="rect">
            <a:avLst/>
          </a:prstGeom>
          <a:noFill/>
          <a:ln w="9525">
            <a:noFill/>
            <a:miter lim="800000"/>
            <a:headEnd/>
            <a:tailEnd/>
          </a:ln>
        </p:spPr>
      </p:pic>
      <p:sp>
        <p:nvSpPr>
          <p:cNvPr id="9" name="Content Placeholder 2"/>
          <p:cNvSpPr txBox="1">
            <a:spLocks/>
          </p:cNvSpPr>
          <p:nvPr/>
        </p:nvSpPr>
        <p:spPr>
          <a:xfrm>
            <a:off x="531149" y="1335156"/>
            <a:ext cx="4625641" cy="3962400"/>
          </a:xfrm>
          <a:prstGeom prst="rect">
            <a:avLst/>
          </a:prstGeom>
        </p:spPr>
        <p:txBody>
          <a:bodyPr vert="horz" lIns="0" tIns="0" rIns="0" bIns="0" rtlCol="0">
            <a:noAutofit/>
          </a:bodyPr>
          <a:lstStyle/>
          <a:p>
            <a:pPr marL="228600" indent="-228600">
              <a:lnSpc>
                <a:spcPct val="90000"/>
              </a:lnSpc>
              <a:spcBef>
                <a:spcPts val="1200"/>
              </a:spcBef>
              <a:buClr>
                <a:schemeClr val="tx1">
                  <a:lumMod val="60000"/>
                  <a:lumOff val="40000"/>
                </a:schemeClr>
              </a:buClr>
              <a:buFont typeface="Arial" panose="020B0604020202020204" pitchFamily="34" charset="0"/>
              <a:buChar char="•"/>
              <a:defRPr/>
            </a:pPr>
            <a:r>
              <a:rPr lang="en-US" sz="2400" dirty="0"/>
              <a:t>Docker client – Command Line Interface (CLI) for interfacing with the Docker</a:t>
            </a:r>
          </a:p>
          <a:p>
            <a:pPr marL="228600" lvl="0" indent="-228600">
              <a:lnSpc>
                <a:spcPct val="90000"/>
              </a:lnSpc>
              <a:spcBef>
                <a:spcPts val="1200"/>
              </a:spcBef>
              <a:buClr>
                <a:schemeClr val="tx1">
                  <a:lumMod val="60000"/>
                  <a:lumOff val="40000"/>
                </a:schemeClr>
              </a:buClr>
              <a:buFont typeface="Arial" panose="020B0604020202020204" pitchFamily="34" charset="0"/>
              <a:buChar char="•"/>
              <a:defRPr/>
            </a:pPr>
            <a:r>
              <a:rPr lang="en-US" sz="2400" dirty="0"/>
              <a:t>Dockerfile – Text file of Docker instructions used to assemble a Docker Image</a:t>
            </a:r>
          </a:p>
          <a:p>
            <a:pPr marL="228600" lvl="0" indent="-228600">
              <a:lnSpc>
                <a:spcPct val="90000"/>
              </a:lnSpc>
              <a:spcBef>
                <a:spcPts val="1200"/>
              </a:spcBef>
              <a:buClr>
                <a:schemeClr val="tx1">
                  <a:lumMod val="60000"/>
                  <a:lumOff val="40000"/>
                </a:schemeClr>
              </a:buClr>
              <a:buFont typeface="Arial" panose="020B0604020202020204" pitchFamily="34" charset="0"/>
              <a:buChar char="•"/>
              <a:defRPr/>
            </a:pPr>
            <a:r>
              <a:rPr lang="en-US" sz="2400" dirty="0"/>
              <a:t>Image – Hierarchies of files built from a </a:t>
            </a:r>
            <a:r>
              <a:rPr lang="en-US" sz="2400" dirty="0" err="1"/>
              <a:t>Dockerfile</a:t>
            </a:r>
            <a:r>
              <a:rPr lang="en-US" sz="2400" dirty="0"/>
              <a:t>, the file used as input to the docker build command</a:t>
            </a:r>
          </a:p>
          <a:p>
            <a:pPr marL="228600" lvl="0" indent="-228600">
              <a:lnSpc>
                <a:spcPct val="90000"/>
              </a:lnSpc>
              <a:spcBef>
                <a:spcPts val="1200"/>
              </a:spcBef>
              <a:buClr>
                <a:schemeClr val="tx1">
                  <a:lumMod val="60000"/>
                  <a:lumOff val="40000"/>
                </a:schemeClr>
              </a:buClr>
              <a:buFont typeface="Arial" panose="020B0604020202020204" pitchFamily="34" charset="0"/>
              <a:buChar char="•"/>
              <a:defRPr/>
            </a:pPr>
            <a:r>
              <a:rPr lang="en-US" sz="2400" dirty="0"/>
              <a:t>Container – Running instance of an Image using the docker run command</a:t>
            </a:r>
          </a:p>
          <a:p>
            <a:pPr marL="228600" indent="-228600">
              <a:lnSpc>
                <a:spcPct val="90000"/>
              </a:lnSpc>
              <a:spcBef>
                <a:spcPts val="1200"/>
              </a:spcBef>
              <a:buClr>
                <a:schemeClr val="tx1">
                  <a:lumMod val="60000"/>
                  <a:lumOff val="40000"/>
                </a:schemeClr>
              </a:buClr>
              <a:buFont typeface="Arial" panose="020B0604020202020204" pitchFamily="34" charset="0"/>
              <a:buChar char="•"/>
              <a:defRPr/>
            </a:pPr>
            <a:r>
              <a:rPr lang="en-US" sz="2400" dirty="0"/>
              <a:t>Registry – Image repository </a:t>
            </a:r>
          </a:p>
          <a:p>
            <a:pPr marL="228600" lvl="0" indent="-228600">
              <a:lnSpc>
                <a:spcPct val="90000"/>
              </a:lnSpc>
              <a:spcBef>
                <a:spcPts val="1200"/>
              </a:spcBef>
              <a:buClr>
                <a:schemeClr val="tx1">
                  <a:lumMod val="60000"/>
                  <a:lumOff val="40000"/>
                </a:schemeClr>
              </a:buClr>
              <a:defRPr/>
            </a:pPr>
            <a:endParaRPr lang="en-US" sz="2400" dirty="0"/>
          </a:p>
          <a:p>
            <a:pPr marL="228600" marR="0" lvl="0" indent="-228600" algn="l" defTabSz="914400"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
        <p:nvSpPr>
          <p:cNvPr id="6" name="Rectangle 5"/>
          <p:cNvSpPr/>
          <p:nvPr/>
        </p:nvSpPr>
        <p:spPr>
          <a:xfrm>
            <a:off x="9476741" y="6149897"/>
            <a:ext cx="2387192" cy="200055"/>
          </a:xfrm>
          <a:prstGeom prst="rect">
            <a:avLst/>
          </a:prstGeom>
        </p:spPr>
        <p:txBody>
          <a:bodyPr wrap="none">
            <a:spAutoFit/>
          </a:bodyPr>
          <a:lstStyle/>
          <a:p>
            <a:r>
              <a:rPr lang="en-US" sz="700" dirty="0"/>
              <a:t>Source: Docker docs and https://</a:t>
            </a:r>
            <a:r>
              <a:rPr lang="en-US" sz="700" dirty="0" err="1"/>
              <a:t>docs.docker.com</a:t>
            </a:r>
            <a:r>
              <a:rPr lang="en-US" sz="700" dirty="0"/>
              <a:t>/glossary/</a:t>
            </a:r>
          </a:p>
        </p:txBody>
      </p:sp>
    </p:spTree>
    <p:extLst>
      <p:ext uri="{BB962C8B-B14F-4D97-AF65-F5344CB8AC3E}">
        <p14:creationId xmlns:p14="http://schemas.microsoft.com/office/powerpoint/2010/main" xmlns="" val="1851184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Docker Engine</a:t>
            </a:r>
          </a:p>
        </p:txBody>
      </p:sp>
      <p:sp>
        <p:nvSpPr>
          <p:cNvPr id="8" name="Content Placeholder 7"/>
          <p:cNvSpPr>
            <a:spLocks noGrp="1"/>
          </p:cNvSpPr>
          <p:nvPr>
            <p:ph idx="1"/>
          </p:nvPr>
        </p:nvSpPr>
        <p:spPr>
          <a:xfrm>
            <a:off x="531151" y="1524001"/>
            <a:ext cx="4965882" cy="4419600"/>
          </a:xfrm>
        </p:spPr>
        <p:txBody>
          <a:bodyPr/>
          <a:lstStyle/>
          <a:p>
            <a:r>
              <a:rPr lang="en-US" dirty="0"/>
              <a:t>Container execution and admin</a:t>
            </a:r>
          </a:p>
          <a:p>
            <a:r>
              <a:rPr lang="en-US" dirty="0"/>
              <a:t>Uses Linux Kernel namespaces and control groups</a:t>
            </a:r>
          </a:p>
          <a:p>
            <a:r>
              <a:rPr lang="en-US" dirty="0"/>
              <a:t>Namespaces provide for isolated workspace</a:t>
            </a:r>
          </a:p>
        </p:txBody>
      </p:sp>
      <p:sp>
        <p:nvSpPr>
          <p:cNvPr id="5" name="Slide Number Placeholder 4"/>
          <p:cNvSpPr>
            <a:spLocks noGrp="1"/>
          </p:cNvSpPr>
          <p:nvPr>
            <p:ph type="sldNum" sz="quarter" idx="12"/>
          </p:nvPr>
        </p:nvSpPr>
        <p:spPr/>
        <p:txBody>
          <a:bodyPr/>
          <a:lstStyle/>
          <a:p>
            <a:fld id="{C51EAA63-D034-42AE-91FA-B13B9518C7BE}" type="slidenum">
              <a:rPr lang="en-US" smtClean="0">
                <a:solidFill>
                  <a:srgbClr val="5F5F5F">
                    <a:lumMod val="60000"/>
                    <a:lumOff val="40000"/>
                  </a:srgbClr>
                </a:solidFill>
              </a:rPr>
              <a:pPr/>
              <a:t>12</a:t>
            </a:fld>
            <a:endParaRPr lang="en-US" dirty="0">
              <a:solidFill>
                <a:srgbClr val="5F5F5F">
                  <a:lumMod val="60000"/>
                  <a:lumOff val="40000"/>
                </a:srgbClr>
              </a:solidFill>
            </a:endParaRPr>
          </a:p>
        </p:txBody>
      </p:sp>
      <p:pic>
        <p:nvPicPr>
          <p:cNvPr id="91139" name="Picture 3"/>
          <p:cNvPicPr>
            <a:picLocks noChangeAspect="1" noChangeArrowheads="1"/>
          </p:cNvPicPr>
          <p:nvPr/>
        </p:nvPicPr>
        <p:blipFill>
          <a:blip r:embed="rId3" cstate="print"/>
          <a:srcRect/>
          <a:stretch>
            <a:fillRect/>
          </a:stretch>
        </p:blipFill>
        <p:spPr bwMode="auto">
          <a:xfrm>
            <a:off x="5776551" y="1052623"/>
            <a:ext cx="4975217" cy="4040372"/>
          </a:xfrm>
          <a:prstGeom prst="rect">
            <a:avLst/>
          </a:prstGeom>
          <a:noFill/>
          <a:ln w="9525">
            <a:noFill/>
            <a:miter lim="800000"/>
            <a:headEnd/>
            <a:tailEnd/>
          </a:ln>
        </p:spPr>
      </p:pic>
      <p:sp>
        <p:nvSpPr>
          <p:cNvPr id="9"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
        <p:nvSpPr>
          <p:cNvPr id="7" name="Rectangle 6"/>
          <p:cNvSpPr/>
          <p:nvPr/>
        </p:nvSpPr>
        <p:spPr>
          <a:xfrm>
            <a:off x="9476741" y="6149897"/>
            <a:ext cx="2387192" cy="200055"/>
          </a:xfrm>
          <a:prstGeom prst="rect">
            <a:avLst/>
          </a:prstGeom>
        </p:spPr>
        <p:txBody>
          <a:bodyPr wrap="none">
            <a:spAutoFit/>
          </a:bodyPr>
          <a:lstStyle/>
          <a:p>
            <a:r>
              <a:rPr lang="en-US" sz="700" dirty="0"/>
              <a:t>Source: Docker docs and https://</a:t>
            </a:r>
            <a:r>
              <a:rPr lang="en-US" sz="700" dirty="0" err="1"/>
              <a:t>docs.docker.com</a:t>
            </a:r>
            <a:r>
              <a:rPr lang="en-US" sz="700" dirty="0"/>
              <a:t>/glossary/</a:t>
            </a:r>
          </a:p>
        </p:txBody>
      </p:sp>
    </p:spTree>
    <p:extLst>
      <p:ext uri="{BB962C8B-B14F-4D97-AF65-F5344CB8AC3E}">
        <p14:creationId xmlns:p14="http://schemas.microsoft.com/office/powerpoint/2010/main" xmlns="" val="14616960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550859" y="151970"/>
            <a:ext cx="11125200" cy="889000"/>
          </a:xfrm>
        </p:spPr>
        <p:txBody>
          <a:bodyPr/>
          <a:lstStyle/>
          <a:p>
            <a:r>
              <a:rPr lang="en-US" altLang="en-US" sz="4000" b="1" dirty="0"/>
              <a:t>Docker Features…. </a:t>
            </a:r>
          </a:p>
        </p:txBody>
      </p:sp>
      <p:sp>
        <p:nvSpPr>
          <p:cNvPr id="12290" name="Rectangle 2"/>
          <p:cNvSpPr>
            <a:spLocks noGrp="1" noChangeArrowheads="1"/>
          </p:cNvSpPr>
          <p:nvPr>
            <p:ph idx="1"/>
          </p:nvPr>
        </p:nvSpPr>
        <p:spPr>
          <a:xfrm>
            <a:off x="1217287" y="1118462"/>
            <a:ext cx="11126522" cy="4419600"/>
          </a:xfrm>
        </p:spPr>
        <p:txBody>
          <a:bodyPr>
            <a:normAutofit fontScale="92500" lnSpcReduction="10000"/>
          </a:bodyPr>
          <a:lstStyle/>
          <a:p>
            <a:pPr>
              <a:defRPr/>
            </a:pPr>
            <a:r>
              <a:rPr lang="en-US" dirty="0"/>
              <a:t>Light-Weight</a:t>
            </a:r>
          </a:p>
          <a:p>
            <a:pPr lvl="3">
              <a:defRPr/>
            </a:pPr>
            <a:r>
              <a:rPr lang="en-US" dirty="0"/>
              <a:t>Minimal overhead (</a:t>
            </a:r>
            <a:r>
              <a:rPr lang="en-US" dirty="0" err="1"/>
              <a:t>cpu</a:t>
            </a:r>
            <a:r>
              <a:rPr lang="en-US" dirty="0"/>
              <a:t>/</a:t>
            </a:r>
            <a:r>
              <a:rPr lang="en-US" dirty="0" err="1"/>
              <a:t>io</a:t>
            </a:r>
            <a:r>
              <a:rPr lang="en-US" dirty="0"/>
              <a:t>/network)</a:t>
            </a:r>
          </a:p>
          <a:p>
            <a:pPr lvl="3">
              <a:defRPr/>
            </a:pPr>
            <a:r>
              <a:rPr lang="en-US" dirty="0"/>
              <a:t>Based on Linux containers</a:t>
            </a:r>
          </a:p>
          <a:p>
            <a:pPr lvl="3">
              <a:defRPr/>
            </a:pPr>
            <a:r>
              <a:rPr lang="en-US" dirty="0"/>
              <a:t>Decrease storage consumption</a:t>
            </a:r>
          </a:p>
          <a:p>
            <a:pPr lvl="3">
              <a:defRPr/>
            </a:pPr>
            <a:r>
              <a:rPr lang="en-US" dirty="0"/>
              <a:t>Uses layered filesystem to save space (AUFS/LVM)</a:t>
            </a:r>
          </a:p>
          <a:p>
            <a:pPr>
              <a:defRPr/>
            </a:pPr>
            <a:r>
              <a:rPr lang="en-US" dirty="0"/>
              <a:t>Portable</a:t>
            </a:r>
          </a:p>
          <a:p>
            <a:pPr lvl="3">
              <a:defRPr/>
            </a:pPr>
            <a:r>
              <a:rPr lang="en-US" dirty="0"/>
              <a:t>Run it Everywhere! -  Linux, Mac OS or Windows operating system that has Docker installed.</a:t>
            </a:r>
          </a:p>
          <a:p>
            <a:pPr lvl="3">
              <a:defRPr/>
            </a:pPr>
            <a:r>
              <a:rPr lang="en-US" dirty="0"/>
              <a:t>Raspberry pi support.</a:t>
            </a:r>
          </a:p>
          <a:p>
            <a:pPr lvl="3">
              <a:defRPr/>
            </a:pPr>
            <a:r>
              <a:rPr lang="en-US" dirty="0"/>
              <a:t>Move from one environment to another by using the same Docker technology.</a:t>
            </a:r>
          </a:p>
          <a:p>
            <a:pPr>
              <a:defRPr/>
            </a:pPr>
            <a:r>
              <a:rPr lang="en-US" dirty="0"/>
              <a:t>Self-sufficient</a:t>
            </a:r>
          </a:p>
          <a:p>
            <a:pPr lvl="3">
              <a:defRPr/>
            </a:pPr>
            <a:r>
              <a:rPr lang="en-US" dirty="0"/>
              <a:t>A Docker container contains everything it needs to run</a:t>
            </a:r>
          </a:p>
          <a:p>
            <a:pPr lvl="3">
              <a:defRPr/>
            </a:pPr>
            <a:r>
              <a:rPr lang="en-US" dirty="0"/>
              <a:t>Minimal Base OS</a:t>
            </a:r>
          </a:p>
          <a:p>
            <a:pPr lvl="3">
              <a:defRPr/>
            </a:pPr>
            <a:r>
              <a:rPr lang="en-US" dirty="0"/>
              <a:t>Libraries and frameworks</a:t>
            </a:r>
          </a:p>
          <a:p>
            <a:pPr lvl="3">
              <a:defRPr/>
            </a:pPr>
            <a:r>
              <a:rPr lang="en-US" dirty="0"/>
              <a:t>Application code</a:t>
            </a:r>
          </a:p>
          <a:p>
            <a:pPr lvl="3">
              <a:defRPr/>
            </a:pPr>
            <a:r>
              <a:rPr lang="en-US" dirty="0"/>
              <a:t>A Docker container should be able to run anywhere that Docker can run. </a:t>
            </a:r>
          </a:p>
        </p:txBody>
      </p:sp>
    </p:spTree>
    <p:extLst>
      <p:ext uri="{BB962C8B-B14F-4D97-AF65-F5344CB8AC3E}">
        <p14:creationId xmlns:p14="http://schemas.microsoft.com/office/powerpoint/2010/main" xmlns="" val="246529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256391" y="0"/>
            <a:ext cx="11125200" cy="889000"/>
          </a:xfrm>
        </p:spPr>
        <p:txBody>
          <a:bodyPr/>
          <a:lstStyle/>
          <a:p>
            <a:r>
              <a:rPr lang="en-US" altLang="en-US" sz="4000" b="1" dirty="0"/>
              <a:t>Common Terms and commands:</a:t>
            </a:r>
            <a:endParaRPr lang="en-US" altLang="en-US" sz="2400" b="1" dirty="0"/>
          </a:p>
        </p:txBody>
      </p:sp>
      <p:sp>
        <p:nvSpPr>
          <p:cNvPr id="12290" name="Rectangle 2"/>
          <p:cNvSpPr>
            <a:spLocks noGrp="1" noChangeArrowheads="1"/>
          </p:cNvSpPr>
          <p:nvPr>
            <p:ph idx="1"/>
          </p:nvPr>
        </p:nvSpPr>
        <p:spPr>
          <a:xfrm>
            <a:off x="550859" y="1260959"/>
            <a:ext cx="11126522" cy="4419600"/>
          </a:xfrm>
        </p:spPr>
        <p:txBody>
          <a:bodyPr/>
          <a:lstStyle/>
          <a:p>
            <a:pPr>
              <a:defRPr/>
            </a:pPr>
            <a:r>
              <a:rPr lang="en-US" dirty="0"/>
              <a:t>Docker Engine – Docker </a:t>
            </a:r>
            <a:r>
              <a:rPr lang="en-US" dirty="0" err="1"/>
              <a:t>Deamon</a:t>
            </a:r>
            <a:r>
              <a:rPr lang="en-US" dirty="0"/>
              <a:t>, Docker Registry, CLI.</a:t>
            </a:r>
          </a:p>
          <a:p>
            <a:pPr>
              <a:defRPr/>
            </a:pPr>
            <a:r>
              <a:rPr lang="en-US" dirty="0"/>
              <a:t>Image – operating systems kernels supplied for a specific instance type / application. </a:t>
            </a:r>
          </a:p>
          <a:p>
            <a:pPr>
              <a:defRPr/>
            </a:pPr>
            <a:r>
              <a:rPr lang="en-US" dirty="0"/>
              <a:t>Container – an application running from an image.</a:t>
            </a:r>
          </a:p>
          <a:p>
            <a:pPr>
              <a:defRPr/>
            </a:pPr>
            <a:r>
              <a:rPr lang="en-US" dirty="0" err="1"/>
              <a:t>DockerFile</a:t>
            </a:r>
            <a:r>
              <a:rPr lang="en-US" dirty="0"/>
              <a:t> – a text file with a list of steps to perform to create an image.</a:t>
            </a:r>
          </a:p>
          <a:p>
            <a:pPr>
              <a:defRPr/>
            </a:pPr>
            <a:r>
              <a:rPr lang="en-US" dirty="0"/>
              <a:t>Docker Hub – Docker Registry and Repository used for download and share images.</a:t>
            </a:r>
          </a:p>
          <a:p>
            <a:pPr marL="0" indent="0">
              <a:buNone/>
              <a:defRPr/>
            </a:pPr>
            <a:endParaRPr lang="en-US" dirty="0"/>
          </a:p>
          <a:p>
            <a:pPr>
              <a:defRPr/>
            </a:pPr>
            <a:endParaRPr lang="en-US" dirty="0"/>
          </a:p>
          <a:p>
            <a:pPr>
              <a:defRPr/>
            </a:pPr>
            <a:endParaRPr lang="en-US" dirty="0"/>
          </a:p>
          <a:p>
            <a:pPr>
              <a:defRPr/>
            </a:pPr>
            <a:endParaRPr lang="en-US" dirty="0"/>
          </a:p>
        </p:txBody>
      </p:sp>
    </p:spTree>
    <p:extLst>
      <p:ext uri="{BB962C8B-B14F-4D97-AF65-F5344CB8AC3E}">
        <p14:creationId xmlns:p14="http://schemas.microsoft.com/office/powerpoint/2010/main" xmlns="" val="18059364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p>
            <a:r>
              <a:rPr lang="en-US" altLang="en-US" b="1">
                <a:solidFill>
                  <a:srgbClr val="70BA64"/>
                </a:solidFill>
              </a:rPr>
              <a:t>Dockerfile ……</a:t>
            </a:r>
          </a:p>
        </p:txBody>
      </p:sp>
      <p:sp>
        <p:nvSpPr>
          <p:cNvPr id="22530" name="Rectangle 2"/>
          <p:cNvSpPr>
            <a:spLocks noGrp="1" noChangeArrowheads="1"/>
          </p:cNvSpPr>
          <p:nvPr>
            <p:ph idx="1"/>
          </p:nvPr>
        </p:nvSpPr>
        <p:spPr/>
        <p:txBody>
          <a:bodyPr>
            <a:normAutofit/>
          </a:bodyPr>
          <a:lstStyle/>
          <a:p>
            <a:pPr marL="0" indent="0">
              <a:buNone/>
            </a:pPr>
            <a:r>
              <a:rPr lang="en-US" altLang="en-US" dirty="0"/>
              <a:t>•  Like a </a:t>
            </a:r>
            <a:r>
              <a:rPr lang="en-US" altLang="en-US" dirty="0" err="1"/>
              <a:t>Makefile</a:t>
            </a:r>
            <a:r>
              <a:rPr lang="en-US" altLang="en-US" dirty="0"/>
              <a:t> (shell script with keywords)  </a:t>
            </a:r>
          </a:p>
          <a:p>
            <a:pPr marL="0" indent="0">
              <a:buNone/>
            </a:pPr>
            <a:r>
              <a:rPr lang="en-US" altLang="en-US" dirty="0"/>
              <a:t>•  Extends from a Base Image  </a:t>
            </a:r>
          </a:p>
          <a:p>
            <a:pPr marL="0" indent="0">
              <a:buNone/>
            </a:pPr>
            <a:r>
              <a:rPr lang="en-US" altLang="en-US" dirty="0"/>
              <a:t>•  Results in a new Docker Image  </a:t>
            </a:r>
          </a:p>
          <a:p>
            <a:pPr marL="0" indent="0">
              <a:buNone/>
            </a:pPr>
            <a:r>
              <a:rPr lang="en-US" altLang="en-US" dirty="0"/>
              <a:t>•  Imperative, not Declarative</a:t>
            </a:r>
          </a:p>
          <a:p>
            <a:pPr marL="0" indent="0"/>
            <a:r>
              <a:rPr lang="en-US" altLang="en-US" dirty="0"/>
              <a:t>A Docker file lists the steps needed to build an images</a:t>
            </a:r>
          </a:p>
          <a:p>
            <a:pPr marL="0" indent="0">
              <a:buNone/>
            </a:pPr>
            <a:r>
              <a:rPr lang="en-US" altLang="en-US" dirty="0"/>
              <a:t>• docker build is used to run a Docker file</a:t>
            </a:r>
          </a:p>
          <a:p>
            <a:pPr marL="0" indent="0">
              <a:buNone/>
            </a:pPr>
            <a:r>
              <a:rPr lang="en-US" altLang="en-US" dirty="0"/>
              <a:t>• Can define default command for docker run, ports to expose, </a:t>
            </a:r>
            <a:r>
              <a:rPr lang="en-US" altLang="en-US" dirty="0" err="1"/>
              <a:t>etc</a:t>
            </a:r>
            <a:endParaRPr lang="en-US" altLang="en-US" dirty="0"/>
          </a:p>
        </p:txBody>
      </p:sp>
    </p:spTree>
    <p:extLst>
      <p:ext uri="{BB962C8B-B14F-4D97-AF65-F5344CB8AC3E}">
        <p14:creationId xmlns:p14="http://schemas.microsoft.com/office/powerpoint/2010/main" xmlns="" val="17776463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55511"/>
            <a:ext cx="11429816" cy="889000"/>
          </a:xfrm>
        </p:spPr>
        <p:txBody>
          <a:bodyPr>
            <a:normAutofit fontScale="90000"/>
          </a:bodyPr>
          <a:lstStyle/>
          <a:p>
            <a:r>
              <a:rPr lang="en-US" dirty="0"/>
              <a:t>Dockerfile – Text file (recipe) used to create </a:t>
            </a:r>
            <a:r>
              <a:rPr lang="en-US"/>
              <a:t>Docker</a:t>
            </a:r>
            <a:r>
              <a:rPr lang="en-US" dirty="0"/>
              <a:t> images</a:t>
            </a:r>
          </a:p>
        </p:txBody>
      </p:sp>
      <p:sp>
        <p:nvSpPr>
          <p:cNvPr id="9" name="Text Placeholder 8"/>
          <p:cNvSpPr>
            <a:spLocks noGrp="1"/>
          </p:cNvSpPr>
          <p:nvPr>
            <p:ph type="body" idx="1"/>
          </p:nvPr>
        </p:nvSpPr>
        <p:spPr>
          <a:xfrm>
            <a:off x="6078664" y="459263"/>
            <a:ext cx="5413248" cy="762000"/>
          </a:xfrm>
          <a:solidFill>
            <a:schemeClr val="bg2"/>
          </a:solidFill>
        </p:spPr>
        <p:txBody>
          <a:bodyPr/>
          <a:lstStyle/>
          <a:p>
            <a:pPr algn="ctr"/>
            <a:r>
              <a:rPr lang="en-US" dirty="0"/>
              <a:t>Example Hello World Dockerfile</a:t>
            </a:r>
          </a:p>
        </p:txBody>
      </p:sp>
      <p:sp>
        <p:nvSpPr>
          <p:cNvPr id="14" name="Content Placeholder 13"/>
          <p:cNvSpPr>
            <a:spLocks noGrp="1"/>
          </p:cNvSpPr>
          <p:nvPr>
            <p:ph sz="half" idx="2"/>
          </p:nvPr>
        </p:nvSpPr>
        <p:spPr>
          <a:xfrm>
            <a:off x="531152" y="76200"/>
            <a:ext cx="11511911" cy="7945583"/>
          </a:xfrm>
        </p:spPr>
        <p:txBody>
          <a:bodyPr>
            <a:noAutofit/>
          </a:bodyPr>
          <a:lstStyle/>
          <a:p>
            <a:pPr>
              <a:buNone/>
            </a:pPr>
            <a:endParaRPr lang="en-US" sz="1800" dirty="0"/>
          </a:p>
          <a:p>
            <a:pPr>
              <a:buNone/>
            </a:pPr>
            <a:r>
              <a:rPr lang="en-US" sz="1800" dirty="0"/>
              <a:t># Set the base image to Ubuntu</a:t>
            </a:r>
          </a:p>
          <a:p>
            <a:pPr>
              <a:buNone/>
            </a:pPr>
            <a:r>
              <a:rPr lang="en-US" sz="1800" dirty="0"/>
              <a:t>FROM ubuntu</a:t>
            </a:r>
          </a:p>
          <a:p>
            <a:pPr>
              <a:buNone/>
            </a:pPr>
            <a:endParaRPr lang="en-US" sz="1800" dirty="0"/>
          </a:p>
          <a:p>
            <a:pPr>
              <a:buNone/>
            </a:pPr>
            <a:r>
              <a:rPr lang="en-US" sz="1800" dirty="0"/>
              <a:t># File Author / Maintainer</a:t>
            </a:r>
          </a:p>
          <a:p>
            <a:pPr>
              <a:buNone/>
            </a:pPr>
            <a:r>
              <a:rPr lang="en-US" sz="1800" dirty="0"/>
              <a:t>MAINTAINER </a:t>
            </a:r>
            <a:r>
              <a:rPr lang="en-US" sz="1800" dirty="0" err="1"/>
              <a:t>Maintaner</a:t>
            </a:r>
            <a:r>
              <a:rPr lang="en-US" sz="1800" dirty="0"/>
              <a:t> Name</a:t>
            </a:r>
          </a:p>
          <a:p>
            <a:pPr>
              <a:buNone/>
            </a:pPr>
            <a:endParaRPr lang="en-US" sz="1800" dirty="0"/>
          </a:p>
          <a:p>
            <a:pPr>
              <a:buNone/>
            </a:pPr>
            <a:r>
              <a:rPr lang="en-US" sz="1800" dirty="0"/>
              <a:t># Install Nginx</a:t>
            </a:r>
          </a:p>
          <a:p>
            <a:r>
              <a:rPr lang="en-US" sz="1800" dirty="0"/>
              <a:t># Update the repository</a:t>
            </a:r>
          </a:p>
          <a:p>
            <a:r>
              <a:rPr lang="en-US" sz="1800" dirty="0"/>
              <a:t>RUN apt-get update</a:t>
            </a:r>
          </a:p>
          <a:p>
            <a:endParaRPr lang="en-US" sz="1800" dirty="0"/>
          </a:p>
          <a:p>
            <a:r>
              <a:rPr lang="en-US" sz="1800" dirty="0"/>
              <a:t># Install necessary tools</a:t>
            </a:r>
          </a:p>
          <a:p>
            <a:r>
              <a:rPr lang="en-US" sz="1800" dirty="0"/>
              <a:t>RUN apt-get install -y </a:t>
            </a:r>
            <a:r>
              <a:rPr lang="en-US" sz="1800" dirty="0" err="1"/>
              <a:t>nano</a:t>
            </a:r>
            <a:r>
              <a:rPr lang="en-US" sz="1800" dirty="0"/>
              <a:t> </a:t>
            </a:r>
            <a:r>
              <a:rPr lang="en-US" sz="1800" dirty="0" err="1"/>
              <a:t>wget</a:t>
            </a:r>
            <a:r>
              <a:rPr lang="en-US" sz="1800" dirty="0"/>
              <a:t> dialog net-tools</a:t>
            </a:r>
          </a:p>
          <a:p>
            <a:r>
              <a:rPr lang="en-US" sz="1800" dirty="0"/>
              <a:t># Download and Install Nginx</a:t>
            </a:r>
          </a:p>
          <a:p>
            <a:r>
              <a:rPr lang="en-US" sz="1800" dirty="0"/>
              <a:t>RUN apt-get install -y </a:t>
            </a:r>
            <a:r>
              <a:rPr lang="en-US" sz="1800" dirty="0" err="1"/>
              <a:t>nginx</a:t>
            </a:r>
            <a:endParaRPr lang="en-US" sz="1800" dirty="0"/>
          </a:p>
          <a:p>
            <a:pPr>
              <a:buNone/>
            </a:pPr>
            <a:endParaRPr lang="en-US" sz="1800" dirty="0"/>
          </a:p>
          <a:p>
            <a:pPr>
              <a:buNone/>
            </a:pPr>
            <a:endParaRPr lang="en-US" sz="1800" dirty="0"/>
          </a:p>
        </p:txBody>
      </p:sp>
      <p:sp>
        <p:nvSpPr>
          <p:cNvPr id="5" name="Slide Number Placeholder 4"/>
          <p:cNvSpPr>
            <a:spLocks noGrp="1"/>
          </p:cNvSpPr>
          <p:nvPr>
            <p:ph type="sldNum" sz="quarter" idx="12"/>
          </p:nvPr>
        </p:nvSpPr>
        <p:spPr>
          <a:xfrm>
            <a:off x="11276011" y="6481796"/>
            <a:ext cx="381661" cy="182880"/>
          </a:xfrm>
        </p:spPr>
        <p:txBody>
          <a:bodyPr/>
          <a:lstStyle/>
          <a:p>
            <a:fld id="{C51EAA63-D034-42AE-91FA-B13B9518C7BE}" type="slidenum">
              <a:rPr lang="en-US" smtClean="0">
                <a:solidFill>
                  <a:srgbClr val="5F5F5F">
                    <a:lumMod val="60000"/>
                    <a:lumOff val="40000"/>
                  </a:srgbClr>
                </a:solidFill>
              </a:rPr>
              <a:pPr/>
              <a:t>16</a:t>
            </a:fld>
            <a:endParaRPr lang="en-US" dirty="0">
              <a:solidFill>
                <a:srgbClr val="5F5F5F">
                  <a:lumMod val="60000"/>
                  <a:lumOff val="40000"/>
                </a:srgbClr>
              </a:solidFill>
            </a:endParaRPr>
          </a:p>
        </p:txBody>
      </p:sp>
      <p:sp>
        <p:nvSpPr>
          <p:cNvPr id="10" name="Footer Placeholder 3"/>
          <p:cNvSpPr txBox="1">
            <a:spLocks/>
          </p:cNvSpPr>
          <p:nvPr/>
        </p:nvSpPr>
        <p:spPr>
          <a:xfrm>
            <a:off x="8993189" y="7096443"/>
            <a:ext cx="2498723" cy="182880"/>
          </a:xfrm>
          <a:prstGeom prst="rect">
            <a:avLst/>
          </a:prstGeom>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5F5F5F">
                    <a:lumMod val="60000"/>
                    <a:lumOff val="40000"/>
                  </a:srgbClr>
                </a:solidFill>
              </a:rPr>
              <a:t>Oracle Confidential – Restricted</a:t>
            </a:r>
            <a:endParaRPr lang="en-US" dirty="0">
              <a:solidFill>
                <a:srgbClr val="5F5F5F">
                  <a:lumMod val="60000"/>
                  <a:lumOff val="40000"/>
                </a:srgbClr>
              </a:solidFill>
            </a:endParaRPr>
          </a:p>
        </p:txBody>
      </p:sp>
      <p:sp>
        <p:nvSpPr>
          <p:cNvPr id="11"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8698318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50D76D8-CB56-4CAE-83D3-E4F98BEFA0C3}"/>
              </a:ext>
            </a:extLst>
          </p:cNvPr>
          <p:cNvSpPr>
            <a:spLocks noGrp="1"/>
          </p:cNvSpPr>
          <p:nvPr>
            <p:ph type="body" idx="1"/>
          </p:nvPr>
        </p:nvSpPr>
        <p:spPr>
          <a:xfrm>
            <a:off x="675570" y="83126"/>
            <a:ext cx="10836097" cy="6691747"/>
          </a:xfrm>
        </p:spPr>
        <p:txBody>
          <a:bodyPr/>
          <a:lstStyle/>
          <a:p>
            <a:endParaRPr lang="en-US" sz="1600" dirty="0"/>
          </a:p>
          <a:p>
            <a:r>
              <a:rPr lang="en-US" sz="1600" dirty="0"/>
              <a:t># Remove the default Nginx configuration file</a:t>
            </a:r>
          </a:p>
          <a:p>
            <a:r>
              <a:rPr lang="en-US" sz="1600" dirty="0"/>
              <a:t>RUN rm -v /</a:t>
            </a:r>
            <a:r>
              <a:rPr lang="en-US" sz="1600" dirty="0" err="1"/>
              <a:t>etc</a:t>
            </a:r>
            <a:r>
              <a:rPr lang="en-US" sz="1600" dirty="0"/>
              <a:t>/</a:t>
            </a:r>
            <a:r>
              <a:rPr lang="en-US" sz="1600" dirty="0" err="1"/>
              <a:t>nginx</a:t>
            </a:r>
            <a:r>
              <a:rPr lang="en-US" sz="1600" dirty="0"/>
              <a:t>/</a:t>
            </a:r>
            <a:r>
              <a:rPr lang="en-US" sz="1600" dirty="0" err="1"/>
              <a:t>nginx.conf</a:t>
            </a:r>
            <a:endParaRPr lang="en-US" sz="1600" dirty="0"/>
          </a:p>
          <a:p>
            <a:endParaRPr lang="en-US" sz="1600" dirty="0"/>
          </a:p>
          <a:p>
            <a:r>
              <a:rPr lang="en-US" sz="1600" dirty="0"/>
              <a:t># Copy a configuration file from the current directory</a:t>
            </a:r>
          </a:p>
          <a:p>
            <a:r>
              <a:rPr lang="en-US" sz="1600" dirty="0"/>
              <a:t>ADD </a:t>
            </a:r>
            <a:r>
              <a:rPr lang="en-US" sz="1600" dirty="0" err="1"/>
              <a:t>nginx.conf</a:t>
            </a:r>
            <a:r>
              <a:rPr lang="en-US" sz="1600" dirty="0"/>
              <a:t> /</a:t>
            </a:r>
            <a:r>
              <a:rPr lang="en-US" sz="1600" dirty="0" err="1"/>
              <a:t>etc</a:t>
            </a:r>
            <a:r>
              <a:rPr lang="en-US" sz="1600" dirty="0"/>
              <a:t>/</a:t>
            </a:r>
            <a:r>
              <a:rPr lang="en-US" sz="1600" dirty="0" err="1"/>
              <a:t>nginx</a:t>
            </a:r>
            <a:r>
              <a:rPr lang="en-US" sz="1600" dirty="0"/>
              <a:t>/</a:t>
            </a:r>
          </a:p>
          <a:p>
            <a:endParaRPr lang="en-US" sz="1600" dirty="0"/>
          </a:p>
          <a:p>
            <a:r>
              <a:rPr lang="en-US" sz="1600" dirty="0"/>
              <a:t># Append "daemon off;" to the beginning of the configuration</a:t>
            </a:r>
          </a:p>
          <a:p>
            <a:r>
              <a:rPr lang="en-US" sz="1600" dirty="0"/>
              <a:t>RUN echo "daemon off;" &gt;&gt; /</a:t>
            </a:r>
            <a:r>
              <a:rPr lang="en-US" sz="1600" dirty="0" err="1"/>
              <a:t>etc</a:t>
            </a:r>
            <a:r>
              <a:rPr lang="en-US" sz="1600" dirty="0"/>
              <a:t>/</a:t>
            </a:r>
            <a:r>
              <a:rPr lang="en-US" sz="1600" dirty="0" err="1"/>
              <a:t>nginx</a:t>
            </a:r>
            <a:r>
              <a:rPr lang="en-US" sz="1600" dirty="0"/>
              <a:t>/</a:t>
            </a:r>
            <a:r>
              <a:rPr lang="en-US" sz="1600" dirty="0" err="1"/>
              <a:t>nginx.conf</a:t>
            </a:r>
            <a:endParaRPr lang="en-US" sz="1600" dirty="0"/>
          </a:p>
          <a:p>
            <a:endParaRPr lang="en-US" sz="1600" dirty="0"/>
          </a:p>
          <a:p>
            <a:r>
              <a:rPr lang="en-US" sz="1600" dirty="0"/>
              <a:t># Expose ports</a:t>
            </a:r>
          </a:p>
          <a:p>
            <a:r>
              <a:rPr lang="en-US" sz="1600" dirty="0"/>
              <a:t>EXPOSE 80</a:t>
            </a:r>
          </a:p>
          <a:p>
            <a:endParaRPr lang="en-US" sz="1600" dirty="0"/>
          </a:p>
          <a:p>
            <a:r>
              <a:rPr lang="en-US" sz="1600" dirty="0"/>
              <a:t># Set the default command to execute</a:t>
            </a:r>
          </a:p>
          <a:p>
            <a:r>
              <a:rPr lang="en-US" sz="1600" dirty="0"/>
              <a:t># when creating a new container</a:t>
            </a:r>
          </a:p>
          <a:p>
            <a:r>
              <a:rPr lang="en-US" sz="1600" dirty="0"/>
              <a:t>CMD service </a:t>
            </a:r>
            <a:r>
              <a:rPr lang="en-US" sz="1600" dirty="0" err="1"/>
              <a:t>nginx</a:t>
            </a:r>
            <a:r>
              <a:rPr lang="en-US" sz="1600" dirty="0"/>
              <a:t> start</a:t>
            </a:r>
          </a:p>
        </p:txBody>
      </p:sp>
      <p:sp>
        <p:nvSpPr>
          <p:cNvPr id="8" name="Slide Number Placeholder 7">
            <a:extLst>
              <a:ext uri="{FF2B5EF4-FFF2-40B4-BE49-F238E27FC236}">
                <a16:creationId xmlns:a16="http://schemas.microsoft.com/office/drawing/2014/main" xmlns="" id="{90A24AFC-05DA-411A-8258-0251D4A679B7}"/>
              </a:ext>
            </a:extLst>
          </p:cNvPr>
          <p:cNvSpPr>
            <a:spLocks noGrp="1"/>
          </p:cNvSpPr>
          <p:nvPr>
            <p:ph type="sldNum" sz="quarter" idx="12"/>
          </p:nvPr>
        </p:nvSpPr>
        <p:spPr/>
        <p:txBody>
          <a:bodyPr/>
          <a:lstStyle/>
          <a:p>
            <a:fld id="{C51EAA63-D034-42AE-91FA-B13B9518C7BE}" type="slidenum">
              <a:rPr lang="en-US" smtClean="0"/>
              <a:pPr/>
              <a:t>17</a:t>
            </a:fld>
            <a:endParaRPr lang="en-US" dirty="0"/>
          </a:p>
        </p:txBody>
      </p:sp>
    </p:spTree>
    <p:extLst>
      <p:ext uri="{BB962C8B-B14F-4D97-AF65-F5344CB8AC3E}">
        <p14:creationId xmlns:p14="http://schemas.microsoft.com/office/powerpoint/2010/main" xmlns="" val="41817210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90E71-1CEC-4E8B-ADB1-E00AB066C2E5}"/>
              </a:ext>
            </a:extLst>
          </p:cNvPr>
          <p:cNvSpPr>
            <a:spLocks noGrp="1"/>
          </p:cNvSpPr>
          <p:nvPr>
            <p:ph type="title"/>
          </p:nvPr>
        </p:nvSpPr>
        <p:spPr/>
        <p:txBody>
          <a:bodyPr/>
          <a:lstStyle/>
          <a:p>
            <a:r>
              <a:rPr lang="en-US" dirty="0"/>
              <a:t>How to Build a Docker image</a:t>
            </a:r>
          </a:p>
        </p:txBody>
      </p:sp>
      <p:sp>
        <p:nvSpPr>
          <p:cNvPr id="4" name="Content Placeholder 3">
            <a:extLst>
              <a:ext uri="{FF2B5EF4-FFF2-40B4-BE49-F238E27FC236}">
                <a16:creationId xmlns:a16="http://schemas.microsoft.com/office/drawing/2014/main" xmlns="" id="{9D31F15A-99DC-4B7A-BADC-18334993873F}"/>
              </a:ext>
            </a:extLst>
          </p:cNvPr>
          <p:cNvSpPr>
            <a:spLocks noGrp="1"/>
          </p:cNvSpPr>
          <p:nvPr>
            <p:ph sz="half" idx="2"/>
          </p:nvPr>
        </p:nvSpPr>
        <p:spPr>
          <a:xfrm>
            <a:off x="675570" y="1298864"/>
            <a:ext cx="9351657" cy="4742499"/>
          </a:xfrm>
        </p:spPr>
        <p:txBody>
          <a:bodyPr>
            <a:normAutofit/>
          </a:bodyPr>
          <a:lstStyle/>
          <a:p>
            <a:pPr marL="0" indent="0">
              <a:buNone/>
            </a:pPr>
            <a:endParaRPr lang="en-US" sz="2800" dirty="0"/>
          </a:p>
          <a:p>
            <a:pPr marL="0" indent="0">
              <a:buNone/>
            </a:pPr>
            <a:r>
              <a:rPr lang="en-US" sz="2800" dirty="0"/>
              <a:t>Docker build –t &lt;image name&gt; .</a:t>
            </a:r>
          </a:p>
          <a:p>
            <a:pPr marL="0" indent="0">
              <a:buNone/>
            </a:pPr>
            <a:endParaRPr lang="en-US" sz="2800" dirty="0"/>
          </a:p>
        </p:txBody>
      </p:sp>
      <p:sp>
        <p:nvSpPr>
          <p:cNvPr id="7" name="Footer Placeholder 6">
            <a:extLst>
              <a:ext uri="{FF2B5EF4-FFF2-40B4-BE49-F238E27FC236}">
                <a16:creationId xmlns:a16="http://schemas.microsoft.com/office/drawing/2014/main" xmlns="" id="{2793036B-869F-4670-A451-4F2803FB0DD8}"/>
              </a:ext>
            </a:extLst>
          </p:cNvPr>
          <p:cNvSpPr>
            <a:spLocks noGrp="1"/>
          </p:cNvSpPr>
          <p:nvPr>
            <p:ph type="ftr" sz="quarter" idx="11"/>
          </p:nvPr>
        </p:nvSpPr>
        <p:spPr/>
        <p:txBody>
          <a:bodyPr/>
          <a:lstStyle/>
          <a:p>
            <a:r>
              <a:rPr lang="en-US"/>
              <a:t>Oracle Confidential – Internal</a:t>
            </a:r>
            <a:endParaRPr lang="en-US" dirty="0"/>
          </a:p>
        </p:txBody>
      </p:sp>
      <p:sp>
        <p:nvSpPr>
          <p:cNvPr id="8" name="Slide Number Placeholder 7">
            <a:extLst>
              <a:ext uri="{FF2B5EF4-FFF2-40B4-BE49-F238E27FC236}">
                <a16:creationId xmlns:a16="http://schemas.microsoft.com/office/drawing/2014/main" xmlns="" id="{B80D0E76-D5D1-4AB2-916D-FD825820C0BF}"/>
              </a:ext>
            </a:extLst>
          </p:cNvPr>
          <p:cNvSpPr>
            <a:spLocks noGrp="1"/>
          </p:cNvSpPr>
          <p:nvPr>
            <p:ph type="sldNum" sz="quarter" idx="12"/>
          </p:nvPr>
        </p:nvSpPr>
        <p:spPr/>
        <p:txBody>
          <a:bodyPr/>
          <a:lstStyle/>
          <a:p>
            <a:fld id="{C51EAA63-D034-42AE-91FA-B13B9518C7BE}" type="slidenum">
              <a:rPr lang="en-US" smtClean="0"/>
              <a:pPr/>
              <a:t>18</a:t>
            </a:fld>
            <a:endParaRPr lang="en-US" dirty="0"/>
          </a:p>
        </p:txBody>
      </p:sp>
    </p:spTree>
    <p:extLst>
      <p:ext uri="{BB962C8B-B14F-4D97-AF65-F5344CB8AC3E}">
        <p14:creationId xmlns:p14="http://schemas.microsoft.com/office/powerpoint/2010/main" xmlns="" val="16809947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Docker Hub</a:t>
            </a:r>
          </a:p>
        </p:txBody>
      </p:sp>
      <p:sp>
        <p:nvSpPr>
          <p:cNvPr id="8" name="Content Placeholder 7"/>
          <p:cNvSpPr>
            <a:spLocks noGrp="1"/>
          </p:cNvSpPr>
          <p:nvPr>
            <p:ph idx="1"/>
          </p:nvPr>
        </p:nvSpPr>
        <p:spPr>
          <a:xfrm>
            <a:off x="531150" y="1524001"/>
            <a:ext cx="8164117" cy="4419600"/>
          </a:xfrm>
        </p:spPr>
        <p:txBody>
          <a:bodyPr>
            <a:normAutofit fontScale="92500" lnSpcReduction="10000"/>
          </a:bodyPr>
          <a:lstStyle/>
          <a:p>
            <a:r>
              <a:rPr lang="en-US" sz="2400"/>
              <a:t>Docker</a:t>
            </a:r>
            <a:r>
              <a:rPr lang="en-US" sz="2400" dirty="0"/>
              <a:t> Inc. </a:t>
            </a:r>
          </a:p>
          <a:p>
            <a:pPr lvl="1"/>
            <a:r>
              <a:rPr lang="en-US" sz="2000" dirty="0"/>
              <a:t>Repository</a:t>
            </a:r>
          </a:p>
          <a:p>
            <a:pPr lvl="1"/>
            <a:r>
              <a:rPr lang="en-US" sz="2000" dirty="0"/>
              <a:t>public and private images</a:t>
            </a:r>
          </a:p>
          <a:p>
            <a:pPr lvl="1"/>
            <a:endParaRPr lang="en-US" sz="2000" dirty="0"/>
          </a:p>
          <a:p>
            <a:pPr marL="228600" lvl="1">
              <a:spcBef>
                <a:spcPts val="1200"/>
              </a:spcBef>
              <a:buFont typeface="Arial" panose="020B0604020202020204" pitchFamily="34" charset="0"/>
              <a:buChar char="•"/>
            </a:pPr>
            <a:r>
              <a:rPr lang="en-US" dirty="0"/>
              <a:t>Enables images to be shared and </a:t>
            </a:r>
            <a:br>
              <a:rPr lang="en-US" dirty="0"/>
            </a:br>
            <a:r>
              <a:rPr lang="en-US" dirty="0"/>
              <a:t>moved off the laptop</a:t>
            </a:r>
            <a:endParaRPr lang="en-US" sz="2000" dirty="0"/>
          </a:p>
          <a:p>
            <a:endParaRPr lang="en-US" sz="2400" dirty="0"/>
          </a:p>
          <a:p>
            <a:r>
              <a:rPr lang="en-US" sz="2400" dirty="0"/>
              <a:t>Example usage:</a:t>
            </a:r>
          </a:p>
          <a:p>
            <a:pPr lvl="1"/>
            <a:r>
              <a:rPr lang="en-US" sz="2000" dirty="0"/>
              <a:t>$ </a:t>
            </a:r>
            <a:r>
              <a:rPr lang="en-US" sz="2000"/>
              <a:t>docker</a:t>
            </a:r>
            <a:r>
              <a:rPr lang="en-US" sz="2000" dirty="0"/>
              <a:t> tag </a:t>
            </a:r>
            <a:r>
              <a:rPr lang="en-US" sz="2000" dirty="0" err="1"/>
              <a:t>docker-whale:latest</a:t>
            </a:r>
            <a:r>
              <a:rPr lang="en-US" sz="2000" dirty="0"/>
              <a:t> username/</a:t>
            </a:r>
            <a:r>
              <a:rPr lang="en-US" sz="2000" dirty="0" err="1"/>
              <a:t>docker-whale:latest</a:t>
            </a:r>
            <a:endParaRPr lang="en-US" sz="2000" dirty="0"/>
          </a:p>
          <a:p>
            <a:pPr lvl="1"/>
            <a:r>
              <a:rPr lang="en-US" sz="2000" dirty="0"/>
              <a:t>$ </a:t>
            </a:r>
            <a:r>
              <a:rPr lang="en-US" sz="2000"/>
              <a:t>docker</a:t>
            </a:r>
            <a:r>
              <a:rPr lang="en-US" sz="2000" dirty="0"/>
              <a:t> push username/</a:t>
            </a:r>
            <a:r>
              <a:rPr lang="en-US" sz="2000" dirty="0" err="1"/>
              <a:t>docker-whale:latest</a:t>
            </a:r>
            <a:endParaRPr lang="en-US" sz="2000" dirty="0"/>
          </a:p>
          <a:p>
            <a:pPr lvl="1"/>
            <a:r>
              <a:rPr lang="en-US" sz="2000" dirty="0"/>
              <a:t>$ </a:t>
            </a:r>
            <a:r>
              <a:rPr lang="en-US" sz="2000"/>
              <a:t>docker</a:t>
            </a:r>
            <a:r>
              <a:rPr lang="en-US" sz="2000" dirty="0"/>
              <a:t> pull username/</a:t>
            </a:r>
            <a:r>
              <a:rPr lang="en-US" sz="2000" dirty="0" err="1"/>
              <a:t>docker-whale:latest</a:t>
            </a:r>
            <a:endParaRPr lang="en-US" sz="2000"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solidFill>
                  <a:srgbClr val="5F5F5F">
                    <a:lumMod val="60000"/>
                    <a:lumOff val="40000"/>
                  </a:srgbClr>
                </a:solidFill>
              </a:rPr>
              <a:pPr/>
              <a:t>19</a:t>
            </a:fld>
            <a:endParaRPr lang="en-US" dirty="0">
              <a:solidFill>
                <a:srgbClr val="5F5F5F">
                  <a:lumMod val="60000"/>
                  <a:lumOff val="40000"/>
                </a:srgbClr>
              </a:solidFill>
            </a:endParaRPr>
          </a:p>
        </p:txBody>
      </p:sp>
      <p:sp>
        <p:nvSpPr>
          <p:cNvPr id="9"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073377" y="239466"/>
            <a:ext cx="6805357" cy="4103934"/>
          </a:xfrm>
          <a:prstGeom prst="rect">
            <a:avLst/>
          </a:prstGeom>
        </p:spPr>
      </p:pic>
    </p:spTree>
    <p:extLst>
      <p:ext uri="{BB962C8B-B14F-4D97-AF65-F5344CB8AC3E}">
        <p14:creationId xmlns:p14="http://schemas.microsoft.com/office/powerpoint/2010/main" xmlns="" val="19230439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246725"/>
            <a:ext cx="11125200" cy="889000"/>
          </a:xfrm>
        </p:spPr>
        <p:txBody>
          <a:bodyPr/>
          <a:lstStyle/>
          <a:p>
            <a:r>
              <a:rPr lang="en-US" dirty="0"/>
              <a:t>Program Agenda</a:t>
            </a:r>
          </a:p>
        </p:txBody>
      </p:sp>
      <p:sp>
        <p:nvSpPr>
          <p:cNvPr id="4" name="Slide Number Placeholder 3"/>
          <p:cNvSpPr>
            <a:spLocks noGrp="1"/>
          </p:cNvSpPr>
          <p:nvPr>
            <p:ph type="sldNum" sz="quarter" idx="12"/>
          </p:nvPr>
        </p:nvSpPr>
        <p:spPr/>
        <p:txBody>
          <a:bodyPr/>
          <a:lstStyle/>
          <a:p>
            <a:fld id="{C51EAA63-D034-42AE-91FA-B13B9518C7BE}" type="slidenum">
              <a:rPr lang="en-US" smtClean="0"/>
              <a:pPr/>
              <a:t>2</a:t>
            </a:fld>
            <a:endParaRPr lang="en-US" dirty="0"/>
          </a:p>
        </p:txBody>
      </p:sp>
      <p:sp>
        <p:nvSpPr>
          <p:cNvPr id="3" name="Content Placeholder 2"/>
          <p:cNvSpPr>
            <a:spLocks noGrp="1"/>
          </p:cNvSpPr>
          <p:nvPr>
            <p:ph type="body" sz="quarter" idx="13"/>
          </p:nvPr>
        </p:nvSpPr>
        <p:spPr>
          <a:xfrm>
            <a:off x="2795930" y="1503870"/>
            <a:ext cx="8861082" cy="3962401"/>
          </a:xfrm>
        </p:spPr>
        <p:txBody>
          <a:bodyPr/>
          <a:lstStyle/>
          <a:p>
            <a:r>
              <a:rPr lang="en-US" dirty="0"/>
              <a:t>Docker Introduction</a:t>
            </a:r>
          </a:p>
          <a:p>
            <a:r>
              <a:rPr lang="en-US" dirty="0"/>
              <a:t>Use Cases</a:t>
            </a:r>
          </a:p>
          <a:p>
            <a:r>
              <a:rPr lang="en-US" dirty="0"/>
              <a:t>Basic Architecture and comparison to VM’s</a:t>
            </a:r>
          </a:p>
          <a:p>
            <a:r>
              <a:rPr lang="en-US" dirty="0"/>
              <a:t>Why Docker is Hot</a:t>
            </a:r>
          </a:p>
          <a:p>
            <a:r>
              <a:rPr lang="en-US" dirty="0"/>
              <a:t>Additional Resources</a:t>
            </a:r>
          </a:p>
          <a:p>
            <a:r>
              <a:rPr lang="en-US" dirty="0"/>
              <a:t>Q&amp;A</a:t>
            </a:r>
          </a:p>
        </p:txBody>
      </p:sp>
      <p:sp>
        <p:nvSpPr>
          <p:cNvPr id="6" name="Pentagon 5"/>
          <p:cNvSpPr/>
          <p:nvPr/>
        </p:nvSpPr>
        <p:spPr>
          <a:xfrm>
            <a:off x="2186329" y="150387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1</a:t>
            </a:r>
          </a:p>
        </p:txBody>
      </p:sp>
      <p:sp>
        <p:nvSpPr>
          <p:cNvPr id="16" name="Pentagon 15"/>
          <p:cNvSpPr/>
          <p:nvPr/>
        </p:nvSpPr>
        <p:spPr>
          <a:xfrm>
            <a:off x="2186329" y="220014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2</a:t>
            </a:r>
          </a:p>
        </p:txBody>
      </p:sp>
      <p:sp>
        <p:nvSpPr>
          <p:cNvPr id="17" name="Pentagon 16"/>
          <p:cNvSpPr/>
          <p:nvPr/>
        </p:nvSpPr>
        <p:spPr>
          <a:xfrm>
            <a:off x="2186329" y="2896424"/>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3</a:t>
            </a:r>
          </a:p>
        </p:txBody>
      </p:sp>
      <p:sp>
        <p:nvSpPr>
          <p:cNvPr id="18" name="Pentagon 17"/>
          <p:cNvSpPr/>
          <p:nvPr/>
        </p:nvSpPr>
        <p:spPr>
          <a:xfrm>
            <a:off x="2186329" y="3592701"/>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4</a:t>
            </a:r>
          </a:p>
        </p:txBody>
      </p:sp>
      <p:sp>
        <p:nvSpPr>
          <p:cNvPr id="19" name="Pentagon 18"/>
          <p:cNvSpPr/>
          <p:nvPr/>
        </p:nvSpPr>
        <p:spPr>
          <a:xfrm>
            <a:off x="2186329" y="428898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5</a:t>
            </a:r>
          </a:p>
        </p:txBody>
      </p:sp>
      <p:pic>
        <p:nvPicPr>
          <p:cNvPr id="11" name="Picture 10"/>
          <p:cNvPicPr>
            <a:picLocks noChangeAspect="1"/>
          </p:cNvPicPr>
          <p:nvPr/>
        </p:nvPicPr>
        <p:blipFill>
          <a:blip r:embed="rId3" cstate="print"/>
          <a:stretch>
            <a:fillRect/>
          </a:stretch>
        </p:blipFill>
        <p:spPr>
          <a:xfrm>
            <a:off x="8597068" y="3298824"/>
            <a:ext cx="2956845" cy="2889086"/>
          </a:xfrm>
          <a:prstGeom prst="rect">
            <a:avLst/>
          </a:prstGeom>
        </p:spPr>
      </p:pic>
      <p:sp>
        <p:nvSpPr>
          <p:cNvPr id="13" name="Pentagon 12"/>
          <p:cNvSpPr/>
          <p:nvPr/>
        </p:nvSpPr>
        <p:spPr>
          <a:xfrm>
            <a:off x="2186329" y="4985259"/>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6</a:t>
            </a:r>
          </a:p>
        </p:txBody>
      </p:sp>
      <p:sp>
        <p:nvSpPr>
          <p:cNvPr id="12"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7508565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55511"/>
            <a:ext cx="11125200" cy="889000"/>
          </a:xfrm>
        </p:spPr>
        <p:txBody>
          <a:bodyPr/>
          <a:lstStyle/>
          <a:p>
            <a:r>
              <a:rPr lang="en-US"/>
              <a:t>Docker</a:t>
            </a:r>
            <a:r>
              <a:rPr lang="en-US" dirty="0"/>
              <a:t> CLI – Common / useful commands</a:t>
            </a:r>
          </a:p>
        </p:txBody>
      </p:sp>
      <p:sp>
        <p:nvSpPr>
          <p:cNvPr id="3" name="Content Placeholder 2"/>
          <p:cNvSpPr>
            <a:spLocks noGrp="1"/>
          </p:cNvSpPr>
          <p:nvPr>
            <p:ph idx="1"/>
          </p:nvPr>
        </p:nvSpPr>
        <p:spPr>
          <a:xfrm>
            <a:off x="531151" y="983920"/>
            <a:ext cx="11126522" cy="4419600"/>
          </a:xfrm>
        </p:spPr>
        <p:txBody>
          <a:bodyPr>
            <a:normAutofit fontScale="92500" lnSpcReduction="20000"/>
          </a:bodyPr>
          <a:lstStyle/>
          <a:p>
            <a:r>
              <a:rPr lang="en-US" sz="2400"/>
              <a:t>docker</a:t>
            </a:r>
            <a:r>
              <a:rPr lang="en-US" sz="2400" dirty="0"/>
              <a:t> build : build </a:t>
            </a:r>
            <a:r>
              <a:rPr lang="en-US" sz="2400"/>
              <a:t>docker</a:t>
            </a:r>
            <a:r>
              <a:rPr lang="en-US" sz="2400" dirty="0"/>
              <a:t> image from Dockerfile</a:t>
            </a:r>
          </a:p>
          <a:p>
            <a:r>
              <a:rPr lang="en-US" sz="2400"/>
              <a:t>docker</a:t>
            </a:r>
            <a:r>
              <a:rPr lang="en-US" sz="2400" dirty="0"/>
              <a:t> run : run </a:t>
            </a:r>
            <a:r>
              <a:rPr lang="en-US" sz="2400"/>
              <a:t>docker</a:t>
            </a:r>
            <a:r>
              <a:rPr lang="en-US" sz="2400" dirty="0"/>
              <a:t> image</a:t>
            </a:r>
          </a:p>
          <a:p>
            <a:r>
              <a:rPr lang="en-US" sz="2400"/>
              <a:t>docker</a:t>
            </a:r>
            <a:r>
              <a:rPr lang="en-US" sz="2400" dirty="0"/>
              <a:t> logs : show log data for a running or stopped container</a:t>
            </a:r>
          </a:p>
          <a:p>
            <a:r>
              <a:rPr lang="en-US" sz="2400"/>
              <a:t>docker</a:t>
            </a:r>
            <a:r>
              <a:rPr lang="en-US" sz="2400" dirty="0"/>
              <a:t> </a:t>
            </a:r>
            <a:r>
              <a:rPr lang="en-US" sz="2400" dirty="0" err="1"/>
              <a:t>ps</a:t>
            </a:r>
            <a:r>
              <a:rPr lang="en-US" sz="2400" dirty="0"/>
              <a:t> : list running </a:t>
            </a:r>
            <a:r>
              <a:rPr lang="en-US" sz="2400"/>
              <a:t>docker</a:t>
            </a:r>
            <a:r>
              <a:rPr lang="en-US" sz="2400" dirty="0"/>
              <a:t> containers (analogous to </a:t>
            </a:r>
            <a:r>
              <a:rPr lang="en-US" sz="2400" dirty="0" err="1"/>
              <a:t>ps</a:t>
            </a:r>
            <a:r>
              <a:rPr lang="en-US" sz="2400" dirty="0"/>
              <a:t>)</a:t>
            </a:r>
          </a:p>
          <a:p>
            <a:r>
              <a:rPr lang="en-US" sz="2400"/>
              <a:t>docker</a:t>
            </a:r>
            <a:r>
              <a:rPr lang="en-US" sz="2400" dirty="0"/>
              <a:t> </a:t>
            </a:r>
            <a:r>
              <a:rPr lang="en-US" sz="2400" dirty="0" err="1"/>
              <a:t>ps</a:t>
            </a:r>
            <a:r>
              <a:rPr lang="en-US" sz="2400" dirty="0"/>
              <a:t> –a : list all containers including not running</a:t>
            </a:r>
          </a:p>
          <a:p>
            <a:r>
              <a:rPr lang="en-US" sz="2400"/>
              <a:t>docker</a:t>
            </a:r>
            <a:r>
              <a:rPr lang="en-US" sz="2400" dirty="0"/>
              <a:t> images : list all images on the local volume</a:t>
            </a:r>
          </a:p>
          <a:p>
            <a:r>
              <a:rPr lang="en-US" sz="2400"/>
              <a:t>docker</a:t>
            </a:r>
            <a:r>
              <a:rPr lang="en-US" sz="2400" dirty="0"/>
              <a:t> </a:t>
            </a:r>
            <a:r>
              <a:rPr lang="en-US" sz="2400" dirty="0" err="1"/>
              <a:t>rm</a:t>
            </a:r>
            <a:r>
              <a:rPr lang="en-US" sz="2400" dirty="0"/>
              <a:t> : remove/delete a container  |  </a:t>
            </a:r>
            <a:r>
              <a:rPr lang="en-US" sz="2400"/>
              <a:t>docker</a:t>
            </a:r>
            <a:r>
              <a:rPr lang="en-US" sz="2400" dirty="0"/>
              <a:t> </a:t>
            </a:r>
            <a:r>
              <a:rPr lang="en-US" sz="2400" dirty="0" err="1"/>
              <a:t>rmi</a:t>
            </a:r>
            <a:r>
              <a:rPr lang="en-US" sz="2400" dirty="0"/>
              <a:t> : remove/delete an image</a:t>
            </a:r>
          </a:p>
          <a:p>
            <a:r>
              <a:rPr lang="en-US" sz="2400"/>
              <a:t>docker</a:t>
            </a:r>
            <a:r>
              <a:rPr lang="en-US" sz="2400" dirty="0"/>
              <a:t> tag : name a </a:t>
            </a:r>
            <a:r>
              <a:rPr lang="en-US" sz="2400"/>
              <a:t>docker</a:t>
            </a:r>
            <a:r>
              <a:rPr lang="en-US" sz="2400" dirty="0"/>
              <a:t> image </a:t>
            </a:r>
          </a:p>
          <a:p>
            <a:r>
              <a:rPr lang="en-US" sz="2400"/>
              <a:t>docker</a:t>
            </a:r>
            <a:r>
              <a:rPr lang="en-US" sz="2400" dirty="0"/>
              <a:t> login : login to registry</a:t>
            </a:r>
          </a:p>
          <a:p>
            <a:r>
              <a:rPr lang="en-US" sz="2400"/>
              <a:t>docker</a:t>
            </a:r>
            <a:r>
              <a:rPr lang="en-US" sz="2400" dirty="0"/>
              <a:t> push/pull : push or pull volumes to/from </a:t>
            </a:r>
            <a:r>
              <a:rPr lang="en-US" sz="2400"/>
              <a:t>Docker</a:t>
            </a:r>
            <a:r>
              <a:rPr lang="en-US" sz="2400" dirty="0"/>
              <a:t> Registries</a:t>
            </a:r>
          </a:p>
          <a:p>
            <a:r>
              <a:rPr lang="en-US" sz="2400"/>
              <a:t>docker</a:t>
            </a:r>
            <a:r>
              <a:rPr lang="en-US" sz="2400" dirty="0"/>
              <a:t> inspect : return container run time configuration  parameter metadata</a:t>
            </a:r>
          </a:p>
        </p:txBody>
      </p:sp>
      <p:sp>
        <p:nvSpPr>
          <p:cNvPr id="5" name="Slide Number Placeholder 4"/>
          <p:cNvSpPr>
            <a:spLocks noGrp="1"/>
          </p:cNvSpPr>
          <p:nvPr>
            <p:ph type="sldNum" sz="quarter" idx="12"/>
          </p:nvPr>
        </p:nvSpPr>
        <p:spPr/>
        <p:txBody>
          <a:bodyPr/>
          <a:lstStyle/>
          <a:p>
            <a:fld id="{C51EAA63-D034-42AE-91FA-B13B9518C7BE}" type="slidenum">
              <a:rPr lang="en-US" smtClean="0">
                <a:solidFill>
                  <a:srgbClr val="5F5F5F">
                    <a:lumMod val="60000"/>
                    <a:lumOff val="40000"/>
                  </a:srgbClr>
                </a:solidFill>
              </a:rPr>
              <a:pPr/>
              <a:t>20</a:t>
            </a:fld>
            <a:endParaRPr lang="en-US" dirty="0">
              <a:solidFill>
                <a:srgbClr val="5F5F5F">
                  <a:lumMod val="60000"/>
                  <a:lumOff val="40000"/>
                </a:srgbClr>
              </a:solidFill>
            </a:endParaRPr>
          </a:p>
        </p:txBody>
      </p:sp>
      <p:sp>
        <p:nvSpPr>
          <p:cNvPr id="6" name="TextBox 5"/>
          <p:cNvSpPr txBox="1"/>
          <p:nvPr/>
        </p:nvSpPr>
        <p:spPr>
          <a:xfrm>
            <a:off x="5805377" y="5943600"/>
            <a:ext cx="914400" cy="914400"/>
          </a:xfrm>
          <a:prstGeom prst="rect">
            <a:avLst/>
          </a:prstGeom>
          <a:noFill/>
        </p:spPr>
        <p:txBody>
          <a:bodyPr wrap="none" lIns="0" tIns="0" rIns="0" bIns="0" rtlCol="0">
            <a:noAutofit/>
          </a:bodyPr>
          <a:lstStyle/>
          <a:p>
            <a:pPr>
              <a:lnSpc>
                <a:spcPct val="90000"/>
              </a:lnSpc>
            </a:pPr>
            <a:endParaRPr lang="en-US" dirty="0"/>
          </a:p>
        </p:txBody>
      </p:sp>
      <p:sp>
        <p:nvSpPr>
          <p:cNvPr id="7" name="TextBox 6"/>
          <p:cNvSpPr txBox="1"/>
          <p:nvPr/>
        </p:nvSpPr>
        <p:spPr>
          <a:xfrm>
            <a:off x="5922335" y="6039293"/>
            <a:ext cx="74428" cy="53163"/>
          </a:xfrm>
          <a:prstGeom prst="rect">
            <a:avLst/>
          </a:prstGeom>
          <a:noFill/>
        </p:spPr>
        <p:txBody>
          <a:bodyPr wrap="square" lIns="0" tIns="0" rIns="0" bIns="0" rtlCol="0">
            <a:noAutofit/>
          </a:bodyPr>
          <a:lstStyle/>
          <a:p>
            <a:pPr>
              <a:lnSpc>
                <a:spcPct val="90000"/>
              </a:lnSpc>
            </a:pPr>
            <a:endParaRPr lang="en-US" dirty="0"/>
          </a:p>
        </p:txBody>
      </p:sp>
      <p:sp>
        <p:nvSpPr>
          <p:cNvPr id="8" name="TextBox 7"/>
          <p:cNvSpPr txBox="1"/>
          <p:nvPr/>
        </p:nvSpPr>
        <p:spPr>
          <a:xfrm>
            <a:off x="6592186" y="6071191"/>
            <a:ext cx="914400" cy="914400"/>
          </a:xfrm>
          <a:prstGeom prst="rect">
            <a:avLst/>
          </a:prstGeom>
          <a:noFill/>
        </p:spPr>
        <p:txBody>
          <a:bodyPr wrap="none" lIns="0" tIns="0" rIns="0" bIns="0" rtlCol="0">
            <a:noAutofit/>
          </a:bodyPr>
          <a:lstStyle/>
          <a:p>
            <a:pPr>
              <a:lnSpc>
                <a:spcPct val="90000"/>
              </a:lnSpc>
            </a:pPr>
            <a:endParaRPr lang="en-US" dirty="0"/>
          </a:p>
        </p:txBody>
      </p:sp>
      <p:sp>
        <p:nvSpPr>
          <p:cNvPr id="10"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
        <p:nvSpPr>
          <p:cNvPr id="4" name="TextBox 3"/>
          <p:cNvSpPr txBox="1"/>
          <p:nvPr/>
        </p:nvSpPr>
        <p:spPr>
          <a:xfrm>
            <a:off x="6874934" y="6210302"/>
            <a:ext cx="5723466" cy="406399"/>
          </a:xfrm>
          <a:prstGeom prst="rect">
            <a:avLst/>
          </a:prstGeom>
          <a:noFill/>
        </p:spPr>
        <p:txBody>
          <a:bodyPr wrap="square" lIns="0" tIns="0" rIns="0" bIns="0" rtlCol="0">
            <a:noAutofit/>
          </a:bodyPr>
          <a:lstStyle/>
          <a:p>
            <a:pPr>
              <a:lnSpc>
                <a:spcPct val="90000"/>
              </a:lnSpc>
            </a:pPr>
            <a:r>
              <a:rPr lang="en-US" sz="1050" dirty="0"/>
              <a:t>See the docs here: https://</a:t>
            </a:r>
            <a:r>
              <a:rPr lang="en-US" sz="1050" dirty="0" err="1"/>
              <a:t>docs.docker.com</a:t>
            </a:r>
            <a:r>
              <a:rPr lang="en-US" sz="1050" dirty="0"/>
              <a:t>/edge/engine/reference/</a:t>
            </a:r>
            <a:r>
              <a:rPr lang="en-US" sz="1050" dirty="0" err="1"/>
              <a:t>commandline</a:t>
            </a:r>
            <a:r>
              <a:rPr lang="en-US" sz="1050" dirty="0"/>
              <a:t>/</a:t>
            </a:r>
            <a:r>
              <a:rPr lang="en-US" sz="1050" dirty="0" err="1"/>
              <a:t>docker</a:t>
            </a:r>
            <a:r>
              <a:rPr lang="en-US" sz="1050" dirty="0"/>
              <a:t>/</a:t>
            </a:r>
          </a:p>
        </p:txBody>
      </p:sp>
    </p:spTree>
    <p:extLst>
      <p:ext uri="{BB962C8B-B14F-4D97-AF65-F5344CB8AC3E}">
        <p14:creationId xmlns:p14="http://schemas.microsoft.com/office/powerpoint/2010/main" xmlns="" val="9704105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55511"/>
            <a:ext cx="11125200" cy="889000"/>
          </a:xfrm>
        </p:spPr>
        <p:txBody>
          <a:bodyPr/>
          <a:lstStyle/>
          <a:p>
            <a:r>
              <a:rPr lang="en-US" sz="4000" b="1" dirty="0"/>
              <a:t>Docker Run</a:t>
            </a:r>
          </a:p>
        </p:txBody>
      </p:sp>
      <p:sp>
        <p:nvSpPr>
          <p:cNvPr id="3" name="Content Placeholder 2"/>
          <p:cNvSpPr>
            <a:spLocks noGrp="1"/>
          </p:cNvSpPr>
          <p:nvPr>
            <p:ph idx="1"/>
          </p:nvPr>
        </p:nvSpPr>
        <p:spPr>
          <a:xfrm>
            <a:off x="531151" y="1321973"/>
            <a:ext cx="11017382" cy="4765559"/>
          </a:xfrm>
        </p:spPr>
        <p:txBody>
          <a:bodyPr>
            <a:normAutofit/>
          </a:bodyPr>
          <a:lstStyle/>
          <a:p>
            <a:pPr marL="0" indent="0">
              <a:buNone/>
            </a:pPr>
            <a:r>
              <a:rPr lang="en-US" dirty="0"/>
              <a:t>Pulls the image and runs it as a container</a:t>
            </a:r>
          </a:p>
          <a:p>
            <a:r>
              <a:rPr lang="en-US" dirty="0"/>
              <a:t>Examples:</a:t>
            </a:r>
          </a:p>
          <a:p>
            <a:pPr lvl="1"/>
            <a:r>
              <a:rPr lang="en-US" dirty="0"/>
              <a:t>Simple:</a:t>
            </a:r>
          </a:p>
          <a:p>
            <a:pPr marL="274320" lvl="1" indent="0">
              <a:buNone/>
            </a:pPr>
            <a:r>
              <a:rPr lang="en-US" sz="2000" dirty="0">
                <a:latin typeface="Courier New" charset="0"/>
                <a:ea typeface="Courier New" charset="0"/>
                <a:cs typeface="Courier New" charset="0"/>
              </a:rPr>
              <a:t>$ docker run hello-world</a:t>
            </a:r>
          </a:p>
          <a:p>
            <a:pPr marL="274320" lvl="1" indent="0">
              <a:buNone/>
            </a:pPr>
            <a:endParaRPr lang="en-US" sz="1600" dirty="0">
              <a:latin typeface="Courier New" charset="0"/>
              <a:ea typeface="Courier New" charset="0"/>
              <a:cs typeface="Courier New" charset="0"/>
            </a:endParaRPr>
          </a:p>
          <a:p>
            <a:pPr lvl="1"/>
            <a:r>
              <a:rPr lang="en-US" dirty="0"/>
              <a:t>Complex:</a:t>
            </a:r>
          </a:p>
          <a:p>
            <a:pPr marL="274320" lvl="1" indent="0">
              <a:buNone/>
            </a:pPr>
            <a:r>
              <a:rPr lang="en-US" sz="2000" dirty="0">
                <a:latin typeface="Courier New" charset="0"/>
                <a:ea typeface="Courier New" charset="0"/>
                <a:cs typeface="Courier New" charset="0"/>
              </a:rPr>
              <a:t>$ docker run -d  --restart=always  -p 80:80 –name </a:t>
            </a:r>
            <a:r>
              <a:rPr lang="en-US" sz="2000" dirty="0" err="1">
                <a:latin typeface="Courier New" charset="0"/>
                <a:ea typeface="Courier New" charset="0"/>
                <a:cs typeface="Courier New" charset="0"/>
              </a:rPr>
              <a:t>nginx</a:t>
            </a: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image_id</a:t>
            </a:r>
            <a:endParaRPr lang="en-US" sz="2000" dirty="0">
              <a:latin typeface="Courier New" charset="0"/>
              <a:ea typeface="Courier New" charset="0"/>
              <a:cs typeface="Courier New" charset="0"/>
            </a:endParaRPr>
          </a:p>
          <a:p>
            <a:pPr marL="617220" lvl="1" indent="-342900">
              <a:buFont typeface="Wingdings" panose="05000000000000000000" pitchFamily="2" charset="2"/>
              <a:buChar char="§"/>
            </a:pPr>
            <a:endParaRPr lang="en-US" sz="2000" dirty="0">
              <a:solidFill>
                <a:srgbClr val="92D050"/>
              </a:solidFill>
              <a:latin typeface="Courier New" charset="0"/>
              <a:ea typeface="Courier New" charset="0"/>
              <a:cs typeface="Courier New" charset="0"/>
            </a:endParaRPr>
          </a:p>
          <a:p>
            <a:pPr marL="617220" lvl="1" indent="-342900">
              <a:buFont typeface="Wingdings" panose="05000000000000000000" pitchFamily="2" charset="2"/>
              <a:buChar char="Ø"/>
            </a:pPr>
            <a:r>
              <a:rPr lang="en-US" sz="2000" dirty="0"/>
              <a:t>How to enter inside:</a:t>
            </a:r>
          </a:p>
          <a:p>
            <a:pPr marL="274320" lvl="1" indent="0">
              <a:buNone/>
            </a:pPr>
            <a:r>
              <a:rPr lang="en-US" sz="2000" dirty="0"/>
              <a:t>$ </a:t>
            </a:r>
            <a:r>
              <a:rPr lang="en-US" sz="2000" dirty="0">
                <a:latin typeface="Calibri Light" panose="020F0302020204030204" pitchFamily="34" charset="0"/>
                <a:cs typeface="Calibri Light" panose="020F0302020204030204" pitchFamily="34" charset="0"/>
              </a:rPr>
              <a:t>docker exec –</a:t>
            </a:r>
            <a:r>
              <a:rPr lang="en-US" sz="2000" dirty="0" err="1">
                <a:latin typeface="Calibri Light" panose="020F0302020204030204" pitchFamily="34" charset="0"/>
                <a:cs typeface="Calibri Light" panose="020F0302020204030204" pitchFamily="34" charset="0"/>
              </a:rPr>
              <a:t>ti</a:t>
            </a:r>
            <a:r>
              <a:rPr lang="en-US" sz="2000" dirty="0">
                <a:latin typeface="Calibri Light" panose="020F0302020204030204" pitchFamily="34" charset="0"/>
                <a:cs typeface="Calibri Light" panose="020F0302020204030204" pitchFamily="34" charset="0"/>
              </a:rPr>
              <a:t> </a:t>
            </a:r>
            <a:r>
              <a:rPr lang="en-US" sz="2000" dirty="0" err="1">
                <a:latin typeface="Calibri Light" panose="020F0302020204030204" pitchFamily="34" charset="0"/>
                <a:cs typeface="Calibri Light" panose="020F0302020204030204" pitchFamily="34" charset="0"/>
              </a:rPr>
              <a:t>nginx</a:t>
            </a:r>
            <a:r>
              <a:rPr lang="en-US" sz="2000" dirty="0">
                <a:latin typeface="Calibri Light" panose="020F0302020204030204" pitchFamily="34" charset="0"/>
                <a:cs typeface="Calibri Light" panose="020F0302020204030204" pitchFamily="34" charset="0"/>
              </a:rPr>
              <a:t> bash</a:t>
            </a:r>
          </a:p>
        </p:txBody>
      </p:sp>
      <p:sp>
        <p:nvSpPr>
          <p:cNvPr id="5" name="Slide Number Placeholder 4"/>
          <p:cNvSpPr>
            <a:spLocks noGrp="1"/>
          </p:cNvSpPr>
          <p:nvPr>
            <p:ph type="sldNum" sz="quarter" idx="12"/>
          </p:nvPr>
        </p:nvSpPr>
        <p:spPr/>
        <p:txBody>
          <a:bodyPr/>
          <a:lstStyle/>
          <a:p>
            <a:fld id="{C51EAA63-D034-42AE-91FA-B13B9518C7BE}" type="slidenum">
              <a:rPr lang="en-US" smtClean="0">
                <a:solidFill>
                  <a:srgbClr val="5F5F5F">
                    <a:lumMod val="60000"/>
                    <a:lumOff val="40000"/>
                  </a:srgbClr>
                </a:solidFill>
              </a:rPr>
              <a:pPr/>
              <a:t>21</a:t>
            </a:fld>
            <a:endParaRPr lang="en-US" dirty="0">
              <a:solidFill>
                <a:srgbClr val="5F5F5F">
                  <a:lumMod val="60000"/>
                  <a:lumOff val="40000"/>
                </a:srgbClr>
              </a:solidFill>
            </a:endParaRPr>
          </a:p>
        </p:txBody>
      </p:sp>
      <p:sp>
        <p:nvSpPr>
          <p:cNvPr id="7"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583660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55511"/>
            <a:ext cx="11125200" cy="889000"/>
          </a:xfrm>
        </p:spPr>
        <p:txBody>
          <a:bodyPr/>
          <a:lstStyle/>
          <a:p>
            <a:r>
              <a:rPr lang="en-US" sz="4000" b="1" dirty="0"/>
              <a:t>Docker Compose</a:t>
            </a:r>
          </a:p>
        </p:txBody>
      </p:sp>
      <p:sp>
        <p:nvSpPr>
          <p:cNvPr id="3" name="Content Placeholder 2"/>
          <p:cNvSpPr>
            <a:spLocks noGrp="1"/>
          </p:cNvSpPr>
          <p:nvPr>
            <p:ph idx="1"/>
          </p:nvPr>
        </p:nvSpPr>
        <p:spPr>
          <a:xfrm>
            <a:off x="531151" y="1321974"/>
            <a:ext cx="4583109" cy="4419600"/>
          </a:xfrm>
        </p:spPr>
        <p:txBody>
          <a:bodyPr/>
          <a:lstStyle/>
          <a:p>
            <a:r>
              <a:rPr lang="en-US" dirty="0"/>
              <a:t>Docker Compose </a:t>
            </a:r>
          </a:p>
          <a:p>
            <a:pPr lvl="1"/>
            <a:r>
              <a:rPr lang="en-US" dirty="0"/>
              <a:t>Docker Tool for defining and running multi-container Docker applications</a:t>
            </a:r>
          </a:p>
          <a:p>
            <a:pPr lvl="1"/>
            <a:r>
              <a:rPr lang="en-US" dirty="0"/>
              <a:t>Reference file defined in YAML</a:t>
            </a:r>
          </a:p>
          <a:p>
            <a:pPr lvl="2"/>
            <a:r>
              <a:rPr lang="en-US" dirty="0" err="1"/>
              <a:t>docker-compose.yml</a:t>
            </a:r>
            <a:endParaRPr lang="en-US" dirty="0"/>
          </a:p>
          <a:p>
            <a:endParaRPr lang="en-US" dirty="0"/>
          </a:p>
          <a:p>
            <a:r>
              <a:rPr lang="en-US" dirty="0"/>
              <a:t>$ </a:t>
            </a:r>
            <a:r>
              <a:rPr lang="en-US" dirty="0" err="1"/>
              <a:t>docker</a:t>
            </a:r>
            <a:r>
              <a:rPr lang="en-US" dirty="0"/>
              <a:t>-compose up -d</a:t>
            </a:r>
          </a:p>
        </p:txBody>
      </p:sp>
      <p:sp>
        <p:nvSpPr>
          <p:cNvPr id="5" name="Slide Number Placeholder 4"/>
          <p:cNvSpPr>
            <a:spLocks noGrp="1"/>
          </p:cNvSpPr>
          <p:nvPr>
            <p:ph type="sldNum" sz="quarter" idx="12"/>
          </p:nvPr>
        </p:nvSpPr>
        <p:spPr/>
        <p:txBody>
          <a:bodyPr/>
          <a:lstStyle/>
          <a:p>
            <a:fld id="{C51EAA63-D034-42AE-91FA-B13B9518C7BE}" type="slidenum">
              <a:rPr lang="en-US" smtClean="0">
                <a:solidFill>
                  <a:srgbClr val="5F5F5F">
                    <a:lumMod val="60000"/>
                    <a:lumOff val="40000"/>
                  </a:srgbClr>
                </a:solidFill>
              </a:rPr>
              <a:pPr/>
              <a:t>22</a:t>
            </a:fld>
            <a:endParaRPr lang="en-US" dirty="0">
              <a:solidFill>
                <a:srgbClr val="5F5F5F">
                  <a:lumMod val="60000"/>
                  <a:lumOff val="40000"/>
                </a:srgb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185040" y="391491"/>
            <a:ext cx="4555929" cy="5594639"/>
          </a:xfrm>
          <a:prstGeom prst="rect">
            <a:avLst/>
          </a:prstGeom>
        </p:spPr>
      </p:pic>
      <p:sp>
        <p:nvSpPr>
          <p:cNvPr id="7"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9051788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4EAF17A-378C-49D5-A479-C71FF9D7F1E7}" type="slidenum">
              <a:rPr lang="en-US" smtClean="0"/>
              <a:pPr/>
              <a:t>23</a:t>
            </a:fld>
            <a:endParaRPr lang="en-US" dirty="0"/>
          </a:p>
        </p:txBody>
      </p:sp>
      <p:sp>
        <p:nvSpPr>
          <p:cNvPr id="6" name="Title 5"/>
          <p:cNvSpPr>
            <a:spLocks noGrp="1"/>
          </p:cNvSpPr>
          <p:nvPr>
            <p:ph type="title"/>
          </p:nvPr>
        </p:nvSpPr>
        <p:spPr>
          <a:xfrm>
            <a:off x="532000" y="2803144"/>
            <a:ext cx="11125200" cy="889000"/>
          </a:xfrm>
        </p:spPr>
        <p:txBody>
          <a:bodyPr>
            <a:normAutofit fontScale="90000"/>
          </a:bodyPr>
          <a:lstStyle/>
          <a:p>
            <a:pPr algn="ctr"/>
            <a:r>
              <a:rPr lang="en-US" sz="6000" dirty="0"/>
              <a:t>Why Docker is Hot</a:t>
            </a:r>
          </a:p>
        </p:txBody>
      </p:sp>
      <p:sp>
        <p:nvSpPr>
          <p:cNvPr id="7"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17154997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9"/>
        <p:cNvGrpSpPr/>
        <p:nvPr/>
      </p:nvGrpSpPr>
      <p:grpSpPr>
        <a:xfrm>
          <a:off x="0" y="0"/>
          <a:ext cx="0" cy="0"/>
          <a:chOff x="0" y="0"/>
          <a:chExt cx="0" cy="0"/>
        </a:xfrm>
      </p:grpSpPr>
      <p:sp>
        <p:nvSpPr>
          <p:cNvPr id="2190" name="Shape 2190"/>
          <p:cNvSpPr/>
          <p:nvPr/>
        </p:nvSpPr>
        <p:spPr>
          <a:xfrm>
            <a:off x="3465350" y="2564847"/>
            <a:ext cx="8359200" cy="612900"/>
          </a:xfrm>
          <a:prstGeom prst="rect">
            <a:avLst/>
          </a:prstGeom>
          <a:gradFill>
            <a:gsLst>
              <a:gs pos="0">
                <a:schemeClr val="lt1"/>
              </a:gs>
              <a:gs pos="60000">
                <a:srgbClr val="B0C2C9"/>
              </a:gs>
              <a:gs pos="100000">
                <a:schemeClr val="accent5"/>
              </a:gs>
            </a:gsLst>
            <a:lin ang="0" scaled="0"/>
          </a:gradFill>
          <a:ln>
            <a:noFill/>
          </a:ln>
        </p:spPr>
        <p:txBody>
          <a:bodyPr lIns="2286000" tIns="68575" rIns="68575" bIns="0" anchor="t" anchorCtr="0">
            <a:noAutofit/>
          </a:bodyPr>
          <a:lstStyle/>
          <a:p>
            <a:pPr marL="0" marR="0" lvl="0" indent="0" rtl="0">
              <a:lnSpc>
                <a:spcPct val="90000"/>
              </a:lnSpc>
              <a:spcBef>
                <a:spcPts val="0"/>
              </a:spcBef>
              <a:buSzPct val="25000"/>
              <a:buNone/>
            </a:pPr>
            <a:r>
              <a:rPr lang="en-US" sz="3200" dirty="0">
                <a:solidFill>
                  <a:srgbClr val="354146"/>
                </a:solidFill>
                <a:latin typeface="Calibri"/>
                <a:ea typeface="Calibri"/>
                <a:cs typeface="Calibri"/>
                <a:sym typeface="Calibri"/>
              </a:rPr>
              <a:t>New App Dev </a:t>
            </a:r>
            <a:r>
              <a:rPr lang="en-US" sz="2000" dirty="0">
                <a:solidFill>
                  <a:srgbClr val="354146"/>
                </a:solidFill>
                <a:latin typeface="Calibri"/>
                <a:ea typeface="Calibri"/>
                <a:cs typeface="Calibri"/>
                <a:sym typeface="Calibri"/>
              </a:rPr>
              <a:t>(including parts of legacy apps)</a:t>
            </a:r>
            <a:endParaRPr lang="en-US" sz="3200" dirty="0">
              <a:solidFill>
                <a:srgbClr val="354146"/>
              </a:solidFill>
              <a:latin typeface="Calibri"/>
              <a:ea typeface="Calibri"/>
              <a:cs typeface="Calibri"/>
              <a:sym typeface="Calibri"/>
            </a:endParaRPr>
          </a:p>
        </p:txBody>
      </p:sp>
      <p:sp>
        <p:nvSpPr>
          <p:cNvPr id="2191" name="Shape 2191"/>
          <p:cNvSpPr/>
          <p:nvPr/>
        </p:nvSpPr>
        <p:spPr>
          <a:xfrm>
            <a:off x="3465350" y="3446269"/>
            <a:ext cx="8359200" cy="612900"/>
          </a:xfrm>
          <a:prstGeom prst="rect">
            <a:avLst/>
          </a:prstGeom>
          <a:gradFill>
            <a:gsLst>
              <a:gs pos="0">
                <a:schemeClr val="lt1"/>
              </a:gs>
              <a:gs pos="60000">
                <a:srgbClr val="B0C2C9"/>
              </a:gs>
              <a:gs pos="100000">
                <a:schemeClr val="accent5"/>
              </a:gs>
            </a:gsLst>
            <a:lin ang="0" scaled="0"/>
          </a:gradFill>
          <a:ln>
            <a:noFill/>
          </a:ln>
        </p:spPr>
        <p:txBody>
          <a:bodyPr lIns="2286000" tIns="68575" rIns="68575" bIns="0" anchor="t" anchorCtr="0">
            <a:noAutofit/>
          </a:bodyPr>
          <a:lstStyle/>
          <a:p>
            <a:pPr marL="0" marR="0" lvl="0" indent="0" algn="l" rtl="0">
              <a:lnSpc>
                <a:spcPct val="90000"/>
              </a:lnSpc>
              <a:spcBef>
                <a:spcPts val="0"/>
              </a:spcBef>
              <a:buSzPct val="25000"/>
              <a:buNone/>
            </a:pPr>
            <a:r>
              <a:rPr lang="en-US" sz="3200" dirty="0">
                <a:solidFill>
                  <a:srgbClr val="354146"/>
                </a:solidFill>
                <a:latin typeface="Calibri"/>
                <a:ea typeface="Calibri"/>
                <a:cs typeface="Calibri"/>
                <a:sym typeface="Calibri"/>
              </a:rPr>
              <a:t>Code Agility, CI/CD Pipeline, DevOps </a:t>
            </a:r>
          </a:p>
        </p:txBody>
      </p:sp>
      <p:sp>
        <p:nvSpPr>
          <p:cNvPr id="2192" name="Shape 2192"/>
          <p:cNvSpPr/>
          <p:nvPr/>
        </p:nvSpPr>
        <p:spPr>
          <a:xfrm>
            <a:off x="3465350" y="1743250"/>
            <a:ext cx="8359200" cy="612900"/>
          </a:xfrm>
          <a:prstGeom prst="rect">
            <a:avLst/>
          </a:prstGeom>
          <a:gradFill>
            <a:gsLst>
              <a:gs pos="0">
                <a:schemeClr val="lt1"/>
              </a:gs>
              <a:gs pos="60000">
                <a:srgbClr val="B0C2C9"/>
              </a:gs>
              <a:gs pos="100000">
                <a:schemeClr val="accent5"/>
              </a:gs>
            </a:gsLst>
            <a:lin ang="0" scaled="0"/>
          </a:gradFill>
          <a:ln>
            <a:noFill/>
          </a:ln>
        </p:spPr>
        <p:txBody>
          <a:bodyPr lIns="2286000" tIns="68575" rIns="68575" bIns="0" anchor="t" anchorCtr="0">
            <a:noAutofit/>
          </a:bodyPr>
          <a:lstStyle/>
          <a:p>
            <a:pPr marL="0" marR="0" lvl="0" indent="0" rtl="0">
              <a:lnSpc>
                <a:spcPct val="90000"/>
              </a:lnSpc>
              <a:spcBef>
                <a:spcPts val="0"/>
              </a:spcBef>
              <a:buSzPct val="25000"/>
              <a:buNone/>
            </a:pPr>
            <a:r>
              <a:rPr lang="en-US" sz="3200" dirty="0">
                <a:solidFill>
                  <a:srgbClr val="354146"/>
                </a:solidFill>
                <a:latin typeface="Calibri"/>
                <a:ea typeface="Calibri"/>
                <a:cs typeface="Calibri"/>
                <a:sym typeface="Calibri"/>
              </a:rPr>
              <a:t>Dev/Test of Legacy Apps</a:t>
            </a:r>
          </a:p>
        </p:txBody>
      </p:sp>
      <p:sp>
        <p:nvSpPr>
          <p:cNvPr id="2193" name="Shape 2193"/>
          <p:cNvSpPr txBox="1">
            <a:spLocks noGrp="1"/>
          </p:cNvSpPr>
          <p:nvPr>
            <p:ph type="title"/>
          </p:nvPr>
        </p:nvSpPr>
        <p:spPr>
          <a:xfrm>
            <a:off x="531812" y="177800"/>
            <a:ext cx="11125200" cy="888899"/>
          </a:xfrm>
          <a:prstGeom prst="rect">
            <a:avLst/>
          </a:prstGeom>
          <a:noFill/>
          <a:ln>
            <a:noFill/>
          </a:ln>
        </p:spPr>
        <p:txBody>
          <a:bodyPr lIns="0" tIns="0" rIns="0" bIns="0" anchor="b" anchorCtr="0">
            <a:noAutofit/>
          </a:bodyPr>
          <a:lstStyle/>
          <a:p>
            <a:pPr marL="0" marR="0" lvl="0" indent="0" algn="l" rtl="0">
              <a:lnSpc>
                <a:spcPct val="80000"/>
              </a:lnSpc>
              <a:spcBef>
                <a:spcPts val="0"/>
              </a:spcBef>
              <a:buClr>
                <a:schemeClr val="dk1"/>
              </a:buClr>
              <a:buSzPct val="25000"/>
              <a:buFont typeface="Calibri"/>
              <a:buNone/>
            </a:pPr>
            <a:r>
              <a:rPr lang="en-US" dirty="0">
                <a:solidFill>
                  <a:schemeClr val="dk1"/>
                </a:solidFill>
                <a:latin typeface="Calibri"/>
                <a:ea typeface="Calibri"/>
                <a:cs typeface="Calibri"/>
                <a:sym typeface="Calibri"/>
              </a:rPr>
              <a:t>Why </a:t>
            </a:r>
            <a:r>
              <a:rPr lang="en-US">
                <a:solidFill>
                  <a:schemeClr val="dk1"/>
                </a:solidFill>
                <a:latin typeface="Calibri"/>
                <a:ea typeface="Calibri"/>
                <a:cs typeface="Calibri"/>
                <a:sym typeface="Calibri"/>
              </a:rPr>
              <a:t>Docker</a:t>
            </a:r>
            <a:r>
              <a:rPr lang="en-US" dirty="0">
                <a:solidFill>
                  <a:schemeClr val="dk1"/>
                </a:solidFill>
                <a:latin typeface="Calibri"/>
                <a:ea typeface="Calibri"/>
                <a:cs typeface="Calibri"/>
                <a:sym typeface="Calibri"/>
              </a:rPr>
              <a:t> is Hot – Its simple, </a:t>
            </a:r>
            <a:r>
              <a:rPr lang="en-US" dirty="0" err="1">
                <a:solidFill>
                  <a:schemeClr val="dk1"/>
                </a:solidFill>
                <a:latin typeface="Calibri"/>
                <a:ea typeface="Calibri"/>
                <a:cs typeface="Calibri"/>
                <a:sym typeface="Calibri"/>
              </a:rPr>
              <a:t>Devs</a:t>
            </a:r>
            <a:r>
              <a:rPr lang="en-US" dirty="0">
                <a:solidFill>
                  <a:schemeClr val="dk1"/>
                </a:solidFill>
                <a:latin typeface="Calibri"/>
                <a:ea typeface="Calibri"/>
                <a:cs typeface="Calibri"/>
                <a:sym typeface="Calibri"/>
              </a:rPr>
              <a:t> love it</a:t>
            </a:r>
            <a:endParaRPr lang="en-US" sz="3600" b="0" i="0" u="none" strike="noStrike" cap="none" dirty="0">
              <a:solidFill>
                <a:schemeClr val="dk1"/>
              </a:solidFill>
              <a:latin typeface="Calibri"/>
              <a:ea typeface="Calibri"/>
              <a:cs typeface="Calibri"/>
              <a:sym typeface="Calibri"/>
            </a:endParaRPr>
          </a:p>
        </p:txBody>
      </p:sp>
      <p:pic>
        <p:nvPicPr>
          <p:cNvPr id="2194" name="Shape 2194"/>
          <p:cNvPicPr preferRelativeResize="0"/>
          <p:nvPr/>
        </p:nvPicPr>
        <p:blipFill rotWithShape="1">
          <a:blip r:embed="rId3">
            <a:alphaModFix/>
          </a:blip>
          <a:srcRect/>
          <a:stretch/>
        </p:blipFill>
        <p:spPr>
          <a:xfrm>
            <a:off x="533260" y="6263639"/>
            <a:ext cx="1622439" cy="594359"/>
          </a:xfrm>
          <a:prstGeom prst="rect">
            <a:avLst/>
          </a:prstGeom>
          <a:noFill/>
          <a:ln>
            <a:noFill/>
          </a:ln>
        </p:spPr>
      </p:pic>
      <p:sp>
        <p:nvSpPr>
          <p:cNvPr id="2195" name="Shape 2195"/>
          <p:cNvSpPr txBox="1"/>
          <p:nvPr/>
        </p:nvSpPr>
        <p:spPr>
          <a:xfrm>
            <a:off x="11443027" y="6569910"/>
            <a:ext cx="381561" cy="182879"/>
          </a:xfrm>
          <a:prstGeom prst="rect">
            <a:avLst/>
          </a:prstGeom>
          <a:noFill/>
          <a:ln>
            <a:noFill/>
          </a:ln>
        </p:spPr>
        <p:txBody>
          <a:bodyPr lIns="0" tIns="0" rIns="0" bIns="0" anchor="ctr" anchorCtr="0">
            <a:noAutofit/>
          </a:bodyPr>
          <a:lstStyle/>
          <a:p>
            <a:pPr marL="0" marR="0" lvl="0" indent="0" algn="r" rtl="0">
              <a:spcBef>
                <a:spcPts val="0"/>
              </a:spcBef>
              <a:buNone/>
            </a:pPr>
            <a:endParaRPr sz="800">
              <a:solidFill>
                <a:srgbClr val="9F9F9F"/>
              </a:solidFill>
              <a:latin typeface="Calibri"/>
              <a:ea typeface="Calibri"/>
              <a:cs typeface="Calibri"/>
              <a:sym typeface="Calibri"/>
            </a:endParaRPr>
          </a:p>
        </p:txBody>
      </p:sp>
      <p:grpSp>
        <p:nvGrpSpPr>
          <p:cNvPr id="2196" name="Shape 2196"/>
          <p:cNvGrpSpPr/>
          <p:nvPr/>
        </p:nvGrpSpPr>
        <p:grpSpPr>
          <a:xfrm>
            <a:off x="1303" y="-76200"/>
            <a:ext cx="12185742" cy="6857999"/>
            <a:chOff x="-286" y="0"/>
            <a:chExt cx="12189399" cy="6857999"/>
          </a:xfrm>
        </p:grpSpPr>
        <p:sp>
          <p:nvSpPr>
            <p:cNvPr id="2197" name="Shape 2197"/>
            <p:cNvSpPr/>
            <p:nvPr/>
          </p:nvSpPr>
          <p:spPr>
            <a:xfrm>
              <a:off x="-286" y="0"/>
              <a:ext cx="193962" cy="6852145"/>
            </a:xfrm>
            <a:prstGeom prst="rect">
              <a:avLst/>
            </a:prstGeom>
            <a:solidFill>
              <a:schemeClr val="lt2"/>
            </a:solidFill>
            <a:ln>
              <a:noFill/>
            </a:ln>
          </p:spPr>
          <p:txBody>
            <a:bodyPr lIns="91425" tIns="45700" rIns="91425" bIns="45700" anchor="ctr" anchorCtr="0">
              <a:noAutofit/>
            </a:bodyPr>
            <a:lstStyle/>
            <a:p>
              <a:pPr marL="0" marR="0" lvl="0" indent="0" algn="ctr" rtl="0">
                <a:spcBef>
                  <a:spcPts val="0"/>
                </a:spcBef>
                <a:buNone/>
              </a:pPr>
              <a:endParaRPr sz="1900">
                <a:solidFill>
                  <a:schemeClr val="lt1"/>
                </a:solidFill>
                <a:latin typeface="Calibri"/>
                <a:ea typeface="Calibri"/>
                <a:cs typeface="Calibri"/>
                <a:sym typeface="Calibri"/>
              </a:endParaRPr>
            </a:p>
          </p:txBody>
        </p:sp>
        <p:sp>
          <p:nvSpPr>
            <p:cNvPr id="2198" name="Shape 2198"/>
            <p:cNvSpPr/>
            <p:nvPr/>
          </p:nvSpPr>
          <p:spPr>
            <a:xfrm>
              <a:off x="11995150" y="5854"/>
              <a:ext cx="193960" cy="6852145"/>
            </a:xfrm>
            <a:prstGeom prst="rect">
              <a:avLst/>
            </a:prstGeom>
            <a:solidFill>
              <a:schemeClr val="lt2"/>
            </a:solidFill>
            <a:ln>
              <a:noFill/>
            </a:ln>
          </p:spPr>
          <p:txBody>
            <a:bodyPr lIns="91425" tIns="45700" rIns="91425" bIns="45700" anchor="ctr" anchorCtr="0">
              <a:noAutofit/>
            </a:bodyPr>
            <a:lstStyle/>
            <a:p>
              <a:pPr marL="0" marR="0" lvl="0" indent="0" algn="ctr" rtl="0">
                <a:spcBef>
                  <a:spcPts val="0"/>
                </a:spcBef>
                <a:buNone/>
              </a:pPr>
              <a:endParaRPr sz="1900">
                <a:solidFill>
                  <a:schemeClr val="lt1"/>
                </a:solidFill>
                <a:latin typeface="Calibri"/>
                <a:ea typeface="Calibri"/>
                <a:cs typeface="Calibri"/>
                <a:sym typeface="Calibri"/>
              </a:endParaRPr>
            </a:p>
          </p:txBody>
        </p:sp>
        <p:sp>
          <p:nvSpPr>
            <p:cNvPr id="2199" name="Shape 2199"/>
            <p:cNvSpPr/>
            <p:nvPr/>
          </p:nvSpPr>
          <p:spPr>
            <a:xfrm>
              <a:off x="-285" y="0"/>
              <a:ext cx="12189398" cy="192023"/>
            </a:xfrm>
            <a:prstGeom prst="rect">
              <a:avLst/>
            </a:prstGeom>
            <a:solidFill>
              <a:schemeClr val="lt2"/>
            </a:solidFill>
            <a:ln>
              <a:noFill/>
            </a:ln>
          </p:spPr>
          <p:txBody>
            <a:bodyPr lIns="91425" tIns="45700" rIns="91425" bIns="45700" anchor="ctr" anchorCtr="0">
              <a:noAutofit/>
            </a:bodyPr>
            <a:lstStyle/>
            <a:p>
              <a:pPr marL="0" marR="0" lvl="0" indent="0" algn="ctr" rtl="0">
                <a:spcBef>
                  <a:spcPts val="0"/>
                </a:spcBef>
                <a:buNone/>
              </a:pPr>
              <a:endParaRPr sz="1900">
                <a:solidFill>
                  <a:schemeClr val="lt1"/>
                </a:solidFill>
                <a:latin typeface="Calibri"/>
                <a:ea typeface="Calibri"/>
                <a:cs typeface="Calibri"/>
                <a:sym typeface="Calibri"/>
              </a:endParaRPr>
            </a:p>
          </p:txBody>
        </p:sp>
      </p:grpSp>
      <p:sp>
        <p:nvSpPr>
          <p:cNvPr id="2200" name="Shape 2200"/>
          <p:cNvSpPr/>
          <p:nvPr/>
        </p:nvSpPr>
        <p:spPr>
          <a:xfrm>
            <a:off x="3504707" y="4349466"/>
            <a:ext cx="8319600" cy="612900"/>
          </a:xfrm>
          <a:prstGeom prst="rect">
            <a:avLst/>
          </a:prstGeom>
          <a:gradFill>
            <a:gsLst>
              <a:gs pos="0">
                <a:schemeClr val="lt1"/>
              </a:gs>
              <a:gs pos="60000">
                <a:srgbClr val="B0C2C9"/>
              </a:gs>
              <a:gs pos="100000">
                <a:schemeClr val="accent5"/>
              </a:gs>
            </a:gsLst>
            <a:lin ang="0" scaled="0"/>
          </a:gradFill>
          <a:ln>
            <a:noFill/>
          </a:ln>
        </p:spPr>
        <p:txBody>
          <a:bodyPr lIns="2286000" tIns="68575" rIns="68575" bIns="0" anchor="t" anchorCtr="0">
            <a:noAutofit/>
          </a:bodyPr>
          <a:lstStyle/>
          <a:p>
            <a:pPr marL="0" marR="0" lvl="0" indent="0" rtl="0">
              <a:lnSpc>
                <a:spcPct val="90000"/>
              </a:lnSpc>
              <a:spcBef>
                <a:spcPts val="0"/>
              </a:spcBef>
              <a:buSzPct val="25000"/>
              <a:buNone/>
            </a:pPr>
            <a:r>
              <a:rPr lang="en-US" sz="3200" dirty="0">
                <a:solidFill>
                  <a:srgbClr val="354146"/>
                </a:solidFill>
                <a:latin typeface="Calibri"/>
                <a:ea typeface="Calibri"/>
                <a:cs typeface="Calibri"/>
                <a:sym typeface="Calibri"/>
              </a:rPr>
              <a:t>Adoption of Open Source</a:t>
            </a:r>
          </a:p>
        </p:txBody>
      </p:sp>
      <p:sp>
        <p:nvSpPr>
          <p:cNvPr id="2201" name="Shape 2201"/>
          <p:cNvSpPr/>
          <p:nvPr/>
        </p:nvSpPr>
        <p:spPr>
          <a:xfrm>
            <a:off x="3504707" y="5178251"/>
            <a:ext cx="8319600" cy="612900"/>
          </a:xfrm>
          <a:prstGeom prst="rect">
            <a:avLst/>
          </a:prstGeom>
          <a:gradFill>
            <a:gsLst>
              <a:gs pos="0">
                <a:schemeClr val="lt1"/>
              </a:gs>
              <a:gs pos="60000">
                <a:srgbClr val="B0C2C9"/>
              </a:gs>
              <a:gs pos="100000">
                <a:schemeClr val="accent5"/>
              </a:gs>
            </a:gsLst>
            <a:lin ang="0" scaled="0"/>
          </a:gradFill>
          <a:ln>
            <a:noFill/>
          </a:ln>
        </p:spPr>
        <p:txBody>
          <a:bodyPr lIns="2286000" tIns="68575" rIns="68575" bIns="0" anchor="t" anchorCtr="0">
            <a:noAutofit/>
          </a:bodyPr>
          <a:lstStyle/>
          <a:p>
            <a:pPr marL="0" marR="0" lvl="0" indent="0" algn="l" rtl="0">
              <a:lnSpc>
                <a:spcPct val="90000"/>
              </a:lnSpc>
              <a:spcBef>
                <a:spcPts val="0"/>
              </a:spcBef>
              <a:buSzPct val="25000"/>
              <a:buNone/>
            </a:pPr>
            <a:r>
              <a:rPr lang="en-US" sz="3200">
                <a:solidFill>
                  <a:srgbClr val="354146"/>
                </a:solidFill>
                <a:latin typeface="Calibri"/>
                <a:ea typeface="Calibri"/>
                <a:cs typeface="Calibri"/>
                <a:sym typeface="Calibri"/>
              </a:rPr>
              <a:t>Microservices &amp; Cloud Native Apps</a:t>
            </a:r>
          </a:p>
        </p:txBody>
      </p:sp>
      <p:pic>
        <p:nvPicPr>
          <p:cNvPr id="2202" name="Shape 2202"/>
          <p:cNvPicPr preferRelativeResize="0"/>
          <p:nvPr/>
        </p:nvPicPr>
        <p:blipFill rotWithShape="1">
          <a:blip r:embed="rId4">
            <a:alphaModFix/>
          </a:blip>
          <a:srcRect l="16389"/>
          <a:stretch/>
        </p:blipFill>
        <p:spPr>
          <a:xfrm>
            <a:off x="195214" y="1094678"/>
            <a:ext cx="5669010" cy="4786031"/>
          </a:xfrm>
          <a:prstGeom prst="rect">
            <a:avLst/>
          </a:prstGeom>
          <a:noFill/>
          <a:ln>
            <a:noFill/>
          </a:ln>
        </p:spPr>
      </p:pic>
      <p:sp>
        <p:nvSpPr>
          <p:cNvPr id="16"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197198276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2472" y="94505"/>
            <a:ext cx="11125200" cy="889000"/>
          </a:xfrm>
        </p:spPr>
        <p:txBody>
          <a:bodyPr/>
          <a:lstStyle/>
          <a:p>
            <a:r>
              <a:rPr lang="en-US" dirty="0"/>
              <a:t>Why Containers?</a:t>
            </a:r>
          </a:p>
        </p:txBody>
      </p:sp>
      <p:sp>
        <p:nvSpPr>
          <p:cNvPr id="4" name="Slide Number Placeholder 3"/>
          <p:cNvSpPr>
            <a:spLocks noGrp="1"/>
          </p:cNvSpPr>
          <p:nvPr>
            <p:ph type="sldNum" sz="quarter" idx="12"/>
          </p:nvPr>
        </p:nvSpPr>
        <p:spPr/>
        <p:txBody>
          <a:bodyPr/>
          <a:lstStyle/>
          <a:p>
            <a:fld id="{C51EAA63-D034-42AE-91FA-B13B9518C7BE}" type="slidenum">
              <a:rPr lang="en-US" smtClean="0"/>
              <a:pPr/>
              <a:t>25</a:t>
            </a:fld>
            <a:endParaRPr lang="en-US"/>
          </a:p>
        </p:txBody>
      </p:sp>
      <p:sp>
        <p:nvSpPr>
          <p:cNvPr id="12" name="Content Placeholder 6"/>
          <p:cNvSpPr txBox="1">
            <a:spLocks/>
          </p:cNvSpPr>
          <p:nvPr/>
        </p:nvSpPr>
        <p:spPr bwMode="gray">
          <a:xfrm>
            <a:off x="705063" y="3881797"/>
            <a:ext cx="4732189" cy="231932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185738" lvl="1" indent="-185738">
              <a:buClrTx/>
              <a:buFont typeface="Arial"/>
              <a:buChar char="•"/>
            </a:pPr>
            <a:r>
              <a:rPr lang="en-US" sz="1800" dirty="0">
                <a:solidFill>
                  <a:srgbClr val="5F5F5F"/>
                </a:solidFill>
                <a:latin typeface="Calibri"/>
              </a:rPr>
              <a:t>Quickly create ready-to-run packaged applications, low cost deployment and replay</a:t>
            </a:r>
          </a:p>
          <a:p>
            <a:pPr marL="185738" lvl="1" indent="-185738">
              <a:buClrTx/>
              <a:buFont typeface="Arial"/>
              <a:buChar char="•"/>
            </a:pPr>
            <a:r>
              <a:rPr lang="en-US" sz="1800" dirty="0">
                <a:solidFill>
                  <a:srgbClr val="5F5F5F"/>
                </a:solidFill>
                <a:latin typeface="Calibri"/>
              </a:rPr>
              <a:t>Automate testing, integration, packaging</a:t>
            </a:r>
          </a:p>
          <a:p>
            <a:pPr marL="185738" lvl="1" indent="-185738">
              <a:buClrTx/>
              <a:buFont typeface="Arial"/>
              <a:buChar char="•"/>
            </a:pPr>
            <a:r>
              <a:rPr lang="en-US" sz="1800" dirty="0">
                <a:solidFill>
                  <a:srgbClr val="5F5F5F"/>
                </a:solidFill>
                <a:latin typeface="Calibri"/>
              </a:rPr>
              <a:t>Reduce / eliminate platform compatibility issues (“It works in dev!”)</a:t>
            </a:r>
          </a:p>
          <a:p>
            <a:pPr marL="185738" lvl="1" indent="-185738">
              <a:buClrTx/>
              <a:buFont typeface="Arial"/>
              <a:buChar char="•"/>
            </a:pPr>
            <a:r>
              <a:rPr lang="en-US" sz="1800" dirty="0">
                <a:solidFill>
                  <a:srgbClr val="5F5F5F"/>
                </a:solidFill>
                <a:latin typeface="Calibri"/>
              </a:rPr>
              <a:t>Support next gen applications (</a:t>
            </a:r>
            <a:r>
              <a:rPr lang="en-US" sz="1800" dirty="0" err="1">
                <a:solidFill>
                  <a:srgbClr val="5F5F5F"/>
                </a:solidFill>
                <a:latin typeface="Calibri"/>
              </a:rPr>
              <a:t>microservices</a:t>
            </a:r>
            <a:r>
              <a:rPr lang="en-US" sz="1800" dirty="0">
                <a:solidFill>
                  <a:srgbClr val="5F5F5F"/>
                </a:solidFill>
                <a:latin typeface="Calibri"/>
              </a:rPr>
              <a:t>)</a:t>
            </a:r>
          </a:p>
        </p:txBody>
      </p:sp>
      <p:sp>
        <p:nvSpPr>
          <p:cNvPr id="13" name="Content Placeholder 8"/>
          <p:cNvSpPr txBox="1">
            <a:spLocks/>
          </p:cNvSpPr>
          <p:nvPr/>
        </p:nvSpPr>
        <p:spPr bwMode="gray">
          <a:xfrm>
            <a:off x="6568688" y="3881797"/>
            <a:ext cx="5176344" cy="2186627"/>
          </a:xfrm>
          <a:prstGeom prst="rect">
            <a:avLst/>
          </a:prstGeom>
        </p:spPr>
        <p:txBody>
          <a:bodyPr>
            <a:normAutofit fontScale="92500" lnSpcReduction="10000"/>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185738" lvl="1" indent="-185738">
              <a:buClrTx/>
              <a:buFont typeface="Arial"/>
              <a:buChar char="•"/>
            </a:pPr>
            <a:r>
              <a:rPr lang="en-US" sz="1800" dirty="0">
                <a:solidFill>
                  <a:srgbClr val="5F5F5F"/>
                </a:solidFill>
                <a:latin typeface="Calibri"/>
              </a:rPr>
              <a:t>Improve </a:t>
            </a:r>
            <a:r>
              <a:rPr lang="en-US" sz="1800" b="1" dirty="0">
                <a:solidFill>
                  <a:srgbClr val="5F5F5F"/>
                </a:solidFill>
                <a:latin typeface="Calibri"/>
              </a:rPr>
              <a:t>speed</a:t>
            </a:r>
            <a:r>
              <a:rPr lang="en-US" sz="1800" dirty="0">
                <a:solidFill>
                  <a:srgbClr val="5F5F5F"/>
                </a:solidFill>
                <a:latin typeface="Calibri"/>
              </a:rPr>
              <a:t> and frequency of releases, reliability </a:t>
            </a:r>
            <a:br>
              <a:rPr lang="en-US" sz="1800" dirty="0">
                <a:solidFill>
                  <a:srgbClr val="5F5F5F"/>
                </a:solidFill>
                <a:latin typeface="Calibri"/>
              </a:rPr>
            </a:br>
            <a:r>
              <a:rPr lang="en-US" sz="1800" dirty="0">
                <a:solidFill>
                  <a:srgbClr val="5F5F5F"/>
                </a:solidFill>
                <a:latin typeface="Calibri"/>
              </a:rPr>
              <a:t>of deployments</a:t>
            </a:r>
          </a:p>
          <a:p>
            <a:pPr marL="185738" lvl="1" indent="-185738">
              <a:buClrTx/>
              <a:buFont typeface="Arial"/>
              <a:buChar char="•"/>
            </a:pPr>
            <a:r>
              <a:rPr lang="en-US" sz="1800" dirty="0">
                <a:solidFill>
                  <a:srgbClr val="5F5F5F"/>
                </a:solidFill>
                <a:latin typeface="Calibri"/>
              </a:rPr>
              <a:t>Makes app lifecycle efficient, consistent and repeatable – configure once, run many times</a:t>
            </a:r>
          </a:p>
          <a:p>
            <a:pPr marL="185738" lvl="1" indent="-185738">
              <a:buClrTx/>
              <a:buFont typeface="Arial"/>
              <a:buChar char="•"/>
            </a:pPr>
            <a:r>
              <a:rPr lang="en-US" sz="1800" dirty="0">
                <a:solidFill>
                  <a:srgbClr val="5F5F5F"/>
                </a:solidFill>
                <a:latin typeface="Calibri"/>
              </a:rPr>
              <a:t>Eliminate environment inconsistencies between development, test, production</a:t>
            </a:r>
          </a:p>
          <a:p>
            <a:pPr marL="185738" lvl="1" indent="-185738">
              <a:buClrTx/>
              <a:buFont typeface="Arial"/>
              <a:buChar char="•"/>
            </a:pPr>
            <a:r>
              <a:rPr lang="en-US" sz="1800" dirty="0">
                <a:solidFill>
                  <a:srgbClr val="5F5F5F"/>
                </a:solidFill>
                <a:latin typeface="Calibri"/>
              </a:rPr>
              <a:t>Improve production application resiliency and scale out / in on demand</a:t>
            </a:r>
          </a:p>
          <a:p>
            <a:pPr marL="0" indent="0">
              <a:buClr>
                <a:srgbClr val="5F5F5F">
                  <a:lumMod val="60000"/>
                  <a:lumOff val="40000"/>
                </a:srgbClr>
              </a:buClr>
              <a:buFont typeface="Arial" panose="020B0604020202020204" pitchFamily="34" charset="0"/>
              <a:buNone/>
            </a:pPr>
            <a:endParaRPr lang="en-US" dirty="0">
              <a:solidFill>
                <a:srgbClr val="5F5F5F"/>
              </a:solidFill>
              <a:latin typeface="Calibri"/>
            </a:endParaRPr>
          </a:p>
        </p:txBody>
      </p:sp>
      <p:grpSp>
        <p:nvGrpSpPr>
          <p:cNvPr id="15" name="Group 126"/>
          <p:cNvGrpSpPr>
            <a:grpSpLocks noChangeAspect="1"/>
          </p:cNvGrpSpPr>
          <p:nvPr/>
        </p:nvGrpSpPr>
        <p:grpSpPr bwMode="gray">
          <a:xfrm>
            <a:off x="639464" y="3105159"/>
            <a:ext cx="481680" cy="646900"/>
            <a:chOff x="3082" y="859"/>
            <a:chExt cx="379" cy="509"/>
          </a:xfrm>
          <a:solidFill>
            <a:srgbClr val="A52641"/>
          </a:solidFill>
        </p:grpSpPr>
        <p:sp>
          <p:nvSpPr>
            <p:cNvPr id="16" name="Freeform 128"/>
            <p:cNvSpPr>
              <a:spLocks/>
            </p:cNvSpPr>
            <p:nvPr/>
          </p:nvSpPr>
          <p:spPr bwMode="gray">
            <a:xfrm>
              <a:off x="3082" y="1079"/>
              <a:ext cx="379" cy="289"/>
            </a:xfrm>
            <a:custGeom>
              <a:avLst/>
              <a:gdLst/>
              <a:ahLst/>
              <a:cxnLst>
                <a:cxn ang="0">
                  <a:pos x="86" y="93"/>
                </a:cxn>
                <a:cxn ang="0">
                  <a:pos x="86" y="100"/>
                </a:cxn>
                <a:cxn ang="0">
                  <a:pos x="86" y="357"/>
                </a:cxn>
                <a:cxn ang="0">
                  <a:pos x="82" y="367"/>
                </a:cxn>
                <a:cxn ang="0">
                  <a:pos x="21" y="428"/>
                </a:cxn>
                <a:cxn ang="0">
                  <a:pos x="9" y="404"/>
                </a:cxn>
                <a:cxn ang="0">
                  <a:pos x="2" y="364"/>
                </a:cxn>
                <a:cxn ang="0">
                  <a:pos x="8" y="306"/>
                </a:cxn>
                <a:cxn ang="0">
                  <a:pos x="16" y="229"/>
                </a:cxn>
                <a:cxn ang="0">
                  <a:pos x="30" y="122"/>
                </a:cxn>
                <a:cxn ang="0">
                  <a:pos x="52" y="75"/>
                </a:cxn>
                <a:cxn ang="0">
                  <a:pos x="74" y="58"/>
                </a:cxn>
                <a:cxn ang="0">
                  <a:pos x="188" y="2"/>
                </a:cxn>
                <a:cxn ang="0">
                  <a:pos x="197" y="4"/>
                </a:cxn>
                <a:cxn ang="0">
                  <a:pos x="281" y="48"/>
                </a:cxn>
                <a:cxn ang="0">
                  <a:pos x="365" y="7"/>
                </a:cxn>
                <a:cxn ang="0">
                  <a:pos x="368" y="4"/>
                </a:cxn>
                <a:cxn ang="0">
                  <a:pos x="376" y="2"/>
                </a:cxn>
                <a:cxn ang="0">
                  <a:pos x="474" y="50"/>
                </a:cxn>
                <a:cxn ang="0">
                  <a:pos x="504" y="68"/>
                </a:cxn>
                <a:cxn ang="0">
                  <a:pos x="531" y="114"/>
                </a:cxn>
                <a:cxn ang="0">
                  <a:pos x="542" y="175"/>
                </a:cxn>
                <a:cxn ang="0">
                  <a:pos x="551" y="260"/>
                </a:cxn>
                <a:cxn ang="0">
                  <a:pos x="558" y="332"/>
                </a:cxn>
                <a:cxn ang="0">
                  <a:pos x="561" y="364"/>
                </a:cxn>
                <a:cxn ang="0">
                  <a:pos x="553" y="409"/>
                </a:cxn>
                <a:cxn ang="0">
                  <a:pos x="543" y="428"/>
                </a:cxn>
                <a:cxn ang="0">
                  <a:pos x="539" y="424"/>
                </a:cxn>
                <a:cxn ang="0">
                  <a:pos x="482" y="367"/>
                </a:cxn>
                <a:cxn ang="0">
                  <a:pos x="478" y="357"/>
                </a:cxn>
                <a:cxn ang="0">
                  <a:pos x="478" y="100"/>
                </a:cxn>
                <a:cxn ang="0">
                  <a:pos x="478" y="93"/>
                </a:cxn>
                <a:cxn ang="0">
                  <a:pos x="86" y="93"/>
                </a:cxn>
              </a:cxnLst>
              <a:rect l="0" t="0" r="r" b="b"/>
              <a:pathLst>
                <a:path w="563" h="428">
                  <a:moveTo>
                    <a:pt x="86" y="93"/>
                  </a:moveTo>
                  <a:cubicBezTo>
                    <a:pt x="86" y="96"/>
                    <a:pt x="86" y="98"/>
                    <a:pt x="86" y="100"/>
                  </a:cubicBezTo>
                  <a:cubicBezTo>
                    <a:pt x="86" y="186"/>
                    <a:pt x="86" y="272"/>
                    <a:pt x="86" y="357"/>
                  </a:cubicBezTo>
                  <a:cubicBezTo>
                    <a:pt x="86" y="361"/>
                    <a:pt x="85" y="364"/>
                    <a:pt x="82" y="367"/>
                  </a:cubicBezTo>
                  <a:cubicBezTo>
                    <a:pt x="62" y="387"/>
                    <a:pt x="42" y="407"/>
                    <a:pt x="21" y="428"/>
                  </a:cubicBezTo>
                  <a:cubicBezTo>
                    <a:pt x="17" y="420"/>
                    <a:pt x="13" y="412"/>
                    <a:pt x="9" y="404"/>
                  </a:cubicBezTo>
                  <a:cubicBezTo>
                    <a:pt x="3" y="391"/>
                    <a:pt x="0" y="378"/>
                    <a:pt x="2" y="364"/>
                  </a:cubicBezTo>
                  <a:cubicBezTo>
                    <a:pt x="3" y="344"/>
                    <a:pt x="6" y="325"/>
                    <a:pt x="8" y="306"/>
                  </a:cubicBezTo>
                  <a:cubicBezTo>
                    <a:pt x="10" y="280"/>
                    <a:pt x="13" y="254"/>
                    <a:pt x="16" y="229"/>
                  </a:cubicBezTo>
                  <a:cubicBezTo>
                    <a:pt x="20" y="193"/>
                    <a:pt x="22" y="157"/>
                    <a:pt x="30" y="122"/>
                  </a:cubicBezTo>
                  <a:cubicBezTo>
                    <a:pt x="34" y="105"/>
                    <a:pt x="40" y="88"/>
                    <a:pt x="52" y="75"/>
                  </a:cubicBezTo>
                  <a:cubicBezTo>
                    <a:pt x="59" y="69"/>
                    <a:pt x="66" y="62"/>
                    <a:pt x="74" y="58"/>
                  </a:cubicBezTo>
                  <a:cubicBezTo>
                    <a:pt x="112" y="39"/>
                    <a:pt x="150" y="21"/>
                    <a:pt x="188" y="2"/>
                  </a:cubicBezTo>
                  <a:cubicBezTo>
                    <a:pt x="192" y="0"/>
                    <a:pt x="194" y="1"/>
                    <a:pt x="197" y="4"/>
                  </a:cubicBezTo>
                  <a:cubicBezTo>
                    <a:pt x="217" y="33"/>
                    <a:pt x="246" y="48"/>
                    <a:pt x="281" y="48"/>
                  </a:cubicBezTo>
                  <a:cubicBezTo>
                    <a:pt x="315" y="49"/>
                    <a:pt x="344" y="35"/>
                    <a:pt x="365" y="7"/>
                  </a:cubicBezTo>
                  <a:cubicBezTo>
                    <a:pt x="366" y="6"/>
                    <a:pt x="367" y="5"/>
                    <a:pt x="368" y="4"/>
                  </a:cubicBezTo>
                  <a:cubicBezTo>
                    <a:pt x="370" y="1"/>
                    <a:pt x="372" y="0"/>
                    <a:pt x="376" y="2"/>
                  </a:cubicBezTo>
                  <a:cubicBezTo>
                    <a:pt x="408" y="18"/>
                    <a:pt x="441" y="34"/>
                    <a:pt x="474" y="50"/>
                  </a:cubicBezTo>
                  <a:cubicBezTo>
                    <a:pt x="484" y="56"/>
                    <a:pt x="495" y="61"/>
                    <a:pt x="504" y="68"/>
                  </a:cubicBezTo>
                  <a:cubicBezTo>
                    <a:pt x="519" y="80"/>
                    <a:pt x="526" y="96"/>
                    <a:pt x="531" y="114"/>
                  </a:cubicBezTo>
                  <a:cubicBezTo>
                    <a:pt x="537" y="134"/>
                    <a:pt x="539" y="154"/>
                    <a:pt x="542" y="175"/>
                  </a:cubicBezTo>
                  <a:cubicBezTo>
                    <a:pt x="545" y="203"/>
                    <a:pt x="548" y="231"/>
                    <a:pt x="551" y="260"/>
                  </a:cubicBezTo>
                  <a:cubicBezTo>
                    <a:pt x="553" y="284"/>
                    <a:pt x="556" y="308"/>
                    <a:pt x="558" y="332"/>
                  </a:cubicBezTo>
                  <a:cubicBezTo>
                    <a:pt x="559" y="343"/>
                    <a:pt x="560" y="353"/>
                    <a:pt x="561" y="364"/>
                  </a:cubicBezTo>
                  <a:cubicBezTo>
                    <a:pt x="563" y="380"/>
                    <a:pt x="561" y="395"/>
                    <a:pt x="553" y="409"/>
                  </a:cubicBezTo>
                  <a:cubicBezTo>
                    <a:pt x="550" y="415"/>
                    <a:pt x="547" y="421"/>
                    <a:pt x="543" y="428"/>
                  </a:cubicBezTo>
                  <a:cubicBezTo>
                    <a:pt x="542" y="426"/>
                    <a:pt x="541" y="425"/>
                    <a:pt x="539" y="424"/>
                  </a:cubicBezTo>
                  <a:cubicBezTo>
                    <a:pt x="520" y="405"/>
                    <a:pt x="502" y="386"/>
                    <a:pt x="482" y="367"/>
                  </a:cubicBezTo>
                  <a:cubicBezTo>
                    <a:pt x="479" y="364"/>
                    <a:pt x="478" y="361"/>
                    <a:pt x="478" y="357"/>
                  </a:cubicBezTo>
                  <a:cubicBezTo>
                    <a:pt x="478" y="272"/>
                    <a:pt x="478" y="186"/>
                    <a:pt x="478" y="100"/>
                  </a:cubicBezTo>
                  <a:cubicBezTo>
                    <a:pt x="478" y="98"/>
                    <a:pt x="478" y="96"/>
                    <a:pt x="478" y="93"/>
                  </a:cubicBezTo>
                  <a:cubicBezTo>
                    <a:pt x="347" y="93"/>
                    <a:pt x="217" y="93"/>
                    <a:pt x="86" y="9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9"/>
            <p:cNvSpPr>
              <a:spLocks noEditPoints="1"/>
            </p:cNvSpPr>
            <p:nvPr/>
          </p:nvSpPr>
          <p:spPr bwMode="gray">
            <a:xfrm>
              <a:off x="3162" y="1164"/>
              <a:ext cx="220" cy="154"/>
            </a:xfrm>
            <a:custGeom>
              <a:avLst/>
              <a:gdLst/>
              <a:ahLst/>
              <a:cxnLst>
                <a:cxn ang="0">
                  <a:pos x="0" y="228"/>
                </a:cxn>
                <a:cxn ang="0">
                  <a:pos x="0" y="0"/>
                </a:cxn>
                <a:cxn ang="0">
                  <a:pos x="326" y="0"/>
                </a:cxn>
                <a:cxn ang="0">
                  <a:pos x="326" y="228"/>
                </a:cxn>
                <a:cxn ang="0">
                  <a:pos x="0" y="228"/>
                </a:cxn>
                <a:cxn ang="0">
                  <a:pos x="109" y="164"/>
                </a:cxn>
                <a:cxn ang="0">
                  <a:pos x="109" y="148"/>
                </a:cxn>
                <a:cxn ang="0">
                  <a:pos x="105" y="141"/>
                </a:cxn>
                <a:cxn ang="0">
                  <a:pos x="68" y="121"/>
                </a:cxn>
                <a:cxn ang="0">
                  <a:pos x="55" y="114"/>
                </a:cxn>
                <a:cxn ang="0">
                  <a:pos x="59" y="111"/>
                </a:cxn>
                <a:cxn ang="0">
                  <a:pos x="106" y="85"/>
                </a:cxn>
                <a:cxn ang="0">
                  <a:pos x="109" y="81"/>
                </a:cxn>
                <a:cxn ang="0">
                  <a:pos x="109" y="63"/>
                </a:cxn>
                <a:cxn ang="0">
                  <a:pos x="104" y="66"/>
                </a:cxn>
                <a:cxn ang="0">
                  <a:pos x="44" y="98"/>
                </a:cxn>
                <a:cxn ang="0">
                  <a:pos x="32" y="118"/>
                </a:cxn>
                <a:cxn ang="0">
                  <a:pos x="36" y="125"/>
                </a:cxn>
                <a:cxn ang="0">
                  <a:pos x="104" y="161"/>
                </a:cxn>
                <a:cxn ang="0">
                  <a:pos x="109" y="164"/>
                </a:cxn>
                <a:cxn ang="0">
                  <a:pos x="277" y="114"/>
                </a:cxn>
                <a:cxn ang="0">
                  <a:pos x="273" y="116"/>
                </a:cxn>
                <a:cxn ang="0">
                  <a:pos x="227" y="142"/>
                </a:cxn>
                <a:cxn ang="0">
                  <a:pos x="223" y="145"/>
                </a:cxn>
                <a:cxn ang="0">
                  <a:pos x="223" y="164"/>
                </a:cxn>
                <a:cxn ang="0">
                  <a:pos x="228" y="161"/>
                </a:cxn>
                <a:cxn ang="0">
                  <a:pos x="288" y="129"/>
                </a:cxn>
                <a:cxn ang="0">
                  <a:pos x="300" y="109"/>
                </a:cxn>
                <a:cxn ang="0">
                  <a:pos x="295" y="102"/>
                </a:cxn>
                <a:cxn ang="0">
                  <a:pos x="231" y="67"/>
                </a:cxn>
                <a:cxn ang="0">
                  <a:pos x="223" y="63"/>
                </a:cxn>
                <a:cxn ang="0">
                  <a:pos x="223" y="79"/>
                </a:cxn>
                <a:cxn ang="0">
                  <a:pos x="227" y="86"/>
                </a:cxn>
                <a:cxn ang="0">
                  <a:pos x="277" y="114"/>
                </a:cxn>
                <a:cxn ang="0">
                  <a:pos x="136" y="167"/>
                </a:cxn>
                <a:cxn ang="0">
                  <a:pos x="150" y="167"/>
                </a:cxn>
                <a:cxn ang="0">
                  <a:pos x="157" y="163"/>
                </a:cxn>
                <a:cxn ang="0">
                  <a:pos x="197" y="62"/>
                </a:cxn>
                <a:cxn ang="0">
                  <a:pos x="199" y="57"/>
                </a:cxn>
                <a:cxn ang="0">
                  <a:pos x="185" y="57"/>
                </a:cxn>
                <a:cxn ang="0">
                  <a:pos x="178" y="62"/>
                </a:cxn>
                <a:cxn ang="0">
                  <a:pos x="153" y="126"/>
                </a:cxn>
                <a:cxn ang="0">
                  <a:pos x="136" y="167"/>
                </a:cxn>
              </a:cxnLst>
              <a:rect l="0" t="0" r="r" b="b"/>
              <a:pathLst>
                <a:path w="326" h="228">
                  <a:moveTo>
                    <a:pt x="0" y="228"/>
                  </a:moveTo>
                  <a:cubicBezTo>
                    <a:pt x="0" y="152"/>
                    <a:pt x="0" y="76"/>
                    <a:pt x="0" y="0"/>
                  </a:cubicBezTo>
                  <a:cubicBezTo>
                    <a:pt x="109" y="0"/>
                    <a:pt x="217" y="0"/>
                    <a:pt x="326" y="0"/>
                  </a:cubicBezTo>
                  <a:cubicBezTo>
                    <a:pt x="326" y="76"/>
                    <a:pt x="326" y="152"/>
                    <a:pt x="326" y="228"/>
                  </a:cubicBezTo>
                  <a:cubicBezTo>
                    <a:pt x="218" y="228"/>
                    <a:pt x="109" y="228"/>
                    <a:pt x="0" y="228"/>
                  </a:cubicBezTo>
                  <a:close/>
                  <a:moveTo>
                    <a:pt x="109" y="164"/>
                  </a:moveTo>
                  <a:cubicBezTo>
                    <a:pt x="109" y="158"/>
                    <a:pt x="109" y="153"/>
                    <a:pt x="109" y="148"/>
                  </a:cubicBezTo>
                  <a:cubicBezTo>
                    <a:pt x="109" y="145"/>
                    <a:pt x="108" y="143"/>
                    <a:pt x="105" y="141"/>
                  </a:cubicBezTo>
                  <a:cubicBezTo>
                    <a:pt x="93" y="135"/>
                    <a:pt x="80" y="128"/>
                    <a:pt x="68" y="121"/>
                  </a:cubicBezTo>
                  <a:cubicBezTo>
                    <a:pt x="64" y="119"/>
                    <a:pt x="60" y="117"/>
                    <a:pt x="55" y="114"/>
                  </a:cubicBezTo>
                  <a:cubicBezTo>
                    <a:pt x="57" y="113"/>
                    <a:pt x="58" y="112"/>
                    <a:pt x="59" y="111"/>
                  </a:cubicBezTo>
                  <a:cubicBezTo>
                    <a:pt x="75" y="102"/>
                    <a:pt x="90" y="94"/>
                    <a:pt x="106" y="85"/>
                  </a:cubicBezTo>
                  <a:cubicBezTo>
                    <a:pt x="107" y="84"/>
                    <a:pt x="109" y="83"/>
                    <a:pt x="109" y="81"/>
                  </a:cubicBezTo>
                  <a:cubicBezTo>
                    <a:pt x="109" y="76"/>
                    <a:pt x="109" y="70"/>
                    <a:pt x="109" y="63"/>
                  </a:cubicBezTo>
                  <a:cubicBezTo>
                    <a:pt x="107" y="64"/>
                    <a:pt x="105" y="65"/>
                    <a:pt x="104" y="66"/>
                  </a:cubicBezTo>
                  <a:cubicBezTo>
                    <a:pt x="84" y="76"/>
                    <a:pt x="64" y="88"/>
                    <a:pt x="44" y="98"/>
                  </a:cubicBezTo>
                  <a:cubicBezTo>
                    <a:pt x="34" y="102"/>
                    <a:pt x="30" y="108"/>
                    <a:pt x="32" y="118"/>
                  </a:cubicBezTo>
                  <a:cubicBezTo>
                    <a:pt x="32" y="121"/>
                    <a:pt x="33" y="123"/>
                    <a:pt x="36" y="125"/>
                  </a:cubicBezTo>
                  <a:cubicBezTo>
                    <a:pt x="59" y="137"/>
                    <a:pt x="81" y="149"/>
                    <a:pt x="104" y="161"/>
                  </a:cubicBezTo>
                  <a:cubicBezTo>
                    <a:pt x="105" y="162"/>
                    <a:pt x="107" y="163"/>
                    <a:pt x="109" y="164"/>
                  </a:cubicBezTo>
                  <a:close/>
                  <a:moveTo>
                    <a:pt x="277" y="114"/>
                  </a:moveTo>
                  <a:cubicBezTo>
                    <a:pt x="275" y="115"/>
                    <a:pt x="274" y="115"/>
                    <a:pt x="273" y="116"/>
                  </a:cubicBezTo>
                  <a:cubicBezTo>
                    <a:pt x="258" y="125"/>
                    <a:pt x="242" y="133"/>
                    <a:pt x="227" y="142"/>
                  </a:cubicBezTo>
                  <a:cubicBezTo>
                    <a:pt x="225" y="142"/>
                    <a:pt x="223" y="144"/>
                    <a:pt x="223" y="145"/>
                  </a:cubicBezTo>
                  <a:cubicBezTo>
                    <a:pt x="223" y="151"/>
                    <a:pt x="223" y="157"/>
                    <a:pt x="223" y="164"/>
                  </a:cubicBezTo>
                  <a:cubicBezTo>
                    <a:pt x="225" y="163"/>
                    <a:pt x="227" y="162"/>
                    <a:pt x="228" y="161"/>
                  </a:cubicBezTo>
                  <a:cubicBezTo>
                    <a:pt x="248" y="150"/>
                    <a:pt x="268" y="139"/>
                    <a:pt x="288" y="129"/>
                  </a:cubicBezTo>
                  <a:cubicBezTo>
                    <a:pt x="297" y="125"/>
                    <a:pt x="301" y="119"/>
                    <a:pt x="300" y="109"/>
                  </a:cubicBezTo>
                  <a:cubicBezTo>
                    <a:pt x="299" y="106"/>
                    <a:pt x="298" y="104"/>
                    <a:pt x="295" y="102"/>
                  </a:cubicBezTo>
                  <a:cubicBezTo>
                    <a:pt x="274" y="91"/>
                    <a:pt x="252" y="79"/>
                    <a:pt x="231" y="67"/>
                  </a:cubicBezTo>
                  <a:cubicBezTo>
                    <a:pt x="229" y="66"/>
                    <a:pt x="226" y="65"/>
                    <a:pt x="223" y="63"/>
                  </a:cubicBezTo>
                  <a:cubicBezTo>
                    <a:pt x="223" y="69"/>
                    <a:pt x="223" y="74"/>
                    <a:pt x="223" y="79"/>
                  </a:cubicBezTo>
                  <a:cubicBezTo>
                    <a:pt x="223" y="82"/>
                    <a:pt x="224" y="84"/>
                    <a:pt x="227" y="86"/>
                  </a:cubicBezTo>
                  <a:cubicBezTo>
                    <a:pt x="243" y="95"/>
                    <a:pt x="260" y="104"/>
                    <a:pt x="277" y="114"/>
                  </a:cubicBezTo>
                  <a:close/>
                  <a:moveTo>
                    <a:pt x="136" y="167"/>
                  </a:moveTo>
                  <a:cubicBezTo>
                    <a:pt x="142" y="167"/>
                    <a:pt x="146" y="167"/>
                    <a:pt x="150" y="167"/>
                  </a:cubicBezTo>
                  <a:cubicBezTo>
                    <a:pt x="154" y="168"/>
                    <a:pt x="156" y="166"/>
                    <a:pt x="157" y="163"/>
                  </a:cubicBezTo>
                  <a:cubicBezTo>
                    <a:pt x="170" y="129"/>
                    <a:pt x="184" y="96"/>
                    <a:pt x="197" y="62"/>
                  </a:cubicBezTo>
                  <a:cubicBezTo>
                    <a:pt x="198" y="61"/>
                    <a:pt x="198" y="59"/>
                    <a:pt x="199" y="57"/>
                  </a:cubicBezTo>
                  <a:cubicBezTo>
                    <a:pt x="194" y="57"/>
                    <a:pt x="189" y="58"/>
                    <a:pt x="185" y="57"/>
                  </a:cubicBezTo>
                  <a:cubicBezTo>
                    <a:pt x="181" y="57"/>
                    <a:pt x="180" y="58"/>
                    <a:pt x="178" y="62"/>
                  </a:cubicBezTo>
                  <a:cubicBezTo>
                    <a:pt x="170" y="83"/>
                    <a:pt x="161" y="105"/>
                    <a:pt x="153" y="126"/>
                  </a:cubicBezTo>
                  <a:cubicBezTo>
                    <a:pt x="147" y="140"/>
                    <a:pt x="142" y="153"/>
                    <a:pt x="136" y="16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0"/>
            <p:cNvSpPr>
              <a:spLocks/>
            </p:cNvSpPr>
            <p:nvPr/>
          </p:nvSpPr>
          <p:spPr bwMode="gray">
            <a:xfrm>
              <a:off x="3183" y="859"/>
              <a:ext cx="177" cy="205"/>
            </a:xfrm>
            <a:custGeom>
              <a:avLst/>
              <a:gdLst/>
              <a:ahLst/>
              <a:cxnLst>
                <a:cxn ang="0">
                  <a:pos x="99" y="304"/>
                </a:cxn>
                <a:cxn ang="0">
                  <a:pos x="63" y="300"/>
                </a:cxn>
                <a:cxn ang="0">
                  <a:pos x="25" y="292"/>
                </a:cxn>
                <a:cxn ang="0">
                  <a:pos x="1" y="261"/>
                </a:cxn>
                <a:cxn ang="0">
                  <a:pos x="7" y="182"/>
                </a:cxn>
                <a:cxn ang="0">
                  <a:pos x="26" y="91"/>
                </a:cxn>
                <a:cxn ang="0">
                  <a:pos x="75" y="19"/>
                </a:cxn>
                <a:cxn ang="0">
                  <a:pos x="138" y="0"/>
                </a:cxn>
                <a:cxn ang="0">
                  <a:pos x="138" y="12"/>
                </a:cxn>
                <a:cxn ang="0">
                  <a:pos x="147" y="20"/>
                </a:cxn>
                <a:cxn ang="0">
                  <a:pos x="169" y="23"/>
                </a:cxn>
                <a:cxn ang="0">
                  <a:pos x="225" y="70"/>
                </a:cxn>
                <a:cxn ang="0">
                  <a:pos x="245" y="127"/>
                </a:cxn>
                <a:cxn ang="0">
                  <a:pos x="262" y="256"/>
                </a:cxn>
                <a:cxn ang="0">
                  <a:pos x="257" y="279"/>
                </a:cxn>
                <a:cxn ang="0">
                  <a:pos x="239" y="292"/>
                </a:cxn>
                <a:cxn ang="0">
                  <a:pos x="168" y="304"/>
                </a:cxn>
                <a:cxn ang="0">
                  <a:pos x="164" y="304"/>
                </a:cxn>
                <a:cxn ang="0">
                  <a:pos x="188" y="280"/>
                </a:cxn>
                <a:cxn ang="0">
                  <a:pos x="207" y="226"/>
                </a:cxn>
                <a:cxn ang="0">
                  <a:pos x="210" y="166"/>
                </a:cxn>
                <a:cxn ang="0">
                  <a:pos x="205" y="161"/>
                </a:cxn>
                <a:cxn ang="0">
                  <a:pos x="83" y="100"/>
                </a:cxn>
                <a:cxn ang="0">
                  <a:pos x="76" y="98"/>
                </a:cxn>
                <a:cxn ang="0">
                  <a:pos x="62" y="112"/>
                </a:cxn>
                <a:cxn ang="0">
                  <a:pos x="52" y="154"/>
                </a:cxn>
                <a:cxn ang="0">
                  <a:pos x="64" y="252"/>
                </a:cxn>
                <a:cxn ang="0">
                  <a:pos x="99" y="304"/>
                </a:cxn>
              </a:cxnLst>
              <a:rect l="0" t="0" r="r" b="b"/>
              <a:pathLst>
                <a:path w="262" h="304">
                  <a:moveTo>
                    <a:pt x="99" y="304"/>
                  </a:moveTo>
                  <a:cubicBezTo>
                    <a:pt x="87" y="303"/>
                    <a:pt x="75" y="301"/>
                    <a:pt x="63" y="300"/>
                  </a:cubicBezTo>
                  <a:cubicBezTo>
                    <a:pt x="50" y="298"/>
                    <a:pt x="38" y="295"/>
                    <a:pt x="25" y="292"/>
                  </a:cubicBezTo>
                  <a:cubicBezTo>
                    <a:pt x="10" y="289"/>
                    <a:pt x="0" y="277"/>
                    <a:pt x="1" y="261"/>
                  </a:cubicBezTo>
                  <a:cubicBezTo>
                    <a:pt x="2" y="235"/>
                    <a:pt x="4" y="208"/>
                    <a:pt x="7" y="182"/>
                  </a:cubicBezTo>
                  <a:cubicBezTo>
                    <a:pt x="11" y="151"/>
                    <a:pt x="17" y="121"/>
                    <a:pt x="26" y="91"/>
                  </a:cubicBezTo>
                  <a:cubicBezTo>
                    <a:pt x="35" y="62"/>
                    <a:pt x="49" y="36"/>
                    <a:pt x="75" y="19"/>
                  </a:cubicBezTo>
                  <a:cubicBezTo>
                    <a:pt x="94" y="6"/>
                    <a:pt x="115" y="1"/>
                    <a:pt x="138" y="0"/>
                  </a:cubicBezTo>
                  <a:cubicBezTo>
                    <a:pt x="138" y="4"/>
                    <a:pt x="138" y="8"/>
                    <a:pt x="138" y="12"/>
                  </a:cubicBezTo>
                  <a:cubicBezTo>
                    <a:pt x="138" y="18"/>
                    <a:pt x="140" y="20"/>
                    <a:pt x="147" y="20"/>
                  </a:cubicBezTo>
                  <a:cubicBezTo>
                    <a:pt x="154" y="21"/>
                    <a:pt x="162" y="21"/>
                    <a:pt x="169" y="23"/>
                  </a:cubicBezTo>
                  <a:cubicBezTo>
                    <a:pt x="194" y="30"/>
                    <a:pt x="212" y="48"/>
                    <a:pt x="225" y="70"/>
                  </a:cubicBezTo>
                  <a:cubicBezTo>
                    <a:pt x="236" y="87"/>
                    <a:pt x="240" y="107"/>
                    <a:pt x="245" y="127"/>
                  </a:cubicBezTo>
                  <a:cubicBezTo>
                    <a:pt x="255" y="170"/>
                    <a:pt x="260" y="212"/>
                    <a:pt x="262" y="256"/>
                  </a:cubicBezTo>
                  <a:cubicBezTo>
                    <a:pt x="262" y="264"/>
                    <a:pt x="261" y="272"/>
                    <a:pt x="257" y="279"/>
                  </a:cubicBezTo>
                  <a:cubicBezTo>
                    <a:pt x="253" y="286"/>
                    <a:pt x="247" y="290"/>
                    <a:pt x="239" y="292"/>
                  </a:cubicBezTo>
                  <a:cubicBezTo>
                    <a:pt x="216" y="298"/>
                    <a:pt x="192" y="302"/>
                    <a:pt x="168" y="304"/>
                  </a:cubicBezTo>
                  <a:cubicBezTo>
                    <a:pt x="167" y="304"/>
                    <a:pt x="166" y="304"/>
                    <a:pt x="164" y="304"/>
                  </a:cubicBezTo>
                  <a:cubicBezTo>
                    <a:pt x="175" y="297"/>
                    <a:pt x="182" y="289"/>
                    <a:pt x="188" y="280"/>
                  </a:cubicBezTo>
                  <a:cubicBezTo>
                    <a:pt x="198" y="264"/>
                    <a:pt x="203" y="245"/>
                    <a:pt x="207" y="226"/>
                  </a:cubicBezTo>
                  <a:cubicBezTo>
                    <a:pt x="210" y="206"/>
                    <a:pt x="211" y="186"/>
                    <a:pt x="210" y="166"/>
                  </a:cubicBezTo>
                  <a:cubicBezTo>
                    <a:pt x="210" y="162"/>
                    <a:pt x="209" y="161"/>
                    <a:pt x="205" y="161"/>
                  </a:cubicBezTo>
                  <a:cubicBezTo>
                    <a:pt x="155" y="159"/>
                    <a:pt x="115" y="137"/>
                    <a:pt x="83" y="100"/>
                  </a:cubicBezTo>
                  <a:cubicBezTo>
                    <a:pt x="81" y="97"/>
                    <a:pt x="79" y="97"/>
                    <a:pt x="76" y="98"/>
                  </a:cubicBezTo>
                  <a:cubicBezTo>
                    <a:pt x="69" y="101"/>
                    <a:pt x="65" y="106"/>
                    <a:pt x="62" y="112"/>
                  </a:cubicBezTo>
                  <a:cubicBezTo>
                    <a:pt x="55" y="125"/>
                    <a:pt x="52" y="139"/>
                    <a:pt x="52" y="154"/>
                  </a:cubicBezTo>
                  <a:cubicBezTo>
                    <a:pt x="51" y="187"/>
                    <a:pt x="54" y="220"/>
                    <a:pt x="64" y="252"/>
                  </a:cubicBezTo>
                  <a:cubicBezTo>
                    <a:pt x="71" y="272"/>
                    <a:pt x="81" y="290"/>
                    <a:pt x="99" y="3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31"/>
            <p:cNvSpPr>
              <a:spLocks/>
            </p:cNvSpPr>
            <p:nvPr/>
          </p:nvSpPr>
          <p:spPr bwMode="gray">
            <a:xfrm>
              <a:off x="3228" y="1345"/>
              <a:ext cx="88" cy="23"/>
            </a:xfrm>
            <a:custGeom>
              <a:avLst/>
              <a:gdLst/>
              <a:ahLst/>
              <a:cxnLst>
                <a:cxn ang="0">
                  <a:pos x="0" y="33"/>
                </a:cxn>
                <a:cxn ang="0">
                  <a:pos x="10" y="2"/>
                </a:cxn>
                <a:cxn ang="0">
                  <a:pos x="14" y="0"/>
                </a:cxn>
                <a:cxn ang="0">
                  <a:pos x="116" y="0"/>
                </a:cxn>
                <a:cxn ang="0">
                  <a:pos x="120" y="2"/>
                </a:cxn>
                <a:cxn ang="0">
                  <a:pos x="130" y="33"/>
                </a:cxn>
                <a:cxn ang="0">
                  <a:pos x="0" y="33"/>
                </a:cxn>
              </a:cxnLst>
              <a:rect l="0" t="0" r="r" b="b"/>
              <a:pathLst>
                <a:path w="130" h="33">
                  <a:moveTo>
                    <a:pt x="0" y="33"/>
                  </a:moveTo>
                  <a:cubicBezTo>
                    <a:pt x="4" y="22"/>
                    <a:pt x="7" y="12"/>
                    <a:pt x="10" y="2"/>
                  </a:cubicBezTo>
                  <a:cubicBezTo>
                    <a:pt x="11" y="1"/>
                    <a:pt x="13" y="0"/>
                    <a:pt x="14" y="0"/>
                  </a:cubicBezTo>
                  <a:cubicBezTo>
                    <a:pt x="48" y="0"/>
                    <a:pt x="82" y="0"/>
                    <a:pt x="116" y="0"/>
                  </a:cubicBezTo>
                  <a:cubicBezTo>
                    <a:pt x="118" y="0"/>
                    <a:pt x="120" y="1"/>
                    <a:pt x="120" y="2"/>
                  </a:cubicBezTo>
                  <a:cubicBezTo>
                    <a:pt x="124" y="12"/>
                    <a:pt x="127" y="22"/>
                    <a:pt x="130" y="33"/>
                  </a:cubicBezTo>
                  <a:cubicBezTo>
                    <a:pt x="87" y="33"/>
                    <a:pt x="44" y="33"/>
                    <a:pt x="0" y="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Content Placeholder 6"/>
          <p:cNvSpPr txBox="1">
            <a:spLocks/>
          </p:cNvSpPr>
          <p:nvPr/>
        </p:nvSpPr>
        <p:spPr bwMode="gray">
          <a:xfrm>
            <a:off x="1262619" y="3353981"/>
            <a:ext cx="4732189" cy="35743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Clr>
                <a:srgbClr val="5F5F5F">
                  <a:lumMod val="60000"/>
                  <a:lumOff val="40000"/>
                </a:srgbClr>
              </a:buClr>
              <a:buFont typeface="Arial" panose="020B0604020202020204" pitchFamily="34" charset="0"/>
              <a:buNone/>
            </a:pPr>
            <a:r>
              <a:rPr lang="en-US" sz="2400" b="1" dirty="0">
                <a:solidFill>
                  <a:schemeClr val="accent5"/>
                </a:solidFill>
                <a:latin typeface="Calibri"/>
              </a:rPr>
              <a:t>Developers care because:</a:t>
            </a:r>
            <a:endParaRPr lang="en-US" sz="1800" dirty="0">
              <a:solidFill>
                <a:schemeClr val="accent5"/>
              </a:solidFill>
              <a:latin typeface="Calibri"/>
            </a:endParaRPr>
          </a:p>
        </p:txBody>
      </p:sp>
      <p:sp>
        <p:nvSpPr>
          <p:cNvPr id="21" name="Content Placeholder 6"/>
          <p:cNvSpPr txBox="1">
            <a:spLocks/>
          </p:cNvSpPr>
          <p:nvPr/>
        </p:nvSpPr>
        <p:spPr bwMode="gray">
          <a:xfrm>
            <a:off x="7234911" y="3353981"/>
            <a:ext cx="4732189" cy="35743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Clr>
                <a:srgbClr val="5F5F5F">
                  <a:lumMod val="60000"/>
                  <a:lumOff val="40000"/>
                </a:srgbClr>
              </a:buClr>
              <a:buNone/>
            </a:pPr>
            <a:r>
              <a:rPr lang="en-US" sz="2400" b="1" dirty="0">
                <a:solidFill>
                  <a:schemeClr val="accent5"/>
                </a:solidFill>
              </a:rPr>
              <a:t>IT cares because:</a:t>
            </a:r>
          </a:p>
        </p:txBody>
      </p:sp>
      <p:grpSp>
        <p:nvGrpSpPr>
          <p:cNvPr id="22" name="Group 21"/>
          <p:cNvGrpSpPr/>
          <p:nvPr/>
        </p:nvGrpSpPr>
        <p:grpSpPr bwMode="gray">
          <a:xfrm>
            <a:off x="6568688" y="3099439"/>
            <a:ext cx="531946" cy="607599"/>
            <a:chOff x="1195946" y="2590478"/>
            <a:chExt cx="1118454" cy="1277521"/>
          </a:xfrm>
          <a:solidFill>
            <a:srgbClr val="A52641"/>
          </a:solidFill>
        </p:grpSpPr>
        <p:sp>
          <p:nvSpPr>
            <p:cNvPr id="23" name="object 38"/>
            <p:cNvSpPr/>
            <p:nvPr/>
          </p:nvSpPr>
          <p:spPr bwMode="gray">
            <a:xfrm>
              <a:off x="1443884" y="2590478"/>
              <a:ext cx="625094" cy="592983"/>
            </a:xfrm>
            <a:custGeom>
              <a:avLst/>
              <a:gdLst/>
              <a:ahLst/>
              <a:cxnLst/>
              <a:rect l="l" t="t" r="r" b="b"/>
              <a:pathLst>
                <a:path w="687603" h="672047">
                  <a:moveTo>
                    <a:pt x="424971" y="650244"/>
                  </a:moveTo>
                  <a:lnTo>
                    <a:pt x="438742" y="641355"/>
                  </a:lnTo>
                  <a:lnTo>
                    <a:pt x="452347" y="630342"/>
                  </a:lnTo>
                  <a:lnTo>
                    <a:pt x="465476" y="616977"/>
                  </a:lnTo>
                  <a:lnTo>
                    <a:pt x="477824" y="601034"/>
                  </a:lnTo>
                  <a:lnTo>
                    <a:pt x="489082" y="582287"/>
                  </a:lnTo>
                  <a:lnTo>
                    <a:pt x="491985" y="576529"/>
                  </a:lnTo>
                  <a:lnTo>
                    <a:pt x="506431" y="571049"/>
                  </a:lnTo>
                  <a:lnTo>
                    <a:pt x="520111" y="564700"/>
                  </a:lnTo>
                  <a:lnTo>
                    <a:pt x="533022" y="557550"/>
                  </a:lnTo>
                  <a:lnTo>
                    <a:pt x="545157" y="549671"/>
                  </a:lnTo>
                  <a:lnTo>
                    <a:pt x="556514" y="541131"/>
                  </a:lnTo>
                  <a:lnTo>
                    <a:pt x="567088" y="532000"/>
                  </a:lnTo>
                  <a:lnTo>
                    <a:pt x="576873" y="522347"/>
                  </a:lnTo>
                  <a:lnTo>
                    <a:pt x="585867" y="512243"/>
                  </a:lnTo>
                  <a:lnTo>
                    <a:pt x="594063" y="501757"/>
                  </a:lnTo>
                  <a:lnTo>
                    <a:pt x="601458" y="490959"/>
                  </a:lnTo>
                  <a:lnTo>
                    <a:pt x="608047" y="479918"/>
                  </a:lnTo>
                  <a:lnTo>
                    <a:pt x="613826" y="468704"/>
                  </a:lnTo>
                  <a:lnTo>
                    <a:pt x="618791" y="457387"/>
                  </a:lnTo>
                  <a:lnTo>
                    <a:pt x="622936" y="446036"/>
                  </a:lnTo>
                  <a:lnTo>
                    <a:pt x="626257" y="434720"/>
                  </a:lnTo>
                  <a:lnTo>
                    <a:pt x="628751" y="423511"/>
                  </a:lnTo>
                  <a:lnTo>
                    <a:pt x="629907" y="416445"/>
                  </a:lnTo>
                  <a:lnTo>
                    <a:pt x="631304" y="415988"/>
                  </a:lnTo>
                  <a:lnTo>
                    <a:pt x="645021" y="412819"/>
                  </a:lnTo>
                  <a:lnTo>
                    <a:pt x="657431" y="406874"/>
                  </a:lnTo>
                  <a:lnTo>
                    <a:pt x="668177" y="398504"/>
                  </a:lnTo>
                  <a:lnTo>
                    <a:pt x="676905" y="388061"/>
                  </a:lnTo>
                  <a:lnTo>
                    <a:pt x="683258" y="375896"/>
                  </a:lnTo>
                  <a:lnTo>
                    <a:pt x="686881" y="362361"/>
                  </a:lnTo>
                  <a:lnTo>
                    <a:pt x="687603" y="352742"/>
                  </a:lnTo>
                  <a:lnTo>
                    <a:pt x="687603" y="278688"/>
                  </a:lnTo>
                  <a:lnTo>
                    <a:pt x="685971" y="264316"/>
                  </a:lnTo>
                  <a:lnTo>
                    <a:pt x="681317" y="251099"/>
                  </a:lnTo>
                  <a:lnTo>
                    <a:pt x="674008" y="239401"/>
                  </a:lnTo>
                  <a:lnTo>
                    <a:pt x="664408" y="229587"/>
                  </a:lnTo>
                  <a:lnTo>
                    <a:pt x="652883" y="222018"/>
                  </a:lnTo>
                  <a:lnTo>
                    <a:pt x="639797" y="217059"/>
                  </a:lnTo>
                  <a:lnTo>
                    <a:pt x="625576" y="215074"/>
                  </a:lnTo>
                  <a:lnTo>
                    <a:pt x="621442" y="199754"/>
                  </a:lnTo>
                  <a:lnTo>
                    <a:pt x="609830" y="168959"/>
                  </a:lnTo>
                  <a:lnTo>
                    <a:pt x="593799" y="138585"/>
                  </a:lnTo>
                  <a:lnTo>
                    <a:pt x="573397" y="109382"/>
                  </a:lnTo>
                  <a:lnTo>
                    <a:pt x="548672" y="82102"/>
                  </a:lnTo>
                  <a:lnTo>
                    <a:pt x="534703" y="69418"/>
                  </a:lnTo>
                  <a:lnTo>
                    <a:pt x="519671" y="57496"/>
                  </a:lnTo>
                  <a:lnTo>
                    <a:pt x="503582" y="46430"/>
                  </a:lnTo>
                  <a:lnTo>
                    <a:pt x="486443" y="36315"/>
                  </a:lnTo>
                  <a:lnTo>
                    <a:pt x="468258" y="27244"/>
                  </a:lnTo>
                  <a:lnTo>
                    <a:pt x="449034" y="19310"/>
                  </a:lnTo>
                  <a:lnTo>
                    <a:pt x="428778" y="12609"/>
                  </a:lnTo>
                  <a:lnTo>
                    <a:pt x="407494" y="7233"/>
                  </a:lnTo>
                  <a:lnTo>
                    <a:pt x="385189" y="3277"/>
                  </a:lnTo>
                  <a:lnTo>
                    <a:pt x="361869" y="835"/>
                  </a:lnTo>
                  <a:lnTo>
                    <a:pt x="337540" y="0"/>
                  </a:lnTo>
                  <a:lnTo>
                    <a:pt x="311248" y="1019"/>
                  </a:lnTo>
                  <a:lnTo>
                    <a:pt x="286505" y="3977"/>
                  </a:lnTo>
                  <a:lnTo>
                    <a:pt x="263273" y="8720"/>
                  </a:lnTo>
                  <a:lnTo>
                    <a:pt x="241512" y="15096"/>
                  </a:lnTo>
                  <a:lnTo>
                    <a:pt x="221185" y="22954"/>
                  </a:lnTo>
                  <a:lnTo>
                    <a:pt x="202252" y="32141"/>
                  </a:lnTo>
                  <a:lnTo>
                    <a:pt x="184674" y="42504"/>
                  </a:lnTo>
                  <a:lnTo>
                    <a:pt x="168412" y="53893"/>
                  </a:lnTo>
                  <a:lnTo>
                    <a:pt x="153429" y="66154"/>
                  </a:lnTo>
                  <a:lnTo>
                    <a:pt x="139685" y="79135"/>
                  </a:lnTo>
                  <a:lnTo>
                    <a:pt x="115760" y="106650"/>
                  </a:lnTo>
                  <a:lnTo>
                    <a:pt x="96326" y="135220"/>
                  </a:lnTo>
                  <a:lnTo>
                    <a:pt x="81074" y="163628"/>
                  </a:lnTo>
                  <a:lnTo>
                    <a:pt x="69693" y="190656"/>
                  </a:lnTo>
                  <a:lnTo>
                    <a:pt x="61874" y="215087"/>
                  </a:lnTo>
                  <a:lnTo>
                    <a:pt x="47612" y="217117"/>
                  </a:lnTo>
                  <a:lnTo>
                    <a:pt x="34549" y="222115"/>
                  </a:lnTo>
                  <a:lnTo>
                    <a:pt x="23050" y="229716"/>
                  </a:lnTo>
                  <a:lnTo>
                    <a:pt x="13480" y="239557"/>
                  </a:lnTo>
                  <a:lnTo>
                    <a:pt x="6205" y="251274"/>
                  </a:lnTo>
                  <a:lnTo>
                    <a:pt x="1590" y="264504"/>
                  </a:lnTo>
                  <a:lnTo>
                    <a:pt x="0" y="278688"/>
                  </a:lnTo>
                  <a:lnTo>
                    <a:pt x="0" y="352742"/>
                  </a:lnTo>
                  <a:lnTo>
                    <a:pt x="1602" y="366997"/>
                  </a:lnTo>
                  <a:lnTo>
                    <a:pt x="6174" y="380116"/>
                  </a:lnTo>
                  <a:lnTo>
                    <a:pt x="13357" y="391748"/>
                  </a:lnTo>
                  <a:lnTo>
                    <a:pt x="22796" y="401540"/>
                  </a:lnTo>
                  <a:lnTo>
                    <a:pt x="34135" y="409142"/>
                  </a:lnTo>
                  <a:lnTo>
                    <a:pt x="47018" y="414202"/>
                  </a:lnTo>
                  <a:lnTo>
                    <a:pt x="56286" y="415988"/>
                  </a:lnTo>
                  <a:lnTo>
                    <a:pt x="56286" y="416445"/>
                  </a:lnTo>
                  <a:lnTo>
                    <a:pt x="86042" y="416445"/>
                  </a:lnTo>
                  <a:lnTo>
                    <a:pt x="86042" y="244271"/>
                  </a:lnTo>
                  <a:lnTo>
                    <a:pt x="87603" y="235043"/>
                  </a:lnTo>
                  <a:lnTo>
                    <a:pt x="93359" y="212811"/>
                  </a:lnTo>
                  <a:lnTo>
                    <a:pt x="102957" y="186839"/>
                  </a:lnTo>
                  <a:lnTo>
                    <a:pt x="116796" y="158683"/>
                  </a:lnTo>
                  <a:lnTo>
                    <a:pt x="135272" y="129896"/>
                  </a:lnTo>
                  <a:lnTo>
                    <a:pt x="146373" y="115752"/>
                  </a:lnTo>
                  <a:lnTo>
                    <a:pt x="158783" y="102033"/>
                  </a:lnTo>
                  <a:lnTo>
                    <a:pt x="172551" y="88933"/>
                  </a:lnTo>
                  <a:lnTo>
                    <a:pt x="187726" y="76647"/>
                  </a:lnTo>
                  <a:lnTo>
                    <a:pt x="204359" y="65368"/>
                  </a:lnTo>
                  <a:lnTo>
                    <a:pt x="222498" y="55292"/>
                  </a:lnTo>
                  <a:lnTo>
                    <a:pt x="242195" y="46613"/>
                  </a:lnTo>
                  <a:lnTo>
                    <a:pt x="263497" y="39523"/>
                  </a:lnTo>
                  <a:lnTo>
                    <a:pt x="286456" y="34219"/>
                  </a:lnTo>
                  <a:lnTo>
                    <a:pt x="311120" y="30894"/>
                  </a:lnTo>
                  <a:lnTo>
                    <a:pt x="337540" y="29743"/>
                  </a:lnTo>
                  <a:lnTo>
                    <a:pt x="362776" y="30732"/>
                  </a:lnTo>
                  <a:lnTo>
                    <a:pt x="386796" y="33614"/>
                  </a:lnTo>
                  <a:lnTo>
                    <a:pt x="409590" y="38260"/>
                  </a:lnTo>
                  <a:lnTo>
                    <a:pt x="431152" y="44539"/>
                  </a:lnTo>
                  <a:lnTo>
                    <a:pt x="451472" y="52324"/>
                  </a:lnTo>
                  <a:lnTo>
                    <a:pt x="470542" y="61484"/>
                  </a:lnTo>
                  <a:lnTo>
                    <a:pt x="488354" y="71891"/>
                  </a:lnTo>
                  <a:lnTo>
                    <a:pt x="504898" y="83415"/>
                  </a:lnTo>
                  <a:lnTo>
                    <a:pt x="520168" y="95927"/>
                  </a:lnTo>
                  <a:lnTo>
                    <a:pt x="534154" y="109299"/>
                  </a:lnTo>
                  <a:lnTo>
                    <a:pt x="546847" y="123400"/>
                  </a:lnTo>
                  <a:lnTo>
                    <a:pt x="558241" y="138102"/>
                  </a:lnTo>
                  <a:lnTo>
                    <a:pt x="568325" y="153275"/>
                  </a:lnTo>
                  <a:lnTo>
                    <a:pt x="577092" y="168791"/>
                  </a:lnTo>
                  <a:lnTo>
                    <a:pt x="590641" y="200332"/>
                  </a:lnTo>
                  <a:lnTo>
                    <a:pt x="598819" y="231691"/>
                  </a:lnTo>
                  <a:lnTo>
                    <a:pt x="601560" y="261835"/>
                  </a:lnTo>
                  <a:lnTo>
                    <a:pt x="601560" y="398322"/>
                  </a:lnTo>
                  <a:lnTo>
                    <a:pt x="599370" y="417943"/>
                  </a:lnTo>
                  <a:lnTo>
                    <a:pt x="593369" y="439636"/>
                  </a:lnTo>
                  <a:lnTo>
                    <a:pt x="583403" y="462313"/>
                  </a:lnTo>
                  <a:lnTo>
                    <a:pt x="569316" y="484888"/>
                  </a:lnTo>
                  <a:lnTo>
                    <a:pt x="550953" y="506274"/>
                  </a:lnTo>
                  <a:lnTo>
                    <a:pt x="528160" y="525384"/>
                  </a:lnTo>
                  <a:lnTo>
                    <a:pt x="500780" y="541131"/>
                  </a:lnTo>
                  <a:lnTo>
                    <a:pt x="471411" y="551713"/>
                  </a:lnTo>
                  <a:lnTo>
                    <a:pt x="462394" y="553681"/>
                  </a:lnTo>
                  <a:lnTo>
                    <a:pt x="460756" y="558126"/>
                  </a:lnTo>
                  <a:lnTo>
                    <a:pt x="457530" y="563435"/>
                  </a:lnTo>
                  <a:lnTo>
                    <a:pt x="452526" y="569417"/>
                  </a:lnTo>
                  <a:lnTo>
                    <a:pt x="449668" y="572135"/>
                  </a:lnTo>
                  <a:lnTo>
                    <a:pt x="446671" y="574421"/>
                  </a:lnTo>
                  <a:lnTo>
                    <a:pt x="443458" y="576630"/>
                  </a:lnTo>
                  <a:lnTo>
                    <a:pt x="439991" y="578599"/>
                  </a:lnTo>
                  <a:lnTo>
                    <a:pt x="436460" y="580326"/>
                  </a:lnTo>
                  <a:lnTo>
                    <a:pt x="430314" y="582637"/>
                  </a:lnTo>
                  <a:lnTo>
                    <a:pt x="424510" y="584288"/>
                  </a:lnTo>
                  <a:lnTo>
                    <a:pt x="420535" y="585038"/>
                  </a:lnTo>
                  <a:lnTo>
                    <a:pt x="417004" y="585584"/>
                  </a:lnTo>
                  <a:lnTo>
                    <a:pt x="411607" y="586130"/>
                  </a:lnTo>
                  <a:lnTo>
                    <a:pt x="408813" y="586130"/>
                  </a:lnTo>
                  <a:lnTo>
                    <a:pt x="392791" y="584321"/>
                  </a:lnTo>
                  <a:lnTo>
                    <a:pt x="378628" y="579249"/>
                  </a:lnTo>
                  <a:lnTo>
                    <a:pt x="367018" y="571447"/>
                  </a:lnTo>
                  <a:lnTo>
                    <a:pt x="358657" y="561448"/>
                  </a:lnTo>
                  <a:lnTo>
                    <a:pt x="354238" y="549783"/>
                  </a:lnTo>
                  <a:lnTo>
                    <a:pt x="353720" y="543979"/>
                  </a:lnTo>
                  <a:lnTo>
                    <a:pt x="356084" y="531734"/>
                  </a:lnTo>
                  <a:lnTo>
                    <a:pt x="362713" y="520904"/>
                  </a:lnTo>
                  <a:lnTo>
                    <a:pt x="372912" y="512024"/>
                  </a:lnTo>
                  <a:lnTo>
                    <a:pt x="385986" y="505627"/>
                  </a:lnTo>
                  <a:lnTo>
                    <a:pt x="401241" y="502247"/>
                  </a:lnTo>
                  <a:lnTo>
                    <a:pt x="408813" y="501853"/>
                  </a:lnTo>
                  <a:lnTo>
                    <a:pt x="423275" y="503322"/>
                  </a:lnTo>
                  <a:lnTo>
                    <a:pt x="436292" y="507470"/>
                  </a:lnTo>
                  <a:lnTo>
                    <a:pt x="447366" y="513908"/>
                  </a:lnTo>
                  <a:lnTo>
                    <a:pt x="455995" y="522246"/>
                  </a:lnTo>
                  <a:lnTo>
                    <a:pt x="457593" y="524408"/>
                  </a:lnTo>
                  <a:lnTo>
                    <a:pt x="470792" y="521420"/>
                  </a:lnTo>
                  <a:lnTo>
                    <a:pt x="483305" y="517659"/>
                  </a:lnTo>
                  <a:lnTo>
                    <a:pt x="495138" y="513181"/>
                  </a:lnTo>
                  <a:lnTo>
                    <a:pt x="506295" y="508041"/>
                  </a:lnTo>
                  <a:lnTo>
                    <a:pt x="513600" y="504139"/>
                  </a:lnTo>
                  <a:lnTo>
                    <a:pt x="514146" y="500722"/>
                  </a:lnTo>
                  <a:lnTo>
                    <a:pt x="514718" y="497357"/>
                  </a:lnTo>
                  <a:lnTo>
                    <a:pt x="515162" y="493801"/>
                  </a:lnTo>
                  <a:lnTo>
                    <a:pt x="515670" y="492963"/>
                  </a:lnTo>
                  <a:lnTo>
                    <a:pt x="515670" y="460768"/>
                  </a:lnTo>
                  <a:lnTo>
                    <a:pt x="562241" y="420789"/>
                  </a:lnTo>
                  <a:lnTo>
                    <a:pt x="562241" y="276313"/>
                  </a:lnTo>
                  <a:lnTo>
                    <a:pt x="559987" y="251486"/>
                  </a:lnTo>
                  <a:lnTo>
                    <a:pt x="553230" y="225231"/>
                  </a:lnTo>
                  <a:lnTo>
                    <a:pt x="541981" y="198502"/>
                  </a:lnTo>
                  <a:lnTo>
                    <a:pt x="534675" y="185256"/>
                  </a:lnTo>
                  <a:lnTo>
                    <a:pt x="526250" y="172249"/>
                  </a:lnTo>
                  <a:lnTo>
                    <a:pt x="516708" y="159599"/>
                  </a:lnTo>
                  <a:lnTo>
                    <a:pt x="506048" y="147424"/>
                  </a:lnTo>
                  <a:lnTo>
                    <a:pt x="494274" y="135845"/>
                  </a:lnTo>
                  <a:lnTo>
                    <a:pt x="481385" y="124979"/>
                  </a:lnTo>
                  <a:lnTo>
                    <a:pt x="467384" y="114947"/>
                  </a:lnTo>
                  <a:lnTo>
                    <a:pt x="452271" y="105866"/>
                  </a:lnTo>
                  <a:lnTo>
                    <a:pt x="436049" y="97855"/>
                  </a:lnTo>
                  <a:lnTo>
                    <a:pt x="418717" y="91035"/>
                  </a:lnTo>
                  <a:lnTo>
                    <a:pt x="400278" y="85523"/>
                  </a:lnTo>
                  <a:lnTo>
                    <a:pt x="380732" y="81439"/>
                  </a:lnTo>
                  <a:lnTo>
                    <a:pt x="360082" y="78901"/>
                  </a:lnTo>
                  <a:lnTo>
                    <a:pt x="338328" y="78028"/>
                  </a:lnTo>
                  <a:lnTo>
                    <a:pt x="315679" y="79040"/>
                  </a:lnTo>
                  <a:lnTo>
                    <a:pt x="294549" y="81959"/>
                  </a:lnTo>
                  <a:lnTo>
                    <a:pt x="274894" y="86611"/>
                  </a:lnTo>
                  <a:lnTo>
                    <a:pt x="256670" y="92820"/>
                  </a:lnTo>
                  <a:lnTo>
                    <a:pt x="239835" y="100413"/>
                  </a:lnTo>
                  <a:lnTo>
                    <a:pt x="224345" y="109213"/>
                  </a:lnTo>
                  <a:lnTo>
                    <a:pt x="210156" y="119048"/>
                  </a:lnTo>
                  <a:lnTo>
                    <a:pt x="197226" y="129741"/>
                  </a:lnTo>
                  <a:lnTo>
                    <a:pt x="185512" y="141118"/>
                  </a:lnTo>
                  <a:lnTo>
                    <a:pt x="174969" y="153004"/>
                  </a:lnTo>
                  <a:lnTo>
                    <a:pt x="165555" y="165225"/>
                  </a:lnTo>
                  <a:lnTo>
                    <a:pt x="157226" y="177606"/>
                  </a:lnTo>
                  <a:lnTo>
                    <a:pt x="143651" y="202149"/>
                  </a:lnTo>
                  <a:lnTo>
                    <a:pt x="133898" y="225235"/>
                  </a:lnTo>
                  <a:lnTo>
                    <a:pt x="127621" y="245465"/>
                  </a:lnTo>
                  <a:lnTo>
                    <a:pt x="124472" y="261442"/>
                  </a:lnTo>
                  <a:lnTo>
                    <a:pt x="124472" y="418185"/>
                  </a:lnTo>
                  <a:lnTo>
                    <a:pt x="174040" y="460768"/>
                  </a:lnTo>
                  <a:lnTo>
                    <a:pt x="174040" y="498017"/>
                  </a:lnTo>
                  <a:lnTo>
                    <a:pt x="178690" y="523822"/>
                  </a:lnTo>
                  <a:lnTo>
                    <a:pt x="184946" y="546945"/>
                  </a:lnTo>
                  <a:lnTo>
                    <a:pt x="192608" y="567532"/>
                  </a:lnTo>
                  <a:lnTo>
                    <a:pt x="201477" y="585731"/>
                  </a:lnTo>
                  <a:lnTo>
                    <a:pt x="211353" y="601689"/>
                  </a:lnTo>
                  <a:lnTo>
                    <a:pt x="222035" y="615552"/>
                  </a:lnTo>
                  <a:lnTo>
                    <a:pt x="233323" y="627467"/>
                  </a:lnTo>
                  <a:lnTo>
                    <a:pt x="245017" y="637583"/>
                  </a:lnTo>
                  <a:lnTo>
                    <a:pt x="256918" y="646044"/>
                  </a:lnTo>
                  <a:lnTo>
                    <a:pt x="268825" y="653000"/>
                  </a:lnTo>
                  <a:lnTo>
                    <a:pt x="280539" y="658595"/>
                  </a:lnTo>
                  <a:lnTo>
                    <a:pt x="291859" y="662979"/>
                  </a:lnTo>
                  <a:lnTo>
                    <a:pt x="302585" y="666296"/>
                  </a:lnTo>
                  <a:lnTo>
                    <a:pt x="312517" y="668695"/>
                  </a:lnTo>
                  <a:lnTo>
                    <a:pt x="321456" y="670323"/>
                  </a:lnTo>
                  <a:lnTo>
                    <a:pt x="335552" y="671852"/>
                  </a:lnTo>
                  <a:lnTo>
                    <a:pt x="340310" y="672047"/>
                  </a:lnTo>
                  <a:lnTo>
                    <a:pt x="349721" y="672015"/>
                  </a:lnTo>
                  <a:lnTo>
                    <a:pt x="364369" y="670751"/>
                  </a:lnTo>
                  <a:lnTo>
                    <a:pt x="374363" y="669086"/>
                  </a:lnTo>
                  <a:lnTo>
                    <a:pt x="385728" y="666429"/>
                  </a:lnTo>
                  <a:lnTo>
                    <a:pt x="398156" y="662554"/>
                  </a:lnTo>
                  <a:lnTo>
                    <a:pt x="411339" y="657235"/>
                  </a:lnTo>
                  <a:lnTo>
                    <a:pt x="424971" y="650244"/>
                  </a:lnTo>
                  <a:close/>
                </a:path>
              </a:pathLst>
            </a:custGeom>
            <a:grpFill/>
          </p:spPr>
          <p:txBody>
            <a:bodyPr wrap="square" lIns="0" tIns="0" rIns="0" bIns="0" rtlCol="0">
              <a:noAutofit/>
            </a:bodyPr>
            <a:lstStyle/>
            <a:p>
              <a:endParaRPr>
                <a:latin typeface="+mj-lt"/>
              </a:endParaRPr>
            </a:p>
          </p:txBody>
        </p:sp>
        <p:sp>
          <p:nvSpPr>
            <p:cNvPr id="24" name="object 39"/>
            <p:cNvSpPr/>
            <p:nvPr/>
          </p:nvSpPr>
          <p:spPr bwMode="gray">
            <a:xfrm>
              <a:off x="1195946" y="3210326"/>
              <a:ext cx="1118454" cy="657673"/>
            </a:xfrm>
            <a:custGeom>
              <a:avLst/>
              <a:gdLst/>
              <a:ahLst/>
              <a:cxnLst/>
              <a:rect l="l" t="t" r="r" b="b"/>
              <a:pathLst>
                <a:path w="1230299" h="745363">
                  <a:moveTo>
                    <a:pt x="66564" y="188445"/>
                  </a:moveTo>
                  <a:lnTo>
                    <a:pt x="62569" y="201185"/>
                  </a:lnTo>
                  <a:lnTo>
                    <a:pt x="62141" y="203123"/>
                  </a:lnTo>
                  <a:lnTo>
                    <a:pt x="0" y="745362"/>
                  </a:lnTo>
                  <a:lnTo>
                    <a:pt x="294894" y="745362"/>
                  </a:lnTo>
                  <a:lnTo>
                    <a:pt x="538949" y="574725"/>
                  </a:lnTo>
                  <a:lnTo>
                    <a:pt x="403123" y="468947"/>
                  </a:lnTo>
                  <a:lnTo>
                    <a:pt x="384709" y="460827"/>
                  </a:lnTo>
                  <a:lnTo>
                    <a:pt x="356671" y="449765"/>
                  </a:lnTo>
                  <a:lnTo>
                    <a:pt x="337966" y="446677"/>
                  </a:lnTo>
                  <a:lnTo>
                    <a:pt x="321145" y="459799"/>
                  </a:lnTo>
                  <a:lnTo>
                    <a:pt x="313243" y="482253"/>
                  </a:lnTo>
                  <a:lnTo>
                    <a:pt x="305752" y="512533"/>
                  </a:lnTo>
                  <a:lnTo>
                    <a:pt x="274180" y="563587"/>
                  </a:lnTo>
                  <a:lnTo>
                    <a:pt x="252511" y="554997"/>
                  </a:lnTo>
                  <a:lnTo>
                    <a:pt x="235775" y="544503"/>
                  </a:lnTo>
                  <a:lnTo>
                    <a:pt x="222742" y="534334"/>
                  </a:lnTo>
                  <a:lnTo>
                    <a:pt x="213095" y="525157"/>
                  </a:lnTo>
                  <a:lnTo>
                    <a:pt x="206519" y="517640"/>
                  </a:lnTo>
                  <a:lnTo>
                    <a:pt x="202696" y="512449"/>
                  </a:lnTo>
                  <a:lnTo>
                    <a:pt x="201650" y="509739"/>
                  </a:lnTo>
                  <a:lnTo>
                    <a:pt x="238290" y="466775"/>
                  </a:lnTo>
                  <a:lnTo>
                    <a:pt x="252288" y="460258"/>
                  </a:lnTo>
                  <a:lnTo>
                    <a:pt x="262839" y="450253"/>
                  </a:lnTo>
                  <a:lnTo>
                    <a:pt x="270286" y="438152"/>
                  </a:lnTo>
                  <a:lnTo>
                    <a:pt x="274974" y="425345"/>
                  </a:lnTo>
                  <a:lnTo>
                    <a:pt x="277248" y="413226"/>
                  </a:lnTo>
                  <a:lnTo>
                    <a:pt x="277444" y="403085"/>
                  </a:lnTo>
                  <a:lnTo>
                    <a:pt x="276821" y="400189"/>
                  </a:lnTo>
                  <a:lnTo>
                    <a:pt x="276377" y="396620"/>
                  </a:lnTo>
                  <a:lnTo>
                    <a:pt x="284751" y="378630"/>
                  </a:lnTo>
                  <a:lnTo>
                    <a:pt x="294250" y="362086"/>
                  </a:lnTo>
                  <a:lnTo>
                    <a:pt x="304781" y="346971"/>
                  </a:lnTo>
                  <a:lnTo>
                    <a:pt x="316250" y="333266"/>
                  </a:lnTo>
                  <a:lnTo>
                    <a:pt x="328564" y="320953"/>
                  </a:lnTo>
                  <a:lnTo>
                    <a:pt x="341628" y="310014"/>
                  </a:lnTo>
                  <a:lnTo>
                    <a:pt x="355351" y="300429"/>
                  </a:lnTo>
                  <a:lnTo>
                    <a:pt x="369638" y="292181"/>
                  </a:lnTo>
                  <a:lnTo>
                    <a:pt x="384395" y="285251"/>
                  </a:lnTo>
                  <a:lnTo>
                    <a:pt x="399529" y="279620"/>
                  </a:lnTo>
                  <a:lnTo>
                    <a:pt x="414946" y="275271"/>
                  </a:lnTo>
                  <a:lnTo>
                    <a:pt x="430554" y="272184"/>
                  </a:lnTo>
                  <a:lnTo>
                    <a:pt x="446258" y="270342"/>
                  </a:lnTo>
                  <a:lnTo>
                    <a:pt x="461965" y="269726"/>
                  </a:lnTo>
                  <a:lnTo>
                    <a:pt x="477581" y="270317"/>
                  </a:lnTo>
                  <a:lnTo>
                    <a:pt x="493012" y="272098"/>
                  </a:lnTo>
                  <a:lnTo>
                    <a:pt x="508167" y="275048"/>
                  </a:lnTo>
                  <a:lnTo>
                    <a:pt x="522949" y="279152"/>
                  </a:lnTo>
                  <a:lnTo>
                    <a:pt x="537267" y="284388"/>
                  </a:lnTo>
                  <a:lnTo>
                    <a:pt x="551027" y="290741"/>
                  </a:lnTo>
                  <a:lnTo>
                    <a:pt x="550672" y="304418"/>
                  </a:lnTo>
                  <a:lnTo>
                    <a:pt x="542607" y="312966"/>
                  </a:lnTo>
                  <a:lnTo>
                    <a:pt x="512394" y="312674"/>
                  </a:lnTo>
                  <a:lnTo>
                    <a:pt x="486979" y="313831"/>
                  </a:lnTo>
                  <a:lnTo>
                    <a:pt x="466012" y="316281"/>
                  </a:lnTo>
                  <a:lnTo>
                    <a:pt x="449141" y="319869"/>
                  </a:lnTo>
                  <a:lnTo>
                    <a:pt x="436015" y="324439"/>
                  </a:lnTo>
                  <a:lnTo>
                    <a:pt x="426282" y="329838"/>
                  </a:lnTo>
                  <a:lnTo>
                    <a:pt x="415591" y="342500"/>
                  </a:lnTo>
                  <a:lnTo>
                    <a:pt x="413929" y="349454"/>
                  </a:lnTo>
                  <a:lnTo>
                    <a:pt x="414256" y="356615"/>
                  </a:lnTo>
                  <a:lnTo>
                    <a:pt x="419467" y="370944"/>
                  </a:lnTo>
                  <a:lnTo>
                    <a:pt x="428414" y="384246"/>
                  </a:lnTo>
                  <a:lnTo>
                    <a:pt x="438285" y="395283"/>
                  </a:lnTo>
                  <a:lnTo>
                    <a:pt x="449554" y="405599"/>
                  </a:lnTo>
                  <a:lnTo>
                    <a:pt x="613727" y="522452"/>
                  </a:lnTo>
                  <a:lnTo>
                    <a:pt x="696569" y="464527"/>
                  </a:lnTo>
                  <a:lnTo>
                    <a:pt x="746709" y="364108"/>
                  </a:lnTo>
                  <a:lnTo>
                    <a:pt x="758490" y="345446"/>
                  </a:lnTo>
                  <a:lnTo>
                    <a:pt x="768943" y="329144"/>
                  </a:lnTo>
                  <a:lnTo>
                    <a:pt x="778320" y="315055"/>
                  </a:lnTo>
                  <a:lnTo>
                    <a:pt x="786872" y="303031"/>
                  </a:lnTo>
                  <a:lnTo>
                    <a:pt x="794850" y="292925"/>
                  </a:lnTo>
                  <a:lnTo>
                    <a:pt x="802507" y="284589"/>
                  </a:lnTo>
                  <a:lnTo>
                    <a:pt x="810093" y="277874"/>
                  </a:lnTo>
                  <a:lnTo>
                    <a:pt x="817861" y="272634"/>
                  </a:lnTo>
                  <a:lnTo>
                    <a:pt x="826062" y="268721"/>
                  </a:lnTo>
                  <a:lnTo>
                    <a:pt x="834949" y="265987"/>
                  </a:lnTo>
                  <a:lnTo>
                    <a:pt x="844771" y="264284"/>
                  </a:lnTo>
                  <a:lnTo>
                    <a:pt x="855782" y="263465"/>
                  </a:lnTo>
                  <a:lnTo>
                    <a:pt x="868233" y="263382"/>
                  </a:lnTo>
                  <a:lnTo>
                    <a:pt x="882375" y="263887"/>
                  </a:lnTo>
                  <a:lnTo>
                    <a:pt x="898461" y="264833"/>
                  </a:lnTo>
                  <a:lnTo>
                    <a:pt x="914057" y="265887"/>
                  </a:lnTo>
                  <a:lnTo>
                    <a:pt x="868553" y="341325"/>
                  </a:lnTo>
                  <a:lnTo>
                    <a:pt x="871488" y="348967"/>
                  </a:lnTo>
                  <a:lnTo>
                    <a:pt x="878150" y="365087"/>
                  </a:lnTo>
                  <a:lnTo>
                    <a:pt x="884774" y="380892"/>
                  </a:lnTo>
                  <a:lnTo>
                    <a:pt x="887603" y="387603"/>
                  </a:lnTo>
                  <a:lnTo>
                    <a:pt x="945413" y="384073"/>
                  </a:lnTo>
                  <a:lnTo>
                    <a:pt x="961813" y="356221"/>
                  </a:lnTo>
                  <a:lnTo>
                    <a:pt x="973518" y="336389"/>
                  </a:lnTo>
                  <a:lnTo>
                    <a:pt x="981339" y="323244"/>
                  </a:lnTo>
                  <a:lnTo>
                    <a:pt x="986086" y="315455"/>
                  </a:lnTo>
                  <a:lnTo>
                    <a:pt x="988569" y="311692"/>
                  </a:lnTo>
                  <a:lnTo>
                    <a:pt x="989952" y="310870"/>
                  </a:lnTo>
                  <a:lnTo>
                    <a:pt x="996693" y="323025"/>
                  </a:lnTo>
                  <a:lnTo>
                    <a:pt x="1001198" y="334116"/>
                  </a:lnTo>
                  <a:lnTo>
                    <a:pt x="1006204" y="353233"/>
                  </a:lnTo>
                  <a:lnTo>
                    <a:pt x="1008466" y="367701"/>
                  </a:lnTo>
                  <a:lnTo>
                    <a:pt x="1009166" y="381312"/>
                  </a:lnTo>
                  <a:lnTo>
                    <a:pt x="1008401" y="394082"/>
                  </a:lnTo>
                  <a:lnTo>
                    <a:pt x="1006267" y="406025"/>
                  </a:lnTo>
                  <a:lnTo>
                    <a:pt x="1002860" y="417156"/>
                  </a:lnTo>
                  <a:lnTo>
                    <a:pt x="998275" y="427490"/>
                  </a:lnTo>
                  <a:lnTo>
                    <a:pt x="992610" y="437040"/>
                  </a:lnTo>
                  <a:lnTo>
                    <a:pt x="985961" y="445822"/>
                  </a:lnTo>
                  <a:lnTo>
                    <a:pt x="978424" y="453850"/>
                  </a:lnTo>
                  <a:lnTo>
                    <a:pt x="970095" y="461139"/>
                  </a:lnTo>
                  <a:lnTo>
                    <a:pt x="963206" y="466255"/>
                  </a:lnTo>
                  <a:lnTo>
                    <a:pt x="950832" y="473779"/>
                  </a:lnTo>
                  <a:lnTo>
                    <a:pt x="938073" y="479679"/>
                  </a:lnTo>
                  <a:lnTo>
                    <a:pt x="925073" y="484170"/>
                  </a:lnTo>
                  <a:lnTo>
                    <a:pt x="911977" y="487468"/>
                  </a:lnTo>
                  <a:lnTo>
                    <a:pt x="898930" y="489789"/>
                  </a:lnTo>
                  <a:lnTo>
                    <a:pt x="886077" y="491349"/>
                  </a:lnTo>
                  <a:lnTo>
                    <a:pt x="873563" y="492364"/>
                  </a:lnTo>
                  <a:lnTo>
                    <a:pt x="861532" y="493049"/>
                  </a:lnTo>
                  <a:lnTo>
                    <a:pt x="850131" y="493620"/>
                  </a:lnTo>
                  <a:lnTo>
                    <a:pt x="839502" y="494294"/>
                  </a:lnTo>
                  <a:lnTo>
                    <a:pt x="805074" y="499566"/>
                  </a:lnTo>
                  <a:lnTo>
                    <a:pt x="785203" y="504617"/>
                  </a:lnTo>
                  <a:lnTo>
                    <a:pt x="769501" y="509983"/>
                  </a:lnTo>
                  <a:lnTo>
                    <a:pt x="757671" y="515156"/>
                  </a:lnTo>
                  <a:lnTo>
                    <a:pt x="744441" y="522891"/>
                  </a:lnTo>
                  <a:lnTo>
                    <a:pt x="462775" y="745362"/>
                  </a:lnTo>
                  <a:lnTo>
                    <a:pt x="758024" y="745362"/>
                  </a:lnTo>
                  <a:lnTo>
                    <a:pt x="644867" y="657237"/>
                  </a:lnTo>
                  <a:lnTo>
                    <a:pt x="719861" y="598004"/>
                  </a:lnTo>
                  <a:lnTo>
                    <a:pt x="926896" y="745362"/>
                  </a:lnTo>
                  <a:lnTo>
                    <a:pt x="1230299" y="745362"/>
                  </a:lnTo>
                  <a:lnTo>
                    <a:pt x="1170317" y="221678"/>
                  </a:lnTo>
                  <a:lnTo>
                    <a:pt x="1169210" y="207556"/>
                  </a:lnTo>
                  <a:lnTo>
                    <a:pt x="1166003" y="194148"/>
                  </a:lnTo>
                  <a:lnTo>
                    <a:pt x="1160867" y="181613"/>
                  </a:lnTo>
                  <a:lnTo>
                    <a:pt x="1153973" y="170109"/>
                  </a:lnTo>
                  <a:lnTo>
                    <a:pt x="1145493" y="159795"/>
                  </a:lnTo>
                  <a:lnTo>
                    <a:pt x="1135597" y="150828"/>
                  </a:lnTo>
                  <a:lnTo>
                    <a:pt x="1124457" y="143368"/>
                  </a:lnTo>
                  <a:lnTo>
                    <a:pt x="1112243" y="137571"/>
                  </a:lnTo>
                  <a:lnTo>
                    <a:pt x="1107122" y="135762"/>
                  </a:lnTo>
                  <a:lnTo>
                    <a:pt x="795769" y="0"/>
                  </a:lnTo>
                  <a:lnTo>
                    <a:pt x="614781" y="154876"/>
                  </a:lnTo>
                  <a:lnTo>
                    <a:pt x="429615" y="2070"/>
                  </a:lnTo>
                  <a:lnTo>
                    <a:pt x="109753" y="141262"/>
                  </a:lnTo>
                  <a:lnTo>
                    <a:pt x="98556" y="148048"/>
                  </a:lnTo>
                  <a:lnTo>
                    <a:pt x="88478" y="156294"/>
                  </a:lnTo>
                  <a:lnTo>
                    <a:pt x="79679" y="165865"/>
                  </a:lnTo>
                  <a:lnTo>
                    <a:pt x="72321" y="176627"/>
                  </a:lnTo>
                  <a:lnTo>
                    <a:pt x="66564" y="188445"/>
                  </a:lnTo>
                  <a:close/>
                </a:path>
              </a:pathLst>
            </a:custGeom>
            <a:grpFill/>
          </p:spPr>
          <p:txBody>
            <a:bodyPr wrap="square" lIns="0" tIns="0" rIns="0" bIns="0" rtlCol="0">
              <a:noAutofit/>
            </a:bodyPr>
            <a:lstStyle/>
            <a:p>
              <a:endParaRPr>
                <a:latin typeface="+mj-lt"/>
              </a:endParaRPr>
            </a:p>
          </p:txBody>
        </p:sp>
      </p:gr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62619" y="1160872"/>
            <a:ext cx="3148514" cy="2052832"/>
          </a:xfrm>
          <a:prstGeom prst="rect">
            <a:avLst/>
          </a:prstGeom>
        </p:spPr>
      </p:pic>
      <p:sp>
        <p:nvSpPr>
          <p:cNvPr id="25"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177487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a:t>
            </a:r>
            <a:r>
              <a:rPr lang="en-US"/>
              <a:t>Docker</a:t>
            </a:r>
            <a:r>
              <a:rPr lang="en-US" dirty="0"/>
              <a:t> DevOps Cycle </a:t>
            </a:r>
          </a:p>
        </p:txBody>
      </p:sp>
      <p:graphicFrame>
        <p:nvGraphicFramePr>
          <p:cNvPr id="6" name="Content Placeholder 5"/>
          <p:cNvGraphicFramePr>
            <a:graphicFrameLocks noGrp="1"/>
          </p:cNvGraphicFramePr>
          <p:nvPr>
            <p:ph sz="half" idx="1"/>
            <p:extLst/>
          </p:nvPr>
        </p:nvGraphicFramePr>
        <p:xfrm>
          <a:off x="236384" y="1448978"/>
          <a:ext cx="6051867" cy="4747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ontent Placeholder 1"/>
          <p:cNvSpPr>
            <a:spLocks noGrp="1"/>
          </p:cNvSpPr>
          <p:nvPr>
            <p:ph sz="half" idx="2"/>
          </p:nvPr>
        </p:nvSpPr>
        <p:spPr>
          <a:xfrm>
            <a:off x="6246814" y="1524001"/>
            <a:ext cx="5722682" cy="4419600"/>
          </a:xfrm>
        </p:spPr>
        <p:txBody>
          <a:bodyPr/>
          <a:lstStyle/>
          <a:p>
            <a:pPr marL="0" indent="0">
              <a:buNone/>
            </a:pPr>
            <a:r>
              <a:rPr lang="en-US" dirty="0"/>
              <a:t>OPC services featuring:</a:t>
            </a:r>
          </a:p>
          <a:p>
            <a:pPr marL="0" indent="0">
              <a:buNone/>
            </a:pPr>
            <a:endParaRPr lang="en-US" dirty="0"/>
          </a:p>
          <a:p>
            <a:r>
              <a:rPr lang="en-US" sz="2400" dirty="0"/>
              <a:t>Oracle Developer Cloud  Service</a:t>
            </a:r>
          </a:p>
          <a:p>
            <a:pPr lvl="1"/>
            <a:r>
              <a:rPr lang="en-US" sz="2000" dirty="0"/>
              <a:t>Now Includes </a:t>
            </a:r>
            <a:r>
              <a:rPr lang="en-US" sz="2000"/>
              <a:t>Docker</a:t>
            </a:r>
            <a:r>
              <a:rPr lang="en-US" sz="2000" dirty="0"/>
              <a:t> Image Build Function*</a:t>
            </a:r>
          </a:p>
          <a:p>
            <a:pPr lvl="1"/>
            <a:endParaRPr lang="en-US" sz="2000" dirty="0"/>
          </a:p>
          <a:p>
            <a:r>
              <a:rPr lang="en-US" sz="2400" dirty="0"/>
              <a:t>Oracle Container Cloud Service</a:t>
            </a:r>
          </a:p>
          <a:p>
            <a:pPr lvl="1"/>
            <a:r>
              <a:rPr lang="en-US" sz="2000" dirty="0"/>
              <a:t>Deploy, Operate, Monitor</a:t>
            </a:r>
          </a:p>
          <a:p>
            <a:pPr marL="0" indent="0">
              <a:buNone/>
            </a:pPr>
            <a:endParaRPr lang="en-US" dirty="0"/>
          </a:p>
          <a:p>
            <a:endParaRPr lang="en-US" dirty="0"/>
          </a:p>
        </p:txBody>
      </p:sp>
      <p:sp>
        <p:nvSpPr>
          <p:cNvPr id="3" name="Oval 2"/>
          <p:cNvSpPr/>
          <p:nvPr/>
        </p:nvSpPr>
        <p:spPr>
          <a:xfrm>
            <a:off x="466344" y="1524001"/>
            <a:ext cx="2633472" cy="4672823"/>
          </a:xfrm>
          <a:prstGeom prst="ellipse">
            <a:avLst/>
          </a:prstGeom>
          <a:solidFill>
            <a:schemeClr val="bg1">
              <a:lumMod val="85000"/>
              <a:alpha val="59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8" name="Picture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783080" y="3221351"/>
            <a:ext cx="1203099" cy="1203099"/>
          </a:xfrm>
          <a:prstGeom prst="rect">
            <a:avLst/>
          </a:prstGeom>
        </p:spPr>
      </p:pic>
      <p:pic>
        <p:nvPicPr>
          <p:cNvPr id="9" name="Picture 8" descr="developer_92@2x.png"/>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329776" y="3229325"/>
            <a:ext cx="1195125" cy="1195125"/>
          </a:xfrm>
          <a:prstGeom prst="rect">
            <a:avLst/>
          </a:prstGeom>
        </p:spPr>
      </p:pic>
      <p:sp>
        <p:nvSpPr>
          <p:cNvPr id="10" name="TextBox 9"/>
          <p:cNvSpPr txBox="1"/>
          <p:nvPr/>
        </p:nvSpPr>
        <p:spPr>
          <a:xfrm>
            <a:off x="3504753" y="4257923"/>
            <a:ext cx="803425" cy="307777"/>
          </a:xfrm>
          <a:prstGeom prst="rect">
            <a:avLst/>
          </a:prstGeom>
          <a:noFill/>
        </p:spPr>
        <p:txBody>
          <a:bodyPr wrap="none" rtlCol="0">
            <a:spAutoFit/>
          </a:bodyPr>
          <a:lstStyle/>
          <a:p>
            <a:r>
              <a:rPr lang="en-US" dirty="0"/>
              <a:t>Dev CS</a:t>
            </a:r>
          </a:p>
        </p:txBody>
      </p:sp>
      <p:sp>
        <p:nvSpPr>
          <p:cNvPr id="11" name="TextBox 10"/>
          <p:cNvSpPr txBox="1"/>
          <p:nvPr/>
        </p:nvSpPr>
        <p:spPr>
          <a:xfrm>
            <a:off x="1783080" y="4246716"/>
            <a:ext cx="1260281" cy="307777"/>
          </a:xfrm>
          <a:prstGeom prst="rect">
            <a:avLst/>
          </a:prstGeom>
          <a:noFill/>
        </p:spPr>
        <p:txBody>
          <a:bodyPr wrap="none" rtlCol="0">
            <a:spAutoFit/>
          </a:bodyPr>
          <a:lstStyle/>
          <a:p>
            <a:r>
              <a:rPr lang="en-US"/>
              <a:t>Container CS</a:t>
            </a:r>
            <a:endParaRPr lang="en-US" dirty="0"/>
          </a:p>
        </p:txBody>
      </p:sp>
      <p:sp>
        <p:nvSpPr>
          <p:cNvPr id="12"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16515935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232"/>
        <p:cNvGrpSpPr/>
        <p:nvPr/>
      </p:nvGrpSpPr>
      <p:grpSpPr>
        <a:xfrm>
          <a:off x="0" y="0"/>
          <a:ext cx="0" cy="0"/>
          <a:chOff x="0" y="0"/>
          <a:chExt cx="0" cy="0"/>
        </a:xfrm>
      </p:grpSpPr>
      <p:sp>
        <p:nvSpPr>
          <p:cNvPr id="3" name="Rectangle 2"/>
          <p:cNvSpPr/>
          <p:nvPr/>
        </p:nvSpPr>
        <p:spPr>
          <a:xfrm>
            <a:off x="8009786" y="1389412"/>
            <a:ext cx="3889284" cy="3569896"/>
          </a:xfrm>
          <a:prstGeom prst="rect">
            <a:avLst/>
          </a:prstGeom>
          <a:solidFill>
            <a:schemeClr val="bg1">
              <a:lumMod val="95000"/>
              <a:alpha val="1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233" name="Shape 2233"/>
          <p:cNvSpPr txBox="1">
            <a:spLocks noGrp="1"/>
          </p:cNvSpPr>
          <p:nvPr>
            <p:ph type="title"/>
          </p:nvPr>
        </p:nvSpPr>
        <p:spPr>
          <a:xfrm>
            <a:off x="531812" y="177800"/>
            <a:ext cx="11125200" cy="888899"/>
          </a:xfrm>
          <a:prstGeom prst="rect">
            <a:avLst/>
          </a:prstGeom>
          <a:noFill/>
          <a:ln>
            <a:noFill/>
          </a:ln>
        </p:spPr>
        <p:txBody>
          <a:bodyPr lIns="0" tIns="0" rIns="0" bIns="0" anchor="b" anchorCtr="0">
            <a:noAutofit/>
          </a:bodyPr>
          <a:lstStyle/>
          <a:p>
            <a:pPr marL="0" marR="0" lvl="0" indent="0" algn="l" rtl="0">
              <a:lnSpc>
                <a:spcPct val="80000"/>
              </a:lnSpc>
              <a:spcBef>
                <a:spcPts val="0"/>
              </a:spcBef>
              <a:spcAft>
                <a:spcPts val="0"/>
              </a:spcAft>
              <a:buClr>
                <a:schemeClr val="dk1"/>
              </a:buClr>
              <a:buSzPct val="25000"/>
              <a:buFont typeface="Calibri"/>
              <a:buNone/>
            </a:pPr>
            <a:r>
              <a:rPr lang="en-US" sz="3200" b="1"/>
              <a:t>Containers are </a:t>
            </a:r>
            <a:r>
              <a:rPr lang="en-US" sz="3200" b="1" dirty="0"/>
              <a:t>Portable, but How about Advanced Functions</a:t>
            </a:r>
            <a:endParaRPr lang="en-US" sz="3200" b="1" i="0" u="none" strike="noStrike" cap="none" dirty="0">
              <a:solidFill>
                <a:schemeClr val="dk1"/>
              </a:solidFill>
              <a:latin typeface="Calibri"/>
              <a:ea typeface="Calibri"/>
              <a:cs typeface="Calibri"/>
              <a:sym typeface="Calibri"/>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9389" y="1389412"/>
            <a:ext cx="7204278" cy="356989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6" name="Content Placeholder 2"/>
          <p:cNvSpPr txBox="1">
            <a:spLocks/>
          </p:cNvSpPr>
          <p:nvPr/>
        </p:nvSpPr>
        <p:spPr>
          <a:xfrm>
            <a:off x="8118667" y="1407228"/>
            <a:ext cx="4039007" cy="3552080"/>
          </a:xfrm>
          <a:prstGeom prst="rect">
            <a:avLst/>
          </a:prstGeom>
          <a:ln>
            <a:noFill/>
          </a:ln>
        </p:spPr>
        <p:txBody>
          <a:bodyPr vert="horz" lIns="0" tIns="0" rIns="0" bIns="0" rtlCol="0">
            <a:noAutofit/>
          </a:bodyPr>
          <a:lstStyle/>
          <a:p>
            <a:pPr>
              <a:lnSpc>
                <a:spcPct val="90000"/>
              </a:lnSpc>
              <a:spcBef>
                <a:spcPts val="1200"/>
              </a:spcBef>
              <a:buClr>
                <a:schemeClr val="tx1">
                  <a:lumMod val="60000"/>
                  <a:lumOff val="40000"/>
                </a:schemeClr>
              </a:buClr>
              <a:defRPr/>
            </a:pPr>
            <a:r>
              <a:rPr lang="en-US" sz="2400" dirty="0"/>
              <a:t>Advanced Functions </a:t>
            </a:r>
          </a:p>
          <a:p>
            <a:pPr marL="228600" indent="-228600">
              <a:lnSpc>
                <a:spcPct val="90000"/>
              </a:lnSpc>
              <a:spcBef>
                <a:spcPts val="1200"/>
              </a:spcBef>
              <a:buClr>
                <a:schemeClr val="tx1">
                  <a:lumMod val="60000"/>
                  <a:lumOff val="40000"/>
                </a:schemeClr>
              </a:buClr>
              <a:buFont typeface="Arial" panose="020B0604020202020204" pitchFamily="34" charset="0"/>
              <a:buChar char="•"/>
              <a:defRPr/>
            </a:pPr>
            <a:r>
              <a:rPr lang="en-US" sz="1400" dirty="0"/>
              <a:t>Orchestration, Monitoring, Operations, Service Discovery</a:t>
            </a:r>
          </a:p>
          <a:p>
            <a:pPr marL="228600" indent="-228600">
              <a:lnSpc>
                <a:spcPct val="90000"/>
              </a:lnSpc>
              <a:spcBef>
                <a:spcPts val="1200"/>
              </a:spcBef>
              <a:buClr>
                <a:schemeClr val="tx1">
                  <a:lumMod val="60000"/>
                  <a:lumOff val="40000"/>
                </a:schemeClr>
              </a:buClr>
              <a:buFont typeface="Arial" panose="020B0604020202020204" pitchFamily="34" charset="0"/>
              <a:buChar char="•"/>
              <a:defRPr/>
            </a:pPr>
            <a:r>
              <a:rPr lang="en-US" sz="1400"/>
              <a:t>Docker</a:t>
            </a:r>
            <a:r>
              <a:rPr lang="en-US" sz="1400" dirty="0"/>
              <a:t> Environment Provisioning</a:t>
            </a:r>
          </a:p>
          <a:p>
            <a:pPr>
              <a:lnSpc>
                <a:spcPct val="90000"/>
              </a:lnSpc>
              <a:spcBef>
                <a:spcPts val="1200"/>
              </a:spcBef>
              <a:buClr>
                <a:schemeClr val="tx1">
                  <a:lumMod val="60000"/>
                  <a:lumOff val="40000"/>
                </a:schemeClr>
              </a:buClr>
              <a:defRPr/>
            </a:pPr>
            <a:r>
              <a:rPr lang="en-US" sz="2400" dirty="0"/>
              <a:t>Fragmented Market Solutions</a:t>
            </a:r>
          </a:p>
          <a:p>
            <a:pPr marL="285750" indent="-285750">
              <a:lnSpc>
                <a:spcPct val="90000"/>
              </a:lnSpc>
              <a:spcBef>
                <a:spcPts val="1200"/>
              </a:spcBef>
              <a:buClr>
                <a:schemeClr val="tx1">
                  <a:lumMod val="60000"/>
                  <a:lumOff val="40000"/>
                </a:schemeClr>
              </a:buClr>
              <a:buFont typeface="Arial" panose="020B0604020202020204" pitchFamily="34" charset="0"/>
              <a:buChar char="•"/>
              <a:defRPr/>
            </a:pPr>
            <a:r>
              <a:rPr lang="en-US" sz="1400" dirty="0"/>
              <a:t>Kubernetes</a:t>
            </a:r>
          </a:p>
          <a:p>
            <a:pPr marL="285750" indent="-285750">
              <a:lnSpc>
                <a:spcPct val="90000"/>
              </a:lnSpc>
              <a:spcBef>
                <a:spcPts val="1200"/>
              </a:spcBef>
              <a:buClr>
                <a:schemeClr val="tx1">
                  <a:lumMod val="60000"/>
                  <a:lumOff val="40000"/>
                </a:schemeClr>
              </a:buClr>
              <a:buFont typeface="Arial" panose="020B0604020202020204" pitchFamily="34" charset="0"/>
              <a:buChar char="•"/>
              <a:defRPr/>
            </a:pPr>
            <a:r>
              <a:rPr lang="en-US" sz="1400" dirty="0"/>
              <a:t>Swarm, </a:t>
            </a:r>
            <a:r>
              <a:rPr lang="en-US" sz="1400"/>
              <a:t>Docker</a:t>
            </a:r>
            <a:r>
              <a:rPr lang="en-US" sz="1400" dirty="0"/>
              <a:t> Data Center, </a:t>
            </a:r>
            <a:r>
              <a:rPr lang="en-US" sz="1400"/>
              <a:t>Docker</a:t>
            </a:r>
            <a:r>
              <a:rPr lang="en-US" sz="1400" dirty="0"/>
              <a:t> Cloud</a:t>
            </a:r>
          </a:p>
          <a:p>
            <a:pPr marL="285750" indent="-285750">
              <a:lnSpc>
                <a:spcPct val="90000"/>
              </a:lnSpc>
              <a:spcBef>
                <a:spcPts val="1200"/>
              </a:spcBef>
              <a:buClr>
                <a:schemeClr val="tx1">
                  <a:lumMod val="60000"/>
                  <a:lumOff val="40000"/>
                </a:schemeClr>
              </a:buClr>
              <a:buFont typeface="Arial" panose="020B0604020202020204" pitchFamily="34" charset="0"/>
              <a:buChar char="•"/>
              <a:defRPr/>
            </a:pPr>
            <a:r>
              <a:rPr lang="en-US" sz="1400" dirty="0"/>
              <a:t>Consul, ETCD, </a:t>
            </a:r>
            <a:r>
              <a:rPr lang="en-US" sz="1400"/>
              <a:t>Docker</a:t>
            </a:r>
            <a:r>
              <a:rPr lang="en-US" sz="1400" dirty="0"/>
              <a:t> Networking</a:t>
            </a:r>
          </a:p>
          <a:p>
            <a:pPr marL="285750" indent="-285750">
              <a:lnSpc>
                <a:spcPct val="90000"/>
              </a:lnSpc>
              <a:spcBef>
                <a:spcPts val="1200"/>
              </a:spcBef>
              <a:buClr>
                <a:schemeClr val="tx1">
                  <a:lumMod val="60000"/>
                  <a:lumOff val="40000"/>
                </a:schemeClr>
              </a:buClr>
              <a:buFont typeface="Arial" panose="020B0604020202020204" pitchFamily="34" charset="0"/>
              <a:buChar char="•"/>
              <a:defRPr/>
            </a:pPr>
            <a:r>
              <a:rPr lang="en-US" sz="1400" dirty="0" err="1"/>
              <a:t>etc</a:t>
            </a:r>
            <a:endParaRPr lang="en-US" sz="2400" dirty="0"/>
          </a:p>
          <a:p>
            <a:pPr marL="228600" marR="0" lvl="0" indent="-228600" algn="l" defTabSz="914400"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extBox 1"/>
          <p:cNvSpPr txBox="1"/>
          <p:nvPr/>
        </p:nvSpPr>
        <p:spPr>
          <a:xfrm>
            <a:off x="7441789" y="2375077"/>
            <a:ext cx="850988" cy="1056904"/>
          </a:xfrm>
          <a:prstGeom prst="rect">
            <a:avLst/>
          </a:prstGeom>
          <a:noFill/>
        </p:spPr>
        <p:txBody>
          <a:bodyPr wrap="square" lIns="0" tIns="0" rIns="0" bIns="0" rtlCol="0">
            <a:noAutofit/>
          </a:bodyPr>
          <a:lstStyle/>
          <a:p>
            <a:pPr>
              <a:lnSpc>
                <a:spcPct val="90000"/>
              </a:lnSpc>
            </a:pPr>
            <a:r>
              <a:rPr lang="en-US" sz="8800" b="1" dirty="0"/>
              <a:t>+</a:t>
            </a:r>
          </a:p>
        </p:txBody>
      </p:sp>
      <p:sp>
        <p:nvSpPr>
          <p:cNvPr id="7"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3896182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4EAF17A-378C-49D5-A479-C71FF9D7F1E7}" type="slidenum">
              <a:rPr lang="en-US" smtClean="0"/>
              <a:pPr/>
              <a:t>28</a:t>
            </a:fld>
            <a:endParaRPr lang="en-US" dirty="0"/>
          </a:p>
        </p:txBody>
      </p:sp>
      <p:sp>
        <p:nvSpPr>
          <p:cNvPr id="6" name="Title 5"/>
          <p:cNvSpPr>
            <a:spLocks noGrp="1"/>
          </p:cNvSpPr>
          <p:nvPr>
            <p:ph type="title"/>
          </p:nvPr>
        </p:nvSpPr>
        <p:spPr>
          <a:xfrm>
            <a:off x="532000" y="2803144"/>
            <a:ext cx="11125200" cy="889000"/>
          </a:xfrm>
        </p:spPr>
        <p:txBody>
          <a:bodyPr>
            <a:normAutofit fontScale="90000"/>
          </a:bodyPr>
          <a:lstStyle/>
          <a:p>
            <a:pPr algn="ctr"/>
            <a:r>
              <a:rPr lang="en-US" sz="5400" dirty="0"/>
              <a:t>Use Cases</a:t>
            </a:r>
          </a:p>
        </p:txBody>
      </p:sp>
      <p:sp>
        <p:nvSpPr>
          <p:cNvPr id="7"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10407578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t>Excellent Use Cases for Containers</a:t>
            </a:r>
          </a:p>
        </p:txBody>
      </p:sp>
      <p:sp>
        <p:nvSpPr>
          <p:cNvPr id="9" name="Content Placeholder 8"/>
          <p:cNvSpPr>
            <a:spLocks noGrp="1"/>
          </p:cNvSpPr>
          <p:nvPr>
            <p:ph idx="1"/>
          </p:nvPr>
        </p:nvSpPr>
        <p:spPr>
          <a:xfrm>
            <a:off x="744467" y="1537291"/>
            <a:ext cx="5457140" cy="1843862"/>
          </a:xfrm>
          <a:ln>
            <a:solidFill>
              <a:schemeClr val="accent1"/>
            </a:solidFill>
          </a:ln>
        </p:spPr>
        <p:txBody>
          <a:bodyPr vert="horz" lIns="0" tIns="0" rIns="0" bIns="0" rtlCol="0">
            <a:noAutofit/>
          </a:bodyPr>
          <a:lstStyle/>
          <a:p>
            <a:pPr marL="0" indent="0">
              <a:buNone/>
            </a:pPr>
            <a:r>
              <a:rPr lang="en-US" dirty="0"/>
              <a:t> Ready to Run Application Stacks</a:t>
            </a:r>
          </a:p>
          <a:p>
            <a:pPr lvl="1"/>
            <a:r>
              <a:rPr lang="en-US" sz="2000" dirty="0"/>
              <a:t>Excellent for Dev/Test setups</a:t>
            </a:r>
          </a:p>
          <a:p>
            <a:pPr lvl="1"/>
            <a:r>
              <a:rPr lang="en-US" sz="2000" dirty="0"/>
              <a:t>Deployment in Seconds, not Hours/Days</a:t>
            </a:r>
          </a:p>
          <a:p>
            <a:pPr lvl="1"/>
            <a:r>
              <a:rPr lang="en-US" sz="2000" dirty="0"/>
              <a:t>Start Up, Tear Down Quickly</a:t>
            </a:r>
          </a:p>
        </p:txBody>
      </p:sp>
      <p:sp>
        <p:nvSpPr>
          <p:cNvPr id="5" name="Slide Number Placeholder 4"/>
          <p:cNvSpPr>
            <a:spLocks noGrp="1"/>
          </p:cNvSpPr>
          <p:nvPr>
            <p:ph type="sldNum" sz="quarter" idx="12"/>
          </p:nvPr>
        </p:nvSpPr>
        <p:spPr/>
        <p:txBody>
          <a:bodyPr/>
          <a:lstStyle/>
          <a:p>
            <a:fld id="{D4EAF17A-378C-49D5-A479-C71FF9D7F1E7}" type="slidenum">
              <a:rPr lang="en-US" smtClean="0"/>
              <a:pPr/>
              <a:t>29</a:t>
            </a:fld>
            <a:endParaRPr lang="en-US" dirty="0"/>
          </a:p>
        </p:txBody>
      </p:sp>
      <p:sp>
        <p:nvSpPr>
          <p:cNvPr id="10" name="Content Placeholder 8"/>
          <p:cNvSpPr txBox="1">
            <a:spLocks/>
          </p:cNvSpPr>
          <p:nvPr/>
        </p:nvSpPr>
        <p:spPr>
          <a:xfrm>
            <a:off x="744465" y="4699591"/>
            <a:ext cx="5457142" cy="1219594"/>
          </a:xfrm>
          <a:prstGeom prst="rect">
            <a:avLst/>
          </a:prstGeom>
          <a:ln>
            <a:solidFill>
              <a:schemeClr val="accent1"/>
            </a:solidFill>
          </a:ln>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 One-Time Run Jobs and Analytics</a:t>
            </a:r>
          </a:p>
          <a:p>
            <a:pPr lvl="1"/>
            <a:r>
              <a:rPr lang="en-US" sz="2000" dirty="0"/>
              <a:t>Run the Job / Analysis and quit</a:t>
            </a:r>
          </a:p>
          <a:p>
            <a:pPr marL="274320" lvl="1" indent="0">
              <a:buFont typeface="Arial" panose="020B0604020202020204" pitchFamily="34" charset="0"/>
              <a:buNone/>
            </a:pPr>
            <a:endParaRPr lang="en-US" dirty="0"/>
          </a:p>
        </p:txBody>
      </p:sp>
      <p:sp>
        <p:nvSpPr>
          <p:cNvPr id="11" name="Content Placeholder 8"/>
          <p:cNvSpPr txBox="1">
            <a:spLocks/>
          </p:cNvSpPr>
          <p:nvPr/>
        </p:nvSpPr>
        <p:spPr>
          <a:xfrm>
            <a:off x="6201607" y="1537291"/>
            <a:ext cx="5437257" cy="2583319"/>
          </a:xfrm>
          <a:prstGeom prst="rect">
            <a:avLst/>
          </a:prstGeom>
          <a:ln>
            <a:solidFill>
              <a:schemeClr val="accent1"/>
            </a:solidFill>
          </a:ln>
        </p:spPr>
        <p:txBody>
          <a:bodyPr vert="horz" lIns="0" tIns="0" rIns="0" bIns="0" rtlCol="0">
            <a:noAutofit/>
          </a:bodyPr>
          <a:lstStyle>
            <a:lvl1pPr marL="228600" indent="-228600">
              <a:lnSpc>
                <a:spcPct val="90000"/>
              </a:lnSpc>
              <a:spcBef>
                <a:spcPts val="1200"/>
              </a:spcBef>
              <a:buClr>
                <a:schemeClr val="tx1">
                  <a:lumMod val="60000"/>
                  <a:lumOff val="40000"/>
                </a:schemeClr>
              </a:buClr>
              <a:buFont typeface="Arial" panose="020B0604020202020204" pitchFamily="34" charset="0"/>
              <a:buChar char="•"/>
              <a:defRPr sz="2800"/>
            </a:lvl1pPr>
            <a:lvl2pPr marL="502920" lvl="1" indent="-228600">
              <a:lnSpc>
                <a:spcPct val="90000"/>
              </a:lnSpc>
              <a:spcBef>
                <a:spcPts val="800"/>
              </a:spcBef>
              <a:buClr>
                <a:schemeClr val="tx1">
                  <a:lumMod val="60000"/>
                  <a:lumOff val="40000"/>
                </a:schemeClr>
              </a:buClr>
              <a:buFont typeface="Arial" panose="020B0604020202020204" pitchFamily="34" charset="0"/>
              <a:buChar char="–"/>
              <a:defRPr sz="2400"/>
            </a:lvl2pPr>
            <a:lvl3pPr marL="731520" indent="-182880">
              <a:lnSpc>
                <a:spcPct val="90000"/>
              </a:lnSpc>
              <a:spcBef>
                <a:spcPts val="600"/>
              </a:spcBef>
              <a:buClr>
                <a:schemeClr val="tx1">
                  <a:lumMod val="60000"/>
                  <a:lumOff val="40000"/>
                </a:schemeClr>
              </a:buClr>
              <a:buFont typeface="Arial" panose="020B0604020202020204" pitchFamily="34" charset="0"/>
              <a:buChar char="•"/>
              <a:defRPr sz="2000"/>
            </a:lvl3pPr>
            <a:lvl4pPr marL="960120" indent="-182880">
              <a:lnSpc>
                <a:spcPct val="90000"/>
              </a:lnSpc>
              <a:spcBef>
                <a:spcPts val="600"/>
              </a:spcBef>
              <a:buClr>
                <a:schemeClr val="tx1">
                  <a:lumMod val="60000"/>
                  <a:lumOff val="40000"/>
                </a:schemeClr>
              </a:buClr>
              <a:buFont typeface="Arial" panose="020B0604020202020204" pitchFamily="34" charset="0"/>
              <a:buChar char="–"/>
            </a:lvl4pPr>
            <a:lvl5pPr marL="1188720" indent="-182880">
              <a:lnSpc>
                <a:spcPct val="90000"/>
              </a:lnSpc>
              <a:spcBef>
                <a:spcPts val="600"/>
              </a:spcBef>
              <a:buClr>
                <a:schemeClr val="tx1">
                  <a:lumMod val="60000"/>
                  <a:lumOff val="40000"/>
                </a:schemeClr>
              </a:buClr>
              <a:buFont typeface="Arial" panose="020B0604020202020204" pitchFamily="34" charset="0"/>
              <a:buChar char="•"/>
              <a:defRPr sz="1600"/>
            </a:lvl5pPr>
            <a:lvl6pPr marL="1417320" indent="-182880">
              <a:lnSpc>
                <a:spcPct val="90000"/>
              </a:lnSpc>
              <a:spcBef>
                <a:spcPts val="600"/>
              </a:spcBef>
              <a:buClr>
                <a:schemeClr val="tx1">
                  <a:lumMod val="60000"/>
                  <a:lumOff val="40000"/>
                </a:schemeClr>
              </a:buClr>
              <a:buFont typeface="Arial" panose="020B0604020202020204" pitchFamily="34" charset="0"/>
              <a:buChar char="–"/>
              <a:defRPr sz="1600"/>
            </a:lvl6pPr>
            <a:lvl7pPr marL="1645920" indent="-182880">
              <a:lnSpc>
                <a:spcPct val="90000"/>
              </a:lnSpc>
              <a:spcBef>
                <a:spcPts val="600"/>
              </a:spcBef>
              <a:buClr>
                <a:schemeClr val="tx1">
                  <a:lumMod val="60000"/>
                  <a:lumOff val="40000"/>
                </a:schemeClr>
              </a:buClr>
              <a:buFont typeface="Arial" panose="020B0604020202020204" pitchFamily="34" charset="0"/>
              <a:buChar char="•"/>
              <a:defRPr sz="1600"/>
            </a:lvl7pPr>
            <a:lvl8pPr marL="1874520" indent="-182880">
              <a:lnSpc>
                <a:spcPct val="90000"/>
              </a:lnSpc>
              <a:spcBef>
                <a:spcPts val="600"/>
              </a:spcBef>
              <a:buClr>
                <a:schemeClr val="tx1">
                  <a:lumMod val="60000"/>
                  <a:lumOff val="40000"/>
                </a:schemeClr>
              </a:buClr>
              <a:buFont typeface="Arial" panose="020B0604020202020204" pitchFamily="34" charset="0"/>
              <a:buChar char="–"/>
              <a:defRPr sz="1600"/>
            </a:lvl8pPr>
            <a:lvl9pPr marL="2103120" indent="-182880">
              <a:lnSpc>
                <a:spcPct val="90000"/>
              </a:lnSpc>
              <a:spcBef>
                <a:spcPts val="600"/>
              </a:spcBef>
              <a:buClr>
                <a:schemeClr val="tx1">
                  <a:lumMod val="60000"/>
                  <a:lumOff val="40000"/>
                </a:schemeClr>
              </a:buClr>
              <a:buFont typeface="Arial" panose="020B0604020202020204" pitchFamily="34" charset="0"/>
              <a:buChar char="•"/>
              <a:defRPr sz="1600"/>
            </a:lvl9pPr>
          </a:lstStyle>
          <a:p>
            <a:pPr marL="0" indent="0">
              <a:buNone/>
            </a:pPr>
            <a:r>
              <a:rPr lang="en-US" dirty="0"/>
              <a:t> Front-End App Servers</a:t>
            </a:r>
          </a:p>
          <a:p>
            <a:pPr lvl="1"/>
            <a:r>
              <a:rPr lang="en-US" sz="2000" dirty="0"/>
              <a:t>Highly horizontally scalable</a:t>
            </a:r>
          </a:p>
          <a:p>
            <a:pPr lvl="1"/>
            <a:r>
              <a:rPr lang="en-US" sz="2000" dirty="0"/>
              <a:t>Cattle Not Pets</a:t>
            </a:r>
          </a:p>
          <a:p>
            <a:pPr lvl="1"/>
            <a:r>
              <a:rPr lang="en-US" sz="2000" dirty="0"/>
              <a:t>Fast A/B, Rolling Deployments</a:t>
            </a:r>
          </a:p>
          <a:p>
            <a:pPr lvl="1"/>
            <a:r>
              <a:rPr lang="en-US" sz="2000" dirty="0"/>
              <a:t>Optimize CX</a:t>
            </a:r>
          </a:p>
          <a:p>
            <a:pPr lvl="1"/>
            <a:r>
              <a:rPr lang="en-US" sz="2000" dirty="0"/>
              <a:t>Traditional Technologies - MW/Backend</a:t>
            </a:r>
          </a:p>
          <a:p>
            <a:pPr marL="274320" lvl="1" indent="0">
              <a:buNone/>
            </a:pPr>
            <a:endParaRPr lang="en-US" dirty="0"/>
          </a:p>
          <a:p>
            <a:pPr lvl="1"/>
            <a:endParaRPr lang="en-US" dirty="0"/>
          </a:p>
        </p:txBody>
      </p:sp>
      <p:sp>
        <p:nvSpPr>
          <p:cNvPr id="12" name="Content Placeholder 8"/>
          <p:cNvSpPr txBox="1">
            <a:spLocks/>
          </p:cNvSpPr>
          <p:nvPr/>
        </p:nvSpPr>
        <p:spPr>
          <a:xfrm>
            <a:off x="744466" y="3381153"/>
            <a:ext cx="5458968" cy="1318438"/>
          </a:xfrm>
          <a:prstGeom prst="rect">
            <a:avLst/>
          </a:prstGeom>
          <a:ln>
            <a:solidFill>
              <a:schemeClr val="accent1"/>
            </a:solidFill>
          </a:ln>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 New App Dev &amp; </a:t>
            </a:r>
            <a:r>
              <a:rPr lang="en-US" dirty="0" err="1"/>
              <a:t>Microservices</a:t>
            </a:r>
            <a:endParaRPr lang="en-US" dirty="0"/>
          </a:p>
          <a:p>
            <a:pPr lvl="1"/>
            <a:r>
              <a:rPr lang="en-US" sz="2000" dirty="0"/>
              <a:t>Refactor all or part of legacy app</a:t>
            </a:r>
          </a:p>
          <a:p>
            <a:pPr lvl="1"/>
            <a:r>
              <a:rPr lang="en-US" sz="2000" dirty="0"/>
              <a:t>Containers are great for </a:t>
            </a:r>
            <a:r>
              <a:rPr lang="en-US" sz="2000" dirty="0" err="1"/>
              <a:t>Microservices</a:t>
            </a:r>
            <a:endParaRPr lang="en-US" sz="2000" dirty="0"/>
          </a:p>
        </p:txBody>
      </p:sp>
      <p:sp>
        <p:nvSpPr>
          <p:cNvPr id="13" name="Content Placeholder 8"/>
          <p:cNvSpPr txBox="1">
            <a:spLocks/>
          </p:cNvSpPr>
          <p:nvPr/>
        </p:nvSpPr>
        <p:spPr>
          <a:xfrm>
            <a:off x="6198044" y="4120610"/>
            <a:ext cx="5458968" cy="1798575"/>
          </a:xfrm>
          <a:prstGeom prst="rect">
            <a:avLst/>
          </a:prstGeom>
          <a:ln>
            <a:solidFill>
              <a:schemeClr val="accent1"/>
            </a:solidFill>
          </a:ln>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 Server Density</a:t>
            </a:r>
            <a:endParaRPr lang="en-US" sz="2400" dirty="0"/>
          </a:p>
          <a:p>
            <a:pPr lvl="1"/>
            <a:r>
              <a:rPr lang="en-US" sz="2000" dirty="0"/>
              <a:t>Containers can use dynamic ports</a:t>
            </a:r>
          </a:p>
          <a:p>
            <a:pPr lvl="1"/>
            <a:r>
              <a:rPr lang="en-US" sz="2000" dirty="0"/>
              <a:t>Run many of the same app on a server</a:t>
            </a:r>
          </a:p>
          <a:p>
            <a:pPr lvl="2"/>
            <a:r>
              <a:rPr lang="en-US" sz="1600" dirty="0"/>
              <a:t>instead of one per VM</a:t>
            </a:r>
          </a:p>
          <a:p>
            <a:pPr marL="0" indent="0">
              <a:buFont typeface="Arial" panose="020B0604020202020204" pitchFamily="34" charset="0"/>
              <a:buNone/>
            </a:pPr>
            <a:endParaRPr lang="en-US" dirty="0"/>
          </a:p>
        </p:txBody>
      </p:sp>
      <p:sp>
        <p:nvSpPr>
          <p:cNvPr id="14"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539157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4EAF17A-378C-49D5-A479-C71FF9D7F1E7}" type="slidenum">
              <a:rPr lang="en-US" smtClean="0"/>
              <a:pPr/>
              <a:t>3</a:t>
            </a:fld>
            <a:endParaRPr lang="en-US" dirty="0"/>
          </a:p>
        </p:txBody>
      </p:sp>
      <p:sp>
        <p:nvSpPr>
          <p:cNvPr id="6" name="Title 5"/>
          <p:cNvSpPr>
            <a:spLocks noGrp="1"/>
          </p:cNvSpPr>
          <p:nvPr>
            <p:ph type="title"/>
          </p:nvPr>
        </p:nvSpPr>
        <p:spPr>
          <a:xfrm>
            <a:off x="532000" y="2803144"/>
            <a:ext cx="11125200" cy="889000"/>
          </a:xfrm>
        </p:spPr>
        <p:txBody>
          <a:bodyPr>
            <a:normAutofit fontScale="90000"/>
          </a:bodyPr>
          <a:lstStyle/>
          <a:p>
            <a:pPr algn="ctr"/>
            <a:r>
              <a:rPr lang="en-US" sz="6600" dirty="0"/>
              <a:t>Docker Introduction</a:t>
            </a:r>
          </a:p>
        </p:txBody>
      </p:sp>
      <p:sp>
        <p:nvSpPr>
          <p:cNvPr id="7"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9206755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104537"/>
            <a:ext cx="11125200" cy="889000"/>
          </a:xfrm>
        </p:spPr>
        <p:txBody>
          <a:bodyPr>
            <a:normAutofit/>
          </a:bodyPr>
          <a:lstStyle/>
          <a:p>
            <a:r>
              <a:rPr lang="en-US" dirty="0"/>
              <a:t>How Containers are Being Used – Survey Says:</a:t>
            </a:r>
          </a:p>
        </p:txBody>
      </p:sp>
      <p:sp>
        <p:nvSpPr>
          <p:cNvPr id="5" name="Slide Number Placeholder 4"/>
          <p:cNvSpPr>
            <a:spLocks noGrp="1"/>
          </p:cNvSpPr>
          <p:nvPr>
            <p:ph type="sldNum" sz="quarter" idx="12"/>
          </p:nvPr>
        </p:nvSpPr>
        <p:spPr/>
        <p:txBody>
          <a:bodyPr/>
          <a:lstStyle/>
          <a:p>
            <a:fld id="{D4EAF17A-378C-49D5-A479-C71FF9D7F1E7}" type="slidenum">
              <a:rPr lang="en-US" smtClean="0"/>
              <a:pPr/>
              <a:t>30</a:t>
            </a:fld>
            <a:endParaRPr lang="en-US"/>
          </a:p>
        </p:txBody>
      </p:sp>
      <p:pic>
        <p:nvPicPr>
          <p:cNvPr id="6" name="Picture 5"/>
          <p:cNvPicPr>
            <a:picLocks noChangeAspect="1"/>
          </p:cNvPicPr>
          <p:nvPr/>
        </p:nvPicPr>
        <p:blipFill>
          <a:blip r:embed="rId3" cstate="print"/>
          <a:stretch>
            <a:fillRect/>
          </a:stretch>
        </p:blipFill>
        <p:spPr>
          <a:xfrm>
            <a:off x="436138" y="1428287"/>
            <a:ext cx="5473340" cy="3827980"/>
          </a:xfrm>
          <a:prstGeom prst="rect">
            <a:avLst/>
          </a:prstGeom>
          <a:ln>
            <a:solidFill>
              <a:schemeClr val="tx1"/>
            </a:solidFill>
          </a:ln>
        </p:spPr>
      </p:pic>
      <p:sp>
        <p:nvSpPr>
          <p:cNvPr id="8" name="Rectangle 7"/>
          <p:cNvSpPr/>
          <p:nvPr/>
        </p:nvSpPr>
        <p:spPr>
          <a:xfrm>
            <a:off x="614005" y="5322363"/>
            <a:ext cx="8904758" cy="246221"/>
          </a:xfrm>
          <a:prstGeom prst="rect">
            <a:avLst/>
          </a:prstGeom>
        </p:spPr>
        <p:txBody>
          <a:bodyPr wrap="square">
            <a:spAutoFit/>
          </a:bodyPr>
          <a:lstStyle/>
          <a:p>
            <a:r>
              <a:rPr lang="en-US" sz="1000" dirty="0"/>
              <a:t>SOURCE: THE EVOLUTION OF THE MODERN SOFTWARE SUPPLY CHAIN, DOCKER SURVEY 2016</a:t>
            </a:r>
          </a:p>
        </p:txBody>
      </p:sp>
      <p:sp>
        <p:nvSpPr>
          <p:cNvPr id="9" name="Content Placeholder 3"/>
          <p:cNvSpPr txBox="1">
            <a:spLocks/>
          </p:cNvSpPr>
          <p:nvPr/>
        </p:nvSpPr>
        <p:spPr>
          <a:xfrm>
            <a:off x="6246814" y="1267147"/>
            <a:ext cx="5410198" cy="4419600"/>
          </a:xfrm>
          <a:prstGeom prst="rect">
            <a:avLst/>
          </a:prstGeom>
        </p:spPr>
        <p:txBody>
          <a:bodyPr>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r>
              <a:rPr lang="en-US" dirty="0"/>
              <a:t>Developer productivity a top use case today</a:t>
            </a:r>
          </a:p>
          <a:p>
            <a:r>
              <a:rPr lang="en-US" dirty="0"/>
              <a:t>Building out CI/CD pipelines</a:t>
            </a:r>
          </a:p>
          <a:p>
            <a:pPr lvl="1"/>
            <a:r>
              <a:rPr lang="en-US" dirty="0"/>
              <a:t>Consistent container image moves through pipeline</a:t>
            </a:r>
          </a:p>
          <a:p>
            <a:pPr lvl="1"/>
            <a:r>
              <a:rPr lang="en-US" dirty="0"/>
              <a:t>Preventing “it worked in dev” syndrome</a:t>
            </a:r>
          </a:p>
          <a:p>
            <a:r>
              <a:rPr lang="en-US" dirty="0"/>
              <a:t>Application modernization and portability are also key adoption drivers (Prem &lt;-&gt; cloud)</a:t>
            </a:r>
          </a:p>
        </p:txBody>
      </p:sp>
      <p:sp>
        <p:nvSpPr>
          <p:cNvPr id="7"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217488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442370" y="201478"/>
            <a:ext cx="11125200" cy="889000"/>
          </a:xfrm>
        </p:spPr>
        <p:txBody>
          <a:bodyPr/>
          <a:lstStyle/>
          <a:p>
            <a:r>
              <a:rPr lang="en-US" altLang="en-US" sz="4800" b="1" dirty="0"/>
              <a:t>Common Terms and commands:</a:t>
            </a:r>
            <a:endParaRPr lang="en-US" altLang="en-US" sz="3200" b="1" dirty="0"/>
          </a:p>
        </p:txBody>
      </p:sp>
      <p:sp>
        <p:nvSpPr>
          <p:cNvPr id="12290" name="Rectangle 2"/>
          <p:cNvSpPr>
            <a:spLocks noGrp="1" noChangeArrowheads="1"/>
          </p:cNvSpPr>
          <p:nvPr>
            <p:ph idx="1"/>
          </p:nvPr>
        </p:nvSpPr>
        <p:spPr>
          <a:xfrm>
            <a:off x="659347" y="1260960"/>
            <a:ext cx="11126522" cy="4419600"/>
          </a:xfrm>
        </p:spPr>
        <p:txBody>
          <a:bodyPr/>
          <a:lstStyle/>
          <a:p>
            <a:pPr>
              <a:defRPr/>
            </a:pPr>
            <a:r>
              <a:rPr lang="en-US" dirty="0"/>
              <a:t>Tag – give a name to an image.</a:t>
            </a:r>
          </a:p>
          <a:p>
            <a:pPr>
              <a:defRPr/>
            </a:pPr>
            <a:r>
              <a:rPr lang="en-US" dirty="0"/>
              <a:t>Compose – create multi container application tier for running a service / stack. Done by running a YAML file.</a:t>
            </a:r>
          </a:p>
          <a:p>
            <a:pPr>
              <a:defRPr/>
            </a:pPr>
            <a:r>
              <a:rPr lang="en-US" dirty="0"/>
              <a:t>Exec – starts another process in an existing container (commonly used for debugging, DB administration, etc..</a:t>
            </a:r>
          </a:p>
          <a:p>
            <a:pPr>
              <a:defRPr/>
            </a:pPr>
            <a:r>
              <a:rPr lang="en-US" dirty="0"/>
              <a:t>Logs – keeps the output of a containers.</a:t>
            </a:r>
          </a:p>
          <a:p>
            <a:pPr>
              <a:defRPr/>
            </a:pPr>
            <a:r>
              <a:rPr lang="en-US" dirty="0"/>
              <a:t>Swarm – Docker Cluster features and Orchestration.</a:t>
            </a:r>
          </a:p>
        </p:txBody>
      </p:sp>
    </p:spTree>
    <p:extLst>
      <p:ext uri="{BB962C8B-B14F-4D97-AF65-F5344CB8AC3E}">
        <p14:creationId xmlns:p14="http://schemas.microsoft.com/office/powerpoint/2010/main" xmlns="" val="790147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8"/>
          <p:cNvPicPr>
            <a:picLocks noChangeAspect="1"/>
          </p:cNvPicPr>
          <p:nvPr/>
        </p:nvPicPr>
        <p:blipFill>
          <a:blip r:embed="rId3" cstate="print"/>
          <a:srcRect/>
          <a:stretch>
            <a:fillRect/>
          </a:stretch>
        </p:blipFill>
        <p:spPr bwMode="auto">
          <a:xfrm>
            <a:off x="6573838" y="846138"/>
            <a:ext cx="4591050" cy="2809875"/>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pPr>
              <a:defRPr/>
            </a:pPr>
            <a:r>
              <a:rPr lang="en-US"/>
              <a:t>Confidential – Oracle Internal/Restricted/Highly Restricted</a:t>
            </a:r>
          </a:p>
        </p:txBody>
      </p:sp>
      <p:sp>
        <p:nvSpPr>
          <p:cNvPr id="2" name="Slide Number Placeholder 1"/>
          <p:cNvSpPr>
            <a:spLocks noGrp="1"/>
          </p:cNvSpPr>
          <p:nvPr>
            <p:ph type="sldNum" sz="quarter" idx="12"/>
          </p:nvPr>
        </p:nvSpPr>
        <p:spPr/>
        <p:txBody>
          <a:bodyPr/>
          <a:lstStyle/>
          <a:p>
            <a:pPr>
              <a:defRPr/>
            </a:pPr>
            <a:fld id="{6111BD29-39E6-4FAD-9DB2-6580C16F046B}" type="slidenum">
              <a:rPr lang="en-US" smtClean="0"/>
              <a:pPr>
                <a:defRPr/>
              </a:pPr>
              <a:t>32</a:t>
            </a:fld>
            <a:endParaRPr lang="en-US" dirty="0"/>
          </a:p>
        </p:txBody>
      </p:sp>
      <p:pic>
        <p:nvPicPr>
          <p:cNvPr id="132101" name="Picture 2" descr="Cloud graphic arts available for use in Cloud Campaign layouts"/>
          <p:cNvPicPr>
            <a:picLocks noChangeAspect="1"/>
          </p:cNvPicPr>
          <p:nvPr/>
        </p:nvPicPr>
        <p:blipFill>
          <a:blip r:embed="rId4" cstate="print"/>
          <a:srcRect/>
          <a:stretch>
            <a:fillRect/>
          </a:stretch>
        </p:blipFill>
        <p:spPr bwMode="auto">
          <a:xfrm>
            <a:off x="2841625" y="1282700"/>
            <a:ext cx="6858000" cy="4219575"/>
          </a:xfrm>
          <a:prstGeom prst="rect">
            <a:avLst/>
          </a:prstGeom>
          <a:noFill/>
          <a:ln w="9525">
            <a:noFill/>
            <a:miter lim="800000"/>
            <a:headEnd/>
            <a:tailEnd/>
          </a:ln>
        </p:spPr>
      </p:pic>
      <p:pic>
        <p:nvPicPr>
          <p:cNvPr id="132102" name="Picture 7"/>
          <p:cNvPicPr>
            <a:picLocks noChangeAspect="1"/>
          </p:cNvPicPr>
          <p:nvPr/>
        </p:nvPicPr>
        <p:blipFill>
          <a:blip r:embed="rId5" cstate="print"/>
          <a:srcRect/>
          <a:stretch>
            <a:fillRect/>
          </a:stretch>
        </p:blipFill>
        <p:spPr bwMode="auto">
          <a:xfrm>
            <a:off x="1023938" y="3598863"/>
            <a:ext cx="3670300" cy="2373312"/>
          </a:xfrm>
          <a:prstGeom prst="rect">
            <a:avLst/>
          </a:prstGeom>
          <a:noFill/>
          <a:ln w="9525">
            <a:noFill/>
            <a:miter lim="800000"/>
            <a:headEnd/>
            <a:tailEnd/>
          </a:ln>
        </p:spPr>
      </p:pic>
      <p:sp>
        <p:nvSpPr>
          <p:cNvPr id="132103" name="TextBox 6"/>
          <p:cNvSpPr txBox="1">
            <a:spLocks noChangeArrowheads="1"/>
          </p:cNvSpPr>
          <p:nvPr/>
        </p:nvSpPr>
        <p:spPr bwMode="auto">
          <a:xfrm>
            <a:off x="2486025" y="2824163"/>
            <a:ext cx="7299325" cy="1090612"/>
          </a:xfrm>
          <a:prstGeom prst="rect">
            <a:avLst/>
          </a:prstGeom>
          <a:noFill/>
          <a:ln w="9525">
            <a:noFill/>
            <a:miter lim="800000"/>
            <a:headEnd/>
            <a:tailEnd/>
          </a:ln>
        </p:spPr>
        <p:txBody>
          <a:bodyPr wrap="none" lIns="0" tIns="0" rIns="0" bIns="0" anchor="ctr"/>
          <a:lstStyle/>
          <a:p>
            <a:pPr algn="ctr">
              <a:lnSpc>
                <a:spcPct val="90000"/>
              </a:lnSpc>
            </a:pPr>
            <a:r>
              <a:rPr lang="en-US" sz="3800" dirty="0"/>
              <a:t>Questions?</a:t>
            </a:r>
          </a:p>
        </p:txBody>
      </p:sp>
    </p:spTree>
    <p:extLst>
      <p:ext uri="{BB962C8B-B14F-4D97-AF65-F5344CB8AC3E}">
        <p14:creationId xmlns:p14="http://schemas.microsoft.com/office/powerpoint/2010/main" xmlns="" val="42118025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4EAF17A-378C-49D5-A479-C71FF9D7F1E7}" type="slidenum">
              <a:rPr lang="en-US" smtClean="0"/>
              <a:pPr/>
              <a:t>4</a:t>
            </a:fld>
            <a:endParaRPr lang="en-US" dirty="0"/>
          </a:p>
        </p:txBody>
      </p:sp>
      <p:sp>
        <p:nvSpPr>
          <p:cNvPr id="2" name="Title 1"/>
          <p:cNvSpPr>
            <a:spLocks noGrp="1"/>
          </p:cNvSpPr>
          <p:nvPr>
            <p:ph type="title"/>
          </p:nvPr>
        </p:nvSpPr>
        <p:spPr>
          <a:xfrm>
            <a:off x="490780" y="237674"/>
            <a:ext cx="11125200" cy="889000"/>
          </a:xfrm>
        </p:spPr>
        <p:txBody>
          <a:bodyPr/>
          <a:lstStyle/>
          <a:p>
            <a:r>
              <a:rPr lang="en-US" sz="4000" b="1" dirty="0"/>
              <a:t>What is Docker?!?</a:t>
            </a:r>
          </a:p>
        </p:txBody>
      </p:sp>
      <p:sp>
        <p:nvSpPr>
          <p:cNvPr id="7"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
        <p:nvSpPr>
          <p:cNvPr id="3" name="Rectangle 2"/>
          <p:cNvSpPr/>
          <p:nvPr/>
        </p:nvSpPr>
        <p:spPr>
          <a:xfrm>
            <a:off x="490780" y="1666704"/>
            <a:ext cx="11166892" cy="4031873"/>
          </a:xfrm>
          <a:prstGeom prst="rect">
            <a:avLst/>
          </a:prstGeom>
        </p:spPr>
        <p:txBody>
          <a:bodyPr wrap="square">
            <a:spAutoFit/>
          </a:bodyPr>
          <a:lstStyle/>
          <a:p>
            <a:pPr>
              <a:defRPr/>
            </a:pPr>
            <a:r>
              <a:rPr lang="en-US" sz="3200" dirty="0"/>
              <a:t>Docker is an Open platform for developers and sysadmins to build, ship and run distributed applications.</a:t>
            </a:r>
          </a:p>
          <a:p>
            <a:pPr>
              <a:defRPr/>
            </a:pPr>
            <a:endParaRPr lang="en-US" sz="3200" dirty="0"/>
          </a:p>
          <a:p>
            <a:pPr>
              <a:defRPr/>
            </a:pPr>
            <a:r>
              <a:rPr lang="en-US" sz="3200" dirty="0"/>
              <a:t>It can run on most Linux distributions, Windows and Mac OS running Docker Engine (Toolbox).</a:t>
            </a:r>
          </a:p>
          <a:p>
            <a:pPr>
              <a:defRPr/>
            </a:pPr>
            <a:endParaRPr lang="en-US" sz="3200" dirty="0"/>
          </a:p>
          <a:p>
            <a:pPr>
              <a:defRPr/>
            </a:pPr>
            <a:r>
              <a:rPr lang="en-US" sz="3200" dirty="0"/>
              <a:t>It is supported by most of cloud providers and provide a popular Dev/Test, CI &amp; DevOps platform for many use cases.</a:t>
            </a:r>
          </a:p>
        </p:txBody>
      </p:sp>
    </p:spTree>
    <p:extLst>
      <p:ext uri="{BB962C8B-B14F-4D97-AF65-F5344CB8AC3E}">
        <p14:creationId xmlns:p14="http://schemas.microsoft.com/office/powerpoint/2010/main" xmlns="" val="21992452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4EAF17A-378C-49D5-A479-C71FF9D7F1E7}" type="slidenum">
              <a:rPr lang="en-US" smtClean="0"/>
              <a:pPr/>
              <a:t>5</a:t>
            </a:fld>
            <a:endParaRPr lang="en-US" dirty="0"/>
          </a:p>
        </p:txBody>
      </p:sp>
      <p:sp>
        <p:nvSpPr>
          <p:cNvPr id="2" name="Title 1"/>
          <p:cNvSpPr>
            <a:spLocks noGrp="1"/>
          </p:cNvSpPr>
          <p:nvPr>
            <p:ph type="title"/>
          </p:nvPr>
        </p:nvSpPr>
        <p:spPr>
          <a:xfrm>
            <a:off x="419132" y="179383"/>
            <a:ext cx="11125200" cy="889000"/>
          </a:xfrm>
        </p:spPr>
        <p:txBody>
          <a:bodyPr/>
          <a:lstStyle/>
          <a:p>
            <a:r>
              <a:rPr lang="en-US" sz="4000" b="1" dirty="0"/>
              <a:t>Docker Flow:</a:t>
            </a:r>
          </a:p>
        </p:txBody>
      </p:sp>
      <p:sp>
        <p:nvSpPr>
          <p:cNvPr id="7"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
        <p:nvSpPr>
          <p:cNvPr id="4" name="Oval 3"/>
          <p:cNvSpPr/>
          <p:nvPr/>
        </p:nvSpPr>
        <p:spPr>
          <a:xfrm>
            <a:off x="2045776" y="2123268"/>
            <a:ext cx="1487838" cy="1518834"/>
          </a:xfrm>
          <a:prstGeom prst="ellips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t>Image</a:t>
            </a:r>
          </a:p>
        </p:txBody>
      </p:sp>
      <p:sp>
        <p:nvSpPr>
          <p:cNvPr id="6" name="Rectangle 5"/>
          <p:cNvSpPr/>
          <p:nvPr/>
        </p:nvSpPr>
        <p:spPr>
          <a:xfrm>
            <a:off x="7413971" y="2548282"/>
            <a:ext cx="2004140" cy="655682"/>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t>Container</a:t>
            </a:r>
          </a:p>
        </p:txBody>
      </p:sp>
      <p:cxnSp>
        <p:nvCxnSpPr>
          <p:cNvPr id="9" name="Elbow Connector 8"/>
          <p:cNvCxnSpPr/>
          <p:nvPr/>
        </p:nvCxnSpPr>
        <p:spPr>
          <a:xfrm>
            <a:off x="2836188" y="3719594"/>
            <a:ext cx="743922" cy="464952"/>
          </a:xfrm>
          <a:prstGeom prst="bentConnector3">
            <a:avLst>
              <a:gd name="adj1" fmla="val -2083"/>
            </a:avLst>
          </a:prstGeom>
          <a:ln w="571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a:off x="2836186" y="4184546"/>
            <a:ext cx="743922" cy="464952"/>
          </a:xfrm>
          <a:prstGeom prst="bentConnector3">
            <a:avLst>
              <a:gd name="adj1" fmla="val -2083"/>
            </a:avLst>
          </a:prstGeom>
          <a:ln w="571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2836186" y="4603006"/>
            <a:ext cx="743922" cy="464952"/>
          </a:xfrm>
          <a:prstGeom prst="bentConnector3">
            <a:avLst>
              <a:gd name="adj1" fmla="val -2083"/>
            </a:avLst>
          </a:prstGeom>
          <a:ln w="571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42100" y="4014067"/>
            <a:ext cx="2728564" cy="356453"/>
          </a:xfrm>
          <a:prstGeom prst="rect">
            <a:avLst/>
          </a:prstGeom>
          <a:noFill/>
        </p:spPr>
        <p:txBody>
          <a:bodyPr wrap="square" lIns="0" tIns="0" rIns="0" bIns="0" rtlCol="0">
            <a:noAutofit/>
          </a:bodyPr>
          <a:lstStyle/>
          <a:p>
            <a:pPr>
              <a:lnSpc>
                <a:spcPct val="90000"/>
              </a:lnSpc>
            </a:pPr>
            <a:r>
              <a:rPr lang="en-US" sz="2400" b="1" dirty="0"/>
              <a:t>Operating System</a:t>
            </a:r>
          </a:p>
        </p:txBody>
      </p:sp>
      <p:sp>
        <p:nvSpPr>
          <p:cNvPr id="19" name="TextBox 18"/>
          <p:cNvSpPr txBox="1"/>
          <p:nvPr/>
        </p:nvSpPr>
        <p:spPr>
          <a:xfrm>
            <a:off x="3642099" y="4432523"/>
            <a:ext cx="2728564" cy="356453"/>
          </a:xfrm>
          <a:prstGeom prst="rect">
            <a:avLst/>
          </a:prstGeom>
          <a:noFill/>
        </p:spPr>
        <p:txBody>
          <a:bodyPr wrap="square" lIns="0" tIns="0" rIns="0" bIns="0" rtlCol="0">
            <a:noAutofit/>
          </a:bodyPr>
          <a:lstStyle/>
          <a:p>
            <a:pPr>
              <a:lnSpc>
                <a:spcPct val="90000"/>
              </a:lnSpc>
            </a:pPr>
            <a:r>
              <a:rPr lang="en-US" sz="2400" b="1" dirty="0"/>
              <a:t>Software</a:t>
            </a:r>
          </a:p>
        </p:txBody>
      </p:sp>
      <p:sp>
        <p:nvSpPr>
          <p:cNvPr id="20" name="TextBox 19"/>
          <p:cNvSpPr txBox="1"/>
          <p:nvPr/>
        </p:nvSpPr>
        <p:spPr>
          <a:xfrm>
            <a:off x="3642099" y="4850979"/>
            <a:ext cx="2728564" cy="356453"/>
          </a:xfrm>
          <a:prstGeom prst="rect">
            <a:avLst/>
          </a:prstGeom>
          <a:noFill/>
        </p:spPr>
        <p:txBody>
          <a:bodyPr wrap="square" lIns="0" tIns="0" rIns="0" bIns="0" rtlCol="0">
            <a:noAutofit/>
          </a:bodyPr>
          <a:lstStyle/>
          <a:p>
            <a:pPr>
              <a:lnSpc>
                <a:spcPct val="90000"/>
              </a:lnSpc>
            </a:pPr>
            <a:r>
              <a:rPr lang="en-US" sz="2400" b="1" dirty="0"/>
              <a:t>Application Code</a:t>
            </a:r>
          </a:p>
        </p:txBody>
      </p:sp>
      <p:cxnSp>
        <p:nvCxnSpPr>
          <p:cNvPr id="30" name="Straight Arrow Connector 29"/>
          <p:cNvCxnSpPr>
            <a:stCxn id="4" idx="6"/>
            <a:endCxn id="6" idx="1"/>
          </p:cNvCxnSpPr>
          <p:nvPr/>
        </p:nvCxnSpPr>
        <p:spPr>
          <a:xfrm flipV="1">
            <a:off x="3533614" y="2876123"/>
            <a:ext cx="3880357" cy="6562"/>
          </a:xfrm>
          <a:prstGeom prst="straightConnector1">
            <a:avLst/>
          </a:prstGeom>
          <a:ln w="571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037808" y="2570522"/>
            <a:ext cx="1348353" cy="305601"/>
          </a:xfrm>
          <a:prstGeom prst="rect">
            <a:avLst/>
          </a:prstGeom>
          <a:noFill/>
        </p:spPr>
        <p:txBody>
          <a:bodyPr wrap="square" lIns="0" tIns="0" rIns="0" bIns="0" rtlCol="0">
            <a:noAutofit/>
          </a:bodyPr>
          <a:lstStyle>
            <a:defPPr>
              <a:defRPr lang="en-US"/>
            </a:defPPr>
            <a:lvl1pPr>
              <a:lnSpc>
                <a:spcPct val="90000"/>
              </a:lnSpc>
              <a:defRPr sz="2400"/>
            </a:lvl1pPr>
          </a:lstStyle>
          <a:p>
            <a:r>
              <a:rPr lang="en-US" dirty="0"/>
              <a:t>Run</a:t>
            </a:r>
          </a:p>
        </p:txBody>
      </p:sp>
    </p:spTree>
    <p:extLst>
      <p:ext uri="{BB962C8B-B14F-4D97-AF65-F5344CB8AC3E}">
        <p14:creationId xmlns:p14="http://schemas.microsoft.com/office/powerpoint/2010/main" xmlns="" val="1644631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4EAF17A-378C-49D5-A479-C71FF9D7F1E7}" type="slidenum">
              <a:rPr lang="en-US" smtClean="0"/>
              <a:pPr/>
              <a:t>6</a:t>
            </a:fld>
            <a:endParaRPr lang="en-US" dirty="0"/>
          </a:p>
        </p:txBody>
      </p:sp>
      <p:sp>
        <p:nvSpPr>
          <p:cNvPr id="2" name="Title 1"/>
          <p:cNvSpPr>
            <a:spLocks noGrp="1"/>
          </p:cNvSpPr>
          <p:nvPr>
            <p:ph type="title"/>
          </p:nvPr>
        </p:nvSpPr>
        <p:spPr>
          <a:xfrm>
            <a:off x="417852" y="170646"/>
            <a:ext cx="11125200" cy="889000"/>
          </a:xfrm>
        </p:spPr>
        <p:txBody>
          <a:bodyPr/>
          <a:lstStyle/>
          <a:p>
            <a:r>
              <a:rPr lang="en-US" sz="4000" b="1" dirty="0"/>
              <a:t>Docker Flow:</a:t>
            </a:r>
          </a:p>
        </p:txBody>
      </p:sp>
      <p:sp>
        <p:nvSpPr>
          <p:cNvPr id="7"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
        <p:nvSpPr>
          <p:cNvPr id="4" name="Oval 3"/>
          <p:cNvSpPr/>
          <p:nvPr/>
        </p:nvSpPr>
        <p:spPr>
          <a:xfrm>
            <a:off x="5314023" y="2355470"/>
            <a:ext cx="1487838" cy="1518834"/>
          </a:xfrm>
          <a:prstGeom prst="ellips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t>Image</a:t>
            </a:r>
          </a:p>
        </p:txBody>
      </p:sp>
      <p:sp>
        <p:nvSpPr>
          <p:cNvPr id="6" name="Rectangle 5"/>
          <p:cNvSpPr/>
          <p:nvPr/>
        </p:nvSpPr>
        <p:spPr>
          <a:xfrm>
            <a:off x="9271871" y="2780484"/>
            <a:ext cx="2004140" cy="655682"/>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t>Container</a:t>
            </a:r>
          </a:p>
        </p:txBody>
      </p:sp>
      <p:cxnSp>
        <p:nvCxnSpPr>
          <p:cNvPr id="30" name="Straight Arrow Connector 29"/>
          <p:cNvCxnSpPr>
            <a:stCxn id="4" idx="6"/>
            <a:endCxn id="6" idx="1"/>
          </p:cNvCxnSpPr>
          <p:nvPr/>
        </p:nvCxnSpPr>
        <p:spPr>
          <a:xfrm flipV="1">
            <a:off x="6801861" y="3108325"/>
            <a:ext cx="2470010" cy="6562"/>
          </a:xfrm>
          <a:prstGeom prst="straightConnector1">
            <a:avLst/>
          </a:prstGeom>
          <a:ln w="571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15644" y="2802725"/>
            <a:ext cx="1348353" cy="305601"/>
          </a:xfrm>
          <a:prstGeom prst="rect">
            <a:avLst/>
          </a:prstGeom>
          <a:noFill/>
        </p:spPr>
        <p:txBody>
          <a:bodyPr wrap="square" lIns="0" tIns="0" rIns="0" bIns="0" rtlCol="0">
            <a:noAutofit/>
          </a:bodyPr>
          <a:lstStyle>
            <a:defPPr>
              <a:defRPr lang="en-US"/>
            </a:defPPr>
            <a:lvl1pPr>
              <a:lnSpc>
                <a:spcPct val="90000"/>
              </a:lnSpc>
              <a:defRPr sz="2400"/>
            </a:lvl1pPr>
          </a:lstStyle>
          <a:p>
            <a:r>
              <a:rPr lang="en-US" dirty="0"/>
              <a:t>Run</a:t>
            </a:r>
          </a:p>
        </p:txBody>
      </p:sp>
      <p:sp>
        <p:nvSpPr>
          <p:cNvPr id="8" name="Flowchart: Internal Storage 7"/>
          <p:cNvSpPr/>
          <p:nvPr/>
        </p:nvSpPr>
        <p:spPr>
          <a:xfrm>
            <a:off x="1710668" y="2231483"/>
            <a:ext cx="1906291" cy="2743472"/>
          </a:xfrm>
          <a:prstGeom prst="flowChartInternalStorag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TextBox 10"/>
          <p:cNvSpPr txBox="1"/>
          <p:nvPr/>
        </p:nvSpPr>
        <p:spPr>
          <a:xfrm>
            <a:off x="1840854" y="1844299"/>
            <a:ext cx="1906291" cy="356188"/>
          </a:xfrm>
          <a:prstGeom prst="rect">
            <a:avLst/>
          </a:prstGeom>
          <a:noFill/>
        </p:spPr>
        <p:txBody>
          <a:bodyPr wrap="square" lIns="0" tIns="0" rIns="0" bIns="0" rtlCol="0">
            <a:noAutofit/>
          </a:bodyPr>
          <a:lstStyle/>
          <a:p>
            <a:pPr>
              <a:lnSpc>
                <a:spcPct val="90000"/>
              </a:lnSpc>
            </a:pPr>
            <a:r>
              <a:rPr lang="en-US" sz="2800" dirty="0" err="1"/>
              <a:t>DockerFile</a:t>
            </a:r>
            <a:endParaRPr lang="en-US" sz="2800" dirty="0"/>
          </a:p>
        </p:txBody>
      </p:sp>
      <p:cxnSp>
        <p:nvCxnSpPr>
          <p:cNvPr id="13" name="Straight Connector 12"/>
          <p:cNvCxnSpPr/>
          <p:nvPr/>
        </p:nvCxnSpPr>
        <p:spPr>
          <a:xfrm>
            <a:off x="2023560" y="2579006"/>
            <a:ext cx="1280505" cy="0"/>
          </a:xfrm>
          <a:prstGeom prst="line">
            <a:avLst/>
          </a:prstGeom>
          <a:ln w="7620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36133" y="2780484"/>
            <a:ext cx="1280505" cy="0"/>
          </a:xfrm>
          <a:prstGeom prst="line">
            <a:avLst/>
          </a:prstGeom>
          <a:ln w="7620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36132" y="3002019"/>
            <a:ext cx="1280505" cy="0"/>
          </a:xfrm>
          <a:prstGeom prst="line">
            <a:avLst/>
          </a:prstGeom>
          <a:ln w="7620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36131" y="3278405"/>
            <a:ext cx="1280505" cy="0"/>
          </a:xfrm>
          <a:prstGeom prst="line">
            <a:avLst/>
          </a:prstGeom>
          <a:ln w="7620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023559" y="3518494"/>
            <a:ext cx="1280505" cy="0"/>
          </a:xfrm>
          <a:prstGeom prst="line">
            <a:avLst/>
          </a:prstGeom>
          <a:ln w="7620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020980" y="3769793"/>
            <a:ext cx="1280505" cy="0"/>
          </a:xfrm>
          <a:prstGeom prst="line">
            <a:avLst/>
          </a:prstGeom>
          <a:ln w="7620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33553" y="3971271"/>
            <a:ext cx="1280505" cy="0"/>
          </a:xfrm>
          <a:prstGeom prst="line">
            <a:avLst/>
          </a:prstGeom>
          <a:ln w="7620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033552" y="4192806"/>
            <a:ext cx="1280505" cy="0"/>
          </a:xfrm>
          <a:prstGeom prst="line">
            <a:avLst/>
          </a:prstGeom>
          <a:ln w="7620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4" idx="2"/>
          </p:cNvCxnSpPr>
          <p:nvPr/>
        </p:nvCxnSpPr>
        <p:spPr>
          <a:xfrm flipV="1">
            <a:off x="3616959" y="3114887"/>
            <a:ext cx="1697064" cy="488332"/>
          </a:xfrm>
          <a:prstGeom prst="straightConnector1">
            <a:avLst/>
          </a:prstGeom>
          <a:ln w="571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53073" y="2984931"/>
            <a:ext cx="914400" cy="586947"/>
          </a:xfrm>
          <a:prstGeom prst="rect">
            <a:avLst/>
          </a:prstGeom>
          <a:noFill/>
        </p:spPr>
        <p:txBody>
          <a:bodyPr wrap="square" lIns="0" tIns="0" rIns="0" bIns="0" rtlCol="0">
            <a:noAutofit/>
          </a:bodyPr>
          <a:lstStyle/>
          <a:p>
            <a:pPr>
              <a:lnSpc>
                <a:spcPct val="90000"/>
              </a:lnSpc>
            </a:pPr>
            <a:r>
              <a:rPr lang="en-US" sz="2400" dirty="0"/>
              <a:t>Build</a:t>
            </a:r>
          </a:p>
        </p:txBody>
      </p:sp>
    </p:spTree>
    <p:extLst>
      <p:ext uri="{BB962C8B-B14F-4D97-AF65-F5344CB8AC3E}">
        <p14:creationId xmlns:p14="http://schemas.microsoft.com/office/powerpoint/2010/main" xmlns="" val="30086673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330334" y="0"/>
            <a:ext cx="11125200" cy="889000"/>
          </a:xfrm>
        </p:spPr>
        <p:txBody>
          <a:bodyPr/>
          <a:lstStyle/>
          <a:p>
            <a:r>
              <a:rPr lang="en-US" altLang="en-US" sz="4000" b="1" dirty="0"/>
              <a:t>Docker Container Lifecycle</a:t>
            </a:r>
          </a:p>
        </p:txBody>
      </p:sp>
      <p:sp>
        <p:nvSpPr>
          <p:cNvPr id="29698" name="Rectangle 2"/>
          <p:cNvSpPr>
            <a:spLocks noGrp="1" noChangeArrowheads="1"/>
          </p:cNvSpPr>
          <p:nvPr>
            <p:ph idx="1"/>
          </p:nvPr>
        </p:nvSpPr>
        <p:spPr>
          <a:xfrm>
            <a:off x="1864665" y="1043983"/>
            <a:ext cx="11126522" cy="4419600"/>
          </a:xfrm>
        </p:spPr>
        <p:txBody>
          <a:bodyPr>
            <a:normAutofit fontScale="70000" lnSpcReduction="20000"/>
          </a:bodyPr>
          <a:lstStyle/>
          <a:p>
            <a:pPr lvl="1">
              <a:defRPr/>
            </a:pPr>
            <a:r>
              <a:rPr lang="en-US" sz="2000" dirty="0"/>
              <a:t>Conception  </a:t>
            </a:r>
          </a:p>
          <a:p>
            <a:pPr lvl="2">
              <a:defRPr/>
            </a:pPr>
            <a:r>
              <a:rPr lang="en-US" sz="1800" dirty="0"/>
              <a:t>BUILD an Image from a </a:t>
            </a:r>
            <a:r>
              <a:rPr lang="en-US" sz="1800" dirty="0" err="1"/>
              <a:t>Dockerfile</a:t>
            </a:r>
            <a:r>
              <a:rPr lang="en-US" sz="1800" dirty="0"/>
              <a:t>  </a:t>
            </a:r>
          </a:p>
          <a:p>
            <a:pPr lvl="1">
              <a:defRPr/>
            </a:pPr>
            <a:r>
              <a:rPr lang="en-US" sz="2000" dirty="0"/>
              <a:t>Birth  </a:t>
            </a:r>
          </a:p>
          <a:p>
            <a:pPr lvl="2">
              <a:defRPr/>
            </a:pPr>
            <a:r>
              <a:rPr lang="en-US" sz="1800" dirty="0"/>
              <a:t>RUN (</a:t>
            </a:r>
            <a:r>
              <a:rPr lang="en-US" sz="1800" dirty="0" err="1"/>
              <a:t>create+start</a:t>
            </a:r>
            <a:r>
              <a:rPr lang="en-US" sz="1800" dirty="0"/>
              <a:t>) a container  </a:t>
            </a:r>
          </a:p>
          <a:p>
            <a:pPr lvl="1">
              <a:defRPr/>
            </a:pPr>
            <a:r>
              <a:rPr lang="en-US" sz="2000" dirty="0"/>
              <a:t>Reproduction  </a:t>
            </a:r>
          </a:p>
          <a:p>
            <a:pPr lvl="2">
              <a:defRPr/>
            </a:pPr>
            <a:r>
              <a:rPr lang="en-US" sz="1800" dirty="0"/>
              <a:t>COMMIT (persist) a container to a new image  </a:t>
            </a:r>
          </a:p>
          <a:p>
            <a:pPr lvl="2">
              <a:defRPr/>
            </a:pPr>
            <a:r>
              <a:rPr lang="en-US" sz="1800" dirty="0"/>
              <a:t>RUN a new container from an image  </a:t>
            </a:r>
          </a:p>
          <a:p>
            <a:pPr lvl="1">
              <a:defRPr/>
            </a:pPr>
            <a:r>
              <a:rPr lang="en-US" sz="2000" dirty="0"/>
              <a:t>Sleep  </a:t>
            </a:r>
          </a:p>
          <a:p>
            <a:pPr lvl="2">
              <a:defRPr/>
            </a:pPr>
            <a:r>
              <a:rPr lang="en-US" sz="1800" dirty="0"/>
              <a:t>KILL a running container  </a:t>
            </a:r>
          </a:p>
          <a:p>
            <a:pPr lvl="1">
              <a:defRPr/>
            </a:pPr>
            <a:r>
              <a:rPr lang="en-US" sz="2000" dirty="0"/>
              <a:t>Wake  </a:t>
            </a:r>
          </a:p>
          <a:p>
            <a:pPr lvl="2">
              <a:defRPr/>
            </a:pPr>
            <a:r>
              <a:rPr lang="en-US" sz="1800" dirty="0"/>
              <a:t>START a stopped container  </a:t>
            </a:r>
          </a:p>
          <a:p>
            <a:pPr lvl="1">
              <a:defRPr/>
            </a:pPr>
            <a:r>
              <a:rPr lang="en-US" sz="2000" dirty="0"/>
              <a:t>Death  </a:t>
            </a:r>
          </a:p>
          <a:p>
            <a:pPr lvl="2">
              <a:defRPr/>
            </a:pPr>
            <a:r>
              <a:rPr lang="en-US" sz="1800" dirty="0"/>
              <a:t>RM (delete) a stopped container  </a:t>
            </a:r>
          </a:p>
          <a:p>
            <a:pPr lvl="1">
              <a:defRPr/>
            </a:pPr>
            <a:r>
              <a:rPr lang="en-US" sz="2000" dirty="0"/>
              <a:t>Extinction  </a:t>
            </a:r>
          </a:p>
          <a:p>
            <a:pPr lvl="2">
              <a:defRPr/>
            </a:pPr>
            <a:r>
              <a:rPr lang="en-US" sz="1800" dirty="0"/>
              <a:t>RMI a container image (delete image)</a:t>
            </a:r>
          </a:p>
        </p:txBody>
      </p:sp>
    </p:spTree>
    <p:extLst>
      <p:ext uri="{BB962C8B-B14F-4D97-AF65-F5344CB8AC3E}">
        <p14:creationId xmlns:p14="http://schemas.microsoft.com/office/powerpoint/2010/main" xmlns="" val="959692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4EAF17A-378C-49D5-A479-C71FF9D7F1E7}" type="slidenum">
              <a:rPr lang="en-US" smtClean="0"/>
              <a:pPr/>
              <a:t>8</a:t>
            </a:fld>
            <a:endParaRPr lang="en-US" dirty="0"/>
          </a:p>
        </p:txBody>
      </p:sp>
      <p:sp>
        <p:nvSpPr>
          <p:cNvPr id="6" name="Title 5"/>
          <p:cNvSpPr>
            <a:spLocks noGrp="1"/>
          </p:cNvSpPr>
          <p:nvPr>
            <p:ph type="title"/>
          </p:nvPr>
        </p:nvSpPr>
        <p:spPr>
          <a:xfrm>
            <a:off x="532000" y="2803144"/>
            <a:ext cx="11125200" cy="889000"/>
          </a:xfrm>
        </p:spPr>
        <p:txBody>
          <a:bodyPr>
            <a:normAutofit fontScale="90000"/>
          </a:bodyPr>
          <a:lstStyle/>
          <a:p>
            <a:pPr algn="ctr"/>
            <a:r>
              <a:rPr lang="en-US" sz="5400" dirty="0"/>
              <a:t>Basic Architecture and comparison to VM’s</a:t>
            </a:r>
          </a:p>
        </p:txBody>
      </p:sp>
      <p:sp>
        <p:nvSpPr>
          <p:cNvPr id="7" name="Footer Placeholder 3"/>
          <p:cNvSpPr txBox="1">
            <a:spLocks/>
          </p:cNvSpPr>
          <p:nvPr/>
        </p:nvSpPr>
        <p:spPr>
          <a:xfrm>
            <a:off x="5130800" y="6498166"/>
            <a:ext cx="3677096" cy="283634"/>
          </a:xfrm>
          <a:prstGeom prst="rect">
            <a:avLst/>
          </a:prstGeom>
          <a:solidFill>
            <a:srgbClr val="DCE4E4"/>
          </a:solidFill>
        </p:spPr>
        <p:txBody>
          <a:bodyPr vert="horz" wrap="none" lIns="0" tIns="0" rIns="0" bIns="0" rtlCol="0" anchor="ctr"/>
          <a:lstStyle>
            <a:defPPr>
              <a:defRPr lang="en-US"/>
            </a:defPPr>
            <a:lvl1pPr marL="0" algn="l" defTabSz="914400" rtl="0" eaLnBrk="1" latinLnBrk="0" hangingPunct="1">
              <a:defRPr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rgbClr val="5F5F5F">
                    <a:lumMod val="60000"/>
                    <a:lumOff val="40000"/>
                  </a:srgbClr>
                </a:solidFill>
              </a:rPr>
              <a:t>Copyright © </a:t>
            </a:r>
            <a:r>
              <a:rPr lang="en-US" b="1" dirty="0">
                <a:solidFill>
                  <a:srgbClr val="5F5F5F">
                    <a:lumMod val="60000"/>
                    <a:lumOff val="40000"/>
                  </a:srgbClr>
                </a:solidFill>
              </a:rPr>
              <a:t>2017 Oracle and/or its affiliates.  All rights reserved</a:t>
            </a:r>
          </a:p>
        </p:txBody>
      </p:sp>
    </p:spTree>
    <p:extLst>
      <p:ext uri="{BB962C8B-B14F-4D97-AF65-F5344CB8AC3E}">
        <p14:creationId xmlns:p14="http://schemas.microsoft.com/office/powerpoint/2010/main" xmlns="" val="1133600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531812" y="229643"/>
            <a:ext cx="11125200" cy="889000"/>
          </a:xfrm>
          <a:prstGeom prst="rect">
            <a:avLst/>
          </a:prstGeom>
        </p:spPr>
        <p:txBody>
          <a:bodyPr vert="horz" lIns="121868" tIns="121868" rIns="121868" bIns="121868" rtlCol="0" anchor="b" anchorCtr="0">
            <a:noAutofit/>
          </a:bodyPr>
          <a:lstStyle/>
          <a:p>
            <a:r>
              <a:rPr lang="en" dirty="0"/>
              <a:t>Virtual Machines vs. Containers</a:t>
            </a:r>
          </a:p>
        </p:txBody>
      </p:sp>
      <p:sp>
        <p:nvSpPr>
          <p:cNvPr id="2" name="Slide Number Placeholder 1"/>
          <p:cNvSpPr>
            <a:spLocks noGrp="1"/>
          </p:cNvSpPr>
          <p:nvPr>
            <p:ph type="sldNum" sz="quarter" idx="12"/>
          </p:nvPr>
        </p:nvSpPr>
        <p:spPr/>
        <p:txBody>
          <a:bodyPr/>
          <a:lstStyle/>
          <a:p>
            <a:fld id="{D4EAF17A-378C-49D5-A479-C71FF9D7F1E7}" type="slidenum">
              <a:rPr lang="en-US" smtClean="0"/>
              <a:pPr/>
              <a:t>9</a:t>
            </a:fld>
            <a:endParaRPr lang="en-US"/>
          </a:p>
        </p:txBody>
      </p:sp>
      <p:pic>
        <p:nvPicPr>
          <p:cNvPr id="250" name="Shape 250"/>
          <p:cNvPicPr preferRelativeResize="0"/>
          <p:nvPr/>
        </p:nvPicPr>
        <p:blipFill>
          <a:blip r:embed="rId3" cstate="print">
            <a:alphaModFix/>
          </a:blip>
          <a:stretch>
            <a:fillRect/>
          </a:stretch>
        </p:blipFill>
        <p:spPr>
          <a:xfrm>
            <a:off x="1667212" y="1295400"/>
            <a:ext cx="2781497" cy="3028276"/>
          </a:xfrm>
          <a:prstGeom prst="rect">
            <a:avLst/>
          </a:prstGeom>
          <a:noFill/>
          <a:ln>
            <a:noFill/>
          </a:ln>
        </p:spPr>
      </p:pic>
      <p:pic>
        <p:nvPicPr>
          <p:cNvPr id="251" name="Shape 251"/>
          <p:cNvPicPr preferRelativeResize="0"/>
          <p:nvPr/>
        </p:nvPicPr>
        <p:blipFill>
          <a:blip r:embed="rId4" cstate="print">
            <a:alphaModFix/>
          </a:blip>
          <a:stretch>
            <a:fillRect/>
          </a:stretch>
        </p:blipFill>
        <p:spPr>
          <a:xfrm>
            <a:off x="5661061" y="1307596"/>
            <a:ext cx="4168893" cy="3016080"/>
          </a:xfrm>
          <a:prstGeom prst="rect">
            <a:avLst/>
          </a:prstGeom>
          <a:noFill/>
          <a:ln>
            <a:noFill/>
          </a:ln>
        </p:spPr>
      </p:pic>
      <p:sp>
        <p:nvSpPr>
          <p:cNvPr id="252" name="Shape 252"/>
          <p:cNvSpPr txBox="1"/>
          <p:nvPr/>
        </p:nvSpPr>
        <p:spPr>
          <a:xfrm>
            <a:off x="1568342" y="4459337"/>
            <a:ext cx="3759421" cy="1142902"/>
          </a:xfrm>
          <a:prstGeom prst="rect">
            <a:avLst/>
          </a:prstGeom>
          <a:noFill/>
          <a:ln>
            <a:noFill/>
          </a:ln>
        </p:spPr>
        <p:txBody>
          <a:bodyPr lIns="121868" tIns="121868" rIns="121868" bIns="121868" anchor="t" anchorCtr="0">
            <a:noAutofit/>
          </a:bodyPr>
          <a:lstStyle/>
          <a:p>
            <a:r>
              <a:rPr lang="en" sz="2000" b="1" u="sng" dirty="0"/>
              <a:t>Virtual Machines</a:t>
            </a:r>
          </a:p>
          <a:p>
            <a:pPr marL="609448" indent="-389369">
              <a:buSzPct val="100000"/>
              <a:buChar char="●"/>
            </a:pPr>
            <a:r>
              <a:rPr lang="en" dirty="0"/>
              <a:t>Each virtual machine (VM) includes the app, the necessary binaries and libraries and an </a:t>
            </a:r>
            <a:r>
              <a:rPr lang="en" b="1" u="sng" dirty="0"/>
              <a:t>entire guest operating system </a:t>
            </a:r>
          </a:p>
        </p:txBody>
      </p:sp>
      <p:sp>
        <p:nvSpPr>
          <p:cNvPr id="253" name="Shape 253"/>
          <p:cNvSpPr txBox="1"/>
          <p:nvPr/>
        </p:nvSpPr>
        <p:spPr>
          <a:xfrm>
            <a:off x="5465661" y="4500433"/>
            <a:ext cx="6010572" cy="1684611"/>
          </a:xfrm>
          <a:prstGeom prst="rect">
            <a:avLst/>
          </a:prstGeom>
          <a:noFill/>
          <a:ln>
            <a:noFill/>
          </a:ln>
        </p:spPr>
        <p:txBody>
          <a:bodyPr lIns="121868" tIns="121868" rIns="121868" bIns="121868" anchor="t" anchorCtr="0">
            <a:noAutofit/>
          </a:bodyPr>
          <a:lstStyle/>
          <a:p>
            <a:r>
              <a:rPr lang="en" sz="2000" b="1" u="sng" dirty="0"/>
              <a:t>Containers</a:t>
            </a:r>
          </a:p>
          <a:p>
            <a:pPr marL="609448" indent="-389369">
              <a:buSzPct val="100000"/>
              <a:buChar char="●"/>
            </a:pPr>
            <a:r>
              <a:rPr lang="en" dirty="0"/>
              <a:t>Containers include the app &amp; all of its dependencies, but </a:t>
            </a:r>
            <a:r>
              <a:rPr lang="en" b="1" u="sng" dirty="0"/>
              <a:t>share the kernel </a:t>
            </a:r>
            <a:r>
              <a:rPr lang="en" dirty="0"/>
              <a:t>with other containers. </a:t>
            </a:r>
          </a:p>
          <a:p>
            <a:pPr marL="609448" indent="-389369">
              <a:buSzPct val="100000"/>
              <a:buChar char="●"/>
            </a:pPr>
            <a:r>
              <a:rPr lang="en" dirty="0"/>
              <a:t>Run as an isolated process in </a:t>
            </a:r>
            <a:r>
              <a:rPr lang="en" dirty="0" err="1"/>
              <a:t>userspace</a:t>
            </a:r>
            <a:r>
              <a:rPr lang="en" dirty="0"/>
              <a:t> on the host</a:t>
            </a:r>
            <a:r>
              <a:rPr lang="en-US" dirty="0"/>
              <a:t> OS</a:t>
            </a:r>
          </a:p>
          <a:p>
            <a:pPr marL="609448" indent="-389369">
              <a:buSzPct val="100000"/>
              <a:buChar char="●"/>
            </a:pPr>
            <a:r>
              <a:rPr lang="en" u="sng" dirty="0"/>
              <a:t>Not</a:t>
            </a:r>
            <a:r>
              <a:rPr lang="en" dirty="0"/>
              <a:t> tied to any specific infrastructure – containers run on any computer, infrastructure and cloud.</a:t>
            </a:r>
          </a:p>
        </p:txBody>
      </p:sp>
      <p:sp>
        <p:nvSpPr>
          <p:cNvPr id="254" name="Shape 254"/>
          <p:cNvSpPr/>
          <p:nvPr/>
        </p:nvSpPr>
        <p:spPr>
          <a:xfrm>
            <a:off x="1337633" y="1307596"/>
            <a:ext cx="261531" cy="1604381"/>
          </a:xfrm>
          <a:prstGeom prst="leftBrace">
            <a:avLst>
              <a:gd name="adj1" fmla="val 80721"/>
              <a:gd name="adj2" fmla="val 50000"/>
            </a:avLst>
          </a:prstGeom>
          <a:no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255" name="Shape 255"/>
          <p:cNvSpPr txBox="1"/>
          <p:nvPr/>
        </p:nvSpPr>
        <p:spPr>
          <a:xfrm>
            <a:off x="805671" y="1873065"/>
            <a:ext cx="641833" cy="430686"/>
          </a:xfrm>
          <a:prstGeom prst="rect">
            <a:avLst/>
          </a:prstGeom>
          <a:noFill/>
          <a:ln>
            <a:noFill/>
          </a:ln>
        </p:spPr>
        <p:txBody>
          <a:bodyPr lIns="121868" tIns="121868" rIns="121868" bIns="121868" anchor="t" anchorCtr="0">
            <a:noAutofit/>
          </a:bodyPr>
          <a:lstStyle/>
          <a:p>
            <a:r>
              <a:rPr lang="en" sz="1333"/>
              <a:t>VMs</a:t>
            </a:r>
          </a:p>
        </p:txBody>
      </p:sp>
      <p:sp>
        <p:nvSpPr>
          <p:cNvPr id="256" name="Shape 256"/>
          <p:cNvSpPr/>
          <p:nvPr/>
        </p:nvSpPr>
        <p:spPr>
          <a:xfrm>
            <a:off x="9983881" y="1307596"/>
            <a:ext cx="160358" cy="966148"/>
          </a:xfrm>
          <a:prstGeom prst="rightBrace">
            <a:avLst>
              <a:gd name="adj1" fmla="val 143267"/>
              <a:gd name="adj2" fmla="val 50000"/>
            </a:avLst>
          </a:prstGeom>
          <a:no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257" name="Shape 257"/>
          <p:cNvSpPr txBox="1"/>
          <p:nvPr/>
        </p:nvSpPr>
        <p:spPr>
          <a:xfrm>
            <a:off x="10298166" y="1575327"/>
            <a:ext cx="1358846" cy="430686"/>
          </a:xfrm>
          <a:prstGeom prst="rect">
            <a:avLst/>
          </a:prstGeom>
          <a:noFill/>
          <a:ln>
            <a:noFill/>
          </a:ln>
        </p:spPr>
        <p:txBody>
          <a:bodyPr lIns="121868" tIns="121868" rIns="121868" bIns="121868" anchor="t" anchorCtr="0">
            <a:noAutofit/>
          </a:bodyPr>
          <a:lstStyle/>
          <a:p>
            <a:r>
              <a:rPr lang="en" sz="1333"/>
              <a:t>Containers</a:t>
            </a:r>
          </a:p>
        </p:txBody>
      </p:sp>
    </p:spTree>
    <p:extLst>
      <p:ext uri="{BB962C8B-B14F-4D97-AF65-F5344CB8AC3E}">
        <p14:creationId xmlns:p14="http://schemas.microsoft.com/office/powerpoint/2010/main" xmlns="" val="1448055875"/>
      </p:ext>
    </p:extLst>
  </p:cSld>
  <p:clrMapOvr>
    <a:masterClrMapping/>
  </p:clrMapOvr>
  <p:transition spd="slow">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19772</TotalTime>
  <Words>2227</Words>
  <Application>Microsoft Office PowerPoint</Application>
  <PresentationFormat>Custom</PresentationFormat>
  <Paragraphs>462</Paragraphs>
  <Slides>32</Slides>
  <Notes>22</Notes>
  <HiddenSlides>15</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Facet</vt:lpstr>
      <vt:lpstr> Intro to Docker Containers</vt:lpstr>
      <vt:lpstr>Program Agenda</vt:lpstr>
      <vt:lpstr>Docker Introduction</vt:lpstr>
      <vt:lpstr>What is Docker?!?</vt:lpstr>
      <vt:lpstr>Docker Flow:</vt:lpstr>
      <vt:lpstr>Docker Flow:</vt:lpstr>
      <vt:lpstr>Docker Container Lifecycle</vt:lpstr>
      <vt:lpstr>Basic Architecture and comparison to VM’s</vt:lpstr>
      <vt:lpstr>Virtual Machines vs. Containers</vt:lpstr>
      <vt:lpstr>Docker Images</vt:lpstr>
      <vt:lpstr>Docker Architecture</vt:lpstr>
      <vt:lpstr>Docker Engine</vt:lpstr>
      <vt:lpstr>Docker Features…. </vt:lpstr>
      <vt:lpstr>Common Terms and commands:</vt:lpstr>
      <vt:lpstr>Dockerfile ……</vt:lpstr>
      <vt:lpstr>Dockerfile – Text file (recipe) used to create Docker images</vt:lpstr>
      <vt:lpstr>Slide 17</vt:lpstr>
      <vt:lpstr>How to Build a Docker image</vt:lpstr>
      <vt:lpstr>Docker Hub</vt:lpstr>
      <vt:lpstr>Docker CLI – Common / useful commands</vt:lpstr>
      <vt:lpstr>Docker Run</vt:lpstr>
      <vt:lpstr>Docker Compose</vt:lpstr>
      <vt:lpstr>Why Docker is Hot</vt:lpstr>
      <vt:lpstr>Why Docker is Hot – Its simple, Devs love it</vt:lpstr>
      <vt:lpstr>Why Containers?</vt:lpstr>
      <vt:lpstr>The Docker DevOps Cycle </vt:lpstr>
      <vt:lpstr>Containers are Portable, but How about Advanced Functions</vt:lpstr>
      <vt:lpstr>Use Cases</vt:lpstr>
      <vt:lpstr>Excellent Use Cases for Containers</vt:lpstr>
      <vt:lpstr>How Containers are Being Used – Survey Says:</vt:lpstr>
      <vt:lpstr>Common Terms and commands:</vt:lpstr>
      <vt:lpstr>Slide 32</vt:lpstr>
    </vt:vector>
  </TitlesOfParts>
  <Company>Oracle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The Presentation Company</dc:creator>
  <cp:lastModifiedBy>Bujji</cp:lastModifiedBy>
  <cp:revision>1006</cp:revision>
  <cp:lastPrinted>2014-07-16T02:22:57Z</cp:lastPrinted>
  <dcterms:created xsi:type="dcterms:W3CDTF">2014-04-23T00:57:37Z</dcterms:created>
  <dcterms:modified xsi:type="dcterms:W3CDTF">2020-01-04T05:15:41Z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