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4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0850" y="553720"/>
            <a:ext cx="41021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1550" y="553720"/>
            <a:ext cx="56007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289" y="1569719"/>
            <a:ext cx="823722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-ci.org/display/JENKINS/Standard+Security+Setu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-ci.org/display/JENKINS/Validating+String+Parameter+Plugin" TargetMode="External"/><Relationship Id="rId2" Type="http://schemas.openxmlformats.org/officeDocument/2006/relationships/hyperlink" Target="https://wiki.jenkins-ci.org/display/JENKINS/NodeLabel+Parameter+Plu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jenkins-ci.org/display/JENKINS/Git+Plugin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platypiventures.com/perl/presen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" y="1170940"/>
            <a:ext cx="86683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Jenkins</a:t>
            </a:r>
            <a:r>
              <a:rPr lang="en-US" sz="5400" spc="-5" dirty="0"/>
              <a:t> </a:t>
            </a:r>
            <a:r>
              <a:rPr sz="5400" spc="-10" dirty="0"/>
              <a:t>: </a:t>
            </a:r>
            <a:r>
              <a:rPr sz="5400" spc="-5" dirty="0"/>
              <a:t>Getting</a:t>
            </a:r>
            <a:r>
              <a:rPr sz="5400" spc="-60" dirty="0"/>
              <a:t> </a:t>
            </a:r>
            <a:r>
              <a:rPr sz="5400" spc="-10" dirty="0"/>
              <a:t>Started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2172970" y="2419350"/>
            <a:ext cx="572389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By</a:t>
            </a:r>
            <a:endParaRPr lang="en-US" sz="3200" dirty="0">
              <a:latin typeface="Arial"/>
              <a:cs typeface="Arial"/>
            </a:endParaRPr>
          </a:p>
          <a:p>
            <a:pPr marL="8255" algn="ctr">
              <a:lnSpc>
                <a:spcPct val="100000"/>
              </a:lnSpc>
              <a:spcBef>
                <a:spcPts val="100"/>
              </a:spcBef>
            </a:pPr>
            <a:endParaRPr lang="en-US" sz="3200" dirty="0">
              <a:latin typeface="Arial"/>
              <a:cs typeface="Arial"/>
            </a:endParaRPr>
          </a:p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Arial"/>
                <a:cs typeface="Arial"/>
              </a:rPr>
              <a:t>Ramana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030" y="586740"/>
            <a:ext cx="8755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Installing </a:t>
            </a:r>
            <a:r>
              <a:rPr sz="4000" spc="-10" dirty="0"/>
              <a:t>and Configuring</a:t>
            </a:r>
            <a:r>
              <a:rPr sz="4000" spc="-25" dirty="0"/>
              <a:t> </a:t>
            </a:r>
            <a:r>
              <a:rPr sz="4000" spc="-10" dirty="0"/>
              <a:t>Jenkins...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66419" y="182499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419" y="301497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419" y="420497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419" y="495680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40" y="1729739"/>
            <a:ext cx="8327390" cy="42475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1343660">
              <a:lnSpc>
                <a:spcPts val="2480"/>
              </a:lnSpc>
              <a:spcBef>
                <a:spcPts val="325"/>
              </a:spcBef>
            </a:pPr>
            <a:r>
              <a:rPr sz="2200" spc="-5" dirty="0">
                <a:latin typeface="Arial"/>
                <a:cs typeface="Arial"/>
              </a:rPr>
              <a:t>Download </a:t>
            </a:r>
            <a:r>
              <a:rPr sz="2200" dirty="0">
                <a:latin typeface="Arial"/>
                <a:cs typeface="Arial"/>
              </a:rPr>
              <a:t>Jenkins: </a:t>
            </a:r>
            <a:r>
              <a:rPr sz="2200" spc="-5" dirty="0">
                <a:latin typeface="Arial"/>
                <a:cs typeface="Arial"/>
              </a:rPr>
              <a:t>Open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official </a:t>
            </a:r>
            <a:r>
              <a:rPr sz="2200" dirty="0">
                <a:latin typeface="Arial"/>
                <a:cs typeface="Arial"/>
              </a:rPr>
              <a:t>website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Jenkins :  </a:t>
            </a:r>
            <a:r>
              <a:rPr sz="2200" spc="-5" dirty="0">
                <a:latin typeface="Arial"/>
                <a:cs typeface="Arial"/>
              </a:rPr>
              <a:t>https://jenkins.io/index.html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200" dirty="0">
                <a:latin typeface="Arial"/>
                <a:cs typeface="Arial"/>
              </a:rPr>
              <a:t>Click on </a:t>
            </a:r>
            <a:r>
              <a:rPr sz="2200" spc="-5" dirty="0">
                <a:latin typeface="Arial"/>
                <a:cs typeface="Arial"/>
              </a:rPr>
              <a:t>Download Jenkins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download the </a:t>
            </a:r>
            <a:r>
              <a:rPr sz="2200" spc="-50" dirty="0">
                <a:latin typeface="Arial"/>
                <a:cs typeface="Arial"/>
              </a:rPr>
              <a:t>LTS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Release.</a:t>
            </a:r>
            <a:endParaRPr sz="2200">
              <a:latin typeface="Arial"/>
              <a:cs typeface="Arial"/>
            </a:endParaRPr>
          </a:p>
          <a:p>
            <a:pPr marL="12700" marR="634365">
              <a:lnSpc>
                <a:spcPts val="2480"/>
              </a:lnSpc>
              <a:spcBef>
                <a:spcPts val="1015"/>
              </a:spcBef>
            </a:pPr>
            <a:r>
              <a:rPr sz="2200" spc="-5" dirty="0">
                <a:latin typeface="Arial"/>
                <a:cs typeface="Arial"/>
              </a:rPr>
              <a:t>From the </a:t>
            </a:r>
            <a:r>
              <a:rPr sz="2200" spc="5" dirty="0">
                <a:latin typeface="Arial"/>
                <a:cs typeface="Arial"/>
              </a:rPr>
              <a:t>command </a:t>
            </a:r>
            <a:r>
              <a:rPr sz="2200" dirty="0">
                <a:latin typeface="Arial"/>
                <a:cs typeface="Arial"/>
              </a:rPr>
              <a:t>prompt, browse to </a:t>
            </a:r>
            <a:r>
              <a:rPr sz="2200" spc="-5" dirty="0">
                <a:latin typeface="Arial"/>
                <a:cs typeface="Arial"/>
              </a:rPr>
              <a:t>the directory where the  jenkins.war </a:t>
            </a:r>
            <a:r>
              <a:rPr sz="2200" dirty="0">
                <a:latin typeface="Arial"/>
                <a:cs typeface="Arial"/>
              </a:rPr>
              <a:t>file is </a:t>
            </a:r>
            <a:r>
              <a:rPr sz="2200" spc="-5" dirty="0">
                <a:latin typeface="Arial"/>
                <a:cs typeface="Arial"/>
              </a:rPr>
              <a:t>present. </a:t>
            </a:r>
            <a:r>
              <a:rPr sz="2200" dirty="0">
                <a:latin typeface="Arial"/>
                <a:cs typeface="Arial"/>
              </a:rPr>
              <a:t>Run the </a:t>
            </a:r>
            <a:r>
              <a:rPr sz="2200" spc="-5" dirty="0">
                <a:latin typeface="Arial"/>
                <a:cs typeface="Arial"/>
              </a:rPr>
              <a:t>following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command: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200" spc="-5" dirty="0">
                <a:latin typeface="Arial"/>
                <a:cs typeface="Arial"/>
              </a:rPr>
              <a:t>java -jar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jenkins.war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470"/>
              </a:lnSpc>
              <a:spcBef>
                <a:spcPts val="1035"/>
              </a:spcBef>
            </a:pPr>
            <a:r>
              <a:rPr sz="2200" spc="-5" dirty="0">
                <a:latin typeface="Arial"/>
                <a:cs typeface="Arial"/>
              </a:rPr>
              <a:t>Extraction of the </a:t>
            </a:r>
            <a:r>
              <a:rPr sz="2200" dirty="0">
                <a:latin typeface="Arial"/>
                <a:cs typeface="Arial"/>
              </a:rPr>
              <a:t>war file is </a:t>
            </a:r>
            <a:r>
              <a:rPr sz="2200" spc="-5" dirty="0">
                <a:latin typeface="Arial"/>
                <a:cs typeface="Arial"/>
              </a:rPr>
              <a:t>done </a:t>
            </a:r>
            <a:r>
              <a:rPr sz="2200" dirty="0">
                <a:latin typeface="Arial"/>
                <a:cs typeface="Arial"/>
              </a:rPr>
              <a:t>by an embedded </a:t>
            </a:r>
            <a:r>
              <a:rPr sz="2200" spc="-5" dirty="0">
                <a:latin typeface="Arial"/>
                <a:cs typeface="Arial"/>
              </a:rPr>
              <a:t>webserver </a:t>
            </a:r>
            <a:r>
              <a:rPr sz="2200" dirty="0">
                <a:latin typeface="Arial"/>
                <a:cs typeface="Arial"/>
              </a:rPr>
              <a:t>called  </a:t>
            </a:r>
            <a:r>
              <a:rPr sz="2200" spc="-5" dirty="0">
                <a:latin typeface="Arial"/>
                <a:cs typeface="Arial"/>
              </a:rPr>
              <a:t>winstone.</a:t>
            </a:r>
            <a:endParaRPr sz="2200">
              <a:latin typeface="Arial"/>
              <a:cs typeface="Arial"/>
            </a:endParaRPr>
          </a:p>
          <a:p>
            <a:pPr marL="12700" marR="120014">
              <a:lnSpc>
                <a:spcPts val="2470"/>
              </a:lnSpc>
              <a:spcBef>
                <a:spcPts val="980"/>
              </a:spcBef>
            </a:pPr>
            <a:r>
              <a:rPr sz="2200" spc="-5" dirty="0">
                <a:latin typeface="Arial"/>
                <a:cs typeface="Arial"/>
              </a:rPr>
              <a:t>Jenkins </a:t>
            </a:r>
            <a:r>
              <a:rPr sz="2200" dirty="0">
                <a:latin typeface="Arial"/>
                <a:cs typeface="Arial"/>
              </a:rPr>
              <a:t>by </a:t>
            </a:r>
            <a:r>
              <a:rPr sz="2200" spc="-5" dirty="0">
                <a:latin typeface="Arial"/>
                <a:cs typeface="Arial"/>
              </a:rPr>
              <a:t>default runs </a:t>
            </a:r>
            <a:r>
              <a:rPr sz="2200" dirty="0">
                <a:latin typeface="Arial"/>
                <a:cs typeface="Arial"/>
              </a:rPr>
              <a:t>on </a:t>
            </a:r>
            <a:r>
              <a:rPr sz="2200" spc="-5" dirty="0">
                <a:latin typeface="Arial"/>
                <a:cs typeface="Arial"/>
              </a:rPr>
              <a:t>port 8080, but </a:t>
            </a:r>
            <a:r>
              <a:rPr sz="2200" spc="5" dirty="0">
                <a:latin typeface="Arial"/>
                <a:cs typeface="Arial"/>
              </a:rPr>
              <a:t>we </a:t>
            </a:r>
            <a:r>
              <a:rPr sz="2200" dirty="0">
                <a:latin typeface="Arial"/>
                <a:cs typeface="Arial"/>
              </a:rPr>
              <a:t>can run it on </a:t>
            </a:r>
            <a:r>
              <a:rPr sz="2200" spc="-10" dirty="0">
                <a:latin typeface="Arial"/>
                <a:cs typeface="Arial"/>
              </a:rPr>
              <a:t>different  </a:t>
            </a:r>
            <a:r>
              <a:rPr sz="2200" spc="-5" dirty="0">
                <a:latin typeface="Arial"/>
                <a:cs typeface="Arial"/>
              </a:rPr>
              <a:t>port </a:t>
            </a:r>
            <a:r>
              <a:rPr sz="2200" dirty="0">
                <a:latin typeface="Arial"/>
                <a:cs typeface="Arial"/>
              </a:rPr>
              <a:t>by issuing </a:t>
            </a:r>
            <a:r>
              <a:rPr sz="2200" spc="-5" dirty="0">
                <a:latin typeface="Arial"/>
                <a:cs typeface="Arial"/>
              </a:rPr>
              <a:t>following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command: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200" spc="-5" dirty="0">
                <a:latin typeface="Arial"/>
                <a:cs typeface="Arial"/>
              </a:rPr>
              <a:t>java -jar jenkins.war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--httpPort=8181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030" y="586740"/>
            <a:ext cx="8755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Installing </a:t>
            </a:r>
            <a:r>
              <a:rPr sz="4000" spc="-10" dirty="0"/>
              <a:t>and Configuring</a:t>
            </a:r>
            <a:r>
              <a:rPr sz="4000" spc="-25" dirty="0"/>
              <a:t> </a:t>
            </a:r>
            <a:r>
              <a:rPr sz="4000" spc="-10" dirty="0"/>
              <a:t>Jenkins...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80390" y="184023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40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390" y="2743199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40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90" y="402209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40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630" y="1723389"/>
            <a:ext cx="8336915" cy="351472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ts val="2970"/>
              </a:lnSpc>
              <a:spcBef>
                <a:spcPts val="384"/>
              </a:spcBef>
              <a:tabLst>
                <a:tab pos="5271135" algn="l"/>
              </a:tabLst>
            </a:pPr>
            <a:r>
              <a:rPr sz="2650" spc="-5" dirty="0">
                <a:latin typeface="Arial"/>
                <a:cs typeface="Arial"/>
              </a:rPr>
              <a:t>Open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00007F"/>
                </a:solidFill>
                <a:latin typeface="Arial"/>
                <a:cs typeface="Arial"/>
              </a:rPr>
              <a:t>http://localhost:8080/jenkins	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5" dirty="0">
                <a:latin typeface="Arial"/>
                <a:cs typeface="Arial"/>
              </a:rPr>
              <a:t>check </a:t>
            </a:r>
            <a:r>
              <a:rPr sz="2650" spc="-5" dirty="0">
                <a:latin typeface="Arial"/>
                <a:cs typeface="Arial"/>
              </a:rPr>
              <a:t>the</a:t>
            </a:r>
            <a:r>
              <a:rPr sz="2650" spc="-8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Jenkins  Dashboard.</a:t>
            </a:r>
            <a:endParaRPr sz="2650">
              <a:latin typeface="Arial"/>
              <a:cs typeface="Arial"/>
            </a:endParaRPr>
          </a:p>
          <a:p>
            <a:pPr marL="12700" marR="377825" indent="92710">
              <a:lnSpc>
                <a:spcPct val="93200"/>
              </a:lnSpc>
              <a:spcBef>
                <a:spcPts val="1110"/>
              </a:spcBef>
            </a:pPr>
            <a:r>
              <a:rPr sz="2650" spc="-30" dirty="0">
                <a:latin typeface="Arial"/>
                <a:cs typeface="Arial"/>
              </a:rPr>
              <a:t>We </a:t>
            </a:r>
            <a:r>
              <a:rPr sz="2650" spc="5" dirty="0">
                <a:latin typeface="Arial"/>
                <a:cs typeface="Arial"/>
              </a:rPr>
              <a:t>can </a:t>
            </a:r>
            <a:r>
              <a:rPr sz="2650" dirty="0">
                <a:latin typeface="Arial"/>
                <a:cs typeface="Arial"/>
              </a:rPr>
              <a:t>now </a:t>
            </a:r>
            <a:r>
              <a:rPr sz="2650" spc="-5" dirty="0">
                <a:latin typeface="Arial"/>
                <a:cs typeface="Arial"/>
              </a:rPr>
              <a:t>get the </a:t>
            </a:r>
            <a:r>
              <a:rPr sz="2650" dirty="0">
                <a:latin typeface="Arial"/>
                <a:cs typeface="Arial"/>
              </a:rPr>
              <a:t>Jenkins-git </a:t>
            </a:r>
            <a:r>
              <a:rPr sz="2650" spc="-5" dirty="0">
                <a:latin typeface="Arial"/>
                <a:cs typeface="Arial"/>
              </a:rPr>
              <a:t>setup enabled </a:t>
            </a:r>
            <a:r>
              <a:rPr sz="2650" dirty="0">
                <a:latin typeface="Arial"/>
                <a:cs typeface="Arial"/>
              </a:rPr>
              <a:t>by  clicking </a:t>
            </a:r>
            <a:r>
              <a:rPr sz="2650" spc="-5" dirty="0">
                <a:latin typeface="Arial"/>
                <a:cs typeface="Arial"/>
              </a:rPr>
              <a:t>the Manage </a:t>
            </a:r>
            <a:r>
              <a:rPr sz="2650" dirty="0">
                <a:latin typeface="Arial"/>
                <a:cs typeface="Arial"/>
              </a:rPr>
              <a:t>Jenkins </a:t>
            </a:r>
            <a:r>
              <a:rPr sz="2650" spc="-5" dirty="0">
                <a:latin typeface="Arial"/>
                <a:cs typeface="Arial"/>
              </a:rPr>
              <a:t>option </a:t>
            </a:r>
            <a:r>
              <a:rPr sz="2650" dirty="0">
                <a:latin typeface="Arial"/>
                <a:cs typeface="Arial"/>
              </a:rPr>
              <a:t>and </a:t>
            </a:r>
            <a:r>
              <a:rPr sz="2650" spc="-5" dirty="0">
                <a:latin typeface="Arial"/>
                <a:cs typeface="Arial"/>
              </a:rPr>
              <a:t>then </a:t>
            </a:r>
            <a:r>
              <a:rPr sz="2650" dirty="0">
                <a:latin typeface="Arial"/>
                <a:cs typeface="Arial"/>
              </a:rPr>
              <a:t>click </a:t>
            </a:r>
            <a:r>
              <a:rPr sz="2650" spc="-5" dirty="0">
                <a:latin typeface="Arial"/>
                <a:cs typeface="Arial"/>
              </a:rPr>
              <a:t>the  </a:t>
            </a:r>
            <a:r>
              <a:rPr sz="2650" spc="-10" dirty="0">
                <a:latin typeface="Arial"/>
                <a:cs typeface="Arial"/>
              </a:rPr>
              <a:t>Available </a:t>
            </a:r>
            <a:r>
              <a:rPr sz="2650" spc="-5" dirty="0">
                <a:latin typeface="Arial"/>
                <a:cs typeface="Arial"/>
              </a:rPr>
              <a:t>tab </a:t>
            </a:r>
            <a:r>
              <a:rPr sz="2650" dirty="0">
                <a:latin typeface="Arial"/>
                <a:cs typeface="Arial"/>
              </a:rPr>
              <a:t>and </a:t>
            </a:r>
            <a:r>
              <a:rPr sz="2650" spc="-5" dirty="0">
                <a:latin typeface="Arial"/>
                <a:cs typeface="Arial"/>
              </a:rPr>
              <a:t>enter the </a:t>
            </a:r>
            <a:r>
              <a:rPr sz="2650" dirty="0">
                <a:latin typeface="Arial"/>
                <a:cs typeface="Arial"/>
              </a:rPr>
              <a:t>search </a:t>
            </a:r>
            <a:r>
              <a:rPr sz="2650" spc="-5" dirty="0">
                <a:latin typeface="Arial"/>
                <a:cs typeface="Arial"/>
              </a:rPr>
              <a:t>keyword ie;</a:t>
            </a:r>
            <a:r>
              <a:rPr sz="2650" spc="-6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git.</a:t>
            </a:r>
            <a:endParaRPr sz="2650">
              <a:latin typeface="Arial"/>
              <a:cs typeface="Arial"/>
            </a:endParaRPr>
          </a:p>
          <a:p>
            <a:pPr marL="12700" marR="290195">
              <a:lnSpc>
                <a:spcPts val="2960"/>
              </a:lnSpc>
              <a:spcBef>
                <a:spcPts val="1240"/>
              </a:spcBef>
            </a:pPr>
            <a:r>
              <a:rPr sz="2650" spc="-5" dirty="0">
                <a:latin typeface="Arial"/>
                <a:cs typeface="Arial"/>
              </a:rPr>
              <a:t>Install the </a:t>
            </a:r>
            <a:r>
              <a:rPr sz="2650" dirty="0">
                <a:latin typeface="Arial"/>
                <a:cs typeface="Arial"/>
              </a:rPr>
              <a:t>git </a:t>
            </a:r>
            <a:r>
              <a:rPr sz="2650" spc="-5" dirty="0">
                <a:latin typeface="Arial"/>
                <a:cs typeface="Arial"/>
              </a:rPr>
              <a:t>plugin </a:t>
            </a:r>
            <a:r>
              <a:rPr sz="2650" dirty="0">
                <a:latin typeface="Arial"/>
                <a:cs typeface="Arial"/>
              </a:rPr>
              <a:t>and </a:t>
            </a:r>
            <a:r>
              <a:rPr sz="2650" spc="-5" dirty="0">
                <a:latin typeface="Arial"/>
                <a:cs typeface="Arial"/>
              </a:rPr>
              <a:t>restart </a:t>
            </a:r>
            <a:r>
              <a:rPr sz="2650" dirty="0">
                <a:latin typeface="Arial"/>
                <a:cs typeface="Arial"/>
              </a:rPr>
              <a:t>Jenkins by </a:t>
            </a:r>
            <a:r>
              <a:rPr sz="2650" spc="-5" dirty="0">
                <a:latin typeface="Arial"/>
                <a:cs typeface="Arial"/>
              </a:rPr>
              <a:t>issuing this  </a:t>
            </a:r>
            <a:r>
              <a:rPr sz="2650" spc="5" dirty="0">
                <a:latin typeface="Arial"/>
                <a:cs typeface="Arial"/>
              </a:rPr>
              <a:t>command </a:t>
            </a:r>
            <a:r>
              <a:rPr sz="2650" dirty="0">
                <a:latin typeface="Arial"/>
                <a:cs typeface="Arial"/>
              </a:rPr>
              <a:t>in </a:t>
            </a:r>
            <a:r>
              <a:rPr sz="2650" spc="-5" dirty="0">
                <a:latin typeface="Arial"/>
                <a:cs typeface="Arial"/>
              </a:rPr>
              <a:t>the</a:t>
            </a:r>
            <a:r>
              <a:rPr sz="2650" spc="-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browser: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650" spc="-5" dirty="0">
                <a:solidFill>
                  <a:srgbClr val="00007F"/>
                </a:solidFill>
                <a:latin typeface="Arial"/>
                <a:cs typeface="Arial"/>
              </a:rPr>
              <a:t>http://localhost:8080/jenkins/restart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0" y="553720"/>
            <a:ext cx="3599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new</a:t>
            </a:r>
            <a:r>
              <a:rPr spc="-325" dirty="0"/>
              <a:t> </a:t>
            </a:r>
            <a:r>
              <a:rPr spc="-5" dirty="0"/>
              <a:t>Jenkins</a:t>
            </a:r>
          </a:p>
        </p:txBody>
      </p:sp>
      <p:sp>
        <p:nvSpPr>
          <p:cNvPr id="3" name="object 3"/>
          <p:cNvSpPr/>
          <p:nvPr/>
        </p:nvSpPr>
        <p:spPr>
          <a:xfrm>
            <a:off x="1465580" y="1403350"/>
            <a:ext cx="7129780" cy="5546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579" y="553720"/>
            <a:ext cx="4095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Manage</a:t>
            </a:r>
            <a:r>
              <a:rPr spc="-75" dirty="0"/>
              <a:t> </a:t>
            </a:r>
            <a:r>
              <a:rPr spc="-5" dirty="0"/>
              <a:t>Jenkins</a:t>
            </a:r>
          </a:p>
        </p:txBody>
      </p:sp>
      <p:sp>
        <p:nvSpPr>
          <p:cNvPr id="3" name="object 3"/>
          <p:cNvSpPr/>
          <p:nvPr/>
        </p:nvSpPr>
        <p:spPr>
          <a:xfrm>
            <a:off x="504190" y="1827529"/>
            <a:ext cx="9071610" cy="3652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320" y="553720"/>
            <a:ext cx="3939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Configure</a:t>
            </a:r>
            <a:r>
              <a:rPr spc="-85" dirty="0"/>
              <a:t> </a:t>
            </a:r>
            <a:r>
              <a:rPr spc="-5" dirty="0"/>
              <a:t>Node</a:t>
            </a:r>
          </a:p>
        </p:txBody>
      </p:sp>
      <p:sp>
        <p:nvSpPr>
          <p:cNvPr id="3" name="object 3"/>
          <p:cNvSpPr/>
          <p:nvPr/>
        </p:nvSpPr>
        <p:spPr>
          <a:xfrm>
            <a:off x="2011679" y="1677670"/>
            <a:ext cx="6089650" cy="362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59385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250" y="5801359"/>
            <a:ext cx="739330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are </a:t>
            </a:r>
            <a:r>
              <a:rPr sz="3200" dirty="0">
                <a:latin typeface="Arial"/>
                <a:cs typeface="Arial"/>
              </a:rPr>
              <a:t>on a small server Nerf </a:t>
            </a:r>
            <a:r>
              <a:rPr sz="3200" spc="-5" dirty="0">
                <a:latin typeface="Arial"/>
                <a:cs typeface="Arial"/>
              </a:rPr>
              <a:t>these </a:t>
            </a:r>
            <a:r>
              <a:rPr sz="3200" dirty="0">
                <a:latin typeface="Arial"/>
                <a:cs typeface="Arial"/>
              </a:rPr>
              <a:t>or  provide more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resources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579" y="553720"/>
            <a:ext cx="4095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Manage</a:t>
            </a:r>
            <a:r>
              <a:rPr spc="-75" dirty="0"/>
              <a:t> </a:t>
            </a:r>
            <a:r>
              <a:rPr spc="-5" dirty="0"/>
              <a:t>Jenkins</a:t>
            </a:r>
          </a:p>
        </p:txBody>
      </p:sp>
      <p:sp>
        <p:nvSpPr>
          <p:cNvPr id="3" name="object 3"/>
          <p:cNvSpPr/>
          <p:nvPr/>
        </p:nvSpPr>
        <p:spPr>
          <a:xfrm>
            <a:off x="640080" y="1737360"/>
            <a:ext cx="8665210" cy="5130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1150" y="553720"/>
            <a:ext cx="4372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270" algn="l"/>
              </a:tabLst>
            </a:pPr>
            <a:r>
              <a:rPr spc="-5" dirty="0"/>
              <a:t>How </a:t>
            </a:r>
            <a:r>
              <a:rPr dirty="0"/>
              <a:t>to	</a:t>
            </a:r>
            <a:r>
              <a:rPr spc="-5" dirty="0"/>
              <a:t>add</a:t>
            </a:r>
            <a:r>
              <a:rPr spc="-90" dirty="0"/>
              <a:t> </a:t>
            </a:r>
            <a:r>
              <a:rPr spc="-5" dirty="0"/>
              <a:t>users</a:t>
            </a:r>
          </a:p>
        </p:txBody>
      </p:sp>
      <p:sp>
        <p:nvSpPr>
          <p:cNvPr id="3" name="object 3"/>
          <p:cNvSpPr/>
          <p:nvPr/>
        </p:nvSpPr>
        <p:spPr>
          <a:xfrm>
            <a:off x="788669" y="2043429"/>
            <a:ext cx="8386129" cy="277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719" y="6371590"/>
            <a:ext cx="8001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95" dirty="0">
                <a:latin typeface="Calibri"/>
                <a:cs typeface="Calibri"/>
              </a:rPr>
              <a:t>●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719" y="6696709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430" y="6262842"/>
            <a:ext cx="8554720" cy="6965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5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https://wiki.jenkins-ci.org/display/JENKINS/Standard+Security+Setup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150" spc="10" dirty="0">
                <a:latin typeface="Arial"/>
                <a:cs typeface="Arial"/>
              </a:rPr>
              <a:t>Make </a:t>
            </a:r>
            <a:r>
              <a:rPr sz="2150" spc="5" dirty="0">
                <a:latin typeface="Arial"/>
                <a:cs typeface="Arial"/>
              </a:rPr>
              <a:t>sure your </a:t>
            </a:r>
            <a:r>
              <a:rPr sz="2150" spc="10" dirty="0">
                <a:latin typeface="Arial"/>
                <a:cs typeface="Arial"/>
              </a:rPr>
              <a:t>user has powers </a:t>
            </a:r>
            <a:r>
              <a:rPr sz="2150" spc="5" dirty="0">
                <a:latin typeface="Arial"/>
                <a:cs typeface="Arial"/>
              </a:rPr>
              <a:t>before </a:t>
            </a:r>
            <a:r>
              <a:rPr sz="2150" spc="10" dirty="0">
                <a:latin typeface="Arial"/>
                <a:cs typeface="Arial"/>
              </a:rPr>
              <a:t>you deny everyone </a:t>
            </a:r>
            <a:r>
              <a:rPr sz="2150" dirty="0">
                <a:latin typeface="Arial"/>
                <a:cs typeface="Arial"/>
              </a:rPr>
              <a:t>full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power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989" y="553720"/>
            <a:ext cx="4901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</a:tabLst>
            </a:pPr>
            <a:r>
              <a:rPr spc="-5" dirty="0"/>
              <a:t>Get</a:t>
            </a:r>
            <a:r>
              <a:rPr dirty="0"/>
              <a:t> to	</a:t>
            </a:r>
            <a:r>
              <a:rPr spc="-5" dirty="0"/>
              <a:t>adding</a:t>
            </a:r>
            <a:r>
              <a:rPr spc="-85" dirty="0"/>
              <a:t> </a:t>
            </a:r>
            <a:r>
              <a:rPr spc="-5" dirty="0"/>
              <a:t>users</a:t>
            </a:r>
          </a:p>
        </p:txBody>
      </p:sp>
      <p:sp>
        <p:nvSpPr>
          <p:cNvPr id="3" name="object 3"/>
          <p:cNvSpPr/>
          <p:nvPr/>
        </p:nvSpPr>
        <p:spPr>
          <a:xfrm>
            <a:off x="1920239" y="1769110"/>
            <a:ext cx="6137910" cy="3260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2450" y="54813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5344159"/>
            <a:ext cx="8260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Manage Jenkins → </a:t>
            </a:r>
            <a:r>
              <a:rPr sz="3200" spc="-5" dirty="0">
                <a:latin typeface="Arial"/>
                <a:cs typeface="Arial"/>
              </a:rPr>
              <a:t>Configure </a:t>
            </a:r>
            <a:r>
              <a:rPr sz="3200" dirty="0">
                <a:latin typeface="Arial"/>
                <a:cs typeface="Arial"/>
              </a:rPr>
              <a:t>Global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Security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050" y="553720"/>
            <a:ext cx="39389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Enable</a:t>
            </a:r>
            <a:r>
              <a:rPr spc="-7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86740" y="1824255"/>
            <a:ext cx="4260850" cy="4328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47640" y="18554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7640" y="24917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7640" y="31267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1490" y="1569719"/>
            <a:ext cx="3982720" cy="28448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30" dirty="0">
                <a:latin typeface="Arial"/>
                <a:cs typeface="Arial"/>
              </a:rPr>
              <a:t>Turn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security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latin typeface="Arial"/>
                <a:cs typeface="Arial"/>
              </a:rPr>
              <a:t>Let Jenkins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manage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85"/>
              </a:spcBef>
            </a:pPr>
            <a:r>
              <a:rPr sz="3200" dirty="0">
                <a:latin typeface="Arial"/>
                <a:cs typeface="Arial"/>
              </a:rPr>
              <a:t>Anyone can </a:t>
            </a:r>
            <a:r>
              <a:rPr sz="3200" spc="-5" dirty="0">
                <a:latin typeface="Arial"/>
                <a:cs typeface="Arial"/>
              </a:rPr>
              <a:t>still </a:t>
            </a:r>
            <a:r>
              <a:rPr sz="3200" dirty="0">
                <a:latin typeface="Arial"/>
                <a:cs typeface="Arial"/>
              </a:rPr>
              <a:t>get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  </a:t>
            </a:r>
            <a:r>
              <a:rPr sz="3200" dirty="0">
                <a:latin typeface="Arial"/>
                <a:cs typeface="Arial"/>
              </a:rPr>
              <a:t>(don't </a:t>
            </a:r>
            <a:r>
              <a:rPr sz="3200" spc="-5" dirty="0">
                <a:latin typeface="Arial"/>
                <a:cs typeface="Arial"/>
              </a:rPr>
              <a:t>lock </a:t>
            </a:r>
            <a:r>
              <a:rPr sz="3200" dirty="0">
                <a:latin typeface="Arial"/>
                <a:cs typeface="Arial"/>
              </a:rPr>
              <a:t>yourself  out)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070" y="553720"/>
            <a:ext cx="38754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Become 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User</a:t>
            </a:r>
          </a:p>
        </p:txBody>
      </p:sp>
      <p:sp>
        <p:nvSpPr>
          <p:cNvPr id="3" name="object 3"/>
          <p:cNvSpPr/>
          <p:nvPr/>
        </p:nvSpPr>
        <p:spPr>
          <a:xfrm>
            <a:off x="504190" y="2405379"/>
            <a:ext cx="9071610" cy="816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440" y="41465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4009390"/>
            <a:ext cx="4593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Go create yourself a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1770" y="553720"/>
            <a:ext cx="2074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</a:t>
            </a:r>
            <a:r>
              <a:rPr spc="-10" dirty="0"/>
              <a:t>g</a:t>
            </a:r>
            <a:r>
              <a:rPr spc="-5" dirty="0"/>
              <a:t>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954529"/>
            <a:ext cx="5911215" cy="322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 indent="-145415">
              <a:lnSpc>
                <a:spcPts val="3695"/>
              </a:lnSpc>
              <a:spcBef>
                <a:spcPts val="100"/>
              </a:spcBef>
              <a:buSzPct val="42187"/>
              <a:buFont typeface="Calibri"/>
              <a:buChar char="●"/>
              <a:tabLst>
                <a:tab pos="158750" algn="l"/>
              </a:tabLst>
            </a:pPr>
            <a:r>
              <a:rPr sz="3200" dirty="0">
                <a:latin typeface="Times New Roman"/>
                <a:cs typeface="Times New Roman"/>
              </a:rPr>
              <a:t>What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Jenkins - an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Introduction.</a:t>
            </a:r>
            <a:endParaRPr sz="3200">
              <a:latin typeface="Times New Roman"/>
              <a:cs typeface="Times New Roman"/>
            </a:endParaRPr>
          </a:p>
          <a:p>
            <a:pPr marL="158115" indent="-145415">
              <a:lnSpc>
                <a:spcPts val="3554"/>
              </a:lnSpc>
              <a:buSzPct val="42187"/>
              <a:buFont typeface="Calibri"/>
              <a:buChar char="●"/>
              <a:tabLst>
                <a:tab pos="158750" algn="l"/>
              </a:tabLst>
            </a:pPr>
            <a:r>
              <a:rPr sz="3200" dirty="0">
                <a:latin typeface="Times New Roman"/>
                <a:cs typeface="Times New Roman"/>
              </a:rPr>
              <a:t>What </a:t>
            </a:r>
            <a:r>
              <a:rPr sz="3200" spc="-5" dirty="0">
                <a:latin typeface="Times New Roman"/>
                <a:cs typeface="Times New Roman"/>
              </a:rPr>
              <a:t>is Continuous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Integration.</a:t>
            </a:r>
            <a:endParaRPr sz="3200">
              <a:latin typeface="Times New Roman"/>
              <a:cs typeface="Times New Roman"/>
            </a:endParaRPr>
          </a:p>
          <a:p>
            <a:pPr marL="158115" indent="-145415">
              <a:lnSpc>
                <a:spcPts val="3554"/>
              </a:lnSpc>
              <a:buSzPct val="42187"/>
              <a:buFont typeface="Calibri"/>
              <a:buChar char="●"/>
              <a:tabLst>
                <a:tab pos="15875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Installing </a:t>
            </a:r>
            <a:r>
              <a:rPr sz="3200" dirty="0">
                <a:latin typeface="Times New Roman"/>
                <a:cs typeface="Times New Roman"/>
              </a:rPr>
              <a:t>and Configuring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Jenkins.</a:t>
            </a:r>
            <a:endParaRPr sz="3200">
              <a:latin typeface="Times New Roman"/>
              <a:cs typeface="Times New Roman"/>
            </a:endParaRPr>
          </a:p>
          <a:p>
            <a:pPr marL="158115" indent="-145415">
              <a:lnSpc>
                <a:spcPts val="3550"/>
              </a:lnSpc>
              <a:buSzPct val="42187"/>
              <a:buFont typeface="Calibri"/>
              <a:buChar char="●"/>
              <a:tabLst>
                <a:tab pos="158750" algn="l"/>
              </a:tabLst>
            </a:pPr>
            <a:r>
              <a:rPr sz="3200" dirty="0">
                <a:latin typeface="Times New Roman"/>
                <a:cs typeface="Times New Roman"/>
              </a:rPr>
              <a:t>Managing </a:t>
            </a:r>
            <a:r>
              <a:rPr sz="3200" spc="-25" dirty="0">
                <a:latin typeface="Times New Roman"/>
                <a:cs typeface="Times New Roman"/>
              </a:rPr>
              <a:t>Security.</a:t>
            </a:r>
            <a:endParaRPr sz="3200">
              <a:latin typeface="Times New Roman"/>
              <a:cs typeface="Times New Roman"/>
            </a:endParaRPr>
          </a:p>
          <a:p>
            <a:pPr marL="158115" indent="-145415">
              <a:lnSpc>
                <a:spcPts val="3554"/>
              </a:lnSpc>
              <a:buSzPct val="42187"/>
              <a:buFont typeface="Calibri"/>
              <a:buChar char="●"/>
              <a:tabLst>
                <a:tab pos="158750" algn="l"/>
              </a:tabLst>
            </a:pPr>
            <a:r>
              <a:rPr sz="3200" spc="-5" dirty="0">
                <a:latin typeface="Times New Roman"/>
                <a:cs typeface="Times New Roman"/>
              </a:rPr>
              <a:t>Creating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job with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Jenkins.</a:t>
            </a:r>
            <a:endParaRPr sz="3200">
              <a:latin typeface="Times New Roman"/>
              <a:cs typeface="Times New Roman"/>
            </a:endParaRPr>
          </a:p>
          <a:p>
            <a:pPr marL="158115" indent="-145415">
              <a:lnSpc>
                <a:spcPts val="3554"/>
              </a:lnSpc>
              <a:buSzPct val="42187"/>
              <a:buFont typeface="Calibri"/>
              <a:buChar char="●"/>
              <a:tabLst>
                <a:tab pos="158750" algn="l"/>
              </a:tabLst>
            </a:pPr>
            <a:r>
              <a:rPr sz="3200" dirty="0">
                <a:latin typeface="Times New Roman"/>
                <a:cs typeface="Times New Roman"/>
              </a:rPr>
              <a:t>Hands on </a:t>
            </a:r>
            <a:r>
              <a:rPr sz="3200" spc="-5" dirty="0">
                <a:latin typeface="Times New Roman"/>
                <a:cs typeface="Times New Roman"/>
              </a:rPr>
              <a:t>CI 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Jenkins.</a:t>
            </a:r>
            <a:endParaRPr sz="3200">
              <a:latin typeface="Times New Roman"/>
              <a:cs typeface="Times New Roman"/>
            </a:endParaRPr>
          </a:p>
          <a:p>
            <a:pPr marL="158115" indent="-145415">
              <a:lnSpc>
                <a:spcPts val="3695"/>
              </a:lnSpc>
              <a:buSzPct val="42187"/>
              <a:buFont typeface="Calibri"/>
              <a:buChar char="●"/>
              <a:tabLst>
                <a:tab pos="158750" algn="l"/>
              </a:tabLst>
            </a:pPr>
            <a:r>
              <a:rPr sz="3200" dirty="0">
                <a:latin typeface="Times New Roman"/>
                <a:cs typeface="Times New Roman"/>
              </a:rPr>
              <a:t>References.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7579" y="553720"/>
            <a:ext cx="5614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Enable </a:t>
            </a:r>
            <a:r>
              <a:rPr dirty="0"/>
              <a:t>Matrix</a:t>
            </a:r>
            <a:r>
              <a:rPr spc="-7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890" y="5466079"/>
            <a:ext cx="14859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45" dirty="0">
                <a:latin typeface="Calibri"/>
                <a:cs typeface="Calibri"/>
              </a:rPr>
              <a:t>●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890" y="6004559"/>
            <a:ext cx="14859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45" dirty="0">
                <a:latin typeface="Calibri"/>
                <a:cs typeface="Calibri"/>
              </a:rPr>
              <a:t>●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90" y="6543040"/>
            <a:ext cx="14859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45" dirty="0">
                <a:latin typeface="Calibri"/>
                <a:cs typeface="Calibri"/>
              </a:rPr>
              <a:t>●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480" y="5225287"/>
            <a:ext cx="3614420" cy="1640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72589">
              <a:lnSpc>
                <a:spcPct val="130900"/>
              </a:lnSpc>
              <a:spcBef>
                <a:spcPts val="95"/>
              </a:spcBef>
            </a:pPr>
            <a:r>
              <a:rPr sz="2700" spc="5" dirty="0">
                <a:latin typeface="Arial"/>
                <a:cs typeface="Arial"/>
              </a:rPr>
              <a:t>Pick matrix  </a:t>
            </a:r>
            <a:r>
              <a:rPr sz="2700" spc="10" dirty="0">
                <a:latin typeface="Arial"/>
                <a:cs typeface="Arial"/>
              </a:rPr>
              <a:t>Add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yourself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700" spc="10" dirty="0">
                <a:latin typeface="Arial"/>
                <a:cs typeface="Arial"/>
              </a:rPr>
              <a:t>Give </a:t>
            </a:r>
            <a:r>
              <a:rPr sz="2700" spc="5" dirty="0">
                <a:latin typeface="Arial"/>
                <a:cs typeface="Arial"/>
              </a:rPr>
              <a:t>yourself full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power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352" y="1719976"/>
            <a:ext cx="9516167" cy="348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8450" y="553720"/>
            <a:ext cx="1859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Plugins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917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5826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569719"/>
            <a:ext cx="8462645" cy="23888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dirty="0">
                <a:latin typeface="Arial"/>
                <a:cs typeface="Arial"/>
              </a:rPr>
              <a:t>Jenkins supports many plugins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add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features</a:t>
            </a:r>
            <a:endParaRPr sz="3200">
              <a:latin typeface="Arial"/>
              <a:cs typeface="Arial"/>
            </a:endParaRPr>
          </a:p>
          <a:p>
            <a:pPr marL="12700" marR="980440">
              <a:lnSpc>
                <a:spcPts val="3590"/>
              </a:lnSpc>
              <a:spcBef>
                <a:spcPts val="1495"/>
              </a:spcBef>
            </a:pP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generally </a:t>
            </a:r>
            <a:r>
              <a:rPr sz="3200" dirty="0">
                <a:latin typeface="Arial"/>
                <a:cs typeface="Arial"/>
              </a:rPr>
              <a:t>install new </a:t>
            </a:r>
            <a:r>
              <a:rPr sz="3200" spc="-5" dirty="0">
                <a:latin typeface="Arial"/>
                <a:cs typeface="Arial"/>
              </a:rPr>
              <a:t>plugin </a:t>
            </a:r>
            <a:r>
              <a:rPr sz="3200" dirty="0">
                <a:latin typeface="Arial"/>
                <a:cs typeface="Arial"/>
              </a:rPr>
              <a:t>without a  restart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200" spc="-18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upgrade </a:t>
            </a:r>
            <a:r>
              <a:rPr sz="3200" spc="-5" dirty="0">
                <a:latin typeface="Arial"/>
                <a:cs typeface="Arial"/>
              </a:rPr>
              <a:t>or </a:t>
            </a:r>
            <a:r>
              <a:rPr sz="3200" dirty="0">
                <a:latin typeface="Arial"/>
                <a:cs typeface="Arial"/>
              </a:rPr>
              <a:t>remove a restart usually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needed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6779" y="412750"/>
            <a:ext cx="5717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1629" algn="l"/>
              </a:tabLst>
            </a:pPr>
            <a:r>
              <a:rPr spc="-5" dirty="0"/>
              <a:t>HTM</a:t>
            </a:r>
            <a:r>
              <a:rPr dirty="0"/>
              <a:t>L</a:t>
            </a:r>
            <a:r>
              <a:rPr spc="-175" dirty="0"/>
              <a:t> </a:t>
            </a:r>
            <a:r>
              <a:rPr dirty="0"/>
              <a:t>P</a:t>
            </a:r>
            <a:r>
              <a:rPr spc="-5" dirty="0"/>
              <a:t>ubli</a:t>
            </a:r>
            <a:r>
              <a:rPr dirty="0"/>
              <a:t>s</a:t>
            </a:r>
            <a:r>
              <a:rPr spc="-5" dirty="0"/>
              <a:t>he</a:t>
            </a:r>
            <a:r>
              <a:rPr dirty="0"/>
              <a:t>r	P</a:t>
            </a:r>
            <a:r>
              <a:rPr spc="-5" dirty="0"/>
              <a:t>lugin</a:t>
            </a:r>
          </a:p>
        </p:txBody>
      </p:sp>
      <p:sp>
        <p:nvSpPr>
          <p:cNvPr id="3" name="object 3"/>
          <p:cNvSpPr/>
          <p:nvPr/>
        </p:nvSpPr>
        <p:spPr>
          <a:xfrm>
            <a:off x="640755" y="1381459"/>
            <a:ext cx="8689259" cy="5295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480" y="6826250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6727190"/>
            <a:ext cx="87547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https://wiki.jenkins-ci.org/display/JENKINS/HTML+Publisher+Plugin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4109" y="553720"/>
            <a:ext cx="2727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050" algn="l"/>
              </a:tabLst>
            </a:pPr>
            <a:r>
              <a:rPr dirty="0"/>
              <a:t>A</a:t>
            </a:r>
            <a:r>
              <a:rPr spc="-5" dirty="0"/>
              <a:t>d</a:t>
            </a:r>
            <a:r>
              <a:rPr dirty="0"/>
              <a:t>d	P</a:t>
            </a:r>
            <a:r>
              <a:rPr spc="-5" dirty="0"/>
              <a:t>lugin</a:t>
            </a:r>
          </a:p>
        </p:txBody>
      </p:sp>
      <p:sp>
        <p:nvSpPr>
          <p:cNvPr id="3" name="object 3"/>
          <p:cNvSpPr/>
          <p:nvPr/>
        </p:nvSpPr>
        <p:spPr>
          <a:xfrm>
            <a:off x="731519" y="1769110"/>
            <a:ext cx="8542020" cy="2985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4939" y="553720"/>
            <a:ext cx="4681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Approve </a:t>
            </a:r>
            <a:r>
              <a:rPr spc="-10" dirty="0"/>
              <a:t>the</a:t>
            </a:r>
            <a:r>
              <a:rPr spc="-85" dirty="0"/>
              <a:t> </a:t>
            </a:r>
            <a:r>
              <a:rPr spc="-5" dirty="0"/>
              <a:t>plugin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769110"/>
            <a:ext cx="6203950" cy="4357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420" y="553720"/>
            <a:ext cx="4622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</a:t>
            </a:r>
            <a:r>
              <a:rPr spc="-5" dirty="0"/>
              <a:t>good</a:t>
            </a:r>
            <a:r>
              <a:rPr spc="-90" dirty="0"/>
              <a:t> </a:t>
            </a:r>
            <a:r>
              <a:rPr spc="-5" dirty="0"/>
              <a:t>plugins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18309"/>
            <a:ext cx="7759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https://wiki.jenkins-ci.org/display/JENKINS/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1267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76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207259"/>
            <a:ext cx="6884034" cy="193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0" marR="5080" indent="-323850">
              <a:lnSpc>
                <a:spcPct val="130300"/>
              </a:lnSpc>
              <a:spcBef>
                <a:spcPts val="95"/>
              </a:spcBef>
              <a:buClr>
                <a:srgbClr val="000000"/>
              </a:buClr>
              <a:buSzPct val="45312"/>
              <a:buFont typeface="Calibri"/>
              <a:buChar char="●"/>
              <a:tabLst>
                <a:tab pos="335915" algn="l"/>
                <a:tab pos="336550" algn="l"/>
              </a:tabLst>
            </a:pPr>
            <a:r>
              <a:rPr sz="3200" spc="-1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NodeLabel+Parameter+Plugin </a:t>
            </a:r>
            <a:r>
              <a:rPr sz="3200" spc="-10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 </a:t>
            </a:r>
            <a:r>
              <a:rPr sz="3200" spc="-20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Validating+String+Parameter+Plugin </a:t>
            </a:r>
            <a:r>
              <a:rPr sz="3200" spc="-20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 </a:t>
            </a:r>
            <a:r>
              <a:rPr sz="3200" spc="-10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Git+Plugin </a:t>
            </a:r>
            <a:r>
              <a:rPr sz="3200" dirty="0">
                <a:latin typeface="Arial"/>
                <a:cs typeface="Arial"/>
              </a:rPr>
              <a:t>(need git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1.7.9+)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459" y="553720"/>
            <a:ext cx="3224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0130" algn="l"/>
              </a:tabLst>
            </a:pPr>
            <a:r>
              <a:rPr spc="-5" dirty="0"/>
              <a:t>C</a:t>
            </a:r>
            <a:r>
              <a:rPr spc="-10" dirty="0"/>
              <a:t>r</a:t>
            </a:r>
            <a:r>
              <a:rPr spc="-5" dirty="0"/>
              <a:t>eat</a:t>
            </a:r>
            <a:r>
              <a:rPr dirty="0"/>
              <a:t>e a	J</a:t>
            </a:r>
            <a:r>
              <a:rPr spc="-10" dirty="0"/>
              <a:t>o</a:t>
            </a:r>
            <a:r>
              <a:rPr dirty="0"/>
              <a:t>b</a:t>
            </a:r>
          </a:p>
        </p:txBody>
      </p:sp>
      <p:sp>
        <p:nvSpPr>
          <p:cNvPr id="3" name="object 3"/>
          <p:cNvSpPr/>
          <p:nvPr/>
        </p:nvSpPr>
        <p:spPr>
          <a:xfrm>
            <a:off x="1005839" y="1769110"/>
            <a:ext cx="8412480" cy="4540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9" y="553720"/>
            <a:ext cx="6454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705" algn="l"/>
                <a:tab pos="2961640" algn="l"/>
              </a:tabLst>
            </a:pPr>
            <a:r>
              <a:rPr spc="-5" dirty="0"/>
              <a:t>Job	to</a:t>
            </a:r>
            <a:r>
              <a:rPr spc="-15" dirty="0"/>
              <a:t> </a:t>
            </a:r>
            <a:r>
              <a:rPr spc="-5" dirty="0"/>
              <a:t>grep	configurations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476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5826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2189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18309"/>
            <a:ext cx="8002270" cy="287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15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Jenkins stores job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15"/>
              </a:lnSpc>
            </a:pPr>
            <a:r>
              <a:rPr sz="3200" dirty="0">
                <a:latin typeface="Arial"/>
                <a:cs typeface="Arial"/>
              </a:rPr>
              <a:t>…/jobs/jobname/config.xml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latin typeface="Arial"/>
                <a:cs typeface="Arial"/>
              </a:rPr>
              <a:t>Pain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search across many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jobs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5010"/>
              </a:lnSpc>
              <a:spcBef>
                <a:spcPts val="350"/>
              </a:spcBef>
            </a:pPr>
            <a:r>
              <a:rPr sz="3200" spc="-5" dirty="0">
                <a:latin typeface="Arial"/>
                <a:cs typeface="Arial"/>
              </a:rPr>
              <a:t>This </a:t>
            </a:r>
            <a:r>
              <a:rPr sz="3200" dirty="0">
                <a:latin typeface="Arial"/>
                <a:cs typeface="Arial"/>
              </a:rPr>
              <a:t>sample job </a:t>
            </a:r>
            <a:r>
              <a:rPr sz="3200" spc="-5" dirty="0">
                <a:latin typeface="Arial"/>
                <a:cs typeface="Arial"/>
              </a:rPr>
              <a:t>will </a:t>
            </a:r>
            <a:r>
              <a:rPr sz="3200" dirty="0">
                <a:latin typeface="Arial"/>
                <a:cs typeface="Arial"/>
              </a:rPr>
              <a:t>grep just </a:t>
            </a:r>
            <a:r>
              <a:rPr sz="3200" spc="-5" dirty="0">
                <a:latin typeface="Arial"/>
                <a:cs typeface="Arial"/>
              </a:rPr>
              <a:t>config.xml files  Will </a:t>
            </a:r>
            <a:r>
              <a:rPr sz="3200" dirty="0">
                <a:latin typeface="Arial"/>
                <a:cs typeface="Arial"/>
              </a:rPr>
              <a:t>make html report of what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found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079" y="553720"/>
            <a:ext cx="3968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165" algn="l"/>
              </a:tabLst>
            </a:pPr>
            <a:r>
              <a:rPr spc="-5" dirty="0"/>
              <a:t>Live	Demo</a:t>
            </a:r>
            <a:r>
              <a:rPr spc="-100" dirty="0"/>
              <a:t> </a:t>
            </a:r>
            <a:r>
              <a:rPr spc="-5" dirty="0"/>
              <a:t>Now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810" y="553720"/>
            <a:ext cx="7014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Schedule </a:t>
            </a:r>
            <a:r>
              <a:rPr spc="-5" dirty="0"/>
              <a:t>for Periodic</a:t>
            </a:r>
            <a:r>
              <a:rPr spc="-60" dirty="0"/>
              <a:t> </a:t>
            </a:r>
            <a:r>
              <a:rPr spc="-5" dirty="0"/>
              <a:t>Builds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27200"/>
            <a:ext cx="8946515" cy="5803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54"/>
              </a:spcBef>
            </a:pPr>
            <a:r>
              <a:rPr sz="1150" dirty="0">
                <a:latin typeface="Courier New"/>
                <a:cs typeface="Courier New"/>
              </a:rPr>
              <a:t>This field follows the syntax of </a:t>
            </a:r>
            <a:r>
              <a:rPr sz="1150" spc="-5" dirty="0">
                <a:latin typeface="Courier New"/>
                <a:cs typeface="Courier New"/>
              </a:rPr>
              <a:t>cron </a:t>
            </a:r>
            <a:r>
              <a:rPr sz="1150" dirty="0">
                <a:latin typeface="Courier New"/>
                <a:cs typeface="Courier New"/>
              </a:rPr>
              <a:t>(with minor differences). Specifically, </a:t>
            </a:r>
            <a:r>
              <a:rPr sz="1150" spc="-5" dirty="0">
                <a:latin typeface="Courier New"/>
                <a:cs typeface="Courier New"/>
              </a:rPr>
              <a:t>each line </a:t>
            </a:r>
            <a:r>
              <a:rPr sz="1150" dirty="0">
                <a:latin typeface="Courier New"/>
                <a:cs typeface="Courier New"/>
              </a:rPr>
              <a:t>consists of 5  fields separated by TAB or</a:t>
            </a:r>
            <a:r>
              <a:rPr sz="1150" spc="2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whitespace: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50" dirty="0">
                <a:latin typeface="Courier New"/>
                <a:cs typeface="Courier New"/>
              </a:rPr>
              <a:t>MINUTE HOUR DOM MONTH</a:t>
            </a:r>
            <a:r>
              <a:rPr sz="1150" spc="25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DOW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2280919"/>
            <a:ext cx="55499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100"/>
              </a:spcBef>
            </a:pPr>
            <a:r>
              <a:rPr sz="1150" spc="5" dirty="0">
                <a:latin typeface="Courier New"/>
                <a:cs typeface="Courier New"/>
              </a:rPr>
              <a:t>M</a:t>
            </a:r>
            <a:r>
              <a:rPr sz="1150" spc="-5" dirty="0">
                <a:latin typeface="Courier New"/>
                <a:cs typeface="Courier New"/>
              </a:rPr>
              <a:t>I</a:t>
            </a:r>
            <a:r>
              <a:rPr sz="1150" spc="5" dirty="0">
                <a:latin typeface="Courier New"/>
                <a:cs typeface="Courier New"/>
              </a:rPr>
              <a:t>N</a:t>
            </a:r>
            <a:r>
              <a:rPr sz="1150" spc="-5" dirty="0">
                <a:latin typeface="Courier New"/>
                <a:cs typeface="Courier New"/>
              </a:rPr>
              <a:t>U</a:t>
            </a:r>
            <a:r>
              <a:rPr sz="1150" spc="5" dirty="0">
                <a:latin typeface="Courier New"/>
                <a:cs typeface="Courier New"/>
              </a:rPr>
              <a:t>T</a:t>
            </a:r>
            <a:r>
              <a:rPr sz="1150" dirty="0">
                <a:latin typeface="Courier New"/>
                <a:cs typeface="Courier New"/>
              </a:rPr>
              <a:t>E  HOUR  </a:t>
            </a:r>
            <a:r>
              <a:rPr sz="1150" spc="-5" dirty="0">
                <a:latin typeface="Courier New"/>
                <a:cs typeface="Courier New"/>
              </a:rPr>
              <a:t>DOM  MONTH  DOW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0" y="2280919"/>
            <a:ext cx="455358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1884045" indent="-12700">
              <a:lnSpc>
                <a:spcPct val="126600"/>
              </a:lnSpc>
              <a:spcBef>
                <a:spcPts val="100"/>
              </a:spcBef>
            </a:pPr>
            <a:r>
              <a:rPr sz="1150" dirty="0">
                <a:latin typeface="Courier New"/>
                <a:cs typeface="Courier New"/>
              </a:rPr>
              <a:t>Minutes within the hour (0–59)  The hour of the day (0–23)  The day of the month (1–31)  The month</a:t>
            </a:r>
            <a:r>
              <a:rPr sz="1150" spc="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(1–12)</a:t>
            </a:r>
            <a:endParaRPr sz="11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370"/>
              </a:spcBef>
            </a:pPr>
            <a:r>
              <a:rPr sz="1150" dirty="0">
                <a:latin typeface="Courier New"/>
                <a:cs typeface="Courier New"/>
              </a:rPr>
              <a:t>The day of the week (0–7) where 0 and 7 are</a:t>
            </a:r>
            <a:r>
              <a:rPr sz="1150" spc="35" dirty="0">
                <a:latin typeface="Courier New"/>
                <a:cs typeface="Courier New"/>
              </a:rPr>
              <a:t> </a:t>
            </a:r>
            <a:r>
              <a:rPr sz="1150" spc="-5" dirty="0">
                <a:latin typeface="Courier New"/>
                <a:cs typeface="Courier New"/>
              </a:rPr>
              <a:t>Sunday.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3436620"/>
            <a:ext cx="9034145" cy="336042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34035">
              <a:lnSpc>
                <a:spcPts val="1240"/>
              </a:lnSpc>
              <a:spcBef>
                <a:spcPts val="254"/>
              </a:spcBef>
            </a:pPr>
            <a:r>
              <a:rPr sz="1150" dirty="0">
                <a:latin typeface="Courier New"/>
                <a:cs typeface="Courier New"/>
              </a:rPr>
              <a:t>To specify multiple values for one field, the following operators are available. In the order of  precedence,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dirty="0">
                <a:latin typeface="Courier New"/>
                <a:cs typeface="Courier New"/>
              </a:rPr>
              <a:t>* specifies all valid</a:t>
            </a:r>
            <a:r>
              <a:rPr sz="1150" spc="2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values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150" dirty="0">
                <a:latin typeface="Courier New"/>
                <a:cs typeface="Courier New"/>
              </a:rPr>
              <a:t>M-N specifies a range of</a:t>
            </a:r>
            <a:r>
              <a:rPr sz="1150" spc="2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values</a:t>
            </a:r>
            <a:endParaRPr sz="1150">
              <a:latin typeface="Courier New"/>
              <a:cs typeface="Courier New"/>
            </a:endParaRPr>
          </a:p>
          <a:p>
            <a:pPr marL="12700" marR="1506220">
              <a:lnSpc>
                <a:spcPts val="1750"/>
              </a:lnSpc>
              <a:spcBef>
                <a:spcPts val="110"/>
              </a:spcBef>
            </a:pPr>
            <a:r>
              <a:rPr sz="1150" dirty="0">
                <a:latin typeface="Courier New"/>
                <a:cs typeface="Courier New"/>
              </a:rPr>
              <a:t>M-N/X or */X steps by intervals of X through the specified range </a:t>
            </a:r>
            <a:r>
              <a:rPr sz="1150" spc="-5" dirty="0">
                <a:latin typeface="Courier New"/>
                <a:cs typeface="Courier New"/>
              </a:rPr>
              <a:t>or </a:t>
            </a:r>
            <a:r>
              <a:rPr sz="1150" dirty="0">
                <a:latin typeface="Courier New"/>
                <a:cs typeface="Courier New"/>
              </a:rPr>
              <a:t>whole valid </a:t>
            </a:r>
            <a:r>
              <a:rPr sz="1150" spc="-5" dirty="0">
                <a:latin typeface="Courier New"/>
                <a:cs typeface="Courier New"/>
              </a:rPr>
              <a:t>range  </a:t>
            </a:r>
            <a:r>
              <a:rPr sz="1150" dirty="0">
                <a:latin typeface="Courier New"/>
                <a:cs typeface="Courier New"/>
              </a:rPr>
              <a:t>A,B,...,Z enumerates multiple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values</a:t>
            </a:r>
            <a:endParaRPr sz="1150">
              <a:latin typeface="Courier New"/>
              <a:cs typeface="Courier New"/>
            </a:endParaRPr>
          </a:p>
          <a:p>
            <a:pPr marL="12700" marR="5080">
              <a:lnSpc>
                <a:spcPct val="89400"/>
              </a:lnSpc>
              <a:spcBef>
                <a:spcPts val="395"/>
              </a:spcBef>
            </a:pPr>
            <a:r>
              <a:rPr sz="1150" dirty="0">
                <a:latin typeface="Courier New"/>
                <a:cs typeface="Courier New"/>
              </a:rPr>
              <a:t>To allow periodically scheduled tasks </a:t>
            </a:r>
            <a:r>
              <a:rPr sz="1150" spc="-5" dirty="0">
                <a:latin typeface="Courier New"/>
                <a:cs typeface="Courier New"/>
              </a:rPr>
              <a:t>to </a:t>
            </a:r>
            <a:r>
              <a:rPr sz="1150" dirty="0">
                <a:latin typeface="Courier New"/>
                <a:cs typeface="Courier New"/>
              </a:rPr>
              <a:t>produce even load on the system, the symbol H (for “hash”)  should be used wherever possible. For example, using 0 0 * * * for a dozen daily jobs will cause a  large spike at midnight. </a:t>
            </a:r>
            <a:r>
              <a:rPr sz="1150" spc="-5" dirty="0">
                <a:latin typeface="Courier New"/>
                <a:cs typeface="Courier New"/>
              </a:rPr>
              <a:t>In </a:t>
            </a:r>
            <a:r>
              <a:rPr sz="1150" dirty="0">
                <a:latin typeface="Courier New"/>
                <a:cs typeface="Courier New"/>
              </a:rPr>
              <a:t>contrast, using H H * * * would still execute each job </a:t>
            </a:r>
            <a:r>
              <a:rPr sz="1150" spc="-5" dirty="0">
                <a:latin typeface="Courier New"/>
                <a:cs typeface="Courier New"/>
              </a:rPr>
              <a:t>once </a:t>
            </a:r>
            <a:r>
              <a:rPr sz="1150" dirty="0">
                <a:latin typeface="Courier New"/>
                <a:cs typeface="Courier New"/>
              </a:rPr>
              <a:t>a day, but </a:t>
            </a:r>
            <a:r>
              <a:rPr sz="1150" spc="-5" dirty="0">
                <a:latin typeface="Courier New"/>
                <a:cs typeface="Courier New"/>
              </a:rPr>
              <a:t>not  </a:t>
            </a:r>
            <a:r>
              <a:rPr sz="1150" dirty="0">
                <a:latin typeface="Courier New"/>
                <a:cs typeface="Courier New"/>
              </a:rPr>
              <a:t>all at the same time, better using limited</a:t>
            </a:r>
            <a:r>
              <a:rPr sz="1150" spc="5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resources.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268605">
              <a:lnSpc>
                <a:spcPts val="1230"/>
              </a:lnSpc>
              <a:spcBef>
                <a:spcPts val="790"/>
              </a:spcBef>
            </a:pPr>
            <a:r>
              <a:rPr sz="1150" dirty="0">
                <a:latin typeface="Courier New"/>
                <a:cs typeface="Courier New"/>
              </a:rPr>
              <a:t>The H symbol can be used with a range. For example, H H(0-7) * * * means some </a:t>
            </a:r>
            <a:r>
              <a:rPr sz="1150" spc="-5" dirty="0">
                <a:latin typeface="Courier New"/>
                <a:cs typeface="Courier New"/>
              </a:rPr>
              <a:t>time </a:t>
            </a:r>
            <a:r>
              <a:rPr sz="1150" dirty="0">
                <a:latin typeface="Courier New"/>
                <a:cs typeface="Courier New"/>
              </a:rPr>
              <a:t>between 12:00 AM  (midnight) to 7:59 AM. You can </a:t>
            </a:r>
            <a:r>
              <a:rPr sz="1150" spc="-5" dirty="0">
                <a:latin typeface="Courier New"/>
                <a:cs typeface="Courier New"/>
              </a:rPr>
              <a:t>also </a:t>
            </a:r>
            <a:r>
              <a:rPr sz="1150" dirty="0">
                <a:latin typeface="Courier New"/>
                <a:cs typeface="Courier New"/>
              </a:rPr>
              <a:t>use step intervals with H, </a:t>
            </a:r>
            <a:r>
              <a:rPr sz="1150" spc="-5" dirty="0">
                <a:latin typeface="Courier New"/>
                <a:cs typeface="Courier New"/>
              </a:rPr>
              <a:t>with or </a:t>
            </a:r>
            <a:r>
              <a:rPr sz="1150" dirty="0">
                <a:latin typeface="Courier New"/>
                <a:cs typeface="Courier New"/>
              </a:rPr>
              <a:t>without</a:t>
            </a:r>
            <a:r>
              <a:rPr sz="1150" spc="12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ranges.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268605">
              <a:lnSpc>
                <a:spcPts val="1240"/>
              </a:lnSpc>
              <a:spcBef>
                <a:spcPts val="760"/>
              </a:spcBef>
            </a:pPr>
            <a:r>
              <a:rPr sz="1150" dirty="0">
                <a:latin typeface="Courier New"/>
                <a:cs typeface="Courier New"/>
              </a:rPr>
              <a:t>The H symbol can be thought </a:t>
            </a:r>
            <a:r>
              <a:rPr sz="1150" spc="-5" dirty="0">
                <a:latin typeface="Courier New"/>
                <a:cs typeface="Courier New"/>
              </a:rPr>
              <a:t>of as </a:t>
            </a:r>
            <a:r>
              <a:rPr sz="1150" dirty="0">
                <a:latin typeface="Courier New"/>
                <a:cs typeface="Courier New"/>
              </a:rPr>
              <a:t>a random value over a range, but it actually is a hash of the job  name, not a random function, so that the value remains stable for any given</a:t>
            </a:r>
            <a:r>
              <a:rPr sz="1150" spc="6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project.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790" y="553720"/>
            <a:ext cx="8805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spc="-5" dirty="0"/>
              <a:t>What</a:t>
            </a:r>
            <a:r>
              <a:rPr spc="-10" dirty="0"/>
              <a:t> </a:t>
            </a:r>
            <a:r>
              <a:rPr dirty="0"/>
              <a:t>is	</a:t>
            </a:r>
            <a:r>
              <a:rPr spc="-5" dirty="0"/>
              <a:t>Jenkins </a:t>
            </a:r>
            <a:r>
              <a:rPr dirty="0"/>
              <a:t>- </a:t>
            </a:r>
            <a:r>
              <a:rPr spc="-5" dirty="0"/>
              <a:t>an</a:t>
            </a:r>
            <a:r>
              <a:rPr spc="-90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340" y="1821180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340" y="2233930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340" y="2942589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159" y="1633982"/>
            <a:ext cx="8573770" cy="304165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050" spc="10" dirty="0">
                <a:latin typeface="Arial"/>
                <a:cs typeface="Arial"/>
              </a:rPr>
              <a:t>Jenkins </a:t>
            </a:r>
            <a:r>
              <a:rPr sz="2050" spc="5" dirty="0">
                <a:latin typeface="Arial"/>
                <a:cs typeface="Arial"/>
              </a:rPr>
              <a:t>is the leading </a:t>
            </a:r>
            <a:r>
              <a:rPr sz="2050" spc="10" dirty="0">
                <a:latin typeface="Arial"/>
                <a:cs typeface="Arial"/>
              </a:rPr>
              <a:t>open source </a:t>
            </a:r>
            <a:r>
              <a:rPr sz="2050" spc="5" dirty="0">
                <a:latin typeface="Arial"/>
                <a:cs typeface="Arial"/>
              </a:rPr>
              <a:t>continuous integration</a:t>
            </a:r>
            <a:r>
              <a:rPr sz="2050" spc="-3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tool.</a:t>
            </a:r>
            <a:endParaRPr sz="2050">
              <a:latin typeface="Arial"/>
              <a:cs typeface="Arial"/>
            </a:endParaRPr>
          </a:p>
          <a:p>
            <a:pPr marL="12700" marR="848360">
              <a:lnSpc>
                <a:spcPts val="2330"/>
              </a:lnSpc>
              <a:spcBef>
                <a:spcPts val="985"/>
              </a:spcBef>
            </a:pPr>
            <a:r>
              <a:rPr sz="2050" spc="10" dirty="0">
                <a:latin typeface="Arial"/>
                <a:cs typeface="Arial"/>
              </a:rPr>
              <a:t>Jenkins was </a:t>
            </a:r>
            <a:r>
              <a:rPr sz="2050" spc="5" dirty="0">
                <a:latin typeface="Arial"/>
                <a:cs typeface="Arial"/>
              </a:rPr>
              <a:t>originally developed </a:t>
            </a:r>
            <a:r>
              <a:rPr sz="2050" spc="10" dirty="0">
                <a:latin typeface="Arial"/>
                <a:cs typeface="Arial"/>
              </a:rPr>
              <a:t>as the Hudson </a:t>
            </a:r>
            <a:r>
              <a:rPr sz="2050" spc="5" dirty="0">
                <a:latin typeface="Arial"/>
                <a:cs typeface="Arial"/>
              </a:rPr>
              <a:t>project. </a:t>
            </a:r>
            <a:r>
              <a:rPr sz="2050" spc="10" dirty="0">
                <a:latin typeface="Arial"/>
                <a:cs typeface="Arial"/>
              </a:rPr>
              <a:t>Hudson's  </a:t>
            </a:r>
            <a:r>
              <a:rPr sz="2050" spc="5" dirty="0">
                <a:latin typeface="Arial"/>
                <a:cs typeface="Arial"/>
              </a:rPr>
              <a:t>creation started </a:t>
            </a:r>
            <a:r>
              <a:rPr sz="2050" dirty="0">
                <a:latin typeface="Arial"/>
                <a:cs typeface="Arial"/>
              </a:rPr>
              <a:t>in </a:t>
            </a:r>
            <a:r>
              <a:rPr sz="2050" spc="10" dirty="0">
                <a:latin typeface="Arial"/>
                <a:cs typeface="Arial"/>
              </a:rPr>
              <a:t>summer </a:t>
            </a:r>
            <a:r>
              <a:rPr sz="2050" spc="5" dirty="0">
                <a:latin typeface="Arial"/>
                <a:cs typeface="Arial"/>
              </a:rPr>
              <a:t>of </a:t>
            </a:r>
            <a:r>
              <a:rPr sz="2050" spc="10" dirty="0">
                <a:latin typeface="Arial"/>
                <a:cs typeface="Arial"/>
              </a:rPr>
              <a:t>2004 </a:t>
            </a:r>
            <a:r>
              <a:rPr sz="2050" spc="5" dirty="0">
                <a:latin typeface="Arial"/>
                <a:cs typeface="Arial"/>
              </a:rPr>
              <a:t>at </a:t>
            </a:r>
            <a:r>
              <a:rPr sz="2050" spc="10" dirty="0">
                <a:latin typeface="Arial"/>
                <a:cs typeface="Arial"/>
              </a:rPr>
              <a:t>Sun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Microsystems.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ts val="2330"/>
              </a:lnSpc>
              <a:spcBef>
                <a:spcPts val="920"/>
              </a:spcBef>
            </a:pPr>
            <a:r>
              <a:rPr sz="2050" spc="5" dirty="0">
                <a:latin typeface="Arial"/>
                <a:cs typeface="Arial"/>
              </a:rPr>
              <a:t>In </a:t>
            </a:r>
            <a:r>
              <a:rPr sz="2050" spc="10" dirty="0">
                <a:latin typeface="Arial"/>
                <a:cs typeface="Arial"/>
              </a:rPr>
              <a:t>November </a:t>
            </a:r>
            <a:r>
              <a:rPr sz="2050" spc="5" dirty="0">
                <a:latin typeface="Arial"/>
                <a:cs typeface="Arial"/>
              </a:rPr>
              <a:t>2010, </a:t>
            </a:r>
            <a:r>
              <a:rPr sz="2050" spc="15" dirty="0">
                <a:latin typeface="Arial"/>
                <a:cs typeface="Arial"/>
              </a:rPr>
              <a:t>an </a:t>
            </a:r>
            <a:r>
              <a:rPr sz="2050" spc="10" dirty="0">
                <a:latin typeface="Arial"/>
                <a:cs typeface="Arial"/>
              </a:rPr>
              <a:t>issue arose </a:t>
            </a:r>
            <a:r>
              <a:rPr sz="2050" spc="5" dirty="0">
                <a:latin typeface="Arial"/>
                <a:cs typeface="Arial"/>
              </a:rPr>
              <a:t>in </a:t>
            </a:r>
            <a:r>
              <a:rPr sz="2050" spc="10" dirty="0">
                <a:latin typeface="Arial"/>
                <a:cs typeface="Arial"/>
              </a:rPr>
              <a:t>the Hudson community </a:t>
            </a:r>
            <a:r>
              <a:rPr sz="2050" spc="5" dirty="0">
                <a:latin typeface="Arial"/>
                <a:cs typeface="Arial"/>
              </a:rPr>
              <a:t>with </a:t>
            </a:r>
            <a:r>
              <a:rPr sz="2050" spc="10" dirty="0">
                <a:latin typeface="Arial"/>
                <a:cs typeface="Arial"/>
              </a:rPr>
              <a:t>respect  </a:t>
            </a:r>
            <a:r>
              <a:rPr sz="2050" spc="5" dirty="0">
                <a:latin typeface="Arial"/>
                <a:cs typeface="Arial"/>
              </a:rPr>
              <a:t>to </a:t>
            </a:r>
            <a:r>
              <a:rPr sz="2050" spc="10" dirty="0">
                <a:latin typeface="Arial"/>
                <a:cs typeface="Arial"/>
              </a:rPr>
              <a:t>the </a:t>
            </a:r>
            <a:r>
              <a:rPr sz="2050" spc="5" dirty="0">
                <a:latin typeface="Arial"/>
                <a:cs typeface="Arial"/>
              </a:rPr>
              <a:t>infrastructure used. Negotiations </a:t>
            </a:r>
            <a:r>
              <a:rPr sz="2050" spc="10" dirty="0">
                <a:latin typeface="Arial"/>
                <a:cs typeface="Arial"/>
              </a:rPr>
              <a:t>were </a:t>
            </a:r>
            <a:r>
              <a:rPr sz="2050" spc="5" dirty="0">
                <a:latin typeface="Arial"/>
                <a:cs typeface="Arial"/>
              </a:rPr>
              <a:t>held between </a:t>
            </a:r>
            <a:r>
              <a:rPr sz="2050" spc="10" dirty="0">
                <a:latin typeface="Arial"/>
                <a:cs typeface="Arial"/>
              </a:rPr>
              <a:t>the </a:t>
            </a:r>
            <a:r>
              <a:rPr sz="2050" spc="5" dirty="0">
                <a:latin typeface="Arial"/>
                <a:cs typeface="Arial"/>
              </a:rPr>
              <a:t>principal  project contributors </a:t>
            </a:r>
            <a:r>
              <a:rPr sz="2050" spc="10" dirty="0">
                <a:latin typeface="Arial"/>
                <a:cs typeface="Arial"/>
              </a:rPr>
              <a:t>and Oracle; </a:t>
            </a:r>
            <a:r>
              <a:rPr sz="2050" spc="15" dirty="0">
                <a:latin typeface="Arial"/>
                <a:cs typeface="Arial"/>
              </a:rPr>
              <a:t>a key </a:t>
            </a:r>
            <a:r>
              <a:rPr sz="2050" spc="10" dirty="0">
                <a:latin typeface="Arial"/>
                <a:cs typeface="Arial"/>
              </a:rPr>
              <a:t>sticking </a:t>
            </a:r>
            <a:r>
              <a:rPr sz="2050" spc="5" dirty="0">
                <a:latin typeface="Arial"/>
                <a:cs typeface="Arial"/>
              </a:rPr>
              <a:t>point </a:t>
            </a:r>
            <a:r>
              <a:rPr sz="2050" spc="10" dirty="0">
                <a:latin typeface="Arial"/>
                <a:cs typeface="Arial"/>
              </a:rPr>
              <a:t>was the control </a:t>
            </a:r>
            <a:r>
              <a:rPr sz="2050" spc="5" dirty="0">
                <a:latin typeface="Arial"/>
                <a:cs typeface="Arial"/>
              </a:rPr>
              <a:t>of </a:t>
            </a:r>
            <a:r>
              <a:rPr sz="2050" spc="10" dirty="0">
                <a:latin typeface="Arial"/>
                <a:cs typeface="Arial"/>
              </a:rPr>
              <a:t>the  name </a:t>
            </a:r>
            <a:r>
              <a:rPr sz="2050" spc="5" dirty="0">
                <a:latin typeface="Arial"/>
                <a:cs typeface="Arial"/>
              </a:rPr>
              <a:t>"Hudson" itself, </a:t>
            </a:r>
            <a:r>
              <a:rPr sz="2050" spc="10" dirty="0">
                <a:latin typeface="Arial"/>
                <a:cs typeface="Arial"/>
              </a:rPr>
              <a:t>which Oracle </a:t>
            </a:r>
            <a:r>
              <a:rPr sz="2050" spc="5" dirty="0">
                <a:latin typeface="Arial"/>
                <a:cs typeface="Arial"/>
              </a:rPr>
              <a:t>claimed, </a:t>
            </a:r>
            <a:r>
              <a:rPr sz="2050" spc="10" dirty="0">
                <a:latin typeface="Arial"/>
                <a:cs typeface="Arial"/>
              </a:rPr>
              <a:t>and </a:t>
            </a:r>
            <a:r>
              <a:rPr sz="2050" spc="15" dirty="0">
                <a:latin typeface="Arial"/>
                <a:cs typeface="Arial"/>
              </a:rPr>
              <a:t>on </a:t>
            </a:r>
            <a:r>
              <a:rPr sz="2050" spc="10" dirty="0">
                <a:latin typeface="Arial"/>
                <a:cs typeface="Arial"/>
              </a:rPr>
              <a:t>January </a:t>
            </a:r>
            <a:r>
              <a:rPr sz="2050" spc="5" dirty="0">
                <a:latin typeface="Arial"/>
                <a:cs typeface="Arial"/>
              </a:rPr>
              <a:t>11, 2011, </a:t>
            </a:r>
            <a:r>
              <a:rPr sz="2050" spc="15" dirty="0">
                <a:latin typeface="Arial"/>
                <a:cs typeface="Arial"/>
              </a:rPr>
              <a:t>a  </a:t>
            </a:r>
            <a:r>
              <a:rPr sz="2050" spc="5" dirty="0">
                <a:latin typeface="Arial"/>
                <a:cs typeface="Arial"/>
              </a:rPr>
              <a:t>proposal </a:t>
            </a:r>
            <a:r>
              <a:rPr sz="2050" spc="10" dirty="0">
                <a:latin typeface="Arial"/>
                <a:cs typeface="Arial"/>
              </a:rPr>
              <a:t>was made to change the </a:t>
            </a:r>
            <a:r>
              <a:rPr sz="2050" spc="5" dirty="0">
                <a:latin typeface="Arial"/>
                <a:cs typeface="Arial"/>
              </a:rPr>
              <a:t>project </a:t>
            </a:r>
            <a:r>
              <a:rPr sz="2050" spc="10" dirty="0">
                <a:latin typeface="Arial"/>
                <a:cs typeface="Arial"/>
              </a:rPr>
              <a:t>name from "Hudson" </a:t>
            </a:r>
            <a:r>
              <a:rPr sz="2050" spc="5" dirty="0">
                <a:latin typeface="Arial"/>
                <a:cs typeface="Arial"/>
              </a:rPr>
              <a:t>to  "Jenkins".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970" y="553720"/>
            <a:ext cx="6483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8725" algn="l"/>
              </a:tabLst>
            </a:pPr>
            <a:r>
              <a:rPr spc="-5" dirty="0"/>
              <a:t>Schedule	</a:t>
            </a:r>
            <a:r>
              <a:rPr spc="-10" dirty="0"/>
              <a:t>for </a:t>
            </a:r>
            <a:r>
              <a:rPr spc="-5" dirty="0"/>
              <a:t>School</a:t>
            </a:r>
            <a:r>
              <a:rPr spc="-85" dirty="0"/>
              <a:t> </a:t>
            </a:r>
            <a:r>
              <a:rPr spc="-5" dirty="0"/>
              <a:t>Night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625091"/>
            <a:ext cx="9065260" cy="19812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50" spc="15" dirty="0">
                <a:latin typeface="Courier New"/>
                <a:cs typeface="Courier New"/>
              </a:rPr>
              <a:t>H </a:t>
            </a:r>
            <a:r>
              <a:rPr sz="1950" spc="10" dirty="0">
                <a:latin typeface="Courier New"/>
                <a:cs typeface="Courier New"/>
              </a:rPr>
              <a:t>H(6-11) </a:t>
            </a:r>
            <a:r>
              <a:rPr sz="1950" spc="15" dirty="0">
                <a:latin typeface="Courier New"/>
                <a:cs typeface="Courier New"/>
              </a:rPr>
              <a:t>* *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1-5</a:t>
            </a:r>
            <a:endParaRPr sz="1950">
              <a:latin typeface="Courier New"/>
              <a:cs typeface="Courier New"/>
            </a:endParaRPr>
          </a:p>
          <a:p>
            <a:pPr marL="12700" marR="607060">
              <a:lnSpc>
                <a:spcPct val="90800"/>
              </a:lnSpc>
              <a:spcBef>
                <a:spcPts val="885"/>
              </a:spcBef>
            </a:pPr>
            <a:r>
              <a:rPr sz="1950" spc="10" dirty="0">
                <a:latin typeface="Courier New"/>
                <a:cs typeface="Courier New"/>
              </a:rPr>
              <a:t>#Once each school night between 10pm-4am San Francisco </a:t>
            </a:r>
            <a:r>
              <a:rPr sz="1950" spc="15" dirty="0">
                <a:latin typeface="Courier New"/>
                <a:cs typeface="Courier New"/>
              </a:rPr>
              <a:t>/  </a:t>
            </a:r>
            <a:r>
              <a:rPr sz="1950" spc="10" dirty="0">
                <a:latin typeface="Courier New"/>
                <a:cs typeface="Courier New"/>
              </a:rPr>
              <a:t>1am-7am Wilmington </a:t>
            </a:r>
            <a:r>
              <a:rPr sz="1950" spc="15" dirty="0">
                <a:latin typeface="Courier New"/>
                <a:cs typeface="Courier New"/>
              </a:rPr>
              <a:t>/ </a:t>
            </a:r>
            <a:r>
              <a:rPr sz="1950" spc="10" dirty="0">
                <a:latin typeface="Courier New"/>
                <a:cs typeface="Courier New"/>
              </a:rPr>
              <a:t>6am-noon London (an hour later in  summer)</a:t>
            </a:r>
            <a:endParaRPr sz="1950">
              <a:latin typeface="Courier New"/>
              <a:cs typeface="Courier New"/>
            </a:endParaRPr>
          </a:p>
          <a:p>
            <a:pPr marL="12700" marR="5080">
              <a:lnSpc>
                <a:spcPts val="2120"/>
              </a:lnSpc>
              <a:spcBef>
                <a:spcPts val="919"/>
              </a:spcBef>
            </a:pPr>
            <a:r>
              <a:rPr sz="1950" spc="10" dirty="0">
                <a:latin typeface="Courier New"/>
                <a:cs typeface="Courier New"/>
              </a:rPr>
              <a:t>#If someone does something foolish </a:t>
            </a:r>
            <a:r>
              <a:rPr sz="1950" spc="15" dirty="0">
                <a:latin typeface="Courier New"/>
                <a:cs typeface="Courier New"/>
              </a:rPr>
              <a:t>on </a:t>
            </a:r>
            <a:r>
              <a:rPr sz="1950" spc="10" dirty="0">
                <a:latin typeface="Courier New"/>
                <a:cs typeface="Courier New"/>
              </a:rPr>
              <a:t>Friday </a:t>
            </a:r>
            <a:r>
              <a:rPr sz="1950" spc="15" dirty="0">
                <a:latin typeface="Courier New"/>
                <a:cs typeface="Courier New"/>
              </a:rPr>
              <a:t>or </a:t>
            </a:r>
            <a:r>
              <a:rPr sz="1950" spc="10" dirty="0">
                <a:latin typeface="Courier New"/>
                <a:cs typeface="Courier New"/>
              </a:rPr>
              <a:t>Saturday the  site won't be broken over the weekend because </a:t>
            </a:r>
            <a:r>
              <a:rPr sz="1950" spc="15" dirty="0">
                <a:latin typeface="Courier New"/>
                <a:cs typeface="Courier New"/>
              </a:rPr>
              <a:t>of </a:t>
            </a:r>
            <a:r>
              <a:rPr sz="1950" spc="10" dirty="0">
                <a:latin typeface="Courier New"/>
                <a:cs typeface="Courier New"/>
              </a:rPr>
              <a:t>the</a:t>
            </a:r>
            <a:r>
              <a:rPr sz="1950" spc="65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update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41465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7815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3862070"/>
            <a:ext cx="8333105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Schedule jobs </a:t>
            </a:r>
            <a:r>
              <a:rPr sz="3200" spc="-5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a very cron </a:t>
            </a:r>
            <a:r>
              <a:rPr sz="3200" spc="-5" dirty="0">
                <a:latin typeface="Arial"/>
                <a:cs typeface="Arial"/>
              </a:rPr>
              <a:t>like </a:t>
            </a:r>
            <a:r>
              <a:rPr sz="3200" dirty="0">
                <a:latin typeface="Arial"/>
                <a:cs typeface="Arial"/>
              </a:rPr>
              <a:t>syntax  Use </a:t>
            </a:r>
            <a:r>
              <a:rPr sz="3200" spc="-5" dirty="0">
                <a:latin typeface="Arial"/>
                <a:cs typeface="Arial"/>
              </a:rPr>
              <a:t>'H' to </a:t>
            </a:r>
            <a:r>
              <a:rPr sz="3200" dirty="0">
                <a:latin typeface="Arial"/>
                <a:cs typeface="Arial"/>
              </a:rPr>
              <a:t>let jenkins </a:t>
            </a:r>
            <a:r>
              <a:rPr sz="3200" spc="-5" dirty="0">
                <a:latin typeface="Arial"/>
                <a:cs typeface="Arial"/>
              </a:rPr>
              <a:t>pick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better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distribution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229" y="553720"/>
            <a:ext cx="4869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5070" algn="l"/>
              </a:tabLst>
            </a:pPr>
            <a:r>
              <a:rPr spc="-5" dirty="0"/>
              <a:t>Return</a:t>
            </a:r>
            <a:r>
              <a:rPr dirty="0"/>
              <a:t> to	</a:t>
            </a:r>
            <a:r>
              <a:rPr spc="-5" dirty="0"/>
              <a:t>live</a:t>
            </a:r>
            <a:r>
              <a:rPr spc="-70" dirty="0"/>
              <a:t> </a:t>
            </a:r>
            <a:r>
              <a:rPr spc="-10" dirty="0"/>
              <a:t>demo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120" y="553720"/>
            <a:ext cx="4344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 </a:t>
            </a:r>
            <a:r>
              <a:rPr dirty="0"/>
              <a:t>a </a:t>
            </a:r>
            <a:r>
              <a:rPr spc="-5" dirty="0"/>
              <a:t>slave</a:t>
            </a:r>
            <a:r>
              <a:rPr spc="-55" dirty="0"/>
              <a:t> </a:t>
            </a:r>
            <a:r>
              <a:rPr spc="-10" dirty="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917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267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6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39927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5"/>
              </a:spcBef>
            </a:pPr>
            <a:r>
              <a:rPr dirty="0"/>
              <a:t>Not all work needs </a:t>
            </a:r>
            <a:r>
              <a:rPr spc="-5" dirty="0"/>
              <a:t>to </a:t>
            </a:r>
            <a:r>
              <a:rPr dirty="0"/>
              <a:t>or should run </a:t>
            </a:r>
            <a:r>
              <a:rPr spc="-5" dirty="0"/>
              <a:t>on</a:t>
            </a:r>
            <a:r>
              <a:rPr spc="-90" dirty="0"/>
              <a:t> </a:t>
            </a:r>
            <a:r>
              <a:rPr dirty="0"/>
              <a:t>master  Slaves can be on same server or</a:t>
            </a:r>
            <a:r>
              <a:rPr spc="-45" dirty="0"/>
              <a:t> </a:t>
            </a:r>
            <a:r>
              <a:rPr spc="5" dirty="0"/>
              <a:t>many</a:t>
            </a:r>
          </a:p>
          <a:p>
            <a:pPr marL="12700" marR="2170430">
              <a:lnSpc>
                <a:spcPts val="5010"/>
              </a:lnSpc>
              <a:spcBef>
                <a:spcPts val="355"/>
              </a:spcBef>
            </a:pPr>
            <a:r>
              <a:rPr dirty="0"/>
              <a:t>Make a user (groupadd,</a:t>
            </a:r>
            <a:r>
              <a:rPr spc="-60" dirty="0"/>
              <a:t> </a:t>
            </a:r>
            <a:r>
              <a:rPr dirty="0"/>
              <a:t>useradd)  </a:t>
            </a:r>
            <a:r>
              <a:rPr spc="-5" dirty="0"/>
              <a:t>Install </a:t>
            </a:r>
            <a:r>
              <a:rPr dirty="0"/>
              <a:t>Java </a:t>
            </a:r>
            <a:r>
              <a:rPr spc="-5" dirty="0"/>
              <a:t>(apt-get, </a:t>
            </a:r>
            <a:r>
              <a:rPr spc="5" dirty="0"/>
              <a:t>yum, </a:t>
            </a:r>
            <a:r>
              <a:rPr dirty="0"/>
              <a:t>or </a:t>
            </a:r>
            <a:r>
              <a:rPr spc="-5" dirty="0"/>
              <a:t>?)  </a:t>
            </a:r>
            <a:r>
              <a:rPr dirty="0"/>
              <a:t>Setup ssh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spc="-5" dirty="0"/>
              <a:t>connections...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50" y="553720"/>
            <a:ext cx="601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3820" algn="l"/>
              </a:tabLst>
            </a:pPr>
            <a:r>
              <a:rPr spc="-5" dirty="0"/>
              <a:t>Create</a:t>
            </a:r>
            <a:r>
              <a:rPr dirty="0"/>
              <a:t> ssh </a:t>
            </a:r>
            <a:r>
              <a:rPr spc="-5" dirty="0"/>
              <a:t>key	for</a:t>
            </a:r>
            <a:r>
              <a:rPr spc="-75" dirty="0"/>
              <a:t> </a:t>
            </a:r>
            <a:r>
              <a:rPr spc="-5" dirty="0"/>
              <a:t>slave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632965"/>
            <a:ext cx="4232275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sz="1800" b="1" spc="-15" dirty="0">
                <a:latin typeface="Courier New"/>
                <a:cs typeface="Courier New"/>
              </a:rPr>
              <a:t>jenkins@localhost:~$ mkdir .ssh  jenkins@localhost:~$ cd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.ssh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440" y="2490443"/>
          <a:ext cx="8883015" cy="159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466"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jenkins@localhost:~/.ssh$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5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chmod 0700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  <a:spcBef>
                          <a:spcPts val="9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jenkins@localhost:~/.ssh$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-f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jenkins_to_mrprod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ssh-keygen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-C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"jenkins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8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slave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mrprod"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jenkins@localhost:~/.ssh$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ls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-aFl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2440" y="4189703"/>
          <a:ext cx="8883015" cy="97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060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8466">
                <a:tc>
                  <a:txBody>
                    <a:bodyPr/>
                    <a:lstStyle/>
                    <a:p>
                      <a:pPr marR="27940" algn="ctr">
                        <a:lnSpc>
                          <a:spcPts val="185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drwx------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5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5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jenkins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jenkins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4096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5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Jun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85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12:53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./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drwxr-xr-x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jenkins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jenkins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4096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Jun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12:51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../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101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-rw-------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jenkins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jenkins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1679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Jun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12:53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jenkins_to_mrprod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91490" y="5218429"/>
            <a:ext cx="138303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15" dirty="0">
                <a:latin typeface="Courier New"/>
                <a:cs typeface="Courier New"/>
              </a:rPr>
              <a:t>-rw-r--r--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8718" y="5218429"/>
            <a:ext cx="233299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10" dirty="0">
                <a:latin typeface="Courier New"/>
                <a:cs typeface="Courier New"/>
              </a:rPr>
              <a:t>1 </a:t>
            </a:r>
            <a:r>
              <a:rPr sz="1800" b="1" spc="-15" dirty="0">
                <a:latin typeface="Courier New"/>
                <a:cs typeface="Courier New"/>
              </a:rPr>
              <a:t>jenkins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jenkins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7549" y="5218429"/>
            <a:ext cx="97536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15" dirty="0">
                <a:latin typeface="Courier New"/>
                <a:cs typeface="Courier New"/>
              </a:rPr>
              <a:t>399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Jun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8312" y="5218429"/>
            <a:ext cx="3418204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4990" algn="l"/>
              </a:tabLst>
            </a:pPr>
            <a:r>
              <a:rPr sz="1800" b="1" spc="-10" dirty="0">
                <a:latin typeface="Courier New"/>
                <a:cs typeface="Courier New"/>
              </a:rPr>
              <a:t>1	</a:t>
            </a:r>
            <a:r>
              <a:rPr sz="1800" b="1" spc="-15" dirty="0">
                <a:latin typeface="Courier New"/>
                <a:cs typeface="Courier New"/>
              </a:rPr>
              <a:t>jenkins_to_mrprod.pub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950" y="553720"/>
            <a:ext cx="2696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.ssh/config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699259"/>
            <a:ext cx="38658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host</a:t>
            </a:r>
            <a:r>
              <a:rPr sz="2800" b="1" spc="-9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sample-mrprod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4930" y="2125979"/>
            <a:ext cx="173228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20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hostname  user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8332" y="2125979"/>
            <a:ext cx="407924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3720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sample.dynalias.org  mrprod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4930" y="3455670"/>
            <a:ext cx="7919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identityfile</a:t>
            </a:r>
            <a:r>
              <a:rPr sz="2800" b="1" spc="-9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~/.ssh/jenkins_to_mrprod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4813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61175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5195570"/>
            <a:ext cx="8621395" cy="17538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dirty="0">
                <a:latin typeface="Arial"/>
                <a:cs typeface="Arial"/>
              </a:rPr>
              <a:t>Let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master </a:t>
            </a:r>
            <a:r>
              <a:rPr sz="3200" spc="-5" dirty="0">
                <a:latin typeface="Arial"/>
                <a:cs typeface="Arial"/>
              </a:rPr>
              <a:t>call </a:t>
            </a:r>
            <a:r>
              <a:rPr sz="3200" dirty="0">
                <a:latin typeface="Arial"/>
                <a:cs typeface="Arial"/>
              </a:rPr>
              <a:t>slave </a:t>
            </a:r>
            <a:r>
              <a:rPr sz="3200" spc="-5" dirty="0">
                <a:latin typeface="Arial"/>
                <a:cs typeface="Arial"/>
              </a:rPr>
              <a:t>from </a:t>
            </a:r>
            <a:r>
              <a:rPr sz="3200" dirty="0">
                <a:latin typeface="Arial"/>
                <a:cs typeface="Arial"/>
              </a:rPr>
              <a:t>command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line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Arial"/>
                <a:cs typeface="Arial"/>
              </a:rPr>
              <a:t>Will </a:t>
            </a:r>
            <a:r>
              <a:rPr sz="3200" dirty="0">
                <a:latin typeface="Arial"/>
                <a:cs typeface="Arial"/>
              </a:rPr>
              <a:t>need ForwardAgent and Proxy Command </a:t>
            </a:r>
            <a:r>
              <a:rPr sz="3200" spc="-10" dirty="0">
                <a:latin typeface="Arial"/>
                <a:cs typeface="Arial"/>
              </a:rPr>
              <a:t>if  </a:t>
            </a:r>
            <a:r>
              <a:rPr sz="3200" dirty="0">
                <a:latin typeface="Arial"/>
                <a:cs typeface="Arial"/>
              </a:rPr>
              <a:t>you need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tunnel through a middle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box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1120" y="553720"/>
            <a:ext cx="5304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5500" algn="l"/>
              </a:tabLst>
            </a:pPr>
            <a:r>
              <a:rPr spc="-5" dirty="0"/>
              <a:t>Give</a:t>
            </a:r>
            <a:r>
              <a:rPr dirty="0"/>
              <a:t> ssh </a:t>
            </a:r>
            <a:r>
              <a:rPr spc="-5" dirty="0"/>
              <a:t>key	to</a:t>
            </a:r>
            <a:r>
              <a:rPr spc="-75" dirty="0"/>
              <a:t> </a:t>
            </a:r>
            <a:r>
              <a:rPr spc="-5" dirty="0"/>
              <a:t>slave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090" y="1593088"/>
            <a:ext cx="8624570" cy="5087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845819">
              <a:lnSpc>
                <a:spcPct val="132600"/>
              </a:lnSpc>
              <a:spcBef>
                <a:spcPts val="95"/>
              </a:spcBef>
            </a:pPr>
            <a:r>
              <a:rPr sz="2350" b="1" dirty="0">
                <a:latin typeface="Courier New"/>
                <a:cs typeface="Courier New"/>
              </a:rPr>
              <a:t>root@localhost:/home/mrprod# </a:t>
            </a:r>
            <a:r>
              <a:rPr sz="2350" b="1" spc="5" dirty="0">
                <a:latin typeface="Courier New"/>
                <a:cs typeface="Courier New"/>
              </a:rPr>
              <a:t>sudo su </a:t>
            </a:r>
            <a:r>
              <a:rPr sz="2350" b="1" dirty="0">
                <a:latin typeface="Courier New"/>
                <a:cs typeface="Courier New"/>
              </a:rPr>
              <a:t>mrprod  localhost:~&gt; </a:t>
            </a:r>
            <a:r>
              <a:rPr sz="2350" b="1" spc="5" dirty="0">
                <a:latin typeface="Courier New"/>
                <a:cs typeface="Courier New"/>
              </a:rPr>
              <a:t>pwd</a:t>
            </a:r>
            <a:endParaRPr sz="2350">
              <a:latin typeface="Courier New"/>
              <a:cs typeface="Courier New"/>
            </a:endParaRPr>
          </a:p>
          <a:p>
            <a:pPr marL="38100" marR="4442460">
              <a:lnSpc>
                <a:spcPct val="132600"/>
              </a:lnSpc>
            </a:pPr>
            <a:r>
              <a:rPr sz="2350" b="1" dirty="0">
                <a:latin typeface="Courier New"/>
                <a:cs typeface="Courier New"/>
              </a:rPr>
              <a:t>/home/mrprod  localhost:~&gt; mkdir</a:t>
            </a:r>
            <a:r>
              <a:rPr sz="2350" b="1" spc="-40" dirty="0">
                <a:latin typeface="Courier New"/>
                <a:cs typeface="Courier New"/>
              </a:rPr>
              <a:t> </a:t>
            </a:r>
            <a:r>
              <a:rPr sz="2350" b="1" spc="5" dirty="0">
                <a:latin typeface="Courier New"/>
                <a:cs typeface="Courier New"/>
              </a:rPr>
              <a:t>.ssh</a:t>
            </a:r>
            <a:endParaRPr sz="2350">
              <a:latin typeface="Courier New"/>
              <a:cs typeface="Courier New"/>
            </a:endParaRPr>
          </a:p>
          <a:p>
            <a:pPr marL="38100" marR="3543300">
              <a:lnSpc>
                <a:spcPct val="132600"/>
              </a:lnSpc>
            </a:pPr>
            <a:r>
              <a:rPr sz="2350" b="1" dirty="0">
                <a:latin typeface="Courier New"/>
                <a:cs typeface="Courier New"/>
              </a:rPr>
              <a:t>localhost:~&gt; chmod </a:t>
            </a:r>
            <a:r>
              <a:rPr sz="2350" b="1" spc="5" dirty="0">
                <a:latin typeface="Courier New"/>
                <a:cs typeface="Courier New"/>
              </a:rPr>
              <a:t>0700 .ssh  </a:t>
            </a:r>
            <a:r>
              <a:rPr sz="2350" b="1" dirty="0">
                <a:latin typeface="Courier New"/>
                <a:cs typeface="Courier New"/>
              </a:rPr>
              <a:t>localhost:~&gt; cd .ssh</a:t>
            </a:r>
            <a:endParaRPr sz="2350">
              <a:latin typeface="Courier New"/>
              <a:cs typeface="Courier New"/>
            </a:endParaRPr>
          </a:p>
          <a:p>
            <a:pPr marL="38100" marR="665480">
              <a:lnSpc>
                <a:spcPts val="3740"/>
              </a:lnSpc>
              <a:spcBef>
                <a:spcPts val="270"/>
              </a:spcBef>
            </a:pPr>
            <a:r>
              <a:rPr sz="2350" b="1" dirty="0">
                <a:latin typeface="Courier New"/>
                <a:cs typeface="Courier New"/>
              </a:rPr>
              <a:t>localhost:~/.ssh&gt; touch authorized_keys  localhost:~/.ssh&gt; chmod </a:t>
            </a:r>
            <a:r>
              <a:rPr sz="2350" b="1" spc="5" dirty="0">
                <a:latin typeface="Courier New"/>
                <a:cs typeface="Courier New"/>
              </a:rPr>
              <a:t>0600 </a:t>
            </a:r>
            <a:r>
              <a:rPr sz="2350" b="1" dirty="0">
                <a:latin typeface="Courier New"/>
                <a:cs typeface="Courier New"/>
              </a:rPr>
              <a:t>authorized_keys  #then </a:t>
            </a:r>
            <a:r>
              <a:rPr sz="2350" b="1" spc="5" dirty="0">
                <a:latin typeface="Courier New"/>
                <a:cs typeface="Courier New"/>
              </a:rPr>
              <a:t>put the </a:t>
            </a:r>
            <a:r>
              <a:rPr sz="2350" b="1" dirty="0">
                <a:latin typeface="Courier New"/>
                <a:cs typeface="Courier New"/>
              </a:rPr>
              <a:t>public </a:t>
            </a:r>
            <a:r>
              <a:rPr sz="2350" b="1" spc="5" dirty="0">
                <a:latin typeface="Courier New"/>
                <a:cs typeface="Courier New"/>
              </a:rPr>
              <a:t>key </a:t>
            </a:r>
            <a:r>
              <a:rPr sz="2350" b="1" dirty="0">
                <a:latin typeface="Courier New"/>
                <a:cs typeface="Courier New"/>
              </a:rPr>
              <a:t>in</a:t>
            </a:r>
            <a:r>
              <a:rPr sz="2350" b="1" spc="-15" dirty="0">
                <a:latin typeface="Courier New"/>
                <a:cs typeface="Courier New"/>
              </a:rPr>
              <a:t> </a:t>
            </a:r>
            <a:r>
              <a:rPr sz="2350" b="1" dirty="0">
                <a:latin typeface="Courier New"/>
                <a:cs typeface="Courier New"/>
              </a:rPr>
              <a:t>authorized_keys</a:t>
            </a:r>
            <a:endParaRPr sz="2350">
              <a:latin typeface="Courier New"/>
              <a:cs typeface="Courier New"/>
            </a:endParaRPr>
          </a:p>
          <a:p>
            <a:pPr marL="495300" indent="-323850">
              <a:lnSpc>
                <a:spcPct val="100000"/>
              </a:lnSpc>
              <a:spcBef>
                <a:spcPts val="2090"/>
              </a:spcBef>
              <a:buSzPct val="45312"/>
              <a:buFont typeface="Calibri"/>
              <a:buChar char="●"/>
              <a:tabLst>
                <a:tab pos="494665" algn="l"/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ssh </a:t>
            </a:r>
            <a:r>
              <a:rPr sz="3200" spc="-5" dirty="0">
                <a:latin typeface="Arial"/>
                <a:cs typeface="Arial"/>
              </a:rPr>
              <a:t>will </a:t>
            </a:r>
            <a:r>
              <a:rPr sz="3200" dirty="0">
                <a:latin typeface="Arial"/>
                <a:cs typeface="Arial"/>
              </a:rPr>
              <a:t>not work </a:t>
            </a:r>
            <a:r>
              <a:rPr sz="3200" spc="-5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forget the </a:t>
            </a:r>
            <a:r>
              <a:rPr sz="3200" dirty="0">
                <a:latin typeface="Arial"/>
                <a:cs typeface="Arial"/>
              </a:rPr>
              <a:t>chmod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step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550" y="553720"/>
            <a:ext cx="5584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1830" algn="l"/>
              </a:tabLst>
            </a:pPr>
            <a:r>
              <a:rPr spc="-5" dirty="0"/>
              <a:t>Add</a:t>
            </a:r>
            <a:r>
              <a:rPr dirty="0"/>
              <a:t> ssh </a:t>
            </a:r>
            <a:r>
              <a:rPr spc="-5" dirty="0"/>
              <a:t>key	to</a:t>
            </a:r>
            <a:r>
              <a:rPr spc="-85" dirty="0"/>
              <a:t> </a:t>
            </a:r>
            <a:r>
              <a:rPr spc="-5" dirty="0"/>
              <a:t>jenkins</a:t>
            </a:r>
          </a:p>
        </p:txBody>
      </p:sp>
      <p:sp>
        <p:nvSpPr>
          <p:cNvPr id="3" name="object 3"/>
          <p:cNvSpPr/>
          <p:nvPr/>
        </p:nvSpPr>
        <p:spPr>
          <a:xfrm>
            <a:off x="2146172" y="1975668"/>
            <a:ext cx="5905883" cy="368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0" y="553720"/>
            <a:ext cx="6424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1830" algn="l"/>
                <a:tab pos="3833495" algn="l"/>
              </a:tabLst>
            </a:pPr>
            <a:r>
              <a:rPr spc="-5" dirty="0"/>
              <a:t>Add</a:t>
            </a:r>
            <a:r>
              <a:rPr dirty="0"/>
              <a:t> ssh </a:t>
            </a:r>
            <a:r>
              <a:rPr spc="-5" dirty="0"/>
              <a:t>key	</a:t>
            </a:r>
            <a:r>
              <a:rPr dirty="0"/>
              <a:t>to	</a:t>
            </a:r>
            <a:r>
              <a:rPr spc="-5" dirty="0"/>
              <a:t>jenkins</a:t>
            </a:r>
            <a:r>
              <a:rPr spc="-7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737360"/>
            <a:ext cx="6858000" cy="404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489" y="553720"/>
            <a:ext cx="5025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Create </a:t>
            </a:r>
            <a:r>
              <a:rPr dirty="0"/>
              <a:t>a </a:t>
            </a:r>
            <a:r>
              <a:rPr spc="-5" dirty="0"/>
              <a:t>slave</a:t>
            </a:r>
            <a:r>
              <a:rPr spc="-85" dirty="0"/>
              <a:t> </a:t>
            </a:r>
            <a:r>
              <a:rPr spc="-5" dirty="0"/>
              <a:t>node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645920"/>
            <a:ext cx="7772400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553720"/>
            <a:ext cx="5676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Make a </a:t>
            </a:r>
            <a:r>
              <a:rPr spc="-5" dirty="0"/>
              <a:t>label for</a:t>
            </a:r>
            <a:r>
              <a:rPr spc="-75" dirty="0"/>
              <a:t> </a:t>
            </a:r>
            <a:r>
              <a:rPr spc="-10" dirty="0"/>
              <a:t>nodes</a:t>
            </a:r>
          </a:p>
        </p:txBody>
      </p:sp>
      <p:sp>
        <p:nvSpPr>
          <p:cNvPr id="3" name="object 3"/>
          <p:cNvSpPr/>
          <p:nvPr/>
        </p:nvSpPr>
        <p:spPr>
          <a:xfrm>
            <a:off x="504190" y="1845310"/>
            <a:ext cx="9071610" cy="422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300" y="553720"/>
            <a:ext cx="4710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255" algn="l"/>
              </a:tabLst>
            </a:pPr>
            <a:r>
              <a:rPr spc="-5" dirty="0"/>
              <a:t>What	is</a:t>
            </a:r>
            <a:r>
              <a:rPr spc="-105" dirty="0"/>
              <a:t> </a:t>
            </a:r>
            <a:r>
              <a:rPr spc="-5" dirty="0"/>
              <a:t>Jenkins...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90" y="1814830"/>
            <a:ext cx="10922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75" dirty="0"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990" y="3255010"/>
            <a:ext cx="10922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75" dirty="0"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990" y="3628390"/>
            <a:ext cx="10922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75" dirty="0"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759" y="1732279"/>
            <a:ext cx="8525510" cy="26606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309"/>
              </a:spcBef>
            </a:pPr>
            <a:r>
              <a:rPr sz="1900" spc="-15" dirty="0">
                <a:latin typeface="Arial"/>
                <a:cs typeface="Arial"/>
              </a:rPr>
              <a:t>On February </a:t>
            </a:r>
            <a:r>
              <a:rPr sz="1900" spc="-10" dirty="0">
                <a:latin typeface="Arial"/>
                <a:cs typeface="Arial"/>
              </a:rPr>
              <a:t>1, </a:t>
            </a:r>
            <a:r>
              <a:rPr sz="1900" spc="-15" dirty="0">
                <a:latin typeface="Arial"/>
                <a:cs typeface="Arial"/>
              </a:rPr>
              <a:t>2011, Oracle </a:t>
            </a:r>
            <a:r>
              <a:rPr sz="1900" spc="-10" dirty="0">
                <a:latin typeface="Arial"/>
                <a:cs typeface="Arial"/>
              </a:rPr>
              <a:t>said </a:t>
            </a:r>
            <a:r>
              <a:rPr sz="1900" spc="-15" dirty="0">
                <a:latin typeface="Arial"/>
                <a:cs typeface="Arial"/>
              </a:rPr>
              <a:t>that </a:t>
            </a:r>
            <a:r>
              <a:rPr sz="1900" spc="-10" dirty="0">
                <a:latin typeface="Arial"/>
                <a:cs typeface="Arial"/>
              </a:rPr>
              <a:t>they </a:t>
            </a:r>
            <a:r>
              <a:rPr sz="1900" spc="-15" dirty="0">
                <a:latin typeface="Arial"/>
                <a:cs typeface="Arial"/>
              </a:rPr>
              <a:t>intended </a:t>
            </a:r>
            <a:r>
              <a:rPr sz="1900" spc="-5" dirty="0">
                <a:latin typeface="Arial"/>
                <a:cs typeface="Arial"/>
              </a:rPr>
              <a:t>to </a:t>
            </a:r>
            <a:r>
              <a:rPr sz="1900" spc="-15" dirty="0">
                <a:latin typeface="Arial"/>
                <a:cs typeface="Arial"/>
              </a:rPr>
              <a:t>continue development of  Hudson, and considered Jenkins </a:t>
            </a:r>
            <a:r>
              <a:rPr sz="1900" spc="-10" dirty="0">
                <a:latin typeface="Arial"/>
                <a:cs typeface="Arial"/>
              </a:rPr>
              <a:t>a fork </a:t>
            </a:r>
            <a:r>
              <a:rPr sz="1900" spc="-15" dirty="0">
                <a:latin typeface="Arial"/>
                <a:cs typeface="Arial"/>
              </a:rPr>
              <a:t>rather than </a:t>
            </a:r>
            <a:r>
              <a:rPr sz="1900" spc="-10" dirty="0">
                <a:latin typeface="Arial"/>
                <a:cs typeface="Arial"/>
              </a:rPr>
              <a:t>a </a:t>
            </a:r>
            <a:r>
              <a:rPr sz="1900" spc="-15" dirty="0">
                <a:latin typeface="Arial"/>
                <a:cs typeface="Arial"/>
              </a:rPr>
              <a:t>rename. </a:t>
            </a:r>
            <a:r>
              <a:rPr sz="1900" spc="-10" dirty="0">
                <a:latin typeface="Arial"/>
                <a:cs typeface="Arial"/>
              </a:rPr>
              <a:t>As of </a:t>
            </a:r>
            <a:r>
              <a:rPr sz="1900" spc="-15" dirty="0">
                <a:latin typeface="Arial"/>
                <a:cs typeface="Arial"/>
              </a:rPr>
              <a:t>December  2016, </a:t>
            </a:r>
            <a:r>
              <a:rPr sz="1900" spc="-10" dirty="0">
                <a:latin typeface="Arial"/>
                <a:cs typeface="Arial"/>
              </a:rPr>
              <a:t>the </a:t>
            </a:r>
            <a:r>
              <a:rPr sz="1900" spc="-15" dirty="0">
                <a:latin typeface="Arial"/>
                <a:cs typeface="Arial"/>
              </a:rPr>
              <a:t>Jenkins organization on Git Hub had 638 project members </a:t>
            </a:r>
            <a:r>
              <a:rPr sz="1900" spc="-20" dirty="0">
                <a:latin typeface="Arial"/>
                <a:cs typeface="Arial"/>
              </a:rPr>
              <a:t>and around  </a:t>
            </a:r>
            <a:r>
              <a:rPr sz="1900" spc="-15" dirty="0">
                <a:latin typeface="Arial"/>
                <a:cs typeface="Arial"/>
              </a:rPr>
              <a:t>1,800 public repositories, compared with Hudson's </a:t>
            </a:r>
            <a:r>
              <a:rPr sz="1900" spc="-10" dirty="0">
                <a:latin typeface="Arial"/>
                <a:cs typeface="Arial"/>
              </a:rPr>
              <a:t>32 </a:t>
            </a:r>
            <a:r>
              <a:rPr sz="1900" spc="-15" dirty="0">
                <a:latin typeface="Arial"/>
                <a:cs typeface="Arial"/>
              </a:rPr>
              <a:t>project members </a:t>
            </a:r>
            <a:r>
              <a:rPr sz="1900" spc="-20" dirty="0">
                <a:latin typeface="Arial"/>
                <a:cs typeface="Arial"/>
              </a:rPr>
              <a:t>and </a:t>
            </a:r>
            <a:r>
              <a:rPr sz="1900" spc="-15" dirty="0">
                <a:latin typeface="Arial"/>
                <a:cs typeface="Arial"/>
              </a:rPr>
              <a:t>17  public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repositories.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900" spc="-15" dirty="0">
                <a:latin typeface="Arial"/>
                <a:cs typeface="Arial"/>
              </a:rPr>
              <a:t>Hudson </a:t>
            </a:r>
            <a:r>
              <a:rPr sz="1900" spc="-10" dirty="0">
                <a:latin typeface="Arial"/>
                <a:cs typeface="Arial"/>
              </a:rPr>
              <a:t>is </a:t>
            </a:r>
            <a:r>
              <a:rPr sz="1900" spc="-15" dirty="0">
                <a:latin typeface="Arial"/>
                <a:cs typeface="Arial"/>
              </a:rPr>
              <a:t>not maintained anymore, Jenkins </a:t>
            </a:r>
            <a:r>
              <a:rPr sz="1900" spc="-10" dirty="0">
                <a:latin typeface="Arial"/>
                <a:cs typeface="Arial"/>
              </a:rPr>
              <a:t>is the </a:t>
            </a:r>
            <a:r>
              <a:rPr sz="1900" spc="-15" dirty="0">
                <a:latin typeface="Arial"/>
                <a:cs typeface="Arial"/>
              </a:rPr>
              <a:t>replacement </a:t>
            </a:r>
            <a:r>
              <a:rPr sz="1900" spc="-10" dirty="0">
                <a:latin typeface="Arial"/>
                <a:cs typeface="Arial"/>
              </a:rPr>
              <a:t>for</a:t>
            </a:r>
            <a:r>
              <a:rPr sz="1900" spc="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it.</a:t>
            </a:r>
            <a:endParaRPr sz="1900">
              <a:latin typeface="Arial"/>
              <a:cs typeface="Arial"/>
            </a:endParaRPr>
          </a:p>
          <a:p>
            <a:pPr marL="12700" marR="254000">
              <a:lnSpc>
                <a:spcPts val="2100"/>
              </a:lnSpc>
              <a:spcBef>
                <a:spcPts val="880"/>
              </a:spcBef>
            </a:pPr>
            <a:r>
              <a:rPr sz="1900" spc="-15" dirty="0">
                <a:latin typeface="Arial"/>
                <a:cs typeface="Arial"/>
              </a:rPr>
              <a:t>Jenkins builds </a:t>
            </a:r>
            <a:r>
              <a:rPr sz="1900" spc="-20" dirty="0">
                <a:latin typeface="Arial"/>
                <a:cs typeface="Arial"/>
              </a:rPr>
              <a:t>and </a:t>
            </a:r>
            <a:r>
              <a:rPr sz="1900" spc="-10" dirty="0">
                <a:latin typeface="Arial"/>
                <a:cs typeface="Arial"/>
              </a:rPr>
              <a:t>tests </a:t>
            </a:r>
            <a:r>
              <a:rPr sz="1900" spc="-15" dirty="0">
                <a:latin typeface="Arial"/>
                <a:cs typeface="Arial"/>
              </a:rPr>
              <a:t>our software continuously and monitors </a:t>
            </a:r>
            <a:r>
              <a:rPr sz="1900" spc="-10" dirty="0">
                <a:latin typeface="Arial"/>
                <a:cs typeface="Arial"/>
              </a:rPr>
              <a:t>the </a:t>
            </a:r>
            <a:r>
              <a:rPr sz="1900" spc="-15" dirty="0">
                <a:latin typeface="Arial"/>
                <a:cs typeface="Arial"/>
              </a:rPr>
              <a:t>execution  </a:t>
            </a:r>
            <a:r>
              <a:rPr sz="1900" spc="-20" dirty="0">
                <a:latin typeface="Arial"/>
                <a:cs typeface="Arial"/>
              </a:rPr>
              <a:t>and </a:t>
            </a:r>
            <a:r>
              <a:rPr sz="1900" spc="-10" dirty="0">
                <a:latin typeface="Arial"/>
                <a:cs typeface="Arial"/>
              </a:rPr>
              <a:t>status of remote </a:t>
            </a:r>
            <a:r>
              <a:rPr sz="1900" spc="-15" dirty="0">
                <a:latin typeface="Arial"/>
                <a:cs typeface="Arial"/>
              </a:rPr>
              <a:t>jobs, making </a:t>
            </a:r>
            <a:r>
              <a:rPr sz="1900" spc="-5" dirty="0">
                <a:latin typeface="Arial"/>
                <a:cs typeface="Arial"/>
              </a:rPr>
              <a:t>it </a:t>
            </a:r>
            <a:r>
              <a:rPr sz="1900" spc="-10" dirty="0">
                <a:latin typeface="Arial"/>
                <a:cs typeface="Arial"/>
              </a:rPr>
              <a:t>easier for </a:t>
            </a:r>
            <a:r>
              <a:rPr sz="1900" spc="-15" dirty="0">
                <a:latin typeface="Arial"/>
                <a:cs typeface="Arial"/>
              </a:rPr>
              <a:t>team members and users </a:t>
            </a:r>
            <a:r>
              <a:rPr sz="1900" spc="-5" dirty="0">
                <a:latin typeface="Arial"/>
                <a:cs typeface="Arial"/>
              </a:rPr>
              <a:t>to  </a:t>
            </a:r>
            <a:r>
              <a:rPr sz="1900" spc="-15" dirty="0">
                <a:latin typeface="Arial"/>
                <a:cs typeface="Arial"/>
              </a:rPr>
              <a:t>regularly obtain </a:t>
            </a:r>
            <a:r>
              <a:rPr sz="1900" spc="-10" dirty="0">
                <a:latin typeface="Arial"/>
                <a:cs typeface="Arial"/>
              </a:rPr>
              <a:t>the latest </a:t>
            </a:r>
            <a:r>
              <a:rPr sz="1900" spc="-15" dirty="0">
                <a:latin typeface="Arial"/>
                <a:cs typeface="Arial"/>
              </a:rPr>
              <a:t>stable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code.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079" y="553720"/>
            <a:ext cx="3968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165" algn="l"/>
              </a:tabLst>
            </a:pPr>
            <a:r>
              <a:rPr spc="-5" dirty="0"/>
              <a:t>Live	Demo</a:t>
            </a:r>
            <a:r>
              <a:rPr spc="-100" dirty="0"/>
              <a:t> </a:t>
            </a:r>
            <a:r>
              <a:rPr spc="-5" dirty="0"/>
              <a:t>Now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800" y="553720"/>
            <a:ext cx="5398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3595" algn="l"/>
              </a:tabLst>
            </a:pPr>
            <a:r>
              <a:rPr spc="-5" dirty="0"/>
              <a:t>Starting	and</a:t>
            </a:r>
            <a:r>
              <a:rPr spc="-85" dirty="0"/>
              <a:t> </a:t>
            </a:r>
            <a:r>
              <a:rPr spc="-5" dirty="0"/>
              <a:t>Stopping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545589"/>
            <a:ext cx="8620760" cy="2655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5"/>
              </a:spcBef>
            </a:pPr>
            <a:r>
              <a:rPr sz="2400" b="1" spc="-5" dirty="0">
                <a:latin typeface="Courier New"/>
                <a:cs typeface="Courier New"/>
              </a:rPr>
              <a:t>http://sample.dynalias.org:8080/quietDown  http://sample.dynalias.org:8080/cancelQuietDown</a:t>
            </a:r>
            <a:endParaRPr sz="2400">
              <a:latin typeface="Courier New"/>
              <a:cs typeface="Courier New"/>
            </a:endParaRPr>
          </a:p>
          <a:p>
            <a:pPr marL="12700" marR="4394200">
              <a:lnSpc>
                <a:spcPct val="143700"/>
              </a:lnSpc>
              <a:spcBef>
                <a:spcPts val="15"/>
              </a:spcBef>
            </a:pPr>
            <a:r>
              <a:rPr sz="2400" b="1" spc="-5" dirty="0">
                <a:latin typeface="Courier New"/>
                <a:cs typeface="Courier New"/>
              </a:rPr>
              <a:t>${JENKINSURL}/${ACTION}  #------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400" b="1" dirty="0">
                <a:latin typeface="Courier New"/>
                <a:cs typeface="Courier New"/>
              </a:rPr>
              <a:t>$ </a:t>
            </a:r>
            <a:r>
              <a:rPr sz="2400" b="1" spc="-5" dirty="0">
                <a:latin typeface="Courier New"/>
                <a:cs typeface="Courier New"/>
              </a:rPr>
              <a:t>sudo /etc/init.d/jenkins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restart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450" y="59118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5815329"/>
            <a:ext cx="812292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Other valid choices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the ACTION: </a:t>
            </a:r>
            <a:r>
              <a:rPr sz="2000" b="1" spc="-5" dirty="0">
                <a:latin typeface="Courier New"/>
                <a:cs typeface="Courier New"/>
              </a:rPr>
              <a:t>start|stop|status|restart|  force-reload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450" y="669416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6607809"/>
            <a:ext cx="7279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 good idea </a:t>
            </a:r>
            <a:r>
              <a:rPr sz="2000" spc="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quietDown first so you don't stop jobs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3720"/>
            <a:ext cx="2664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170" dirty="0"/>
              <a:t> </a:t>
            </a:r>
            <a:r>
              <a:rPr spc="-14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2260" y="2771140"/>
            <a:ext cx="6920230" cy="18808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indent="8255" algn="ctr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Arial"/>
                <a:cs typeface="Arial"/>
              </a:rPr>
              <a:t>Slides will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found </a:t>
            </a:r>
            <a:r>
              <a:rPr sz="3200" dirty="0">
                <a:latin typeface="Arial"/>
                <a:cs typeface="Arial"/>
              </a:rPr>
              <a:t>at  </a:t>
            </a:r>
            <a:r>
              <a:rPr sz="3200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http://platypiventures.com/perl/present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And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conference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website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9260" y="553720"/>
            <a:ext cx="6673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3580" algn="l"/>
                <a:tab pos="5169535" algn="l"/>
              </a:tabLst>
            </a:pP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de</a:t>
            </a:r>
            <a:r>
              <a:rPr sz="4400" dirty="0">
                <a:latin typeface="Arial"/>
                <a:cs typeface="Arial"/>
              </a:rPr>
              <a:t>s 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e	</a:t>
            </a:r>
            <a:r>
              <a:rPr sz="4400" spc="-5" dirty="0">
                <a:latin typeface="Arial"/>
                <a:cs typeface="Arial"/>
              </a:rPr>
              <a:t>Rigge</a:t>
            </a:r>
            <a:r>
              <a:rPr sz="4400" dirty="0">
                <a:latin typeface="Arial"/>
                <a:cs typeface="Arial"/>
              </a:rPr>
              <a:t>d	</a:t>
            </a:r>
            <a:r>
              <a:rPr sz="4400" spc="-5" dirty="0">
                <a:latin typeface="Arial"/>
                <a:cs typeface="Arial"/>
              </a:rPr>
              <a:t>Demo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2419" y="3683000"/>
            <a:ext cx="6900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These </a:t>
            </a:r>
            <a:r>
              <a:rPr sz="3200" spc="-5" dirty="0">
                <a:latin typeface="Arial"/>
                <a:cs typeface="Arial"/>
              </a:rPr>
              <a:t>were </a:t>
            </a:r>
            <a:r>
              <a:rPr sz="3200" dirty="0">
                <a:latin typeface="Arial"/>
                <a:cs typeface="Arial"/>
              </a:rPr>
              <a:t>replaced by </a:t>
            </a:r>
            <a:r>
              <a:rPr sz="3200" spc="-5" dirty="0">
                <a:latin typeface="Arial"/>
                <a:cs typeface="Arial"/>
              </a:rPr>
              <a:t>the live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demo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850" y="553720"/>
            <a:ext cx="2573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Job</a:t>
            </a:r>
            <a:r>
              <a:rPr spc="-80" dirty="0"/>
              <a:t> </a:t>
            </a:r>
            <a:r>
              <a:rPr spc="-5" dirty="0"/>
              <a:t>Name</a:t>
            </a:r>
          </a:p>
        </p:txBody>
      </p:sp>
      <p:sp>
        <p:nvSpPr>
          <p:cNvPr id="3" name="object 3"/>
          <p:cNvSpPr/>
          <p:nvPr/>
        </p:nvSpPr>
        <p:spPr>
          <a:xfrm>
            <a:off x="813600" y="1853483"/>
            <a:ext cx="8294400" cy="3092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150" y="553720"/>
            <a:ext cx="4624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 </a:t>
            </a:r>
            <a:r>
              <a:rPr dirty="0"/>
              <a:t>Job</a:t>
            </a:r>
            <a:r>
              <a:rPr spc="-65" dirty="0"/>
              <a:t> </a:t>
            </a:r>
            <a:r>
              <a:rPr spc="-5" dirty="0"/>
              <a:t>Settings</a:t>
            </a:r>
          </a:p>
        </p:txBody>
      </p:sp>
      <p:sp>
        <p:nvSpPr>
          <p:cNvPr id="3" name="object 3"/>
          <p:cNvSpPr/>
          <p:nvPr/>
        </p:nvSpPr>
        <p:spPr>
          <a:xfrm>
            <a:off x="1205458" y="1856985"/>
            <a:ext cx="8098794" cy="4452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100" y="553720"/>
            <a:ext cx="3649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050" algn="l"/>
              </a:tabLst>
            </a:pPr>
            <a:r>
              <a:rPr spc="-5" dirty="0"/>
              <a:t>Add	</a:t>
            </a:r>
            <a:r>
              <a:rPr dirty="0"/>
              <a:t>a</a:t>
            </a:r>
            <a:r>
              <a:rPr spc="-70" dirty="0"/>
              <a:t> </a:t>
            </a:r>
            <a:r>
              <a:rPr spc="-45" dirty="0"/>
              <a:t>Variable</a:t>
            </a:r>
          </a:p>
        </p:txBody>
      </p:sp>
      <p:sp>
        <p:nvSpPr>
          <p:cNvPr id="3" name="object 3"/>
          <p:cNvSpPr/>
          <p:nvPr/>
        </p:nvSpPr>
        <p:spPr>
          <a:xfrm>
            <a:off x="1508760" y="1737360"/>
            <a:ext cx="7360920" cy="5546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553720"/>
            <a:ext cx="7415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4540" algn="l"/>
                <a:tab pos="5261610" algn="l"/>
                <a:tab pos="6441440" algn="l"/>
              </a:tabLst>
            </a:pPr>
            <a:r>
              <a:rPr dirty="0"/>
              <a:t>W</a:t>
            </a:r>
            <a:r>
              <a:rPr spc="-10" dirty="0"/>
              <a:t>h</a:t>
            </a:r>
            <a:r>
              <a:rPr spc="-5" dirty="0"/>
              <a:t>a</a:t>
            </a:r>
            <a:r>
              <a:rPr dirty="0"/>
              <a:t>t </a:t>
            </a:r>
            <a:r>
              <a:rPr spc="-5" dirty="0"/>
              <a:t>d</a:t>
            </a:r>
            <a:r>
              <a:rPr dirty="0"/>
              <a:t>o</a:t>
            </a:r>
            <a:r>
              <a:rPr spc="-5" dirty="0"/>
              <a:t> </a:t>
            </a:r>
            <a:r>
              <a:rPr dirty="0"/>
              <a:t>y</a:t>
            </a:r>
            <a:r>
              <a:rPr spc="-5" dirty="0"/>
              <a:t>o</a:t>
            </a:r>
            <a:r>
              <a:rPr dirty="0"/>
              <a:t>u	</a:t>
            </a:r>
            <a:r>
              <a:rPr spc="-5" dirty="0"/>
              <a:t>wa</a:t>
            </a:r>
            <a:r>
              <a:rPr spc="-10" dirty="0"/>
              <a:t>n</a:t>
            </a:r>
            <a:r>
              <a:rPr dirty="0"/>
              <a:t>t </a:t>
            </a:r>
            <a:r>
              <a:rPr spc="5" dirty="0"/>
              <a:t>t</a:t>
            </a:r>
            <a:r>
              <a:rPr dirty="0"/>
              <a:t>o	</a:t>
            </a:r>
            <a:r>
              <a:rPr spc="-5" dirty="0"/>
              <a:t>loo</a:t>
            </a:r>
            <a:r>
              <a:rPr dirty="0"/>
              <a:t>k	</a:t>
            </a:r>
            <a:r>
              <a:rPr spc="-5" dirty="0"/>
              <a:t>fo</a:t>
            </a:r>
            <a:r>
              <a:rPr spc="-10" dirty="0"/>
              <a:t>r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574331" y="2154713"/>
            <a:ext cx="8931327" cy="359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779" y="553720"/>
            <a:ext cx="5208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Pass through to</a:t>
            </a:r>
            <a:r>
              <a:rPr spc="-75" dirty="0"/>
              <a:t> </a:t>
            </a:r>
            <a:r>
              <a:rPr spc="-5" dirty="0"/>
              <a:t>grep</a:t>
            </a:r>
          </a:p>
        </p:txBody>
      </p:sp>
      <p:sp>
        <p:nvSpPr>
          <p:cNvPr id="3" name="object 3"/>
          <p:cNvSpPr/>
          <p:nvPr/>
        </p:nvSpPr>
        <p:spPr>
          <a:xfrm>
            <a:off x="1224174" y="2030843"/>
            <a:ext cx="7551842" cy="4083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350" y="553720"/>
            <a:ext cx="5741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Advanced Job</a:t>
            </a:r>
            <a:r>
              <a:rPr spc="-65" dirty="0"/>
              <a:t> </a:t>
            </a:r>
            <a:r>
              <a:rPr spc="-5" dirty="0"/>
              <a:t>Settings</a:t>
            </a:r>
          </a:p>
        </p:txBody>
      </p:sp>
      <p:sp>
        <p:nvSpPr>
          <p:cNvPr id="3" name="object 3"/>
          <p:cNvSpPr/>
          <p:nvPr/>
        </p:nvSpPr>
        <p:spPr>
          <a:xfrm>
            <a:off x="1313784" y="2019360"/>
            <a:ext cx="7950563" cy="4164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710" y="553720"/>
            <a:ext cx="8301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Continuous</a:t>
            </a:r>
            <a:r>
              <a:rPr spc="-55" dirty="0"/>
              <a:t> </a:t>
            </a:r>
            <a:r>
              <a:rPr spc="-10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83134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1727200"/>
            <a:ext cx="8674735" cy="18611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2729" marR="5080">
              <a:lnSpc>
                <a:spcPts val="2640"/>
              </a:lnSpc>
              <a:spcBef>
                <a:spcPts val="355"/>
              </a:spcBef>
            </a:pPr>
            <a:r>
              <a:rPr sz="2350" spc="5" dirty="0">
                <a:latin typeface="Arial"/>
                <a:cs typeface="Arial"/>
              </a:rPr>
              <a:t>Continuous </a:t>
            </a:r>
            <a:r>
              <a:rPr sz="2350" dirty="0">
                <a:latin typeface="Arial"/>
                <a:cs typeface="Arial"/>
              </a:rPr>
              <a:t>Integration is </a:t>
            </a:r>
            <a:r>
              <a:rPr sz="2350" spc="10" dirty="0">
                <a:latin typeface="Arial"/>
                <a:cs typeface="Arial"/>
              </a:rPr>
              <a:t>a </a:t>
            </a:r>
            <a:r>
              <a:rPr sz="2350" spc="5" dirty="0">
                <a:latin typeface="Arial"/>
                <a:cs typeface="Arial"/>
              </a:rPr>
              <a:t>development practice in </a:t>
            </a:r>
            <a:r>
              <a:rPr sz="2350" dirty="0">
                <a:latin typeface="Arial"/>
                <a:cs typeface="Arial"/>
              </a:rPr>
              <a:t>which  developers </a:t>
            </a:r>
            <a:r>
              <a:rPr sz="2350" spc="5" dirty="0">
                <a:latin typeface="Arial"/>
                <a:cs typeface="Arial"/>
              </a:rPr>
              <a:t>are required to commit changes to source code in </a:t>
            </a:r>
            <a:r>
              <a:rPr sz="2350" spc="10" dirty="0">
                <a:latin typeface="Arial"/>
                <a:cs typeface="Arial"/>
              </a:rPr>
              <a:t>a  </a:t>
            </a:r>
            <a:r>
              <a:rPr sz="2350" spc="5" dirty="0">
                <a:latin typeface="Arial"/>
                <a:cs typeface="Arial"/>
              </a:rPr>
              <a:t>shared repository </a:t>
            </a:r>
            <a:r>
              <a:rPr sz="2350" dirty="0">
                <a:latin typeface="Arial"/>
                <a:cs typeface="Arial"/>
              </a:rPr>
              <a:t>several </a:t>
            </a:r>
            <a:r>
              <a:rPr sz="2350" spc="5" dirty="0">
                <a:latin typeface="Arial"/>
                <a:cs typeface="Arial"/>
              </a:rPr>
              <a:t>times </a:t>
            </a:r>
            <a:r>
              <a:rPr sz="2350" spc="10" dirty="0">
                <a:latin typeface="Arial"/>
                <a:cs typeface="Arial"/>
              </a:rPr>
              <a:t>a </a:t>
            </a:r>
            <a:r>
              <a:rPr sz="2350" spc="-45" dirty="0">
                <a:latin typeface="Arial"/>
                <a:cs typeface="Arial"/>
              </a:rPr>
              <a:t>day. </a:t>
            </a:r>
            <a:r>
              <a:rPr sz="2350" spc="-5" dirty="0">
                <a:latin typeface="Arial"/>
                <a:cs typeface="Arial"/>
              </a:rPr>
              <a:t>Every </a:t>
            </a:r>
            <a:r>
              <a:rPr sz="2350" spc="5" dirty="0">
                <a:latin typeface="Arial"/>
                <a:cs typeface="Arial"/>
              </a:rPr>
              <a:t>commit is </a:t>
            </a:r>
            <a:r>
              <a:rPr sz="2350" dirty="0">
                <a:latin typeface="Arial"/>
                <a:cs typeface="Arial"/>
              </a:rPr>
              <a:t>then  </a:t>
            </a:r>
            <a:r>
              <a:rPr sz="2350" spc="5" dirty="0">
                <a:latin typeface="Arial"/>
                <a:cs typeface="Arial"/>
              </a:rPr>
              <a:t>build and this </a:t>
            </a:r>
            <a:r>
              <a:rPr sz="2350" dirty="0">
                <a:latin typeface="Arial"/>
                <a:cs typeface="Arial"/>
              </a:rPr>
              <a:t>allows </a:t>
            </a:r>
            <a:r>
              <a:rPr sz="2350" spc="5" dirty="0">
                <a:latin typeface="Arial"/>
                <a:cs typeface="Arial"/>
              </a:rPr>
              <a:t>the teams to detect problems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-30" dirty="0">
                <a:latin typeface="Arial"/>
                <a:cs typeface="Arial"/>
              </a:rPr>
              <a:t>early.</a:t>
            </a:r>
            <a:endParaRPr sz="2350">
              <a:latin typeface="Arial"/>
              <a:cs typeface="Arial"/>
            </a:endParaRPr>
          </a:p>
          <a:p>
            <a:pPr marL="252729" indent="-240029">
              <a:lnSpc>
                <a:spcPct val="100000"/>
              </a:lnSpc>
              <a:spcBef>
                <a:spcPts val="815"/>
              </a:spcBef>
              <a:buSzPct val="44680"/>
              <a:buFont typeface="Calibri"/>
              <a:buChar char="●"/>
              <a:tabLst>
                <a:tab pos="252095" algn="l"/>
                <a:tab pos="252729" algn="l"/>
              </a:tabLst>
            </a:pPr>
            <a:r>
              <a:rPr sz="2350" dirty="0">
                <a:latin typeface="Arial"/>
                <a:cs typeface="Arial"/>
              </a:rPr>
              <a:t>It </a:t>
            </a:r>
            <a:r>
              <a:rPr sz="2350" spc="5" dirty="0">
                <a:latin typeface="Arial"/>
                <a:cs typeface="Arial"/>
              </a:rPr>
              <a:t>then bring </a:t>
            </a:r>
            <a:r>
              <a:rPr sz="2350" dirty="0">
                <a:latin typeface="Arial"/>
                <a:cs typeface="Arial"/>
              </a:rPr>
              <a:t>following </a:t>
            </a:r>
            <a:r>
              <a:rPr sz="2350" spc="5" dirty="0">
                <a:latin typeface="Arial"/>
                <a:cs typeface="Arial"/>
              </a:rPr>
              <a:t>benefits to </a:t>
            </a:r>
            <a:r>
              <a:rPr sz="2350" dirty="0">
                <a:latin typeface="Arial"/>
                <a:cs typeface="Arial"/>
              </a:rPr>
              <a:t>software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development: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3562858"/>
            <a:ext cx="7803515" cy="223647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965"/>
              </a:spcBef>
              <a:buAutoNum type="arabicParenR"/>
              <a:tabLst>
                <a:tab pos="336550" algn="l"/>
              </a:tabLst>
            </a:pPr>
            <a:r>
              <a:rPr sz="2350" spc="5" dirty="0">
                <a:latin typeface="Arial"/>
                <a:cs typeface="Arial"/>
              </a:rPr>
              <a:t>Catch issues fast and nip them </a:t>
            </a:r>
            <a:r>
              <a:rPr sz="2350" dirty="0">
                <a:latin typeface="Arial"/>
                <a:cs typeface="Arial"/>
              </a:rPr>
              <a:t>in </a:t>
            </a:r>
            <a:r>
              <a:rPr sz="2350" spc="5" dirty="0">
                <a:latin typeface="Arial"/>
                <a:cs typeface="Arial"/>
              </a:rPr>
              <a:t>the</a:t>
            </a:r>
            <a:r>
              <a:rPr sz="2350" spc="-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bud.</a:t>
            </a:r>
            <a:endParaRPr sz="235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spcBef>
                <a:spcPts val="869"/>
              </a:spcBef>
              <a:buAutoNum type="arabicParenR"/>
              <a:tabLst>
                <a:tab pos="336550" algn="l"/>
              </a:tabLst>
            </a:pPr>
            <a:r>
              <a:rPr sz="2350" dirty="0">
                <a:latin typeface="Arial"/>
                <a:cs typeface="Arial"/>
              </a:rPr>
              <a:t>Everyone </a:t>
            </a:r>
            <a:r>
              <a:rPr sz="2350" spc="5" dirty="0">
                <a:latin typeface="Arial"/>
                <a:cs typeface="Arial"/>
              </a:rPr>
              <a:t>can see </a:t>
            </a:r>
            <a:r>
              <a:rPr sz="2350" spc="-10" dirty="0">
                <a:latin typeface="Arial"/>
                <a:cs typeface="Arial"/>
              </a:rPr>
              <a:t>what’s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happening.</a:t>
            </a:r>
            <a:endParaRPr sz="235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spcBef>
                <a:spcPts val="880"/>
              </a:spcBef>
              <a:buAutoNum type="arabicParenR"/>
              <a:tabLst>
                <a:tab pos="336550" algn="l"/>
              </a:tabLst>
            </a:pPr>
            <a:r>
              <a:rPr sz="2350" spc="5" dirty="0">
                <a:latin typeface="Arial"/>
                <a:cs typeface="Arial"/>
              </a:rPr>
              <a:t>Automate the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build.</a:t>
            </a:r>
            <a:endParaRPr sz="2350">
              <a:latin typeface="Arial"/>
              <a:cs typeface="Arial"/>
            </a:endParaRPr>
          </a:p>
          <a:p>
            <a:pPr marL="252729" marR="5080" indent="-240029">
              <a:lnSpc>
                <a:spcPts val="2640"/>
              </a:lnSpc>
              <a:spcBef>
                <a:spcPts val="1105"/>
              </a:spcBef>
              <a:buAutoNum type="arabicParenR"/>
              <a:tabLst>
                <a:tab pos="336550" algn="l"/>
              </a:tabLst>
            </a:pPr>
            <a:r>
              <a:rPr sz="2350" spc="5" dirty="0">
                <a:latin typeface="Arial"/>
                <a:cs typeface="Arial"/>
              </a:rPr>
              <a:t>Continuous </a:t>
            </a:r>
            <a:r>
              <a:rPr sz="2350" dirty="0">
                <a:latin typeface="Arial"/>
                <a:cs typeface="Arial"/>
              </a:rPr>
              <a:t>Integration leads </a:t>
            </a:r>
            <a:r>
              <a:rPr sz="2350" spc="5" dirty="0">
                <a:latin typeface="Arial"/>
                <a:cs typeface="Arial"/>
              </a:rPr>
              <a:t>to Continuous Deployment  </a:t>
            </a:r>
            <a:r>
              <a:rPr sz="2350" dirty="0">
                <a:latin typeface="Arial"/>
                <a:cs typeface="Arial"/>
              </a:rPr>
              <a:t>allowing </a:t>
            </a:r>
            <a:r>
              <a:rPr sz="2350" spc="5" dirty="0">
                <a:latin typeface="Arial"/>
                <a:cs typeface="Arial"/>
              </a:rPr>
              <a:t>us to </a:t>
            </a:r>
            <a:r>
              <a:rPr sz="2350" dirty="0">
                <a:latin typeface="Arial"/>
                <a:cs typeface="Arial"/>
              </a:rPr>
              <a:t>deliver software </a:t>
            </a:r>
            <a:r>
              <a:rPr sz="2350" spc="10" dirty="0">
                <a:latin typeface="Arial"/>
                <a:cs typeface="Arial"/>
              </a:rPr>
              <a:t>more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rapidly.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320" y="553720"/>
            <a:ext cx="5460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8020" algn="l"/>
              </a:tabLst>
            </a:pPr>
            <a:r>
              <a:rPr spc="-5" dirty="0"/>
              <a:t>Source	Code</a:t>
            </a:r>
            <a:r>
              <a:rPr spc="-80" dirty="0"/>
              <a:t> </a:t>
            </a:r>
            <a:r>
              <a:rPr spc="-5" dirty="0"/>
              <a:t>Settings</a:t>
            </a:r>
          </a:p>
        </p:txBody>
      </p:sp>
      <p:sp>
        <p:nvSpPr>
          <p:cNvPr id="3" name="object 3"/>
          <p:cNvSpPr/>
          <p:nvPr/>
        </p:nvSpPr>
        <p:spPr>
          <a:xfrm>
            <a:off x="1508682" y="1659459"/>
            <a:ext cx="7065959" cy="4338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65786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250" y="6441440"/>
            <a:ext cx="3303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Git </a:t>
            </a:r>
            <a:r>
              <a:rPr sz="3200" dirty="0">
                <a:latin typeface="Arial"/>
                <a:cs typeface="Arial"/>
              </a:rPr>
              <a:t>needs a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plugin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789" y="553720"/>
            <a:ext cx="6825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2790" algn="l"/>
              </a:tabLst>
            </a:pPr>
            <a:r>
              <a:rPr spc="-5" dirty="0"/>
              <a:t>Add</a:t>
            </a:r>
            <a:r>
              <a:rPr dirty="0"/>
              <a:t> </a:t>
            </a:r>
            <a:r>
              <a:rPr spc="-5" dirty="0"/>
              <a:t>Code </a:t>
            </a:r>
            <a:r>
              <a:rPr dirty="0"/>
              <a:t>to	</a:t>
            </a:r>
            <a:r>
              <a:rPr spc="-5" dirty="0"/>
              <a:t>Do</a:t>
            </a:r>
            <a:r>
              <a:rPr spc="-90" dirty="0"/>
              <a:t> </a:t>
            </a:r>
            <a:r>
              <a:rPr spc="-5" dirty="0"/>
              <a:t>Something</a:t>
            </a:r>
          </a:p>
        </p:txBody>
      </p:sp>
      <p:sp>
        <p:nvSpPr>
          <p:cNvPr id="3" name="object 3"/>
          <p:cNvSpPr/>
          <p:nvPr/>
        </p:nvSpPr>
        <p:spPr>
          <a:xfrm>
            <a:off x="1659817" y="1864619"/>
            <a:ext cx="6478342" cy="3903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2930" y="6197600"/>
            <a:ext cx="14859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45" dirty="0">
                <a:latin typeface="Calibri"/>
                <a:cs typeface="Calibri"/>
              </a:rPr>
              <a:t>●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519" y="6080759"/>
            <a:ext cx="8099425" cy="8261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3040"/>
              </a:lnSpc>
              <a:spcBef>
                <a:spcPts val="385"/>
              </a:spcBef>
              <a:tabLst>
                <a:tab pos="4937125" algn="l"/>
              </a:tabLst>
            </a:pPr>
            <a:r>
              <a:rPr sz="2700" spc="5" dirty="0">
                <a:latin typeface="Arial"/>
                <a:cs typeface="Arial"/>
              </a:rPr>
              <a:t>Add </a:t>
            </a:r>
            <a:r>
              <a:rPr sz="2700" spc="10" dirty="0">
                <a:latin typeface="Arial"/>
                <a:cs typeface="Arial"/>
              </a:rPr>
              <a:t>a </a:t>
            </a:r>
            <a:r>
              <a:rPr sz="2700" spc="5" dirty="0">
                <a:latin typeface="Arial"/>
                <a:cs typeface="Arial"/>
              </a:rPr>
              <a:t>shell to do the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real work.	</a:t>
            </a:r>
            <a:r>
              <a:rPr sz="2700" spc="-55" dirty="0">
                <a:latin typeface="Arial"/>
                <a:cs typeface="Arial"/>
              </a:rPr>
              <a:t>Today </a:t>
            </a:r>
            <a:r>
              <a:rPr sz="2700" spc="5" dirty="0">
                <a:latin typeface="Arial"/>
                <a:cs typeface="Arial"/>
              </a:rPr>
              <a:t>with bash, but  also supports </a:t>
            </a:r>
            <a:r>
              <a:rPr sz="2700" spc="10" dirty="0">
                <a:latin typeface="Arial"/>
                <a:cs typeface="Arial"/>
              </a:rPr>
              <a:t>Groovy </a:t>
            </a:r>
            <a:r>
              <a:rPr sz="2700" spc="5" dirty="0">
                <a:latin typeface="Arial"/>
                <a:cs typeface="Arial"/>
              </a:rPr>
              <a:t>and anything </a:t>
            </a:r>
            <a:r>
              <a:rPr sz="2700" spc="10" dirty="0">
                <a:latin typeface="Arial"/>
                <a:cs typeface="Arial"/>
              </a:rPr>
              <a:t>you can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call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420" y="553720"/>
            <a:ext cx="3100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Script Part</a:t>
            </a:r>
            <a:r>
              <a:rPr spc="-7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4529" y="1529080"/>
            <a:ext cx="8445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Courier New"/>
                <a:cs typeface="Courier New"/>
              </a:rPr>
              <a:t>#!/bin/bash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4529" y="2052320"/>
            <a:ext cx="4872355" cy="2000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Courier New"/>
                <a:cs typeface="Courier New"/>
              </a:rPr>
              <a:t># </a:t>
            </a:r>
            <a:r>
              <a:rPr sz="950" b="1" spc="10" dirty="0">
                <a:latin typeface="Courier New"/>
                <a:cs typeface="Courier New"/>
              </a:rPr>
              <a:t>make sure we have place to write </a:t>
            </a:r>
            <a:r>
              <a:rPr sz="950" b="1" spc="5" dirty="0">
                <a:latin typeface="Courier New"/>
                <a:cs typeface="Courier New"/>
              </a:rPr>
              <a:t>the</a:t>
            </a:r>
            <a:r>
              <a:rPr sz="950" b="1" spc="150" dirty="0">
                <a:latin typeface="Courier New"/>
                <a:cs typeface="Courier New"/>
              </a:rPr>
              <a:t> </a:t>
            </a:r>
            <a:r>
              <a:rPr sz="950" b="1" spc="10" dirty="0">
                <a:latin typeface="Courier New"/>
                <a:cs typeface="Courier New"/>
              </a:rPr>
              <a:t>output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79800"/>
              </a:lnSpc>
              <a:spcBef>
                <a:spcPts val="10"/>
              </a:spcBef>
            </a:pPr>
            <a:r>
              <a:rPr sz="950" b="1" spc="5" dirty="0">
                <a:latin typeface="Courier New"/>
                <a:cs typeface="Courier New"/>
              </a:rPr>
              <a:t># </a:t>
            </a:r>
            <a:r>
              <a:rPr sz="950" b="1" spc="10" dirty="0">
                <a:latin typeface="Courier New"/>
                <a:cs typeface="Courier New"/>
              </a:rPr>
              <a:t>if no directory build one, blow away </a:t>
            </a:r>
            <a:r>
              <a:rPr sz="950" b="1" spc="5" dirty="0">
                <a:latin typeface="Courier New"/>
                <a:cs typeface="Courier New"/>
              </a:rPr>
              <a:t>a </a:t>
            </a:r>
            <a:r>
              <a:rPr sz="950" b="1" spc="10" dirty="0">
                <a:latin typeface="Courier New"/>
                <a:cs typeface="Courier New"/>
              </a:rPr>
              <a:t>file </a:t>
            </a:r>
            <a:r>
              <a:rPr sz="950" b="1" spc="5" dirty="0">
                <a:latin typeface="Courier New"/>
                <a:cs typeface="Courier New"/>
              </a:rPr>
              <a:t>it </a:t>
            </a:r>
            <a:r>
              <a:rPr sz="950" b="1" spc="10" dirty="0">
                <a:latin typeface="Courier New"/>
                <a:cs typeface="Courier New"/>
              </a:rPr>
              <a:t>it </a:t>
            </a:r>
            <a:r>
              <a:rPr sz="950" b="1" spc="5" dirty="0">
                <a:latin typeface="Courier New"/>
                <a:cs typeface="Courier New"/>
              </a:rPr>
              <a:t>is </a:t>
            </a:r>
            <a:r>
              <a:rPr sz="950" b="1" spc="10" dirty="0">
                <a:latin typeface="Courier New"/>
                <a:cs typeface="Courier New"/>
              </a:rPr>
              <a:t>in the way  if [[ </a:t>
            </a:r>
            <a:r>
              <a:rPr sz="950" b="1" spc="5" dirty="0">
                <a:latin typeface="Courier New"/>
                <a:cs typeface="Courier New"/>
              </a:rPr>
              <a:t>! </a:t>
            </a:r>
            <a:r>
              <a:rPr sz="950" b="1" spc="10" dirty="0">
                <a:latin typeface="Courier New"/>
                <a:cs typeface="Courier New"/>
              </a:rPr>
              <a:t>-d $WORKSPACE/output ]] </a:t>
            </a:r>
            <a:r>
              <a:rPr sz="950" b="1" spc="5" dirty="0">
                <a:latin typeface="Courier New"/>
                <a:cs typeface="Courier New"/>
              </a:rPr>
              <a:t>;</a:t>
            </a:r>
            <a:r>
              <a:rPr sz="950" b="1" spc="110" dirty="0">
                <a:latin typeface="Courier New"/>
                <a:cs typeface="Courier New"/>
              </a:rPr>
              <a:t> </a:t>
            </a:r>
            <a:r>
              <a:rPr sz="950" b="1" spc="10" dirty="0">
                <a:latin typeface="Courier New"/>
                <a:cs typeface="Courier New"/>
              </a:rPr>
              <a:t>then</a:t>
            </a:r>
            <a:endParaRPr sz="950">
              <a:latin typeface="Courier New"/>
              <a:cs typeface="Courier New"/>
            </a:endParaRPr>
          </a:p>
          <a:p>
            <a:pPr marL="311150" marR="2019300" indent="-149860">
              <a:lnSpc>
                <a:spcPct val="180700"/>
              </a:lnSpc>
            </a:pPr>
            <a:r>
              <a:rPr sz="950" b="1" spc="10" dirty="0">
                <a:latin typeface="Courier New"/>
                <a:cs typeface="Courier New"/>
              </a:rPr>
              <a:t>if [[ -e $WORKSPACE/output ]] </a:t>
            </a:r>
            <a:r>
              <a:rPr sz="950" b="1" spc="5" dirty="0">
                <a:latin typeface="Courier New"/>
                <a:cs typeface="Courier New"/>
              </a:rPr>
              <a:t>; </a:t>
            </a:r>
            <a:r>
              <a:rPr sz="950" b="1" spc="10" dirty="0">
                <a:latin typeface="Courier New"/>
                <a:cs typeface="Courier New"/>
              </a:rPr>
              <a:t>then  rm</a:t>
            </a:r>
            <a:r>
              <a:rPr sz="950" b="1" spc="15" dirty="0">
                <a:latin typeface="Courier New"/>
                <a:cs typeface="Courier New"/>
              </a:rPr>
              <a:t> </a:t>
            </a:r>
            <a:r>
              <a:rPr sz="950" b="1" spc="10" dirty="0">
                <a:latin typeface="Courier New"/>
                <a:cs typeface="Courier New"/>
              </a:rPr>
              <a:t>$WORKSPACE/output</a:t>
            </a:r>
            <a:endParaRPr sz="950">
              <a:latin typeface="Courier New"/>
              <a:cs typeface="Courier New"/>
            </a:endParaRPr>
          </a:p>
          <a:p>
            <a:pPr marL="160655">
              <a:lnSpc>
                <a:spcPct val="100000"/>
              </a:lnSpc>
              <a:spcBef>
                <a:spcPts val="919"/>
              </a:spcBef>
            </a:pPr>
            <a:r>
              <a:rPr sz="950" b="1" spc="10" dirty="0">
                <a:latin typeface="Courier New"/>
                <a:cs typeface="Courier New"/>
              </a:rPr>
              <a:t>fi</a:t>
            </a:r>
            <a:endParaRPr sz="950">
              <a:latin typeface="Courier New"/>
              <a:cs typeface="Courier New"/>
            </a:endParaRPr>
          </a:p>
          <a:p>
            <a:pPr marL="160655">
              <a:lnSpc>
                <a:spcPct val="100000"/>
              </a:lnSpc>
              <a:spcBef>
                <a:spcPts val="919"/>
              </a:spcBef>
            </a:pPr>
            <a:r>
              <a:rPr sz="950" b="1" spc="10" dirty="0">
                <a:latin typeface="Courier New"/>
                <a:cs typeface="Courier New"/>
              </a:rPr>
              <a:t>mkdir</a:t>
            </a:r>
            <a:r>
              <a:rPr sz="950" b="1" spc="15" dirty="0">
                <a:latin typeface="Courier New"/>
                <a:cs typeface="Courier New"/>
              </a:rPr>
              <a:t> </a:t>
            </a:r>
            <a:r>
              <a:rPr sz="950" b="1" spc="10" dirty="0">
                <a:latin typeface="Courier New"/>
                <a:cs typeface="Courier New"/>
              </a:rPr>
              <a:t>$WORKSPACE/output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950" b="1" spc="10" dirty="0">
                <a:latin typeface="Courier New"/>
                <a:cs typeface="Courier New"/>
              </a:rPr>
              <a:t>fi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4529" y="4404359"/>
            <a:ext cx="2784475" cy="433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Courier New"/>
                <a:cs typeface="Courier New"/>
              </a:rPr>
              <a:t>ls -aFlR</a:t>
            </a:r>
            <a:r>
              <a:rPr sz="950" b="1" spc="30" dirty="0">
                <a:latin typeface="Courier New"/>
                <a:cs typeface="Courier New"/>
              </a:rPr>
              <a:t> </a:t>
            </a:r>
            <a:r>
              <a:rPr sz="950" b="1" spc="10" dirty="0">
                <a:latin typeface="Courier New"/>
                <a:cs typeface="Courier New"/>
              </a:rPr>
              <a:t>$WORKSPACE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950" b="1" spc="10" dirty="0">
                <a:latin typeface="Courier New"/>
                <a:cs typeface="Courier New"/>
              </a:rPr>
              <a:t>report="$WORKSPACE/output/found.html"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4529" y="5187950"/>
            <a:ext cx="993140" cy="1217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Courier New"/>
                <a:cs typeface="Courier New"/>
              </a:rPr>
              <a:t>hostname</a:t>
            </a:r>
            <a:endParaRPr sz="950">
              <a:latin typeface="Courier New"/>
              <a:cs typeface="Courier New"/>
            </a:endParaRPr>
          </a:p>
          <a:p>
            <a:pPr marL="12700" marR="527050">
              <a:lnSpc>
                <a:spcPct val="180700"/>
              </a:lnSpc>
            </a:pPr>
            <a:r>
              <a:rPr sz="950" b="1" spc="15" dirty="0">
                <a:latin typeface="Courier New"/>
                <a:cs typeface="Courier New"/>
              </a:rPr>
              <a:t>w</a:t>
            </a:r>
            <a:r>
              <a:rPr sz="950" b="1" spc="5" dirty="0">
                <a:latin typeface="Courier New"/>
                <a:cs typeface="Courier New"/>
              </a:rPr>
              <a:t>h</a:t>
            </a:r>
            <a:r>
              <a:rPr sz="950" b="1" spc="15" dirty="0">
                <a:latin typeface="Courier New"/>
                <a:cs typeface="Courier New"/>
              </a:rPr>
              <a:t>oam</a:t>
            </a:r>
            <a:r>
              <a:rPr sz="950" b="1" spc="5" dirty="0">
                <a:latin typeface="Courier New"/>
                <a:cs typeface="Courier New"/>
              </a:rPr>
              <a:t>i  pwd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79800"/>
              </a:lnSpc>
              <a:spcBef>
                <a:spcPts val="10"/>
              </a:spcBef>
            </a:pPr>
            <a:r>
              <a:rPr sz="950" b="1" spc="10" dirty="0">
                <a:latin typeface="Courier New"/>
                <a:cs typeface="Courier New"/>
              </a:rPr>
              <a:t>cd</a:t>
            </a:r>
            <a:r>
              <a:rPr sz="950" b="1" spc="-45" dirty="0">
                <a:latin typeface="Courier New"/>
                <a:cs typeface="Courier New"/>
              </a:rPr>
              <a:t> </a:t>
            </a:r>
            <a:r>
              <a:rPr sz="950" b="1" spc="10" dirty="0">
                <a:latin typeface="Courier New"/>
                <a:cs typeface="Courier New"/>
              </a:rPr>
              <a:t>../../jobs  </a:t>
            </a:r>
            <a:r>
              <a:rPr sz="950" b="1" spc="5" dirty="0">
                <a:latin typeface="Courier New"/>
                <a:cs typeface="Courier New"/>
              </a:rPr>
              <a:t>pwd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4529" y="6756400"/>
            <a:ext cx="390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Courier New"/>
                <a:cs typeface="Courier New"/>
              </a:rPr>
              <a:t>echo "&lt;h1&gt;$Pattern&lt;/h1&gt; </a:t>
            </a:r>
            <a:r>
              <a:rPr sz="950" b="1" spc="5" dirty="0">
                <a:latin typeface="Courier New"/>
                <a:cs typeface="Courier New"/>
              </a:rPr>
              <a:t>( </a:t>
            </a:r>
            <a:r>
              <a:rPr sz="950" b="1" spc="10" dirty="0">
                <a:latin typeface="Courier New"/>
                <a:cs typeface="Courier New"/>
              </a:rPr>
              <a:t>$Settings )&lt;hr&gt;" </a:t>
            </a:r>
            <a:r>
              <a:rPr sz="950" b="1" spc="5" dirty="0">
                <a:latin typeface="Courier New"/>
                <a:cs typeface="Courier New"/>
              </a:rPr>
              <a:t>&gt;</a:t>
            </a:r>
            <a:r>
              <a:rPr sz="950" b="1" spc="145" dirty="0">
                <a:latin typeface="Courier New"/>
                <a:cs typeface="Courier New"/>
              </a:rPr>
              <a:t> </a:t>
            </a:r>
            <a:r>
              <a:rPr sz="950" b="1" spc="10" dirty="0">
                <a:latin typeface="Courier New"/>
                <a:cs typeface="Courier New"/>
              </a:rPr>
              <a:t>$report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420" y="553720"/>
            <a:ext cx="3100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Script Part</a:t>
            </a:r>
            <a:r>
              <a:rPr spc="-7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250" y="1791970"/>
            <a:ext cx="5394325" cy="17075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5" dirty="0">
                <a:latin typeface="Courier New"/>
                <a:cs typeface="Courier New"/>
              </a:rPr>
              <a:t>jenkinsgrep </a:t>
            </a:r>
            <a:r>
              <a:rPr sz="1100" b="1" dirty="0">
                <a:latin typeface="Courier New"/>
                <a:cs typeface="Courier New"/>
              </a:rPr>
              <a:t>()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5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1070"/>
              </a:spcBef>
            </a:pPr>
            <a:r>
              <a:rPr sz="1100" b="1" spc="-5" dirty="0">
                <a:latin typeface="Courier New"/>
                <a:cs typeface="Courier New"/>
              </a:rPr>
              <a:t>for dir </a:t>
            </a:r>
            <a:r>
              <a:rPr sz="1100" b="1" dirty="0">
                <a:latin typeface="Courier New"/>
                <a:cs typeface="Courier New"/>
              </a:rPr>
              <a:t>in </a:t>
            </a:r>
            <a:r>
              <a:rPr sz="1100" b="1" spc="5" dirty="0">
                <a:latin typeface="Courier New"/>
                <a:cs typeface="Courier New"/>
              </a:rPr>
              <a:t>* ;</a:t>
            </a:r>
            <a:r>
              <a:rPr sz="1100" b="1" spc="-5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do</a:t>
            </a:r>
            <a:endParaRPr sz="11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1060"/>
              </a:spcBef>
            </a:pPr>
            <a:r>
              <a:rPr sz="1100" b="1" spc="-5" dirty="0">
                <a:latin typeface="Courier New"/>
                <a:cs typeface="Courier New"/>
              </a:rPr>
              <a:t>echo "\n\n---------------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$dir"</a:t>
            </a:r>
            <a:endParaRPr sz="1100">
              <a:latin typeface="Courier New"/>
              <a:cs typeface="Courier New"/>
            </a:endParaRPr>
          </a:p>
          <a:p>
            <a:pPr marL="683260" marR="5080">
              <a:lnSpc>
                <a:spcPct val="180300"/>
              </a:lnSpc>
            </a:pPr>
            <a:r>
              <a:rPr sz="1100" b="1" spc="-5" dirty="0">
                <a:latin typeface="Courier New"/>
                <a:cs typeface="Courier New"/>
              </a:rPr>
              <a:t>local results=$(grep $Settings $Pattern $dir/config.xml)  </a:t>
            </a:r>
            <a:r>
              <a:rPr sz="1100" b="1" dirty="0">
                <a:latin typeface="Courier New"/>
                <a:cs typeface="Courier New"/>
              </a:rPr>
              <a:t>if [[ -n </a:t>
            </a:r>
            <a:r>
              <a:rPr sz="1100" b="1" spc="-5" dirty="0">
                <a:latin typeface="Courier New"/>
                <a:cs typeface="Courier New"/>
              </a:rPr>
              <a:t>$results ]];</a:t>
            </a:r>
            <a:r>
              <a:rPr sz="1100" b="1" spc="-5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then</a:t>
            </a:r>
            <a:endParaRPr sz="1100">
              <a:latin typeface="Courier New"/>
              <a:cs typeface="Courier New"/>
            </a:endParaRPr>
          </a:p>
          <a:p>
            <a:pPr marL="1017905">
              <a:lnSpc>
                <a:spcPct val="100000"/>
              </a:lnSpc>
              <a:spcBef>
                <a:spcPts val="1060"/>
              </a:spcBef>
            </a:pPr>
            <a:r>
              <a:rPr sz="1100" b="1" spc="-5" dirty="0">
                <a:latin typeface="Courier New"/>
                <a:cs typeface="Courier New"/>
              </a:rPr>
              <a:t>echo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$results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250" y="3909059"/>
            <a:ext cx="110489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5" dirty="0">
                <a:latin typeface="Courier New"/>
                <a:cs typeface="Courier New"/>
              </a:rPr>
              <a:t>#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089" y="3909059"/>
            <a:ext cx="6569075" cy="497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0"/>
              </a:spcBef>
            </a:pPr>
            <a:r>
              <a:rPr sz="1100" b="1" spc="-5" dirty="0">
                <a:latin typeface="Courier New"/>
                <a:cs typeface="Courier New"/>
              </a:rPr>
              <a:t>echo "&lt;h2&gt;$dir&lt;/h2&gt;" </a:t>
            </a:r>
            <a:r>
              <a:rPr sz="1100" b="1" dirty="0">
                <a:latin typeface="Courier New"/>
                <a:cs typeface="Courier New"/>
              </a:rPr>
              <a:t>&gt;&gt;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$report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100" b="1" spc="-5" dirty="0">
                <a:latin typeface="Courier New"/>
                <a:cs typeface="Courier New"/>
              </a:rPr>
              <a:t>echo "&lt;h2&gt;&lt;a href='${JENKINS_URL}job/$dir/configure'&gt;$dir&lt;/a&gt;&lt;/h2&gt;" </a:t>
            </a:r>
            <a:r>
              <a:rPr sz="1100" b="1" dirty="0">
                <a:latin typeface="Courier New"/>
                <a:cs typeface="Courier New"/>
              </a:rPr>
              <a:t>&gt;&gt;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$report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250" y="4513579"/>
            <a:ext cx="4135754" cy="1102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17905">
              <a:lnSpc>
                <a:spcPct val="100000"/>
              </a:lnSpc>
              <a:spcBef>
                <a:spcPts val="110"/>
              </a:spcBef>
            </a:pPr>
            <a:r>
              <a:rPr sz="1100" b="1" spc="-5" dirty="0">
                <a:latin typeface="Courier New"/>
                <a:cs typeface="Courier New"/>
              </a:rPr>
              <a:t>echo "&lt;pre&gt;$results&lt;/pre&gt;" </a:t>
            </a:r>
            <a:r>
              <a:rPr sz="1100" b="1" dirty="0">
                <a:latin typeface="Courier New"/>
                <a:cs typeface="Courier New"/>
              </a:rPr>
              <a:t>&gt;&gt;</a:t>
            </a:r>
            <a:r>
              <a:rPr sz="1100" b="1" spc="-5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$report</a:t>
            </a:r>
            <a:endParaRPr sz="1100">
              <a:latin typeface="Courier New"/>
              <a:cs typeface="Courier New"/>
            </a:endParaRPr>
          </a:p>
          <a:p>
            <a:pPr marL="347980" marR="3275965" indent="335280">
              <a:lnSpc>
                <a:spcPct val="180300"/>
              </a:lnSpc>
              <a:spcBef>
                <a:spcPts val="10"/>
              </a:spcBef>
            </a:pPr>
            <a:r>
              <a:rPr sz="1100" b="1" spc="-5" dirty="0">
                <a:latin typeface="Courier New"/>
                <a:cs typeface="Courier New"/>
              </a:rPr>
              <a:t>f</a:t>
            </a:r>
            <a:r>
              <a:rPr sz="1100" b="1" spc="5" dirty="0">
                <a:latin typeface="Courier New"/>
                <a:cs typeface="Courier New"/>
              </a:rPr>
              <a:t>i  </a:t>
            </a:r>
            <a:r>
              <a:rPr sz="1100" b="1" spc="-5" dirty="0">
                <a:latin typeface="Courier New"/>
                <a:cs typeface="Courier New"/>
              </a:rPr>
              <a:t>done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100" b="1" spc="5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7250" y="6026150"/>
            <a:ext cx="94932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5" dirty="0">
                <a:latin typeface="Courier New"/>
                <a:cs typeface="Courier New"/>
              </a:rPr>
              <a:t>jenkinsgrep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710" y="553720"/>
            <a:ext cx="5064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 an HTML</a:t>
            </a:r>
            <a:r>
              <a:rPr spc="-250" dirty="0"/>
              <a:t> </a:t>
            </a:r>
            <a:r>
              <a:rPr spc="-5" dirty="0"/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1946616" y="1862381"/>
            <a:ext cx="6008663" cy="3965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050" y="553720"/>
            <a:ext cx="5211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Configure the</a:t>
            </a:r>
            <a:r>
              <a:rPr spc="-60" dirty="0"/>
              <a:t> </a:t>
            </a:r>
            <a:r>
              <a:rPr spc="-10" dirty="0"/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1936517" y="1916723"/>
            <a:ext cx="6750282" cy="3935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0850" y="553720"/>
            <a:ext cx="4091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The End</a:t>
            </a:r>
            <a:r>
              <a:rPr sz="4400" spc="-8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(Again)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290" y="3455670"/>
            <a:ext cx="897255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19400" marR="5080" indent="-2806700">
              <a:lnSpc>
                <a:spcPts val="3590"/>
              </a:lnSpc>
              <a:spcBef>
                <a:spcPts val="425"/>
              </a:spcBef>
            </a:pPr>
            <a:r>
              <a:rPr sz="3200" dirty="0">
                <a:latin typeface="Arial"/>
                <a:cs typeface="Arial"/>
              </a:rPr>
              <a:t>Check github </a:t>
            </a:r>
            <a:r>
              <a:rPr sz="3200" spc="-5" dirty="0">
                <a:latin typeface="Arial"/>
                <a:cs typeface="Arial"/>
              </a:rPr>
              <a:t>for slides </a:t>
            </a:r>
            <a:r>
              <a:rPr sz="3200" dirty="0">
                <a:latin typeface="Arial"/>
                <a:cs typeface="Arial"/>
              </a:rPr>
              <a:t>and </a:t>
            </a:r>
            <a:r>
              <a:rPr sz="3200" spc="-5" dirty="0">
                <a:latin typeface="Arial"/>
                <a:cs typeface="Arial"/>
              </a:rPr>
              <a:t>the config.xml files </a:t>
            </a:r>
            <a:r>
              <a:rPr sz="3200" spc="-10" dirty="0">
                <a:latin typeface="Arial"/>
                <a:cs typeface="Arial"/>
              </a:rPr>
              <a:t>for 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jobs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discussed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  <a:tabLst>
                <a:tab pos="1713864" algn="l"/>
              </a:tabLst>
            </a:pPr>
            <a:r>
              <a:rPr spc="-5" dirty="0"/>
              <a:t>What	is </a:t>
            </a:r>
            <a:r>
              <a:rPr spc="-10" dirty="0"/>
              <a:t>Continuous</a:t>
            </a:r>
            <a:r>
              <a:rPr spc="-35" dirty="0"/>
              <a:t> </a:t>
            </a:r>
            <a:r>
              <a:rPr spc="-5" dirty="0"/>
              <a:t>Integration...</a:t>
            </a:r>
          </a:p>
        </p:txBody>
      </p:sp>
      <p:sp>
        <p:nvSpPr>
          <p:cNvPr id="3" name="object 3"/>
          <p:cNvSpPr/>
          <p:nvPr/>
        </p:nvSpPr>
        <p:spPr>
          <a:xfrm>
            <a:off x="504190" y="2021839"/>
            <a:ext cx="8869680" cy="3877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  <a:tabLst>
                <a:tab pos="1713864" algn="l"/>
              </a:tabLst>
            </a:pPr>
            <a:r>
              <a:rPr spc="-5" dirty="0"/>
              <a:t>What	is </a:t>
            </a:r>
            <a:r>
              <a:rPr spc="-10" dirty="0"/>
              <a:t>Continuous</a:t>
            </a:r>
            <a:r>
              <a:rPr spc="-35" dirty="0"/>
              <a:t> </a:t>
            </a:r>
            <a:r>
              <a:rPr spc="-5" dirty="0"/>
              <a:t>Integration...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8582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18309"/>
            <a:ext cx="8234045" cy="34277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464820">
              <a:lnSpc>
                <a:spcPts val="3590"/>
              </a:lnSpc>
              <a:spcBef>
                <a:spcPts val="425"/>
              </a:spcBef>
            </a:pPr>
            <a:r>
              <a:rPr sz="3200" dirty="0">
                <a:latin typeface="Arial"/>
                <a:cs typeface="Arial"/>
              </a:rPr>
              <a:t>“Continuous </a:t>
            </a:r>
            <a:r>
              <a:rPr sz="3200" spc="-5" dirty="0">
                <a:latin typeface="Arial"/>
                <a:cs typeface="Arial"/>
              </a:rPr>
              <a:t>Integration </a:t>
            </a:r>
            <a:r>
              <a:rPr sz="3200" dirty="0">
                <a:latin typeface="Arial"/>
                <a:cs typeface="Arial"/>
              </a:rPr>
              <a:t>doesn’t get </a:t>
            </a:r>
            <a:r>
              <a:rPr sz="3200" spc="-5" dirty="0">
                <a:latin typeface="Arial"/>
                <a:cs typeface="Arial"/>
              </a:rPr>
              <a:t>rid </a:t>
            </a:r>
            <a:r>
              <a:rPr sz="3200" dirty="0">
                <a:latin typeface="Arial"/>
                <a:cs typeface="Arial"/>
              </a:rPr>
              <a:t>of  bugs, but </a:t>
            </a:r>
            <a:r>
              <a:rPr sz="3200" spc="-5" dirty="0">
                <a:latin typeface="Arial"/>
                <a:cs typeface="Arial"/>
              </a:rPr>
              <a:t>it </a:t>
            </a:r>
            <a:r>
              <a:rPr sz="3200" dirty="0">
                <a:latin typeface="Arial"/>
                <a:cs typeface="Arial"/>
              </a:rPr>
              <a:t>does make </a:t>
            </a:r>
            <a:r>
              <a:rPr sz="3200" spc="-5" dirty="0">
                <a:latin typeface="Arial"/>
                <a:cs typeface="Arial"/>
              </a:rPr>
              <a:t>them dramatically  </a:t>
            </a:r>
            <a:r>
              <a:rPr sz="3200" dirty="0">
                <a:latin typeface="Arial"/>
                <a:cs typeface="Arial"/>
              </a:rPr>
              <a:t>easier </a:t>
            </a:r>
            <a:r>
              <a:rPr sz="3200" spc="-5" dirty="0">
                <a:latin typeface="Arial"/>
                <a:cs typeface="Arial"/>
              </a:rPr>
              <a:t>to find </a:t>
            </a:r>
            <a:r>
              <a:rPr sz="3200" dirty="0">
                <a:latin typeface="Arial"/>
                <a:cs typeface="Arial"/>
              </a:rPr>
              <a:t>and remove.” - </a:t>
            </a:r>
            <a:r>
              <a:rPr sz="3200" spc="-5" dirty="0">
                <a:latin typeface="Arial"/>
                <a:cs typeface="Arial"/>
              </a:rPr>
              <a:t>Martin </a:t>
            </a:r>
            <a:r>
              <a:rPr sz="3200" spc="-30" dirty="0">
                <a:latin typeface="Arial"/>
                <a:cs typeface="Arial"/>
              </a:rPr>
              <a:t>Fowler,  </a:t>
            </a:r>
            <a:r>
              <a:rPr sz="3200" dirty="0">
                <a:latin typeface="Arial"/>
                <a:cs typeface="Arial"/>
              </a:rPr>
              <a:t>chief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scientist,ThoughtWorks.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</a:pPr>
            <a:r>
              <a:rPr sz="3200" dirty="0">
                <a:latin typeface="Arial"/>
                <a:cs typeface="Arial"/>
              </a:rPr>
              <a:t>Jenkins </a:t>
            </a:r>
            <a:r>
              <a:rPr sz="3200" spc="-5" dirty="0">
                <a:latin typeface="Arial"/>
                <a:cs typeface="Arial"/>
              </a:rPr>
              <a:t>is just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framework, </a:t>
            </a:r>
            <a:r>
              <a:rPr sz="3200" spc="-10" dirty="0">
                <a:latin typeface="Arial"/>
                <a:cs typeface="Arial"/>
              </a:rPr>
              <a:t>it </a:t>
            </a:r>
            <a:r>
              <a:rPr sz="3200" dirty="0">
                <a:latin typeface="Arial"/>
                <a:cs typeface="Arial"/>
              </a:rPr>
              <a:t>achieves  Continuous </a:t>
            </a:r>
            <a:r>
              <a:rPr sz="3200" spc="-5" dirty="0">
                <a:latin typeface="Arial"/>
                <a:cs typeface="Arial"/>
              </a:rPr>
              <a:t>Integration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the help </a:t>
            </a:r>
            <a:r>
              <a:rPr sz="3200" dirty="0">
                <a:latin typeface="Arial"/>
                <a:cs typeface="Arial"/>
              </a:rPr>
              <a:t>of Plugins.  </a:t>
            </a:r>
            <a:r>
              <a:rPr sz="3200" spc="-5" dirty="0">
                <a:latin typeface="Arial"/>
                <a:cs typeface="Arial"/>
              </a:rPr>
              <a:t>It </a:t>
            </a:r>
            <a:r>
              <a:rPr sz="3200" dirty="0">
                <a:latin typeface="Arial"/>
                <a:cs typeface="Arial"/>
              </a:rPr>
              <a:t>provides support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over 1000 </a:t>
            </a:r>
            <a:r>
              <a:rPr sz="3200" spc="-5" dirty="0">
                <a:latin typeface="Arial"/>
                <a:cs typeface="Arial"/>
              </a:rPr>
              <a:t>Plugins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  <a:tabLst>
                <a:tab pos="1713864" algn="l"/>
              </a:tabLst>
            </a:pPr>
            <a:r>
              <a:rPr spc="-5" dirty="0"/>
              <a:t>What	is </a:t>
            </a:r>
            <a:r>
              <a:rPr spc="-10" dirty="0"/>
              <a:t>Continuous</a:t>
            </a:r>
            <a:r>
              <a:rPr spc="-35" dirty="0"/>
              <a:t> </a:t>
            </a:r>
            <a:r>
              <a:rPr spc="-5" dirty="0"/>
              <a:t>Integration...</a:t>
            </a:r>
          </a:p>
        </p:txBody>
      </p:sp>
      <p:sp>
        <p:nvSpPr>
          <p:cNvPr id="3" name="object 3"/>
          <p:cNvSpPr/>
          <p:nvPr/>
        </p:nvSpPr>
        <p:spPr>
          <a:xfrm>
            <a:off x="647700" y="1813560"/>
            <a:ext cx="8869680" cy="4306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119" y="453390"/>
            <a:ext cx="8332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Installing </a:t>
            </a:r>
            <a:r>
              <a:rPr sz="4000" spc="-5" dirty="0"/>
              <a:t>and </a:t>
            </a:r>
            <a:r>
              <a:rPr sz="4000" spc="-10" dirty="0"/>
              <a:t>Configuring</a:t>
            </a:r>
            <a:r>
              <a:rPr sz="4000" spc="-25" dirty="0"/>
              <a:t> </a:t>
            </a:r>
            <a:r>
              <a:rPr sz="4000" spc="-10" dirty="0"/>
              <a:t>Jenkins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49300" y="1830070"/>
            <a:ext cx="2899410" cy="698500"/>
          </a:xfrm>
          <a:custGeom>
            <a:avLst/>
            <a:gdLst/>
            <a:ahLst/>
            <a:cxnLst/>
            <a:rect l="l" t="t" r="r" b="b"/>
            <a:pathLst>
              <a:path w="2899410" h="698500">
                <a:moveTo>
                  <a:pt x="0" y="0"/>
                </a:moveTo>
                <a:lnTo>
                  <a:pt x="2899410" y="0"/>
                </a:lnTo>
                <a:lnTo>
                  <a:pt x="2899410" y="698500"/>
                </a:lnTo>
                <a:lnTo>
                  <a:pt x="0" y="698500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6600" y="1797050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JDK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8709" y="1830070"/>
            <a:ext cx="6101080" cy="698500"/>
          </a:xfrm>
          <a:custGeom>
            <a:avLst/>
            <a:gdLst/>
            <a:ahLst/>
            <a:cxnLst/>
            <a:rect l="l" t="t" r="r" b="b"/>
            <a:pathLst>
              <a:path w="6101080" h="698500">
                <a:moveTo>
                  <a:pt x="0" y="0"/>
                </a:moveTo>
                <a:lnTo>
                  <a:pt x="6101080" y="0"/>
                </a:lnTo>
                <a:lnTo>
                  <a:pt x="6101080" y="698500"/>
                </a:lnTo>
                <a:lnTo>
                  <a:pt x="0" y="698500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6009" y="1797050"/>
            <a:ext cx="1789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JDK </a:t>
            </a:r>
            <a:r>
              <a:rPr sz="1800" spc="-5" dirty="0">
                <a:latin typeface="Arial"/>
                <a:cs typeface="Arial"/>
              </a:rPr>
              <a:t>1.7 or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300" y="2528570"/>
            <a:ext cx="2899410" cy="697230"/>
          </a:xfrm>
          <a:custGeom>
            <a:avLst/>
            <a:gdLst/>
            <a:ahLst/>
            <a:cxnLst/>
            <a:rect l="l" t="t" r="r" b="b"/>
            <a:pathLst>
              <a:path w="2899410" h="697230">
                <a:moveTo>
                  <a:pt x="0" y="0"/>
                </a:moveTo>
                <a:lnTo>
                  <a:pt x="2899410" y="0"/>
                </a:lnTo>
                <a:lnTo>
                  <a:pt x="2899410" y="697229"/>
                </a:lnTo>
                <a:lnTo>
                  <a:pt x="0" y="697229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6600" y="2494279"/>
            <a:ext cx="84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8709" y="2528570"/>
            <a:ext cx="6101080" cy="697230"/>
          </a:xfrm>
          <a:custGeom>
            <a:avLst/>
            <a:gdLst/>
            <a:ahLst/>
            <a:cxnLst/>
            <a:rect l="l" t="t" r="r" b="b"/>
            <a:pathLst>
              <a:path w="6101080" h="697230">
                <a:moveTo>
                  <a:pt x="0" y="0"/>
                </a:moveTo>
                <a:lnTo>
                  <a:pt x="6101080" y="0"/>
                </a:lnTo>
                <a:lnTo>
                  <a:pt x="6101080" y="697229"/>
                </a:lnTo>
                <a:lnTo>
                  <a:pt x="0" y="697229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36009" y="2494279"/>
            <a:ext cx="278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 </a:t>
            </a:r>
            <a:r>
              <a:rPr sz="1800" spc="-5" dirty="0">
                <a:latin typeface="Arial"/>
                <a:cs typeface="Arial"/>
              </a:rPr>
              <a:t>GB RAM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(recommended)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9300" y="3225800"/>
            <a:ext cx="2899410" cy="1031240"/>
          </a:xfrm>
          <a:custGeom>
            <a:avLst/>
            <a:gdLst/>
            <a:ahLst/>
            <a:cxnLst/>
            <a:rect l="l" t="t" r="r" b="b"/>
            <a:pathLst>
              <a:path w="2899410" h="1031239">
                <a:moveTo>
                  <a:pt x="0" y="0"/>
                </a:moveTo>
                <a:lnTo>
                  <a:pt x="2899410" y="0"/>
                </a:lnTo>
                <a:lnTo>
                  <a:pt x="2899410" y="1031239"/>
                </a:lnTo>
                <a:lnTo>
                  <a:pt x="0" y="1031239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6600" y="3191509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Disk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48709" y="3225800"/>
            <a:ext cx="6101080" cy="1031240"/>
          </a:xfrm>
          <a:custGeom>
            <a:avLst/>
            <a:gdLst/>
            <a:ahLst/>
            <a:cxnLst/>
            <a:rect l="l" t="t" r="r" b="b"/>
            <a:pathLst>
              <a:path w="6101080" h="1031239">
                <a:moveTo>
                  <a:pt x="0" y="0"/>
                </a:moveTo>
                <a:lnTo>
                  <a:pt x="6101080" y="0"/>
                </a:lnTo>
                <a:lnTo>
                  <a:pt x="6101080" y="1031239"/>
                </a:lnTo>
                <a:lnTo>
                  <a:pt x="0" y="1031239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36009" y="3191509"/>
            <a:ext cx="6068695" cy="81153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244"/>
              </a:spcBef>
            </a:pPr>
            <a:r>
              <a:rPr sz="1800" spc="-5" dirty="0">
                <a:latin typeface="Arial"/>
                <a:cs typeface="Arial"/>
              </a:rPr>
              <a:t>No minimum requirement. </a:t>
            </a:r>
            <a:r>
              <a:rPr sz="1800" spc="-25" dirty="0">
                <a:latin typeface="Arial"/>
                <a:cs typeface="Arial"/>
              </a:rPr>
              <a:t>However, </a:t>
            </a:r>
            <a:r>
              <a:rPr sz="1800" spc="-10" dirty="0">
                <a:latin typeface="Arial"/>
                <a:cs typeface="Arial"/>
              </a:rPr>
              <a:t>all builds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stored  </a:t>
            </a:r>
            <a:r>
              <a:rPr sz="1800" spc="-5" dirty="0">
                <a:latin typeface="Arial"/>
                <a:cs typeface="Arial"/>
              </a:rPr>
              <a:t>on the </a:t>
            </a:r>
            <a:r>
              <a:rPr sz="1800" spc="-10" dirty="0">
                <a:latin typeface="Arial"/>
                <a:cs typeface="Arial"/>
              </a:rPr>
              <a:t>Jenkins </a:t>
            </a:r>
            <a:r>
              <a:rPr sz="1800" spc="-5" dirty="0">
                <a:latin typeface="Arial"/>
                <a:cs typeface="Arial"/>
              </a:rPr>
              <a:t>machines, it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ensured </a:t>
            </a:r>
            <a:r>
              <a:rPr sz="1800" spc="-10" dirty="0">
                <a:latin typeface="Arial"/>
                <a:cs typeface="Arial"/>
              </a:rPr>
              <a:t>that sufficient  </a:t>
            </a:r>
            <a:r>
              <a:rPr sz="1800" spc="-5" dirty="0">
                <a:latin typeface="Arial"/>
                <a:cs typeface="Arial"/>
              </a:rPr>
              <a:t>disk space is </a:t>
            </a:r>
            <a:r>
              <a:rPr sz="1800" spc="-10" dirty="0">
                <a:latin typeface="Arial"/>
                <a:cs typeface="Arial"/>
              </a:rPr>
              <a:t>available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build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storage.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9300" y="4257040"/>
            <a:ext cx="2899410" cy="1040130"/>
          </a:xfrm>
          <a:custGeom>
            <a:avLst/>
            <a:gdLst/>
            <a:ahLst/>
            <a:cxnLst/>
            <a:rect l="l" t="t" r="r" b="b"/>
            <a:pathLst>
              <a:path w="2899410" h="1040129">
                <a:moveTo>
                  <a:pt x="0" y="0"/>
                </a:moveTo>
                <a:lnTo>
                  <a:pt x="2899410" y="0"/>
                </a:lnTo>
                <a:lnTo>
                  <a:pt x="2899410" y="1040130"/>
                </a:lnTo>
                <a:lnTo>
                  <a:pt x="0" y="1040130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6600" y="4222750"/>
            <a:ext cx="267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Operating </a:t>
            </a:r>
            <a:r>
              <a:rPr sz="1800" spc="-10" dirty="0">
                <a:latin typeface="Arial"/>
                <a:cs typeface="Arial"/>
              </a:rPr>
              <a:t>System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48709" y="4257040"/>
            <a:ext cx="6101080" cy="1040130"/>
          </a:xfrm>
          <a:custGeom>
            <a:avLst/>
            <a:gdLst/>
            <a:ahLst/>
            <a:cxnLst/>
            <a:rect l="l" t="t" r="r" b="b"/>
            <a:pathLst>
              <a:path w="6101080" h="1040129">
                <a:moveTo>
                  <a:pt x="0" y="0"/>
                </a:moveTo>
                <a:lnTo>
                  <a:pt x="6101080" y="0"/>
                </a:lnTo>
                <a:lnTo>
                  <a:pt x="6101080" y="1040130"/>
                </a:lnTo>
                <a:lnTo>
                  <a:pt x="0" y="1040130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6009" y="4222750"/>
            <a:ext cx="5940425" cy="81153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244"/>
              </a:spcBef>
            </a:pPr>
            <a:r>
              <a:rPr sz="1800" spc="-5" dirty="0">
                <a:latin typeface="Arial"/>
                <a:cs typeface="Arial"/>
              </a:rPr>
              <a:t>Jenkins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10" dirty="0">
                <a:latin typeface="Arial"/>
                <a:cs typeface="Arial"/>
              </a:rPr>
              <a:t>be installed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spc="-10" dirty="0">
                <a:latin typeface="Arial"/>
                <a:cs typeface="Arial"/>
              </a:rPr>
              <a:t>Windows, Ubuntu/Debian, Red  </a:t>
            </a:r>
            <a:r>
              <a:rPr sz="1800" spc="-5" dirty="0">
                <a:latin typeface="Arial"/>
                <a:cs typeface="Arial"/>
              </a:rPr>
              <a:t>Hat/Fedora/CentOS, </a:t>
            </a:r>
            <a:r>
              <a:rPr sz="1800" spc="-15" dirty="0">
                <a:latin typeface="Arial"/>
                <a:cs typeface="Arial"/>
              </a:rPr>
              <a:t>Mac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10" dirty="0">
                <a:latin typeface="Arial"/>
                <a:cs typeface="Arial"/>
              </a:rPr>
              <a:t>X, openSUSE, FReeBSD,  OpenBSD,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Gentoo.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9300" y="5297170"/>
            <a:ext cx="2899410" cy="937260"/>
          </a:xfrm>
          <a:custGeom>
            <a:avLst/>
            <a:gdLst/>
            <a:ahLst/>
            <a:cxnLst/>
            <a:rect l="l" t="t" r="r" b="b"/>
            <a:pathLst>
              <a:path w="2899410" h="937260">
                <a:moveTo>
                  <a:pt x="0" y="0"/>
                </a:moveTo>
                <a:lnTo>
                  <a:pt x="2899410" y="0"/>
                </a:lnTo>
                <a:lnTo>
                  <a:pt x="2899410" y="937259"/>
                </a:lnTo>
                <a:lnTo>
                  <a:pt x="0" y="937259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6600" y="5262879"/>
            <a:ext cx="155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Container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48709" y="5297170"/>
            <a:ext cx="6101080" cy="937260"/>
          </a:xfrm>
          <a:custGeom>
            <a:avLst/>
            <a:gdLst/>
            <a:ahLst/>
            <a:cxnLst/>
            <a:rect l="l" t="t" r="r" b="b"/>
            <a:pathLst>
              <a:path w="6101080" h="937260">
                <a:moveTo>
                  <a:pt x="0" y="0"/>
                </a:moveTo>
                <a:lnTo>
                  <a:pt x="6101080" y="0"/>
                </a:lnTo>
                <a:lnTo>
                  <a:pt x="6101080" y="937259"/>
                </a:lnTo>
                <a:lnTo>
                  <a:pt x="0" y="937259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36009" y="5262879"/>
            <a:ext cx="5555615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4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WAR </a:t>
            </a:r>
            <a:r>
              <a:rPr sz="1800" spc="-10" dirty="0">
                <a:latin typeface="Arial"/>
                <a:cs typeface="Arial"/>
              </a:rPr>
              <a:t>file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run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any container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10" dirty="0">
                <a:latin typeface="Arial"/>
                <a:cs typeface="Arial"/>
              </a:rPr>
              <a:t>supports  Servlet </a:t>
            </a:r>
            <a:r>
              <a:rPr sz="1800" spc="-5" dirty="0">
                <a:latin typeface="Arial"/>
                <a:cs typeface="Arial"/>
              </a:rPr>
              <a:t>2.4/JSP 2.0 or </a:t>
            </a:r>
            <a:r>
              <a:rPr sz="1800" spc="-15" dirty="0">
                <a:latin typeface="Arial"/>
                <a:cs typeface="Arial"/>
              </a:rPr>
              <a:t>later.(An </a:t>
            </a:r>
            <a:r>
              <a:rPr sz="1800" spc="-10" dirty="0">
                <a:latin typeface="Arial"/>
                <a:cs typeface="Arial"/>
              </a:rPr>
              <a:t>example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35" dirty="0">
                <a:latin typeface="Arial"/>
                <a:cs typeface="Arial"/>
              </a:rPr>
              <a:t>Tomcat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1932</Words>
  <Application>Microsoft Office PowerPoint</Application>
  <PresentationFormat>Custom</PresentationFormat>
  <Paragraphs>282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Courier New</vt:lpstr>
      <vt:lpstr>Times New Roman</vt:lpstr>
      <vt:lpstr>Office Theme</vt:lpstr>
      <vt:lpstr>Jenkins : Getting Started</vt:lpstr>
      <vt:lpstr>Agenda</vt:lpstr>
      <vt:lpstr>What is Jenkins - an Introduction</vt:lpstr>
      <vt:lpstr>What is Jenkins...</vt:lpstr>
      <vt:lpstr>What is Continuous Integration</vt:lpstr>
      <vt:lpstr>What is Continuous Integration...</vt:lpstr>
      <vt:lpstr>What is Continuous Integration...</vt:lpstr>
      <vt:lpstr>What is Continuous Integration...</vt:lpstr>
      <vt:lpstr>Installing and Configuring Jenkins</vt:lpstr>
      <vt:lpstr>Installing and Configuring Jenkins...</vt:lpstr>
      <vt:lpstr>Installing and Configuring Jenkins...</vt:lpstr>
      <vt:lpstr>A new Jenkins</vt:lpstr>
      <vt:lpstr>Manage Jenkins</vt:lpstr>
      <vt:lpstr>Configure Node</vt:lpstr>
      <vt:lpstr>Manage Jenkins</vt:lpstr>
      <vt:lpstr>How to add users</vt:lpstr>
      <vt:lpstr>Get to adding users</vt:lpstr>
      <vt:lpstr>Enable Security</vt:lpstr>
      <vt:lpstr>Become a User</vt:lpstr>
      <vt:lpstr>Enable Matrix Security</vt:lpstr>
      <vt:lpstr>Plugins</vt:lpstr>
      <vt:lpstr>HTML Publisher Plugin</vt:lpstr>
      <vt:lpstr>Add Plugin</vt:lpstr>
      <vt:lpstr>Approve the plugin</vt:lpstr>
      <vt:lpstr>More good plugins</vt:lpstr>
      <vt:lpstr>Create a Job</vt:lpstr>
      <vt:lpstr>Job to grep configurations</vt:lpstr>
      <vt:lpstr>Live Demo Now</vt:lpstr>
      <vt:lpstr>Schedule for Periodic Builds</vt:lpstr>
      <vt:lpstr>Schedule for School Night</vt:lpstr>
      <vt:lpstr>Return to live demo</vt:lpstr>
      <vt:lpstr>Add a slave node</vt:lpstr>
      <vt:lpstr>Create ssh key for slave</vt:lpstr>
      <vt:lpstr>.ssh/config</vt:lpstr>
      <vt:lpstr>Give ssh key to slave</vt:lpstr>
      <vt:lpstr>Add ssh key to jenkins</vt:lpstr>
      <vt:lpstr>Add ssh key to jenkins (2)</vt:lpstr>
      <vt:lpstr>Create a slave node</vt:lpstr>
      <vt:lpstr>Make a label for nodes</vt:lpstr>
      <vt:lpstr>Live Demo Now</vt:lpstr>
      <vt:lpstr>Starting and Stopping</vt:lpstr>
      <vt:lpstr>Thank You</vt:lpstr>
      <vt:lpstr>PowerPoint Presentation</vt:lpstr>
      <vt:lpstr>Job Name</vt:lpstr>
      <vt:lpstr>Basic Job Settings</vt:lpstr>
      <vt:lpstr>Add a Variable</vt:lpstr>
      <vt:lpstr>What do you want to look for?</vt:lpstr>
      <vt:lpstr>Pass through to grep</vt:lpstr>
      <vt:lpstr>Advanced Job Settings</vt:lpstr>
      <vt:lpstr>Source Code Settings</vt:lpstr>
      <vt:lpstr>Add Code to Do Something</vt:lpstr>
      <vt:lpstr>Script Part 1</vt:lpstr>
      <vt:lpstr>Script Part 2</vt:lpstr>
      <vt:lpstr>Add an HTML report</vt:lpstr>
      <vt:lpstr>Configure the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: Getting Started</dc:title>
  <dc:creator>REDDY, RAMANA</dc:creator>
  <cp:lastModifiedBy>REDDY, RAMANA</cp:lastModifiedBy>
  <cp:revision>2</cp:revision>
  <dcterms:created xsi:type="dcterms:W3CDTF">2019-05-10T02:08:03Z</dcterms:created>
  <dcterms:modified xsi:type="dcterms:W3CDTF">2019-05-10T02:11:27Z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2016-09-06T00:00:00Z</vt:filetime>
  </property>
  <property fmtid="{D5CDD505-2E9C-101B-9397-08002B2CF9AE}" pid="3" name="Creator">
    <vt:lpwstr>Impress</vt:lpwstr>
  </property>
  <property fmtid="{D5CDD505-2E9C-101B-9397-08002B2CF9AE}" pid="4" name="LastSaved">
    <vt:filetime>2016-09-06T00:00:00Z</vt:filetime>
  </property>
</Properties>
</file>