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8" r:id="rId2"/>
    <p:sldId id="273" r:id="rId3"/>
    <p:sldId id="260" r:id="rId4"/>
    <p:sldId id="268" r:id="rId5"/>
    <p:sldId id="271" r:id="rId6"/>
    <p:sldId id="274" r:id="rId7"/>
    <p:sldId id="267" r:id="rId8"/>
    <p:sldId id="269" r:id="rId9"/>
    <p:sldId id="27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3" autoAdjust="0"/>
    <p:restoredTop sz="93265" autoAdjust="0"/>
  </p:normalViewPr>
  <p:slideViewPr>
    <p:cSldViewPr snapToGrid="0">
      <p:cViewPr varScale="1">
        <p:scale>
          <a:sx n="67" d="100"/>
          <a:sy n="67" d="100"/>
        </p:scale>
        <p:origin x="472" y="44"/>
      </p:cViewPr>
      <p:guideLst/>
    </p:cSldViewPr>
  </p:slideViewPr>
  <p:outlineViewPr>
    <p:cViewPr>
      <p:scale>
        <a:sx n="33" d="100"/>
        <a:sy n="33" d="100"/>
      </p:scale>
      <p:origin x="0" y="-5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39817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129588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581393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278009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686164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Star Media’s most popular channels according to the average daily viewings are terrestrial channels and Pay Partnership channel. This is because terrestrial channels are the free channels provided to customers such as BBC. </a:t>
            </a:r>
            <a:r>
              <a:rPr lang="en-GB" sz="1200" dirty="0"/>
              <a:t>Increase in the Pay Partnership channel can be due to increased subscriptions and incentives.  </a:t>
            </a:r>
          </a:p>
          <a:p>
            <a:endParaRPr lang="en-GB" dirty="0"/>
          </a:p>
          <a:p>
            <a:endParaRPr lang="en-GB" dirty="0"/>
          </a:p>
          <a:p>
            <a:r>
              <a:rPr lang="en-GB" dirty="0"/>
              <a:t>The least popular channels are the unknown channels and TV Apps. From the bar chart we can see that Star Media has a scope for improvement so we can increase the amount of viewings from other channels. </a:t>
            </a:r>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629080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Pay Partnership Channel is also popular because Star Media members have access to channels such as BT sports and virgin channels and vice versa. It is surprising to see from the results that Free to Air channels have lower results compare to the terrestrial channels since Free to Air channels are terrestrial channels plus 250 channels that are free to Star Media customers such as +1 channels, shopping channels and film channels. </a:t>
            </a:r>
          </a:p>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628554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Entertainment is by far the most popular channel genre amongst customers. This is because Star Media offers a large range of entertainment channels for example Star Media living, Fox, Universal.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International genre is one of the least popular genres as programmes can be in a foreign language which may be difficult for customers who only speak English to understand.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Music is the least popular genre, this is because music videos can be easily realised on sites such as </a:t>
            </a:r>
            <a:r>
              <a:rPr lang="en-GB" dirty="0" err="1"/>
              <a:t>Youtube</a:t>
            </a:r>
            <a:r>
              <a:rPr lang="en-GB" dirty="0"/>
              <a:t> where they are easily accessed on remote devices rather than having to wait for new </a:t>
            </a:r>
            <a:r>
              <a:rPr lang="en-GB" dirty="0" err="1"/>
              <a:t>realeses</a:t>
            </a:r>
            <a:r>
              <a:rPr lang="en-GB" dirty="0"/>
              <a:t> to be seen on the channels. Customers can easily search online for specific music videos instead of having to wait for specific programmes to watch or record. Customers may prefer to listen to music rather than watching music videos, so they may download music to their phones or use Spotify to listen to music. </a:t>
            </a:r>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88048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Star Media caters to a vast range of audiences for the ages of 4 and above.</a:t>
            </a:r>
          </a:p>
          <a:p>
            <a:endParaRPr lang="en-GB" sz="1200" dirty="0"/>
          </a:p>
          <a:p>
            <a:r>
              <a:rPr lang="en-GB" sz="1200" dirty="0"/>
              <a:t>We can see that the highest number of viewings per second are for the </a:t>
            </a:r>
            <a:r>
              <a:rPr lang="en-GB" sz="1200" dirty="0" err="1"/>
              <a:t>Avg</a:t>
            </a:r>
            <a:r>
              <a:rPr lang="en-GB" sz="1200" dirty="0"/>
              <a:t> Household, and the age ranges 65-74 and 75+.  Customers belonging to age ranges 65-74 and 75+ belong to a ageing population where they are retired and have more time to watch TV. </a:t>
            </a:r>
            <a:r>
              <a:rPr lang="en-GB" sz="1200" dirty="0" err="1"/>
              <a:t>Avg</a:t>
            </a:r>
            <a:r>
              <a:rPr lang="en-GB" sz="1200" dirty="0"/>
              <a:t> households have a mixture of age ranges do friends and families may watch programmes together hence the reason why this group has a high number of viewings.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lowest number of viewings per second are for the age ranges: 10-15 , 16-24 and 4-9. These are mostly preschool- high school children who are in school part/full time and may not be able to watch much TV until weekends.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Customers belonging to are groups 25-34 and 35-44 are either in part time/full time work which could also be the reason why </a:t>
            </a:r>
            <a:r>
              <a:rPr lang="en-GB" sz="1200" dirty="0" err="1"/>
              <a:t>veiwings</a:t>
            </a:r>
            <a:r>
              <a:rPr lang="en-GB" sz="1200" dirty="0"/>
              <a:t> are lower for this age range.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What are the peak times during the week channels are mostly viewed per age group?– the data set provided did not include viewing times; their inclusion could reveal a relationship between age groups and peak viewing times during the week(s) that helps understand customer behaviour and define a marketing strategy, which in turn can lead to increased viewings.</a:t>
            </a:r>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093129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Star Media’s most successful Platforms come from live viewings. Recorded platforms are also popular amongst customers so they do not miss their favourite programmes.</a:t>
            </a:r>
          </a:p>
          <a:p>
            <a:r>
              <a:rPr lang="en-GB" sz="1200" dirty="0"/>
              <a:t> </a:t>
            </a:r>
          </a:p>
          <a:p>
            <a:r>
              <a:rPr lang="en-GB" sz="1200" dirty="0"/>
              <a:t>The least popular platforms are the Kids Mobile Apps and TV Apps. Kids may have restricted or no access to smart phones and tablets and therefore we can assume this is the main reason why kid mobile apps is not a popular platform.</a:t>
            </a:r>
          </a:p>
          <a:p>
            <a:endParaRPr lang="en-GB" sz="1200" dirty="0"/>
          </a:p>
          <a:p>
            <a:r>
              <a:rPr lang="en-GB" sz="1200" dirty="0"/>
              <a:t>Most customers may have to pay extra for TV Apps such as Netflix, Amazon and </a:t>
            </a:r>
            <a:r>
              <a:rPr lang="en-GB" sz="1200" dirty="0" err="1"/>
              <a:t>youtube</a:t>
            </a:r>
            <a:r>
              <a:rPr lang="en-GB" sz="1200" dirty="0"/>
              <a:t> which could be the reason why this is not popular with  customers as they will have to pay extra costs on top of their Star Media subscriptions. </a:t>
            </a:r>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730002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3904977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8/13/2022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8/13/2022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68335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9">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49960" y="1507414"/>
            <a:ext cx="7295507" cy="3703320"/>
          </a:xfrm>
        </p:spPr>
        <p:txBody>
          <a:bodyPr anchor="ctr">
            <a:normAutofit/>
          </a:bodyPr>
          <a:lstStyle/>
          <a:p>
            <a:r>
              <a:rPr lang="en-US" sz="4800" dirty="0"/>
              <a:t>channel Engagement KPI report</a:t>
            </a:r>
          </a:p>
        </p:txBody>
      </p:sp>
      <p:sp>
        <p:nvSpPr>
          <p:cNvPr id="3" name="Content Placeholder 2"/>
          <p:cNvSpPr>
            <a:spLocks noGrp="1"/>
          </p:cNvSpPr>
          <p:nvPr>
            <p:ph type="subTitle" idx="1"/>
          </p:nvPr>
        </p:nvSpPr>
        <p:spPr>
          <a:xfrm>
            <a:off x="444342" y="1507414"/>
            <a:ext cx="3330781" cy="3703320"/>
          </a:xfrm>
          <a:ln w="57150">
            <a:noFill/>
          </a:ln>
        </p:spPr>
        <p:txBody>
          <a:bodyPr anchor="ctr">
            <a:normAutofit/>
          </a:bodyPr>
          <a:lstStyle/>
          <a:p>
            <a:pPr algn="r"/>
            <a:r>
              <a:rPr lang="en-GB" sz="2400" dirty="0"/>
              <a:t>Ramandeep sihra</a:t>
            </a:r>
          </a:p>
          <a:p>
            <a:pPr algn="r"/>
            <a:r>
              <a:rPr lang="en-GB" sz="1200" dirty="0"/>
              <a:t>Financial Systems assistant </a:t>
            </a:r>
          </a:p>
        </p:txBody>
      </p:sp>
      <p:sp>
        <p:nvSpPr>
          <p:cNvPr id="29" name="Rectangle 21">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3">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TextBox 15">
            <a:extLst>
              <a:ext uri="{FF2B5EF4-FFF2-40B4-BE49-F238E27FC236}">
                <a16:creationId xmlns:a16="http://schemas.microsoft.com/office/drawing/2014/main" id="{C2151DEE-1BB7-43FB-A916-37E308ECB1B8}"/>
              </a:ext>
            </a:extLst>
          </p:cNvPr>
          <p:cNvSpPr txBox="1"/>
          <p:nvPr/>
        </p:nvSpPr>
        <p:spPr>
          <a:xfrm>
            <a:off x="4449960" y="4560849"/>
            <a:ext cx="3966919" cy="646331"/>
          </a:xfrm>
          <a:prstGeom prst="rect">
            <a:avLst/>
          </a:prstGeom>
          <a:noFill/>
        </p:spPr>
        <p:txBody>
          <a:bodyPr wrap="square" rtlCol="0">
            <a:spAutoFit/>
          </a:bodyPr>
          <a:lstStyle/>
          <a:p>
            <a:r>
              <a:rPr lang="en-GB" dirty="0"/>
              <a:t>Star Media Presentation</a:t>
            </a:r>
            <a:br>
              <a:rPr lang="en-GB" dirty="0"/>
            </a:br>
            <a:r>
              <a:rPr lang="en-GB" dirty="0"/>
              <a:t>London, 09.01.2020</a:t>
            </a:r>
          </a:p>
        </p:txBody>
      </p:sp>
    </p:spTree>
    <p:extLst>
      <p:ext uri="{BB962C8B-B14F-4D97-AF65-F5344CB8AC3E}">
        <p14:creationId xmlns:p14="http://schemas.microsoft.com/office/powerpoint/2010/main" val="348812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type="body" idx="1"/>
          </p:nvPr>
        </p:nvSpPr>
        <p:spPr>
          <a:xfrm>
            <a:off x="581192" y="1037968"/>
            <a:ext cx="7014423" cy="5362832"/>
          </a:xfrm>
        </p:spPr>
        <p:txBody>
          <a:bodyPr>
            <a:normAutofit/>
          </a:bodyPr>
          <a:lstStyle/>
          <a:p>
            <a:pPr>
              <a:lnSpc>
                <a:spcPct val="90000"/>
              </a:lnSpc>
            </a:pPr>
            <a:r>
              <a:rPr lang="en-GB" sz="2400" dirty="0"/>
              <a:t>Star Media provides customers with various entertainment channels, the most popular being terrestrial and pay partnership channels.</a:t>
            </a:r>
          </a:p>
          <a:p>
            <a:pPr>
              <a:lnSpc>
                <a:spcPct val="90000"/>
              </a:lnSpc>
            </a:pPr>
            <a:r>
              <a:rPr lang="en-GB" sz="2400" dirty="0"/>
              <a:t>The most popular genre amongst customers is entertainment. The lease popular genre amongst customers are music and international genres. </a:t>
            </a:r>
          </a:p>
          <a:p>
            <a:r>
              <a:rPr lang="en-GB" sz="2400" dirty="0" err="1"/>
              <a:t>Avg</a:t>
            </a:r>
            <a:r>
              <a:rPr lang="en-GB" sz="2400" dirty="0"/>
              <a:t> Household , 65-74 and 75+ are the highest  viewing age groups. The lowest number of viewing age groups are 10-15,  16-24 and 4-9. </a:t>
            </a:r>
          </a:p>
          <a:p>
            <a:r>
              <a:rPr lang="en-GB" sz="2400" dirty="0"/>
              <a:t>Live and recorded platforms are the most used platforms by consumers.  Kids mobile Apps and TV app platforms are the lowest used platforms. </a:t>
            </a:r>
          </a:p>
        </p:txBody>
      </p:sp>
      <p:sp>
        <p:nvSpPr>
          <p:cNvPr id="37" name="Rectangle 3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369644" y="1037967"/>
            <a:ext cx="2651282" cy="2273124"/>
          </a:xfrm>
        </p:spPr>
        <p:txBody>
          <a:bodyPr anchor="ctr">
            <a:normAutofit/>
          </a:bodyPr>
          <a:lstStyle/>
          <a:p>
            <a:r>
              <a:rPr lang="en-US" sz="3200" dirty="0">
                <a:solidFill>
                  <a:srgbClr val="FFFEFF"/>
                </a:solidFill>
              </a:rPr>
              <a:t>Findings</a:t>
            </a:r>
          </a:p>
        </p:txBody>
      </p:sp>
      <p:pic>
        <p:nvPicPr>
          <p:cNvPr id="2050" name="Picture 2" descr="Image result for findings">
            <a:extLst>
              <a:ext uri="{FF2B5EF4-FFF2-40B4-BE49-F238E27FC236}">
                <a16:creationId xmlns:a16="http://schemas.microsoft.com/office/drawing/2014/main" id="{BBB22171-855F-4E9B-932B-DCC0B5BE9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3415" y="329184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05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369B-AB67-4F9E-83CA-A188FBE0CE75}"/>
              </a:ext>
            </a:extLst>
          </p:cNvPr>
          <p:cNvSpPr>
            <a:spLocks noGrp="1"/>
          </p:cNvSpPr>
          <p:nvPr>
            <p:ph type="title"/>
          </p:nvPr>
        </p:nvSpPr>
        <p:spPr/>
        <p:txBody>
          <a:bodyPr/>
          <a:lstStyle/>
          <a:p>
            <a:r>
              <a:rPr lang="en-GB" dirty="0"/>
              <a:t>Outline</a:t>
            </a:r>
          </a:p>
        </p:txBody>
      </p:sp>
      <p:sp>
        <p:nvSpPr>
          <p:cNvPr id="4" name="TextBox 3">
            <a:extLst>
              <a:ext uri="{FF2B5EF4-FFF2-40B4-BE49-F238E27FC236}">
                <a16:creationId xmlns:a16="http://schemas.microsoft.com/office/drawing/2014/main" id="{66D5E39A-DD1E-428F-A9C8-0A34BC07CC5E}"/>
              </a:ext>
            </a:extLst>
          </p:cNvPr>
          <p:cNvSpPr txBox="1"/>
          <p:nvPr/>
        </p:nvSpPr>
        <p:spPr>
          <a:xfrm>
            <a:off x="1561494" y="1884992"/>
            <a:ext cx="5844322" cy="4401205"/>
          </a:xfrm>
          <a:prstGeom prst="rect">
            <a:avLst/>
          </a:prstGeom>
          <a:noFill/>
        </p:spPr>
        <p:txBody>
          <a:bodyPr wrap="square" rtlCol="0">
            <a:spAutoFit/>
          </a:bodyPr>
          <a:lstStyle/>
          <a:p>
            <a:pPr marL="342900" indent="-342900">
              <a:buFont typeface="Wingdings" panose="05000000000000000000" pitchFamily="2" charset="2"/>
              <a:buChar char="Ø"/>
            </a:pPr>
            <a:r>
              <a:rPr lang="en-GB" sz="2800" dirty="0"/>
              <a:t>Definition</a:t>
            </a:r>
          </a:p>
          <a:p>
            <a:pPr marL="342900" indent="-342900">
              <a:buFont typeface="Wingdings" panose="05000000000000000000" pitchFamily="2" charset="2"/>
              <a:buChar char="Ø"/>
            </a:pPr>
            <a:r>
              <a:rPr lang="en-GB" sz="2800" dirty="0"/>
              <a:t>Customer Behaviour</a:t>
            </a:r>
          </a:p>
          <a:p>
            <a:pPr marL="914400" lvl="1" indent="-457200">
              <a:buFont typeface="Arial" panose="020B0604020202020204" pitchFamily="34" charset="0"/>
              <a:buChar char="•"/>
            </a:pPr>
            <a:r>
              <a:rPr lang="en-GB" sz="2800" dirty="0"/>
              <a:t>Channel Viewings</a:t>
            </a:r>
          </a:p>
          <a:p>
            <a:pPr marL="914400" lvl="1" indent="-457200">
              <a:buFont typeface="Arial" panose="020B0604020202020204" pitchFamily="34" charset="0"/>
              <a:buChar char="•"/>
            </a:pPr>
            <a:r>
              <a:rPr lang="en-GB" sz="2800" dirty="0"/>
              <a:t>Pay Vs Free Channel Viewings</a:t>
            </a:r>
          </a:p>
          <a:p>
            <a:pPr marL="914400" lvl="1" indent="-457200">
              <a:buFont typeface="Arial" panose="020B0604020202020204" pitchFamily="34" charset="0"/>
              <a:buChar char="•"/>
            </a:pPr>
            <a:r>
              <a:rPr lang="en-GB" sz="2800" dirty="0"/>
              <a:t>Genre Viewings</a:t>
            </a:r>
          </a:p>
          <a:p>
            <a:pPr marL="914400" lvl="1" indent="-457200">
              <a:buFont typeface="Arial" panose="020B0604020202020204" pitchFamily="34" charset="0"/>
              <a:buChar char="•"/>
            </a:pPr>
            <a:r>
              <a:rPr lang="en-GB" sz="2800" dirty="0"/>
              <a:t>Age Group Viewings</a:t>
            </a:r>
          </a:p>
          <a:p>
            <a:pPr marL="914400" lvl="1" indent="-457200">
              <a:buFont typeface="Arial" panose="020B0604020202020204" pitchFamily="34" charset="0"/>
              <a:buChar char="•"/>
            </a:pPr>
            <a:r>
              <a:rPr lang="en-GB" sz="2800" dirty="0"/>
              <a:t>Platform Viewings</a:t>
            </a:r>
          </a:p>
          <a:p>
            <a:pPr marL="342900" indent="-342900">
              <a:buFont typeface="Wingdings" panose="05000000000000000000" pitchFamily="2" charset="2"/>
              <a:buChar char="Ø"/>
            </a:pPr>
            <a:r>
              <a:rPr lang="en-GB" sz="2800" dirty="0"/>
              <a:t>Scorecard For Customer Engagement Team</a:t>
            </a:r>
          </a:p>
          <a:p>
            <a:pPr marL="342900" indent="-342900">
              <a:buFont typeface="Wingdings" panose="05000000000000000000" pitchFamily="2" charset="2"/>
              <a:buChar char="Ø"/>
            </a:pPr>
            <a:r>
              <a:rPr lang="en-GB" sz="2800" dirty="0"/>
              <a:t>Findings</a:t>
            </a:r>
          </a:p>
        </p:txBody>
      </p:sp>
      <p:pic>
        <p:nvPicPr>
          <p:cNvPr id="5" name="Picture 4">
            <a:extLst>
              <a:ext uri="{FF2B5EF4-FFF2-40B4-BE49-F238E27FC236}">
                <a16:creationId xmlns:a16="http://schemas.microsoft.com/office/drawing/2014/main" id="{E6C5313F-A288-407C-B36B-7C0082AB37D9}"/>
              </a:ext>
            </a:extLst>
          </p:cNvPr>
          <p:cNvPicPr>
            <a:picLocks noChangeAspect="1"/>
          </p:cNvPicPr>
          <p:nvPr/>
        </p:nvPicPr>
        <p:blipFill>
          <a:blip r:embed="rId3"/>
          <a:stretch>
            <a:fillRect/>
          </a:stretch>
        </p:blipFill>
        <p:spPr>
          <a:xfrm>
            <a:off x="6818376" y="2010918"/>
            <a:ext cx="5029200" cy="4610100"/>
          </a:xfrm>
          <a:prstGeom prst="rect">
            <a:avLst/>
          </a:prstGeom>
        </p:spPr>
      </p:pic>
    </p:spTree>
    <p:extLst>
      <p:ext uri="{BB962C8B-B14F-4D97-AF65-F5344CB8AC3E}">
        <p14:creationId xmlns:p14="http://schemas.microsoft.com/office/powerpoint/2010/main" val="429398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6228" y="1073231"/>
            <a:ext cx="3054091" cy="4711539"/>
          </a:xfrm>
        </p:spPr>
        <p:txBody>
          <a:bodyPr anchor="ctr">
            <a:normAutofit/>
          </a:bodyPr>
          <a:lstStyle/>
          <a:p>
            <a:r>
              <a:rPr lang="en-US" sz="3200" dirty="0">
                <a:solidFill>
                  <a:schemeClr val="accent1"/>
                </a:solidFill>
              </a:rPr>
              <a:t>Definition</a:t>
            </a:r>
            <a:endParaRPr lang="en-US" sz="1600" dirty="0">
              <a:solidFill>
                <a:schemeClr val="accent1"/>
              </a:solidFill>
            </a:endParaRPr>
          </a:p>
        </p:txBody>
      </p:sp>
      <p:sp>
        <p:nvSpPr>
          <p:cNvPr id="18" name="Rectangle 17">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702629" y="1073231"/>
            <a:ext cx="6599582" cy="4711539"/>
          </a:xfrm>
        </p:spPr>
        <p:txBody>
          <a:bodyPr>
            <a:normAutofit/>
          </a:bodyPr>
          <a:lstStyle/>
          <a:p>
            <a:r>
              <a:rPr lang="en-GB" sz="2000" dirty="0">
                <a:solidFill>
                  <a:srgbClr val="FFFFFF"/>
                </a:solidFill>
              </a:rPr>
              <a:t>I was asked to produce a KPI Report for the Channel Engagement Team so they can understand the performance of channels within their portfolio. </a:t>
            </a:r>
          </a:p>
          <a:p>
            <a:endParaRPr lang="en-GB" sz="2000" dirty="0">
              <a:solidFill>
                <a:srgbClr val="FFFFFF"/>
              </a:solidFill>
            </a:endParaRPr>
          </a:p>
          <a:p>
            <a:r>
              <a:rPr lang="en-GB" sz="2000" dirty="0">
                <a:solidFill>
                  <a:srgbClr val="FFFFFF"/>
                </a:solidFill>
              </a:rPr>
              <a:t>Pie and bar charts were extracted from the data to look at trends. This can help the team achieve their aim and objectives and guide their next steps.</a:t>
            </a:r>
          </a:p>
        </p:txBody>
      </p:sp>
    </p:spTree>
    <p:extLst>
      <p:ext uri="{BB962C8B-B14F-4D97-AF65-F5344CB8AC3E}">
        <p14:creationId xmlns:p14="http://schemas.microsoft.com/office/powerpoint/2010/main" val="159269750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A081-04C6-4221-933F-83DBB5E91089}"/>
              </a:ext>
            </a:extLst>
          </p:cNvPr>
          <p:cNvSpPr>
            <a:spLocks noGrp="1"/>
          </p:cNvSpPr>
          <p:nvPr>
            <p:ph type="title"/>
          </p:nvPr>
        </p:nvSpPr>
        <p:spPr/>
        <p:txBody>
          <a:bodyPr/>
          <a:lstStyle/>
          <a:p>
            <a:r>
              <a:rPr lang="en-GB" dirty="0"/>
              <a:t>Customer Behaviour- Channel VIEWINGs</a:t>
            </a:r>
          </a:p>
        </p:txBody>
      </p:sp>
      <p:sp>
        <p:nvSpPr>
          <p:cNvPr id="5" name="TextBox 4">
            <a:extLst>
              <a:ext uri="{FF2B5EF4-FFF2-40B4-BE49-F238E27FC236}">
                <a16:creationId xmlns:a16="http://schemas.microsoft.com/office/drawing/2014/main" id="{454CD96F-E020-4200-9120-D168967296F3}"/>
              </a:ext>
            </a:extLst>
          </p:cNvPr>
          <p:cNvSpPr txBox="1"/>
          <p:nvPr/>
        </p:nvSpPr>
        <p:spPr>
          <a:xfrm>
            <a:off x="7727795" y="2074127"/>
            <a:ext cx="3883013" cy="3693319"/>
          </a:xfrm>
          <a:prstGeom prst="rect">
            <a:avLst/>
          </a:prstGeom>
          <a:noFill/>
        </p:spPr>
        <p:txBody>
          <a:bodyPr wrap="square" rtlCol="0">
            <a:spAutoFit/>
          </a:bodyPr>
          <a:lstStyle/>
          <a:p>
            <a:endParaRPr lang="en-GB" dirty="0"/>
          </a:p>
          <a:p>
            <a:r>
              <a:rPr lang="en-GB" dirty="0"/>
              <a:t>Star Media’s most popular channels according to the average daily viewings are terrestrial channel and Pay Partnership channels.</a:t>
            </a:r>
          </a:p>
          <a:p>
            <a:endParaRPr lang="en-GB" dirty="0"/>
          </a:p>
          <a:p>
            <a:r>
              <a:rPr lang="en-GB" dirty="0"/>
              <a:t>The least popular channels are the unknown channels and TV Apps. </a:t>
            </a:r>
          </a:p>
          <a:p>
            <a:endParaRPr lang="en-GB" dirty="0"/>
          </a:p>
          <a:p>
            <a:r>
              <a:rPr lang="en-GB" dirty="0"/>
              <a:t>From the bar chart we can see that Star Media has a scope for improvement to increase channel viewings.</a:t>
            </a:r>
          </a:p>
        </p:txBody>
      </p:sp>
      <p:pic>
        <p:nvPicPr>
          <p:cNvPr id="8" name="Picture 7">
            <a:extLst>
              <a:ext uri="{FF2B5EF4-FFF2-40B4-BE49-F238E27FC236}">
                <a16:creationId xmlns:a16="http://schemas.microsoft.com/office/drawing/2014/main" id="{DE713D0B-1FE6-4879-A35B-6C8B9322CC54}"/>
              </a:ext>
            </a:extLst>
          </p:cNvPr>
          <p:cNvPicPr>
            <a:picLocks noChangeAspect="1"/>
          </p:cNvPicPr>
          <p:nvPr/>
        </p:nvPicPr>
        <p:blipFill rotWithShape="1">
          <a:blip r:embed="rId3"/>
          <a:srcRect l="6585" t="6016" r="2949" b="21464"/>
          <a:stretch/>
        </p:blipFill>
        <p:spPr>
          <a:xfrm>
            <a:off x="506248" y="2411300"/>
            <a:ext cx="7133668" cy="3216694"/>
          </a:xfrm>
          <a:prstGeom prst="rect">
            <a:avLst/>
          </a:prstGeom>
        </p:spPr>
      </p:pic>
      <p:pic>
        <p:nvPicPr>
          <p:cNvPr id="4" name="Picture 3">
            <a:extLst>
              <a:ext uri="{FF2B5EF4-FFF2-40B4-BE49-F238E27FC236}">
                <a16:creationId xmlns:a16="http://schemas.microsoft.com/office/drawing/2014/main" id="{3CF41A6D-C48E-4D34-BAE6-44C81C8E73D2}"/>
              </a:ext>
            </a:extLst>
          </p:cNvPr>
          <p:cNvPicPr>
            <a:picLocks noChangeAspect="1"/>
          </p:cNvPicPr>
          <p:nvPr/>
        </p:nvPicPr>
        <p:blipFill>
          <a:blip r:embed="rId4"/>
          <a:stretch>
            <a:fillRect/>
          </a:stretch>
        </p:blipFill>
        <p:spPr>
          <a:xfrm>
            <a:off x="7259476" y="5719066"/>
            <a:ext cx="4819650" cy="933450"/>
          </a:xfrm>
          <a:prstGeom prst="rect">
            <a:avLst/>
          </a:prstGeom>
        </p:spPr>
      </p:pic>
    </p:spTree>
    <p:extLst>
      <p:ext uri="{BB962C8B-B14F-4D97-AF65-F5344CB8AC3E}">
        <p14:creationId xmlns:p14="http://schemas.microsoft.com/office/powerpoint/2010/main" val="1126847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0D5E-E59B-4D62-9736-0F200411D53E}"/>
              </a:ext>
            </a:extLst>
          </p:cNvPr>
          <p:cNvSpPr>
            <a:spLocks noGrp="1"/>
          </p:cNvSpPr>
          <p:nvPr>
            <p:ph type="title"/>
          </p:nvPr>
        </p:nvSpPr>
        <p:spPr/>
        <p:txBody>
          <a:bodyPr/>
          <a:lstStyle/>
          <a:p>
            <a:r>
              <a:rPr lang="en-GB" dirty="0"/>
              <a:t>Customer Behaviour- Pay VS FREE Channel  Viewings</a:t>
            </a:r>
          </a:p>
        </p:txBody>
      </p:sp>
      <p:pic>
        <p:nvPicPr>
          <p:cNvPr id="4" name="Content Placeholder 3">
            <a:extLst>
              <a:ext uri="{FF2B5EF4-FFF2-40B4-BE49-F238E27FC236}">
                <a16:creationId xmlns:a16="http://schemas.microsoft.com/office/drawing/2014/main" id="{793F7B5D-E2B5-4539-8194-195B67345FB0}"/>
              </a:ext>
            </a:extLst>
          </p:cNvPr>
          <p:cNvPicPr>
            <a:picLocks noGrp="1" noChangeAspect="1"/>
          </p:cNvPicPr>
          <p:nvPr>
            <p:ph idx="1"/>
          </p:nvPr>
        </p:nvPicPr>
        <p:blipFill rotWithShape="1">
          <a:blip r:embed="rId3"/>
          <a:srcRect l="17469" b="1330"/>
          <a:stretch/>
        </p:blipFill>
        <p:spPr>
          <a:xfrm>
            <a:off x="769258" y="1900908"/>
            <a:ext cx="7373256" cy="4725235"/>
          </a:xfrm>
          <a:prstGeom prst="rect">
            <a:avLst/>
          </a:prstGeom>
        </p:spPr>
      </p:pic>
      <p:sp>
        <p:nvSpPr>
          <p:cNvPr id="5" name="Rectangle 4">
            <a:extLst>
              <a:ext uri="{FF2B5EF4-FFF2-40B4-BE49-F238E27FC236}">
                <a16:creationId xmlns:a16="http://schemas.microsoft.com/office/drawing/2014/main" id="{87F848F5-94D2-44D2-98A4-02E301C2DC6A}"/>
              </a:ext>
            </a:extLst>
          </p:cNvPr>
          <p:cNvSpPr/>
          <p:nvPr/>
        </p:nvSpPr>
        <p:spPr>
          <a:xfrm>
            <a:off x="8142514" y="1872020"/>
            <a:ext cx="3715658" cy="3477875"/>
          </a:xfrm>
          <a:prstGeom prst="rect">
            <a:avLst/>
          </a:prstGeom>
        </p:spPr>
        <p:txBody>
          <a:bodyPr wrap="square">
            <a:spAutoFit/>
          </a:bodyPr>
          <a:lstStyle/>
          <a:p>
            <a:r>
              <a:rPr lang="en-GB" sz="2000" dirty="0"/>
              <a:t>Surprising results- Free to air channels have popularity compared to  Terrestrial channels. </a:t>
            </a:r>
          </a:p>
          <a:p>
            <a:endParaRPr lang="en-GB" sz="2000" dirty="0"/>
          </a:p>
          <a:p>
            <a:r>
              <a:rPr lang="en-GB" sz="2000" dirty="0"/>
              <a:t>Free to Air channels provides 250 extra channels that are free for customers yet it shows be </a:t>
            </a:r>
            <a:r>
              <a:rPr lang="en-GB" sz="2000" dirty="0" err="1"/>
              <a:t>be</a:t>
            </a:r>
            <a:r>
              <a:rPr lang="en-GB" sz="2000" dirty="0"/>
              <a:t> one of the least popular channels amongst customers.</a:t>
            </a:r>
          </a:p>
          <a:p>
            <a:endParaRPr lang="en-GB" sz="2000" dirty="0"/>
          </a:p>
          <a:p>
            <a:endParaRPr lang="en-GB" sz="2000" dirty="0"/>
          </a:p>
        </p:txBody>
      </p:sp>
    </p:spTree>
    <p:extLst>
      <p:ext uri="{BB962C8B-B14F-4D97-AF65-F5344CB8AC3E}">
        <p14:creationId xmlns:p14="http://schemas.microsoft.com/office/powerpoint/2010/main" val="3870416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8757-D5FD-497F-872B-ABB3DFB466B5}"/>
              </a:ext>
            </a:extLst>
          </p:cNvPr>
          <p:cNvSpPr>
            <a:spLocks noGrp="1"/>
          </p:cNvSpPr>
          <p:nvPr>
            <p:ph type="title"/>
          </p:nvPr>
        </p:nvSpPr>
        <p:spPr/>
        <p:txBody>
          <a:bodyPr/>
          <a:lstStyle/>
          <a:p>
            <a:r>
              <a:rPr lang="en-GB" dirty="0"/>
              <a:t>Customer Behaviour- Genre Viewings</a:t>
            </a:r>
          </a:p>
        </p:txBody>
      </p:sp>
      <p:pic>
        <p:nvPicPr>
          <p:cNvPr id="4" name="Picture 3">
            <a:extLst>
              <a:ext uri="{FF2B5EF4-FFF2-40B4-BE49-F238E27FC236}">
                <a16:creationId xmlns:a16="http://schemas.microsoft.com/office/drawing/2014/main" id="{62CDE32B-4EAB-4D0D-B8AB-5D5D1FA431AD}"/>
              </a:ext>
            </a:extLst>
          </p:cNvPr>
          <p:cNvPicPr>
            <a:picLocks noChangeAspect="1"/>
          </p:cNvPicPr>
          <p:nvPr/>
        </p:nvPicPr>
        <p:blipFill rotWithShape="1">
          <a:blip r:embed="rId3"/>
          <a:srcRect l="2595"/>
          <a:stretch/>
        </p:blipFill>
        <p:spPr>
          <a:xfrm>
            <a:off x="741406" y="2075934"/>
            <a:ext cx="5694307" cy="3707027"/>
          </a:xfrm>
          <a:prstGeom prst="rect">
            <a:avLst/>
          </a:prstGeom>
        </p:spPr>
      </p:pic>
      <p:sp>
        <p:nvSpPr>
          <p:cNvPr id="5" name="TextBox 4">
            <a:extLst>
              <a:ext uri="{FF2B5EF4-FFF2-40B4-BE49-F238E27FC236}">
                <a16:creationId xmlns:a16="http://schemas.microsoft.com/office/drawing/2014/main" id="{CEDFCC77-289B-439E-9374-0BA3116EDCDF}"/>
              </a:ext>
            </a:extLst>
          </p:cNvPr>
          <p:cNvSpPr txBox="1"/>
          <p:nvPr/>
        </p:nvSpPr>
        <p:spPr>
          <a:xfrm>
            <a:off x="6865814" y="1890583"/>
            <a:ext cx="4744994" cy="1754326"/>
          </a:xfrm>
          <a:prstGeom prst="rect">
            <a:avLst/>
          </a:prstGeom>
          <a:noFill/>
        </p:spPr>
        <p:txBody>
          <a:bodyPr wrap="square" rtlCol="0">
            <a:spAutoFit/>
          </a:bodyPr>
          <a:lstStyle/>
          <a:p>
            <a:r>
              <a:rPr lang="en-GB" dirty="0"/>
              <a:t>Entertainment is by far the most popular channel genre amongst customers. </a:t>
            </a:r>
          </a:p>
          <a:p>
            <a:endParaRPr lang="en-GB" dirty="0"/>
          </a:p>
          <a:p>
            <a:r>
              <a:rPr lang="en-GB" dirty="0"/>
              <a:t>The least popular genres amongst customers are music and international.</a:t>
            </a:r>
          </a:p>
          <a:p>
            <a:endParaRPr lang="en-GB" dirty="0"/>
          </a:p>
        </p:txBody>
      </p:sp>
      <p:pic>
        <p:nvPicPr>
          <p:cNvPr id="7" name="Picture 6">
            <a:extLst>
              <a:ext uri="{FF2B5EF4-FFF2-40B4-BE49-F238E27FC236}">
                <a16:creationId xmlns:a16="http://schemas.microsoft.com/office/drawing/2014/main" id="{77AF6080-62DB-4664-A4B1-F6A855CE1838}"/>
              </a:ext>
            </a:extLst>
          </p:cNvPr>
          <p:cNvPicPr>
            <a:picLocks noChangeAspect="1"/>
          </p:cNvPicPr>
          <p:nvPr/>
        </p:nvPicPr>
        <p:blipFill>
          <a:blip r:embed="rId4"/>
          <a:stretch>
            <a:fillRect/>
          </a:stretch>
        </p:blipFill>
        <p:spPr>
          <a:xfrm>
            <a:off x="6435713" y="5246941"/>
            <a:ext cx="4076700" cy="771525"/>
          </a:xfrm>
          <a:prstGeom prst="rect">
            <a:avLst/>
          </a:prstGeom>
        </p:spPr>
      </p:pic>
    </p:spTree>
    <p:extLst>
      <p:ext uri="{BB962C8B-B14F-4D97-AF65-F5344CB8AC3E}">
        <p14:creationId xmlns:p14="http://schemas.microsoft.com/office/powerpoint/2010/main" val="354572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8E50-739B-4E6F-8DCA-8B11E14CED83}"/>
              </a:ext>
            </a:extLst>
          </p:cNvPr>
          <p:cNvSpPr>
            <a:spLocks noGrp="1"/>
          </p:cNvSpPr>
          <p:nvPr>
            <p:ph type="title"/>
          </p:nvPr>
        </p:nvSpPr>
        <p:spPr/>
        <p:txBody>
          <a:bodyPr/>
          <a:lstStyle/>
          <a:p>
            <a:r>
              <a:rPr lang="en-GB" dirty="0"/>
              <a:t>Customer behaviour- Age Group viewings  </a:t>
            </a:r>
          </a:p>
        </p:txBody>
      </p:sp>
      <p:sp>
        <p:nvSpPr>
          <p:cNvPr id="5" name="TextBox 4">
            <a:extLst>
              <a:ext uri="{FF2B5EF4-FFF2-40B4-BE49-F238E27FC236}">
                <a16:creationId xmlns:a16="http://schemas.microsoft.com/office/drawing/2014/main" id="{5F5D0F45-1F51-49C6-BCB7-A0EC004A3621}"/>
              </a:ext>
            </a:extLst>
          </p:cNvPr>
          <p:cNvSpPr txBox="1"/>
          <p:nvPr/>
        </p:nvSpPr>
        <p:spPr>
          <a:xfrm>
            <a:off x="7201169" y="2020805"/>
            <a:ext cx="4594303" cy="3046988"/>
          </a:xfrm>
          <a:prstGeom prst="rect">
            <a:avLst/>
          </a:prstGeom>
          <a:noFill/>
        </p:spPr>
        <p:txBody>
          <a:bodyPr wrap="square" rtlCol="0">
            <a:spAutoFit/>
          </a:bodyPr>
          <a:lstStyle/>
          <a:p>
            <a:r>
              <a:rPr lang="en-GB" sz="1600" dirty="0"/>
              <a:t>Star Media caters to a vast range of audiences for the ages of 4+.</a:t>
            </a:r>
          </a:p>
          <a:p>
            <a:endParaRPr lang="en-GB" sz="1600" dirty="0"/>
          </a:p>
          <a:p>
            <a:r>
              <a:rPr lang="en-GB" sz="1600" dirty="0"/>
              <a:t>The highest number of viewings per sec:</a:t>
            </a:r>
          </a:p>
          <a:p>
            <a:r>
              <a:rPr lang="en-GB" sz="1600" dirty="0" err="1"/>
              <a:t>Avg</a:t>
            </a:r>
            <a:r>
              <a:rPr lang="en-GB" sz="1600" dirty="0"/>
              <a:t> Household (18.96%), 65-74 (14.22%) and 75+ (14.58%).</a:t>
            </a:r>
          </a:p>
          <a:p>
            <a:endParaRPr lang="en-GB" sz="1600" dirty="0"/>
          </a:p>
          <a:p>
            <a:r>
              <a:rPr lang="en-GB" sz="1600" dirty="0"/>
              <a:t>The lowest number of viewings per sec: 10-15 (3.83%), 16-24 (4.67%) and 4-9 (5.29%)</a:t>
            </a:r>
          </a:p>
          <a:p>
            <a:endParaRPr lang="en-GB" sz="1600" dirty="0"/>
          </a:p>
          <a:p>
            <a:r>
              <a:rPr lang="en-GB" sz="1600" dirty="0"/>
              <a:t>What are the peak times during the week channels are mostly viewed per age group? </a:t>
            </a:r>
          </a:p>
        </p:txBody>
      </p:sp>
      <p:pic>
        <p:nvPicPr>
          <p:cNvPr id="8" name="Picture 7">
            <a:extLst>
              <a:ext uri="{FF2B5EF4-FFF2-40B4-BE49-F238E27FC236}">
                <a16:creationId xmlns:a16="http://schemas.microsoft.com/office/drawing/2014/main" id="{D909CBB0-437F-42C2-9126-8A036C2897FD}"/>
              </a:ext>
            </a:extLst>
          </p:cNvPr>
          <p:cNvPicPr>
            <a:picLocks noChangeAspect="1"/>
          </p:cNvPicPr>
          <p:nvPr/>
        </p:nvPicPr>
        <p:blipFill>
          <a:blip r:embed="rId3"/>
          <a:stretch>
            <a:fillRect/>
          </a:stretch>
        </p:blipFill>
        <p:spPr>
          <a:xfrm>
            <a:off x="7077075" y="5491734"/>
            <a:ext cx="5114925" cy="1104900"/>
          </a:xfrm>
          <a:prstGeom prst="rect">
            <a:avLst/>
          </a:prstGeom>
        </p:spPr>
      </p:pic>
      <p:pic>
        <p:nvPicPr>
          <p:cNvPr id="13" name="Picture 12">
            <a:extLst>
              <a:ext uri="{FF2B5EF4-FFF2-40B4-BE49-F238E27FC236}">
                <a16:creationId xmlns:a16="http://schemas.microsoft.com/office/drawing/2014/main" id="{51E0AC5B-685E-4B82-AD00-CAE599D3DC44}"/>
              </a:ext>
            </a:extLst>
          </p:cNvPr>
          <p:cNvPicPr>
            <a:picLocks noChangeAspect="1"/>
          </p:cNvPicPr>
          <p:nvPr/>
        </p:nvPicPr>
        <p:blipFill>
          <a:blip r:embed="rId4"/>
          <a:stretch>
            <a:fillRect/>
          </a:stretch>
        </p:blipFill>
        <p:spPr>
          <a:xfrm>
            <a:off x="600075" y="2020805"/>
            <a:ext cx="6477000" cy="4324350"/>
          </a:xfrm>
          <a:prstGeom prst="rect">
            <a:avLst/>
          </a:prstGeom>
        </p:spPr>
      </p:pic>
    </p:spTree>
    <p:extLst>
      <p:ext uri="{BB962C8B-B14F-4D97-AF65-F5344CB8AC3E}">
        <p14:creationId xmlns:p14="http://schemas.microsoft.com/office/powerpoint/2010/main" val="4080356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A081-04C6-4221-933F-83DBB5E91089}"/>
              </a:ext>
            </a:extLst>
          </p:cNvPr>
          <p:cNvSpPr>
            <a:spLocks noGrp="1"/>
          </p:cNvSpPr>
          <p:nvPr>
            <p:ph type="title"/>
          </p:nvPr>
        </p:nvSpPr>
        <p:spPr/>
        <p:txBody>
          <a:bodyPr/>
          <a:lstStyle/>
          <a:p>
            <a:r>
              <a:rPr lang="en-GB" dirty="0"/>
              <a:t>Customer Behaviour- Platform VIEWINGs</a:t>
            </a:r>
          </a:p>
        </p:txBody>
      </p:sp>
      <p:sp>
        <p:nvSpPr>
          <p:cNvPr id="5" name="TextBox 4">
            <a:extLst>
              <a:ext uri="{FF2B5EF4-FFF2-40B4-BE49-F238E27FC236}">
                <a16:creationId xmlns:a16="http://schemas.microsoft.com/office/drawing/2014/main" id="{454CD96F-E020-4200-9120-D168967296F3}"/>
              </a:ext>
            </a:extLst>
          </p:cNvPr>
          <p:cNvSpPr txBox="1"/>
          <p:nvPr/>
        </p:nvSpPr>
        <p:spPr>
          <a:xfrm>
            <a:off x="8094688" y="2358917"/>
            <a:ext cx="3710992" cy="4031873"/>
          </a:xfrm>
          <a:prstGeom prst="rect">
            <a:avLst/>
          </a:prstGeom>
          <a:noFill/>
        </p:spPr>
        <p:txBody>
          <a:bodyPr wrap="square" rtlCol="0">
            <a:spAutoFit/>
          </a:bodyPr>
          <a:lstStyle/>
          <a:p>
            <a:r>
              <a:rPr lang="en-GB" sz="1600" dirty="0"/>
              <a:t>Star Media’s most successful Platforms come from live  and recorded Platforms. </a:t>
            </a:r>
          </a:p>
          <a:p>
            <a:endParaRPr lang="en-GB" sz="1600" dirty="0"/>
          </a:p>
          <a:p>
            <a:r>
              <a:rPr lang="en-GB" sz="1600" dirty="0"/>
              <a:t>Customers enjoy watching they favourite programmes and movies on the day it is broadcasted. </a:t>
            </a:r>
          </a:p>
          <a:p>
            <a:endParaRPr lang="en-GB" sz="1600" dirty="0"/>
          </a:p>
          <a:p>
            <a:r>
              <a:rPr lang="en-GB" sz="1600" dirty="0"/>
              <a:t>For those who are working or busy, customers may record programmes on their favourite channels. </a:t>
            </a:r>
          </a:p>
          <a:p>
            <a:endParaRPr lang="en-GB" sz="1600" dirty="0"/>
          </a:p>
          <a:p>
            <a:r>
              <a:rPr lang="en-GB" sz="1600" dirty="0"/>
              <a:t>Star Media least popular platforms according to customers are TV Apps and Kid apps. </a:t>
            </a:r>
          </a:p>
          <a:p>
            <a:endParaRPr lang="en-GB" sz="1600" dirty="0"/>
          </a:p>
          <a:p>
            <a:endParaRPr lang="en-GB" sz="1600" dirty="0"/>
          </a:p>
        </p:txBody>
      </p:sp>
      <p:pic>
        <p:nvPicPr>
          <p:cNvPr id="6" name="Content Placeholder 3">
            <a:extLst>
              <a:ext uri="{FF2B5EF4-FFF2-40B4-BE49-F238E27FC236}">
                <a16:creationId xmlns:a16="http://schemas.microsoft.com/office/drawing/2014/main" id="{0B3690DE-0BDB-4821-8BF1-908971A3E68D}"/>
              </a:ext>
            </a:extLst>
          </p:cNvPr>
          <p:cNvPicPr>
            <a:picLocks noChangeAspect="1"/>
          </p:cNvPicPr>
          <p:nvPr/>
        </p:nvPicPr>
        <p:blipFill rotWithShape="1">
          <a:blip r:embed="rId3"/>
          <a:srcRect t="5619" r="1147" b="18994"/>
          <a:stretch/>
        </p:blipFill>
        <p:spPr>
          <a:xfrm>
            <a:off x="0" y="2358917"/>
            <a:ext cx="7818567" cy="3353934"/>
          </a:xfrm>
          <a:prstGeom prst="rect">
            <a:avLst/>
          </a:prstGeom>
        </p:spPr>
      </p:pic>
      <p:pic>
        <p:nvPicPr>
          <p:cNvPr id="7" name="Picture 6">
            <a:extLst>
              <a:ext uri="{FF2B5EF4-FFF2-40B4-BE49-F238E27FC236}">
                <a16:creationId xmlns:a16="http://schemas.microsoft.com/office/drawing/2014/main" id="{5AEB6047-1CF6-4686-84D2-6EEBA4EBA7CD}"/>
              </a:ext>
            </a:extLst>
          </p:cNvPr>
          <p:cNvPicPr>
            <a:picLocks noChangeAspect="1"/>
          </p:cNvPicPr>
          <p:nvPr/>
        </p:nvPicPr>
        <p:blipFill>
          <a:blip r:embed="rId4"/>
          <a:stretch>
            <a:fillRect/>
          </a:stretch>
        </p:blipFill>
        <p:spPr>
          <a:xfrm>
            <a:off x="6563868" y="5763569"/>
            <a:ext cx="4953000" cy="762000"/>
          </a:xfrm>
          <a:prstGeom prst="rect">
            <a:avLst/>
          </a:prstGeom>
        </p:spPr>
      </p:pic>
    </p:spTree>
    <p:extLst>
      <p:ext uri="{BB962C8B-B14F-4D97-AF65-F5344CB8AC3E}">
        <p14:creationId xmlns:p14="http://schemas.microsoft.com/office/powerpoint/2010/main" val="90505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8E7C44A8-2376-4D72-8551-B0E740A34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FAF951DF-F5B8-4205-8295-724217C74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1" name="Rectangle 80">
            <a:extLst>
              <a:ext uri="{FF2B5EF4-FFF2-40B4-BE49-F238E27FC236}">
                <a16:creationId xmlns:a16="http://schemas.microsoft.com/office/drawing/2014/main" id="{E4E79EFE-DDE7-4A88-9DCD-AF0D8793A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82">
            <a:extLst>
              <a:ext uri="{FF2B5EF4-FFF2-40B4-BE49-F238E27FC236}">
                <a16:creationId xmlns:a16="http://schemas.microsoft.com/office/drawing/2014/main" id="{C6FA4384-2E61-41F1-82E9-E5F04220E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5" name="Rectangle 84">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650A7F2-09C0-4EB9-9FA9-78D92AA89A74}"/>
              </a:ext>
            </a:extLst>
          </p:cNvPr>
          <p:cNvSpPr>
            <a:spLocks noGrp="1"/>
          </p:cNvSpPr>
          <p:nvPr>
            <p:ph type="title"/>
          </p:nvPr>
        </p:nvSpPr>
        <p:spPr>
          <a:xfrm>
            <a:off x="700218" y="1656292"/>
            <a:ext cx="3150659" cy="2085869"/>
          </a:xfrm>
        </p:spPr>
        <p:txBody>
          <a:bodyPr vert="horz" lIns="91440" tIns="45720" rIns="91440" bIns="45720" rtlCol="0" anchor="b">
            <a:normAutofit/>
          </a:bodyPr>
          <a:lstStyle/>
          <a:p>
            <a:pPr>
              <a:lnSpc>
                <a:spcPct val="90000"/>
              </a:lnSpc>
            </a:pPr>
            <a:r>
              <a:rPr lang="en-US">
                <a:solidFill>
                  <a:srgbClr val="FFFFFF"/>
                </a:solidFill>
              </a:rPr>
              <a:t>Scorecard For customer engagement team</a:t>
            </a:r>
            <a:br>
              <a:rPr lang="en-US">
                <a:solidFill>
                  <a:srgbClr val="FFFFFF"/>
                </a:solidFill>
              </a:rPr>
            </a:br>
            <a:endParaRPr lang="en-US">
              <a:solidFill>
                <a:srgbClr val="FFFFFF"/>
              </a:solidFill>
            </a:endParaRPr>
          </a:p>
        </p:txBody>
      </p:sp>
      <p:sp>
        <p:nvSpPr>
          <p:cNvPr id="89" name="Rectangle 88">
            <a:extLst>
              <a:ext uri="{FF2B5EF4-FFF2-40B4-BE49-F238E27FC236}">
                <a16:creationId xmlns:a16="http://schemas.microsoft.com/office/drawing/2014/main" id="{54BF9E00-DA12-4034-A3CE-1D3D7F81C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A9900"/>
          </a:solidFill>
          <a:ln>
            <a:noFill/>
          </a:ln>
          <a:effectLst/>
        </p:spPr>
        <p:style>
          <a:lnRef idx="1">
            <a:schemeClr val="accent1"/>
          </a:lnRef>
          <a:fillRef idx="3">
            <a:schemeClr val="accent1"/>
          </a:fillRef>
          <a:effectRef idx="2">
            <a:schemeClr val="accent1"/>
          </a:effectRef>
          <a:fontRef idx="minor">
            <a:schemeClr val="lt1"/>
          </a:fontRef>
        </p:style>
      </p:sp>
      <p:sp>
        <p:nvSpPr>
          <p:cNvPr id="91" name="Rectangle 90">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A close up of a logo&#10;&#10;Description automatically generated">
            <a:extLst>
              <a:ext uri="{FF2B5EF4-FFF2-40B4-BE49-F238E27FC236}">
                <a16:creationId xmlns:a16="http://schemas.microsoft.com/office/drawing/2014/main" id="{23592BBD-17C5-43B6-8CDE-AB27E9641625}"/>
              </a:ext>
            </a:extLst>
          </p:cNvPr>
          <p:cNvPicPr>
            <a:picLocks noChangeAspect="1"/>
          </p:cNvPicPr>
          <p:nvPr/>
        </p:nvPicPr>
        <p:blipFill>
          <a:blip r:embed="rId3"/>
          <a:stretch>
            <a:fillRect/>
          </a:stretch>
        </p:blipFill>
        <p:spPr>
          <a:xfrm>
            <a:off x="4277924" y="1055233"/>
            <a:ext cx="3631583" cy="1770397"/>
          </a:xfrm>
          <a:prstGeom prst="rect">
            <a:avLst/>
          </a:prstGeom>
        </p:spPr>
      </p:pic>
      <p:pic>
        <p:nvPicPr>
          <p:cNvPr id="18" name="Picture 17">
            <a:extLst>
              <a:ext uri="{FF2B5EF4-FFF2-40B4-BE49-F238E27FC236}">
                <a16:creationId xmlns:a16="http://schemas.microsoft.com/office/drawing/2014/main" id="{F7C728F4-3F94-4D0B-859A-F11CFBE70A9D}"/>
              </a:ext>
            </a:extLst>
          </p:cNvPr>
          <p:cNvPicPr>
            <a:picLocks noChangeAspect="1"/>
          </p:cNvPicPr>
          <p:nvPr/>
        </p:nvPicPr>
        <p:blipFill rotWithShape="1">
          <a:blip r:embed="rId4"/>
          <a:srcRect l="2595"/>
          <a:stretch/>
        </p:blipFill>
        <p:spPr>
          <a:xfrm>
            <a:off x="8593520" y="1371879"/>
            <a:ext cx="3115880" cy="2028456"/>
          </a:xfrm>
          <a:prstGeom prst="rect">
            <a:avLst/>
          </a:prstGeom>
        </p:spPr>
      </p:pic>
      <p:pic>
        <p:nvPicPr>
          <p:cNvPr id="19" name="Content Placeholder 3">
            <a:extLst>
              <a:ext uri="{FF2B5EF4-FFF2-40B4-BE49-F238E27FC236}">
                <a16:creationId xmlns:a16="http://schemas.microsoft.com/office/drawing/2014/main" id="{1D51D3B9-A05E-4328-BAA0-D1B3A2E3C3A2}"/>
              </a:ext>
            </a:extLst>
          </p:cNvPr>
          <p:cNvPicPr>
            <a:picLocks noChangeAspect="1"/>
          </p:cNvPicPr>
          <p:nvPr/>
        </p:nvPicPr>
        <p:blipFill rotWithShape="1">
          <a:blip r:embed="rId5"/>
          <a:srcRect t="5619" r="1147" b="18994"/>
          <a:stretch/>
        </p:blipFill>
        <p:spPr>
          <a:xfrm>
            <a:off x="8116529" y="3947555"/>
            <a:ext cx="3554555" cy="1524799"/>
          </a:xfrm>
          <a:prstGeom prst="rect">
            <a:avLst/>
          </a:prstGeom>
        </p:spPr>
      </p:pic>
      <p:pic>
        <p:nvPicPr>
          <p:cNvPr id="20" name="Picture 19">
            <a:extLst>
              <a:ext uri="{FF2B5EF4-FFF2-40B4-BE49-F238E27FC236}">
                <a16:creationId xmlns:a16="http://schemas.microsoft.com/office/drawing/2014/main" id="{31E07B12-341E-4542-891C-0DEEB3E05A09}"/>
              </a:ext>
            </a:extLst>
          </p:cNvPr>
          <p:cNvPicPr>
            <a:picLocks noChangeAspect="1"/>
          </p:cNvPicPr>
          <p:nvPr/>
        </p:nvPicPr>
        <p:blipFill>
          <a:blip r:embed="rId6"/>
          <a:stretch>
            <a:fillRect/>
          </a:stretch>
        </p:blipFill>
        <p:spPr>
          <a:xfrm>
            <a:off x="4383001" y="3664927"/>
            <a:ext cx="3386428" cy="2260939"/>
          </a:xfrm>
          <a:prstGeom prst="rect">
            <a:avLst/>
          </a:prstGeom>
        </p:spPr>
      </p:pic>
    </p:spTree>
    <p:extLst>
      <p:ext uri="{BB962C8B-B14F-4D97-AF65-F5344CB8AC3E}">
        <p14:creationId xmlns:p14="http://schemas.microsoft.com/office/powerpoint/2010/main" val="38373390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6036</TotalTime>
  <Words>1160</Words>
  <Application>Microsoft Office PowerPoint</Application>
  <PresentationFormat>Widescreen</PresentationFormat>
  <Paragraphs>92</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Wingdings</vt:lpstr>
      <vt:lpstr>Wingdings 2</vt:lpstr>
      <vt:lpstr>Dividend</vt:lpstr>
      <vt:lpstr>channel Engagement KPI report</vt:lpstr>
      <vt:lpstr>Outline</vt:lpstr>
      <vt:lpstr>Definition</vt:lpstr>
      <vt:lpstr>Customer Behaviour- Channel VIEWINGs</vt:lpstr>
      <vt:lpstr>Customer Behaviour- Pay VS FREE Channel  Viewings</vt:lpstr>
      <vt:lpstr>Customer Behaviour- Genre Viewings</vt:lpstr>
      <vt:lpstr>Customer behaviour- Age Group viewings  </vt:lpstr>
      <vt:lpstr>Customer Behaviour- Platform VIEWINGs</vt:lpstr>
      <vt:lpstr>Scorecard For customer engagement team </vt:lpstr>
      <vt:lpstr>Findings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 Engagement KPI report</dc:title>
  <dc:creator>Dalvinder Sihra</dc:creator>
  <cp:lastModifiedBy>Ramandeep Sihra</cp:lastModifiedBy>
  <cp:revision>43</cp:revision>
  <dcterms:created xsi:type="dcterms:W3CDTF">2020-01-08T16:07:29Z</dcterms:created>
  <dcterms:modified xsi:type="dcterms:W3CDTF">2022-08-13T16:47:21Z</dcterms:modified>
</cp:coreProperties>
</file>