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2BF0D5-6BAF-43C5-AA4B-D4EAA8BEE35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3700273351"/>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2BF0D5-6BAF-43C5-AA4B-D4EAA8BEE35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3126982926"/>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2BF0D5-6BAF-43C5-AA4B-D4EAA8BEE35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3889319695"/>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2BF0D5-6BAF-43C5-AA4B-D4EAA8BEE35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8A4D8-F36E-42EE-AD79-40C6A8451AF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5527142"/>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2BF0D5-6BAF-43C5-AA4B-D4EAA8BEE35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1161794044"/>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2BF0D5-6BAF-43C5-AA4B-D4EAA8BEE351}"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403485927"/>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2BF0D5-6BAF-43C5-AA4B-D4EAA8BEE351}"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941150065"/>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BF0D5-6BAF-43C5-AA4B-D4EAA8BEE35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1672424950"/>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BF0D5-6BAF-43C5-AA4B-D4EAA8BEE35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1472627266"/>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BF0D5-6BAF-43C5-AA4B-D4EAA8BEE35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1148072639"/>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BF0D5-6BAF-43C5-AA4B-D4EAA8BEE35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2529386832"/>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BF0D5-6BAF-43C5-AA4B-D4EAA8BEE35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4208861258"/>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2BF0D5-6BAF-43C5-AA4B-D4EAA8BEE35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3985042931"/>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2BF0D5-6BAF-43C5-AA4B-D4EAA8BEE351}" type="datetimeFigureOut">
              <a:rPr lang="en-IN" smtClean="0"/>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799941211"/>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2BF0D5-6BAF-43C5-AA4B-D4EAA8BEE351}"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971128731"/>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52BF0D5-6BAF-43C5-AA4B-D4EAA8BEE351}" type="datetimeFigureOut">
              <a:rPr lang="en-IN" smtClean="0"/>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625670828"/>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2BF0D5-6BAF-43C5-AA4B-D4EAA8BEE35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3654247818"/>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2BF0D5-6BAF-43C5-AA4B-D4EAA8BEE35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8A4D8-F36E-42EE-AD79-40C6A8451AFF}" type="slidenum">
              <a:rPr lang="en-IN" smtClean="0"/>
              <a:t>‹#›</a:t>
            </a:fld>
            <a:endParaRPr lang="en-IN"/>
          </a:p>
        </p:txBody>
      </p:sp>
    </p:spTree>
    <p:extLst>
      <p:ext uri="{BB962C8B-B14F-4D97-AF65-F5344CB8AC3E}">
        <p14:creationId xmlns:p14="http://schemas.microsoft.com/office/powerpoint/2010/main" val="237199787"/>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52BF0D5-6BAF-43C5-AA4B-D4EAA8BEE351}" type="datetimeFigureOut">
              <a:rPr lang="en-IN" smtClean="0"/>
              <a:t>24-10-2023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238A4D8-F36E-42EE-AD79-40C6A8451AFF}" type="slidenum">
              <a:rPr lang="en-IN" smtClean="0"/>
              <a:t>‹#›</a:t>
            </a:fld>
            <a:endParaRPr lang="en-IN"/>
          </a:p>
        </p:txBody>
      </p:sp>
    </p:spTree>
    <p:extLst>
      <p:ext uri="{BB962C8B-B14F-4D97-AF65-F5344CB8AC3E}">
        <p14:creationId xmlns:p14="http://schemas.microsoft.com/office/powerpoint/2010/main" val="519078553"/>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Lst>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book-aesthetic-books-old-books-open-books-1387022/"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de/management-manager-f%C3%BChrungskraft-3335679/" TargetMode="External"/><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ourses.lumenlearning.com/cerritos-smallbusmgmt-1/chapter/12-1-principles-of-management-and-organization-2/" TargetMode="External"/><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ourses.lumenlearning.com/boundless-business/chapter/types-of-management/" TargetMode="External"/><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2709-87A4-22D7-1131-9A77AC12F38A}"/>
              </a:ext>
            </a:extLst>
          </p:cNvPr>
          <p:cNvSpPr>
            <a:spLocks noGrp="1"/>
          </p:cNvSpPr>
          <p:nvPr>
            <p:ph type="ctrTitle"/>
          </p:nvPr>
        </p:nvSpPr>
        <p:spPr>
          <a:xfrm>
            <a:off x="1495210" y="249117"/>
            <a:ext cx="9530080" cy="1651412"/>
          </a:xfrm>
        </p:spPr>
        <p:txBody>
          <a:bodyPr>
            <a:normAutofit/>
          </a:bodyPr>
          <a:lstStyle/>
          <a:p>
            <a:r>
              <a:rPr lang="en-US" dirty="0"/>
              <a:t>MANAGEMENT : AN INTRODUCTION</a:t>
            </a:r>
            <a:endParaRPr lang="en-IN" dirty="0"/>
          </a:p>
        </p:txBody>
      </p:sp>
      <p:sp>
        <p:nvSpPr>
          <p:cNvPr id="3" name="Subtitle 2">
            <a:extLst>
              <a:ext uri="{FF2B5EF4-FFF2-40B4-BE49-F238E27FC236}">
                <a16:creationId xmlns:a16="http://schemas.microsoft.com/office/drawing/2014/main" id="{00409A9F-216B-683E-A2D1-F60874AA2369}"/>
              </a:ext>
            </a:extLst>
          </p:cNvPr>
          <p:cNvSpPr>
            <a:spLocks noGrp="1"/>
          </p:cNvSpPr>
          <p:nvPr>
            <p:ph type="subTitle" idx="1"/>
          </p:nvPr>
        </p:nvSpPr>
        <p:spPr>
          <a:xfrm>
            <a:off x="5547360" y="3698483"/>
            <a:ext cx="7193280" cy="929322"/>
          </a:xfrm>
        </p:spPr>
        <p:txBody>
          <a:bodyPr>
            <a:normAutofit fontScale="92500"/>
          </a:bodyPr>
          <a:lstStyle/>
          <a:p>
            <a:r>
              <a:rPr lang="en-US" i="1" dirty="0"/>
              <a:t>Written by: </a:t>
            </a:r>
            <a:r>
              <a:rPr lang="en-US" b="1" i="1" dirty="0"/>
              <a:t>Dr. Vipin Aggarwal</a:t>
            </a:r>
          </a:p>
          <a:p>
            <a:r>
              <a:rPr lang="en-US" i="1" dirty="0"/>
              <a:t>Revised by: </a:t>
            </a:r>
            <a:r>
              <a:rPr lang="en-US" b="1" i="1" dirty="0"/>
              <a:t>Dr. Virender Kaushal</a:t>
            </a:r>
            <a:endParaRPr lang="en-IN" b="1" i="1" dirty="0"/>
          </a:p>
        </p:txBody>
      </p:sp>
      <p:pic>
        <p:nvPicPr>
          <p:cNvPr id="5" name="Picture 4">
            <a:extLst>
              <a:ext uri="{FF2B5EF4-FFF2-40B4-BE49-F238E27FC236}">
                <a16:creationId xmlns:a16="http://schemas.microsoft.com/office/drawing/2014/main" id="{8985F508-5626-6ADF-207C-D050DB5259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98880" y="2845287"/>
            <a:ext cx="5061370" cy="3128793"/>
          </a:xfrm>
          <a:prstGeom prst="rect">
            <a:avLst/>
          </a:prstGeom>
        </p:spPr>
      </p:pic>
    </p:spTree>
    <p:extLst>
      <p:ext uri="{BB962C8B-B14F-4D97-AF65-F5344CB8AC3E}">
        <p14:creationId xmlns:p14="http://schemas.microsoft.com/office/powerpoint/2010/main" val="3690432580"/>
      </p:ext>
    </p:extLst>
  </p:cSld>
  <p:clrMapOvr>
    <a:masterClrMapping/>
  </p:clrMapOvr>
  <mc:AlternateContent xmlns:mc="http://schemas.openxmlformats.org/markup-compatibility/2006">
    <mc:Choice xmlns:p14="http://schemas.microsoft.com/office/powerpoint/2010/main" Requires="p14">
      <p:transition spd="slow" p14:dur="2500" advClick="0" advTm="2000">
        <p:blinds dir="vert"/>
      </p:transition>
    </mc:Choice>
    <mc:Fallback>
      <p:transition spd="slow" advClick="0" advTm="200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B51E0-6FFB-612B-270E-C087CB37AE7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64080" y="946573"/>
            <a:ext cx="7447280" cy="4964854"/>
          </a:xfrm>
          <a:prstGeom prst="rect">
            <a:avLst/>
          </a:prstGeom>
        </p:spPr>
      </p:pic>
    </p:spTree>
    <p:extLst>
      <p:ext uri="{BB962C8B-B14F-4D97-AF65-F5344CB8AC3E}">
        <p14:creationId xmlns:p14="http://schemas.microsoft.com/office/powerpoint/2010/main" val="1044288545"/>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6410-34AB-00FD-A6A9-B47C321A5751}"/>
              </a:ext>
            </a:extLst>
          </p:cNvPr>
          <p:cNvSpPr>
            <a:spLocks noGrp="1"/>
          </p:cNvSpPr>
          <p:nvPr>
            <p:ph type="title"/>
          </p:nvPr>
        </p:nvSpPr>
        <p:spPr>
          <a:xfrm>
            <a:off x="853441" y="624110"/>
            <a:ext cx="10651172" cy="1280890"/>
          </a:xfrm>
        </p:spPr>
        <p:txBody>
          <a:bodyPr>
            <a:normAutofit/>
          </a:bodyPr>
          <a:lstStyle/>
          <a:p>
            <a:r>
              <a:rPr lang="en-US" sz="6000" dirty="0"/>
              <a:t>1.1 LEARNING OBJECTIVES</a:t>
            </a:r>
            <a:endParaRPr lang="en-IN" sz="5400" dirty="0"/>
          </a:p>
        </p:txBody>
      </p:sp>
      <p:sp>
        <p:nvSpPr>
          <p:cNvPr id="3" name="Content Placeholder 2">
            <a:extLst>
              <a:ext uri="{FF2B5EF4-FFF2-40B4-BE49-F238E27FC236}">
                <a16:creationId xmlns:a16="http://schemas.microsoft.com/office/drawing/2014/main" id="{D5D753E0-A264-35A2-3697-386AD75DCC24}"/>
              </a:ext>
            </a:extLst>
          </p:cNvPr>
          <p:cNvSpPr>
            <a:spLocks noGrp="1"/>
          </p:cNvSpPr>
          <p:nvPr>
            <p:ph idx="1"/>
          </p:nvPr>
        </p:nvSpPr>
        <p:spPr>
          <a:xfrm>
            <a:off x="1011759" y="2389871"/>
            <a:ext cx="10515600" cy="1894821"/>
          </a:xfrm>
        </p:spPr>
        <p:txBody>
          <a:bodyPr>
            <a:normAutofit lnSpcReduction="10000"/>
          </a:bodyPr>
          <a:lstStyle/>
          <a:p>
            <a:r>
              <a:rPr lang="en-US" dirty="0"/>
              <a:t>The meaning of term management</a:t>
            </a:r>
          </a:p>
          <a:p>
            <a:r>
              <a:rPr lang="en-US" dirty="0"/>
              <a:t>Nature/characteristics of management</a:t>
            </a:r>
          </a:p>
          <a:p>
            <a:r>
              <a:rPr lang="en-US" dirty="0"/>
              <a:t>Importance of management</a:t>
            </a:r>
          </a:p>
          <a:p>
            <a:r>
              <a:rPr lang="en-US" dirty="0"/>
              <a:t>Summary </a:t>
            </a:r>
          </a:p>
          <a:p>
            <a:endParaRPr lang="en-IN" dirty="0"/>
          </a:p>
        </p:txBody>
      </p:sp>
      <p:sp>
        <p:nvSpPr>
          <p:cNvPr id="4" name="TextBox 3">
            <a:extLst>
              <a:ext uri="{FF2B5EF4-FFF2-40B4-BE49-F238E27FC236}">
                <a16:creationId xmlns:a16="http://schemas.microsoft.com/office/drawing/2014/main" id="{EB7DD9B1-3E9D-C828-B561-ABE84CC5BD1C}"/>
              </a:ext>
            </a:extLst>
          </p:cNvPr>
          <p:cNvSpPr txBox="1"/>
          <p:nvPr/>
        </p:nvSpPr>
        <p:spPr>
          <a:xfrm>
            <a:off x="1046480" y="1767841"/>
            <a:ext cx="9641840" cy="523220"/>
          </a:xfrm>
          <a:prstGeom prst="rect">
            <a:avLst/>
          </a:prstGeom>
          <a:noFill/>
        </p:spPr>
        <p:txBody>
          <a:bodyPr wrap="square" rtlCol="0">
            <a:spAutoFit/>
          </a:bodyPr>
          <a:lstStyle/>
          <a:p>
            <a:r>
              <a:rPr lang="en-US" sz="2800" dirty="0"/>
              <a:t>After studying this chapter students will be able to understand :-</a:t>
            </a:r>
            <a:endParaRPr lang="en-IN" dirty="0"/>
          </a:p>
        </p:txBody>
      </p:sp>
      <p:pic>
        <p:nvPicPr>
          <p:cNvPr id="6" name="Picture 5">
            <a:extLst>
              <a:ext uri="{FF2B5EF4-FFF2-40B4-BE49-F238E27FC236}">
                <a16:creationId xmlns:a16="http://schemas.microsoft.com/office/drawing/2014/main" id="{F44A70CE-B727-F682-475A-240FBE86346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89777" y="3241040"/>
            <a:ext cx="6223379" cy="3535681"/>
          </a:xfrm>
          <a:prstGeom prst="rect">
            <a:avLst/>
          </a:prstGeom>
        </p:spPr>
      </p:pic>
    </p:spTree>
    <p:extLst>
      <p:ext uri="{BB962C8B-B14F-4D97-AF65-F5344CB8AC3E}">
        <p14:creationId xmlns:p14="http://schemas.microsoft.com/office/powerpoint/2010/main" val="1635059923"/>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D2A3-C26B-05C7-0567-C6729E51682B}"/>
              </a:ext>
            </a:extLst>
          </p:cNvPr>
          <p:cNvSpPr>
            <a:spLocks noGrp="1"/>
          </p:cNvSpPr>
          <p:nvPr>
            <p:ph type="title"/>
          </p:nvPr>
        </p:nvSpPr>
        <p:spPr/>
        <p:txBody>
          <a:bodyPr/>
          <a:lstStyle/>
          <a:p>
            <a:r>
              <a:rPr lang="en-US" sz="6000" dirty="0"/>
              <a:t>1.2 INTRODUCTION</a:t>
            </a:r>
            <a:endParaRPr lang="en-IN" dirty="0"/>
          </a:p>
        </p:txBody>
      </p:sp>
      <p:sp>
        <p:nvSpPr>
          <p:cNvPr id="3" name="TextBox 2">
            <a:extLst>
              <a:ext uri="{FF2B5EF4-FFF2-40B4-BE49-F238E27FC236}">
                <a16:creationId xmlns:a16="http://schemas.microsoft.com/office/drawing/2014/main" id="{A17AB1F7-BDA0-C245-F0EC-3CC558C93B1C}"/>
              </a:ext>
            </a:extLst>
          </p:cNvPr>
          <p:cNvSpPr txBox="1"/>
          <p:nvPr/>
        </p:nvSpPr>
        <p:spPr>
          <a:xfrm>
            <a:off x="1026160" y="1940560"/>
            <a:ext cx="10414000" cy="4401205"/>
          </a:xfrm>
          <a:prstGeom prst="rect">
            <a:avLst/>
          </a:prstGeom>
          <a:noFill/>
        </p:spPr>
        <p:txBody>
          <a:bodyPr wrap="square" rtlCol="0">
            <a:spAutoFit/>
          </a:bodyPr>
          <a:lstStyle/>
          <a:p>
            <a:r>
              <a:rPr lang="en-US" sz="2000" dirty="0"/>
              <a:t>In very simple terms, Management means “To manage”. We use this term in our everyday life.</a:t>
            </a:r>
          </a:p>
          <a:p>
            <a:r>
              <a:rPr lang="en-US" sz="2000" dirty="0"/>
              <a:t>In the context of a business or an organization in most simplistic way management can be defined as</a:t>
            </a:r>
          </a:p>
          <a:p>
            <a:r>
              <a:rPr lang="en-US" sz="2000" b="1" i="1" dirty="0"/>
              <a:t>“Art of getting things done from others”</a:t>
            </a:r>
          </a:p>
          <a:p>
            <a:pPr marL="342900" indent="-342900">
              <a:buFont typeface="Wingdings" panose="05000000000000000000" pitchFamily="2" charset="2"/>
              <a:buChar char="§"/>
            </a:pPr>
            <a:r>
              <a:rPr lang="en-US" sz="2000" dirty="0"/>
              <a:t>The very first thing about management is that it is not only an art but also a science. It involves designing principles as well as their </a:t>
            </a:r>
            <a:r>
              <a:rPr lang="en-US" sz="2000" dirty="0" err="1"/>
              <a:t>subjectives</a:t>
            </a:r>
            <a:r>
              <a:rPr lang="en-US" sz="2000" dirty="0"/>
              <a:t> and creative application in various situations.</a:t>
            </a:r>
          </a:p>
          <a:p>
            <a:pPr marL="342900" indent="-342900">
              <a:buFont typeface="Wingdings" panose="05000000000000000000" pitchFamily="2" charset="2"/>
              <a:buChar char="§"/>
            </a:pPr>
            <a:r>
              <a:rPr lang="en-US" sz="2000" dirty="0"/>
              <a:t>Secondly, Management is not a term describing a single activity rather it is a process consisting of various activities such as planning, organizing, staffing, directing, controlling.</a:t>
            </a:r>
          </a:p>
          <a:p>
            <a:pPr marL="342900" indent="-342900">
              <a:buFont typeface="Wingdings" panose="05000000000000000000" pitchFamily="2" charset="2"/>
              <a:buChar char="§"/>
            </a:pPr>
            <a:r>
              <a:rPr lang="en-US" sz="2000" dirty="0"/>
              <a:t>Thirdly, the above definition makes management a directionless and blind activity done with no goals and purpose. That is why it is incomplete because setting up goals and objectives and achieving them is what management is all about.</a:t>
            </a:r>
          </a:p>
          <a:p>
            <a:pPr marL="342900" indent="-342900">
              <a:buFont typeface="Wingdings" panose="05000000000000000000" pitchFamily="2" charset="2"/>
              <a:buChar char="§"/>
            </a:pPr>
            <a:r>
              <a:rPr lang="en-US" sz="2000" dirty="0"/>
              <a:t>Lastly, It is an art/science of getting things done with and through others with an overall purpose of achieving efficiency and effectiveness.</a:t>
            </a:r>
          </a:p>
          <a:p>
            <a:endParaRPr lang="en-IN" sz="2000" dirty="0"/>
          </a:p>
        </p:txBody>
      </p:sp>
    </p:spTree>
    <p:extLst>
      <p:ext uri="{BB962C8B-B14F-4D97-AF65-F5344CB8AC3E}">
        <p14:creationId xmlns:p14="http://schemas.microsoft.com/office/powerpoint/2010/main" val="1132372154"/>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4ECD-F370-216F-ED44-86F84C281587}"/>
              </a:ext>
            </a:extLst>
          </p:cNvPr>
          <p:cNvSpPr>
            <a:spLocks noGrp="1"/>
          </p:cNvSpPr>
          <p:nvPr>
            <p:ph type="title"/>
          </p:nvPr>
        </p:nvSpPr>
        <p:spPr/>
        <p:txBody>
          <a:bodyPr/>
          <a:lstStyle/>
          <a:p>
            <a:r>
              <a:rPr lang="en-US" sz="6000" dirty="0"/>
              <a:t>1.3 NATURE OF MANAGEMENT</a:t>
            </a:r>
            <a:endParaRPr lang="en-IN" dirty="0"/>
          </a:p>
        </p:txBody>
      </p:sp>
      <p:sp>
        <p:nvSpPr>
          <p:cNvPr id="3" name="TextBox 2">
            <a:extLst>
              <a:ext uri="{FF2B5EF4-FFF2-40B4-BE49-F238E27FC236}">
                <a16:creationId xmlns:a16="http://schemas.microsoft.com/office/drawing/2014/main" id="{DADA53CE-65FB-DC31-288B-E04280B8FDF9}"/>
              </a:ext>
            </a:extLst>
          </p:cNvPr>
          <p:cNvSpPr txBox="1"/>
          <p:nvPr/>
        </p:nvSpPr>
        <p:spPr>
          <a:xfrm>
            <a:off x="721360" y="2306320"/>
            <a:ext cx="10546080"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Both science as well as an art : </a:t>
            </a:r>
            <a:r>
              <a:rPr lang="en-US" sz="2000" dirty="0"/>
              <a:t>Management is a discipline which makes the best of two worlds i.e. world of science and world of art.</a:t>
            </a:r>
          </a:p>
          <a:p>
            <a:r>
              <a:rPr lang="en-US" sz="2000" b="1" dirty="0"/>
              <a:t> </a:t>
            </a:r>
            <a:r>
              <a:rPr lang="en-US" sz="2000" dirty="0"/>
              <a:t>World of science is based on experiments, facts and figures. The goal of science is to achieve perfection. The outcomes of science are so perfect that they are universally applicable and acceptable.</a:t>
            </a:r>
          </a:p>
          <a:p>
            <a:endParaRPr lang="en-US" sz="2000" b="1" dirty="0"/>
          </a:p>
          <a:p>
            <a:r>
              <a:rPr lang="en-US" sz="2000" dirty="0"/>
              <a:t>On the other hand, is the World of art is completely opposite to science. Here, there is no place for rigidity and experimentation. It is all about creativity, thinking and imagination. Art does not define and neither accepts a perfect outcome. </a:t>
            </a:r>
          </a:p>
          <a:p>
            <a:r>
              <a:rPr lang="en-US" sz="2000" dirty="0"/>
              <a:t>Both the worlds being opposite to each other have their own set advantages and </a:t>
            </a:r>
            <a:r>
              <a:rPr lang="en-US" sz="2000" dirty="0" err="1"/>
              <a:t>disvantages</a:t>
            </a:r>
            <a:r>
              <a:rPr lang="en-US" sz="2000" dirty="0"/>
              <a:t>.</a:t>
            </a:r>
            <a:r>
              <a:rPr lang="en-US" sz="2000" b="1" dirty="0"/>
              <a:t> </a:t>
            </a:r>
          </a:p>
          <a:p>
            <a:endParaRPr lang="en-IN" sz="2000" b="1" dirty="0"/>
          </a:p>
        </p:txBody>
      </p:sp>
    </p:spTree>
    <p:extLst>
      <p:ext uri="{BB962C8B-B14F-4D97-AF65-F5344CB8AC3E}">
        <p14:creationId xmlns:p14="http://schemas.microsoft.com/office/powerpoint/2010/main" val="612959377"/>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ECFEE-5839-3A1F-A276-99E91C2325E4}"/>
              </a:ext>
            </a:extLst>
          </p:cNvPr>
          <p:cNvSpPr txBox="1"/>
          <p:nvPr/>
        </p:nvSpPr>
        <p:spPr>
          <a:xfrm>
            <a:off x="721360" y="1071880"/>
            <a:ext cx="10749280" cy="471424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Process : </a:t>
            </a:r>
            <a:r>
              <a:rPr lang="en-US" sz="2000" dirty="0"/>
              <a:t>As already described management involves a series of activities done one after another in a systematic manner.</a:t>
            </a:r>
          </a:p>
          <a:p>
            <a:pPr marL="285750" indent="-285750">
              <a:buFont typeface="Arial" panose="020B0604020202020204" pitchFamily="34" charset="0"/>
              <a:buChar char="•"/>
            </a:pPr>
            <a:r>
              <a:rPr lang="en-US" sz="2000" b="1" dirty="0"/>
              <a:t>Multidimensional : </a:t>
            </a:r>
            <a:r>
              <a:rPr lang="en-US" sz="2000" dirty="0"/>
              <a:t>Management  has a journey of evolution. As the </a:t>
            </a:r>
            <a:r>
              <a:rPr lang="en-US" sz="2000" dirty="0" err="1"/>
              <a:t>organisations</a:t>
            </a:r>
            <a:r>
              <a:rPr lang="en-US" sz="2000" dirty="0"/>
              <a:t> grew larger and larger in size and scale, the need of management was realized more and more.</a:t>
            </a:r>
          </a:p>
          <a:p>
            <a:pPr marL="285750" indent="-285750">
              <a:buFont typeface="Arial" panose="020B0604020202020204" pitchFamily="34" charset="0"/>
              <a:buChar char="•"/>
            </a:pPr>
            <a:r>
              <a:rPr lang="en-US" sz="2000" b="1" dirty="0"/>
              <a:t>Dynamic : </a:t>
            </a:r>
            <a:r>
              <a:rPr lang="en-US" sz="2000" dirty="0"/>
              <a:t>Management is ever changing. This is because management needs to adjust itself in accordance with changing situations. </a:t>
            </a:r>
          </a:p>
          <a:p>
            <a:pPr marL="285750" indent="-285750">
              <a:buFont typeface="Arial" panose="020B0604020202020204" pitchFamily="34" charset="0"/>
              <a:buChar char="•"/>
            </a:pPr>
            <a:r>
              <a:rPr lang="en-US" sz="2000" b="1" dirty="0"/>
              <a:t>Continuous : </a:t>
            </a:r>
            <a:r>
              <a:rPr lang="en-US" sz="2000" dirty="0"/>
              <a:t>The functions of management can be depicted in a cyclical manner which further indicates continuity. As soon as one function of management ends it kick-starts the next function.</a:t>
            </a:r>
          </a:p>
          <a:p>
            <a:pPr marL="285750" indent="-285750">
              <a:buFont typeface="Arial" panose="020B0604020202020204" pitchFamily="34" charset="0"/>
              <a:buChar char="•"/>
            </a:pPr>
            <a:r>
              <a:rPr lang="en-US" sz="2000" b="1" dirty="0"/>
              <a:t>Pervasive :</a:t>
            </a:r>
            <a:r>
              <a:rPr lang="en-US" sz="2000" dirty="0"/>
              <a:t> Management is present and needed everyday-starting from an individual, to a group, to a community , to organization to a nation and worlds.</a:t>
            </a:r>
          </a:p>
          <a:p>
            <a:pPr marL="285750" indent="-285750">
              <a:buFont typeface="Arial" panose="020B0604020202020204" pitchFamily="34" charset="0"/>
              <a:buChar char="•"/>
            </a:pPr>
            <a:r>
              <a:rPr lang="en-US" sz="2000" b="1" dirty="0"/>
              <a:t>Goal-oriented : </a:t>
            </a:r>
            <a:r>
              <a:rPr lang="en-US" sz="2000" dirty="0"/>
              <a:t>The very first  step that puts the management into place is setting up of goals and objectives. Management has no existence without goals and objectives.</a:t>
            </a:r>
          </a:p>
          <a:p>
            <a:pPr marL="285750" indent="-285750">
              <a:buFont typeface="Arial" panose="020B0604020202020204" pitchFamily="34" charset="0"/>
              <a:buChar char="•"/>
            </a:pPr>
            <a:r>
              <a:rPr lang="en-US" sz="2000" b="1" dirty="0"/>
              <a:t>Coordinate :</a:t>
            </a:r>
            <a:r>
              <a:rPr lang="en-US" sz="2000" dirty="0"/>
              <a:t> As we studied, that management consists of various activities. All these activities are interrelated and independent on each other. The entire process may fail if the activities are not coordinated with each other. </a:t>
            </a:r>
            <a:endParaRPr lang="en-IN" sz="2000" b="1" dirty="0"/>
          </a:p>
        </p:txBody>
      </p:sp>
    </p:spTree>
    <p:extLst>
      <p:ext uri="{BB962C8B-B14F-4D97-AF65-F5344CB8AC3E}">
        <p14:creationId xmlns:p14="http://schemas.microsoft.com/office/powerpoint/2010/main" val="3725806751"/>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65F-CE1A-A8FC-9559-D4275D09018E}"/>
              </a:ext>
            </a:extLst>
          </p:cNvPr>
          <p:cNvSpPr>
            <a:spLocks noGrp="1"/>
          </p:cNvSpPr>
          <p:nvPr>
            <p:ph type="title"/>
          </p:nvPr>
        </p:nvSpPr>
        <p:spPr/>
        <p:txBody>
          <a:bodyPr>
            <a:normAutofit fontScale="90000"/>
          </a:bodyPr>
          <a:lstStyle/>
          <a:p>
            <a:r>
              <a:rPr lang="en-US" sz="6000" dirty="0"/>
              <a:t>1.4 FUNCTIONS OF MANAGEMENT</a:t>
            </a:r>
            <a:endParaRPr lang="en-IN" dirty="0"/>
          </a:p>
        </p:txBody>
      </p:sp>
      <p:pic>
        <p:nvPicPr>
          <p:cNvPr id="4" name="Picture 3">
            <a:extLst>
              <a:ext uri="{FF2B5EF4-FFF2-40B4-BE49-F238E27FC236}">
                <a16:creationId xmlns:a16="http://schemas.microsoft.com/office/drawing/2014/main" id="{456CE861-B86C-17E6-BE86-8FD2D09BC98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62960" y="2085447"/>
            <a:ext cx="4744720" cy="3778116"/>
          </a:xfrm>
          <a:prstGeom prst="rect">
            <a:avLst/>
          </a:prstGeom>
        </p:spPr>
      </p:pic>
      <p:sp>
        <p:nvSpPr>
          <p:cNvPr id="5" name="TextBox 4">
            <a:extLst>
              <a:ext uri="{FF2B5EF4-FFF2-40B4-BE49-F238E27FC236}">
                <a16:creationId xmlns:a16="http://schemas.microsoft.com/office/drawing/2014/main" id="{FFF0F13A-3CE2-D0E4-5239-B61C940C197D}"/>
              </a:ext>
            </a:extLst>
          </p:cNvPr>
          <p:cNvSpPr txBox="1"/>
          <p:nvPr/>
        </p:nvSpPr>
        <p:spPr>
          <a:xfrm>
            <a:off x="2507484" y="7070102"/>
            <a:ext cx="5112320" cy="230832"/>
          </a:xfrm>
          <a:prstGeom prst="rect">
            <a:avLst/>
          </a:prstGeom>
          <a:noFill/>
        </p:spPr>
        <p:txBody>
          <a:bodyPr wrap="square" rtlCol="0">
            <a:spAutoFit/>
          </a:bodyPr>
          <a:lstStyle/>
          <a:p>
            <a:r>
              <a:rPr lang="en-IN" sz="900">
                <a:hlinkClick r:id="rId3" tooltip="https://courses.lumenlearning.com/cerritos-smallbusmgmt-1/chapter/12-1-principles-of-management-and-organization-2/"/>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4141712122"/>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FF7A8-32C4-D184-B6A0-DA444CA2C768}"/>
              </a:ext>
            </a:extLst>
          </p:cNvPr>
          <p:cNvSpPr txBox="1"/>
          <p:nvPr/>
        </p:nvSpPr>
        <p:spPr>
          <a:xfrm>
            <a:off x="899160" y="1239520"/>
            <a:ext cx="10393680" cy="4093428"/>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Planning : </a:t>
            </a:r>
            <a:r>
              <a:rPr lang="en-US" sz="2000" dirty="0"/>
              <a:t>It is the first and primary function of management. It involves setting up long term and short term goals of an organization and deciding the best possible course of action to achieve them.</a:t>
            </a:r>
          </a:p>
          <a:p>
            <a:pPr marL="285750" indent="-285750">
              <a:buFont typeface="Wingdings" panose="05000000000000000000" pitchFamily="2" charset="2"/>
              <a:buChar char="§"/>
            </a:pPr>
            <a:r>
              <a:rPr lang="en-US" sz="2000" b="1" dirty="0" err="1"/>
              <a:t>Organising</a:t>
            </a:r>
            <a:r>
              <a:rPr lang="en-US" sz="2000" b="1" dirty="0"/>
              <a:t> : </a:t>
            </a:r>
            <a:r>
              <a:rPr lang="en-US" sz="2000" dirty="0"/>
              <a:t>it is the second function of management. It is the function which brings plans into action. The objective is to arrange and organize all the resources required for fulfilment of plan.</a:t>
            </a:r>
          </a:p>
          <a:p>
            <a:pPr marL="285750" indent="-285750">
              <a:buFont typeface="Wingdings" panose="05000000000000000000" pitchFamily="2" charset="2"/>
              <a:buChar char="§"/>
            </a:pPr>
            <a:r>
              <a:rPr lang="en-US" sz="2000" b="1" dirty="0"/>
              <a:t>Staffing : </a:t>
            </a:r>
            <a:r>
              <a:rPr lang="en-US" sz="2000" dirty="0"/>
              <a:t>It is the third function of management which can also be called as extension of organizing function. This is because staffing is also about </a:t>
            </a:r>
            <a:r>
              <a:rPr lang="en-US" sz="2000" dirty="0" err="1"/>
              <a:t>organising</a:t>
            </a:r>
            <a:r>
              <a:rPr lang="en-US" sz="2000" dirty="0"/>
              <a:t> resources .</a:t>
            </a:r>
          </a:p>
          <a:p>
            <a:pPr marL="285750" indent="-285750">
              <a:buFont typeface="Wingdings" panose="05000000000000000000" pitchFamily="2" charset="2"/>
              <a:buChar char="§"/>
            </a:pPr>
            <a:r>
              <a:rPr lang="en-US" sz="2000" b="1" dirty="0"/>
              <a:t>Directing : </a:t>
            </a:r>
            <a:r>
              <a:rPr lang="en-US" sz="2000" dirty="0"/>
              <a:t>Once the plans are put into action, it is important to follow up and keep a track so that organization does not lose its direction and this is the objective of the directing function of management. </a:t>
            </a:r>
          </a:p>
          <a:p>
            <a:pPr marL="285750" indent="-285750">
              <a:buFont typeface="Wingdings" panose="05000000000000000000" pitchFamily="2" charset="2"/>
              <a:buChar char="§"/>
            </a:pPr>
            <a:r>
              <a:rPr lang="en-US" sz="2000" b="1" dirty="0"/>
              <a:t>Controlling : </a:t>
            </a:r>
            <a:r>
              <a:rPr lang="en-US" sz="2000" dirty="0"/>
              <a:t>This is the last function of management. This function completes one cycle of management process. It is the stage where actual performance for a time period is accessed and compared with standards laid down under plans.</a:t>
            </a:r>
            <a:endParaRPr lang="en-IN" sz="2000" b="1" dirty="0"/>
          </a:p>
        </p:txBody>
      </p:sp>
    </p:spTree>
    <p:extLst>
      <p:ext uri="{BB962C8B-B14F-4D97-AF65-F5344CB8AC3E}">
        <p14:creationId xmlns:p14="http://schemas.microsoft.com/office/powerpoint/2010/main" val="2763368322"/>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FF0D-C2FE-FD9A-0E57-96CAE7F1FF49}"/>
              </a:ext>
            </a:extLst>
          </p:cNvPr>
          <p:cNvSpPr>
            <a:spLocks noGrp="1"/>
          </p:cNvSpPr>
          <p:nvPr>
            <p:ph type="title"/>
          </p:nvPr>
        </p:nvSpPr>
        <p:spPr/>
        <p:txBody>
          <a:bodyPr/>
          <a:lstStyle/>
          <a:p>
            <a:r>
              <a:rPr lang="en-US" sz="6000" dirty="0"/>
              <a:t>1.5 LEVELS OF MANAGEMENT</a:t>
            </a:r>
            <a:r>
              <a:rPr lang="en-US" dirty="0"/>
              <a:t> </a:t>
            </a:r>
            <a:endParaRPr lang="en-IN" dirty="0"/>
          </a:p>
        </p:txBody>
      </p:sp>
      <p:pic>
        <p:nvPicPr>
          <p:cNvPr id="4" name="Picture 3">
            <a:extLst>
              <a:ext uri="{FF2B5EF4-FFF2-40B4-BE49-F238E27FC236}">
                <a16:creationId xmlns:a16="http://schemas.microsoft.com/office/drawing/2014/main" id="{D501C73B-C411-6EF9-58D0-6AD4917B806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30880" y="2214694"/>
            <a:ext cx="6431280" cy="3807382"/>
          </a:xfrm>
          <a:prstGeom prst="rect">
            <a:avLst/>
          </a:prstGeom>
        </p:spPr>
      </p:pic>
    </p:spTree>
    <p:extLst>
      <p:ext uri="{BB962C8B-B14F-4D97-AF65-F5344CB8AC3E}">
        <p14:creationId xmlns:p14="http://schemas.microsoft.com/office/powerpoint/2010/main" val="1840267666"/>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DD9B-0473-7895-63FC-AF83BE60F60C}"/>
              </a:ext>
            </a:extLst>
          </p:cNvPr>
          <p:cNvSpPr>
            <a:spLocks noGrp="1"/>
          </p:cNvSpPr>
          <p:nvPr>
            <p:ph type="title"/>
          </p:nvPr>
        </p:nvSpPr>
        <p:spPr/>
        <p:txBody>
          <a:bodyPr/>
          <a:lstStyle/>
          <a:p>
            <a:r>
              <a:rPr lang="en-US" sz="6600" dirty="0"/>
              <a:t>1.6 SUMMARY </a:t>
            </a:r>
            <a:r>
              <a:rPr lang="en-US" dirty="0"/>
              <a:t> </a:t>
            </a:r>
            <a:endParaRPr lang="en-IN" dirty="0"/>
          </a:p>
        </p:txBody>
      </p:sp>
      <p:sp>
        <p:nvSpPr>
          <p:cNvPr id="3" name="TextBox 2">
            <a:extLst>
              <a:ext uri="{FF2B5EF4-FFF2-40B4-BE49-F238E27FC236}">
                <a16:creationId xmlns:a16="http://schemas.microsoft.com/office/drawing/2014/main" id="{14EF57FB-ADCC-7156-5C98-576520A9CE76}"/>
              </a:ext>
            </a:extLst>
          </p:cNvPr>
          <p:cNvSpPr txBox="1"/>
          <p:nvPr/>
        </p:nvSpPr>
        <p:spPr>
          <a:xfrm>
            <a:off x="863600" y="2245360"/>
            <a:ext cx="10525760" cy="2862322"/>
          </a:xfrm>
          <a:prstGeom prst="rect">
            <a:avLst/>
          </a:prstGeom>
          <a:noFill/>
        </p:spPr>
        <p:txBody>
          <a:bodyPr wrap="square" rtlCol="0">
            <a:spAutoFit/>
          </a:bodyPr>
          <a:lstStyle/>
          <a:p>
            <a:r>
              <a:rPr lang="en-US" sz="2000" dirty="0"/>
              <a:t>Art is a wise combination of science and art; it proves the principles, but how these principles are applied is a matter of art. The way someone manages their team or entire workforce has a direct impact on the organization’s growth and profitability. Understanding management’s evolution can assist you in determining which management practices are best for your team and organization. The management function of coordination involves harmonization of various activities that are performed by various activities that are performed by various people and groups in an organization. Coordination eliminates the duplication of effort, thereby eliminating wastages and facilities saving of time, effort and cost. Every department has to organize the activities of its employees, coordinate with other departments of the organization. </a:t>
            </a:r>
            <a:endParaRPr lang="en-IN" sz="2000" dirty="0"/>
          </a:p>
        </p:txBody>
      </p:sp>
    </p:spTree>
    <p:extLst>
      <p:ext uri="{BB962C8B-B14F-4D97-AF65-F5344CB8AC3E}">
        <p14:creationId xmlns:p14="http://schemas.microsoft.com/office/powerpoint/2010/main" val="2914647713"/>
      </p:ext>
    </p:extLst>
  </p:cSld>
  <p:clrMapOvr>
    <a:masterClrMapping/>
  </p:clrMapOvr>
  <mc:AlternateContent xmlns:mc="http://schemas.openxmlformats.org/markup-compatibility/2006">
    <mc:Choice xmlns:p14="http://schemas.microsoft.com/office/powerpoint/2010/main" Requires="p14">
      <p:transition spd="slow" p14:dur="2500" advClick="0" advTm="3000">
        <p:blinds dir="vert"/>
      </p:transition>
    </mc:Choice>
    <mc:Fallback>
      <p:transition spd="slow" advClick="0" advTm="3000">
        <p:blinds dir="vert"/>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35</TotalTime>
  <Words>902</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Droplet</vt:lpstr>
      <vt:lpstr>MANAGEMENT : AN INTRODUCTION</vt:lpstr>
      <vt:lpstr>1.1 LEARNING OBJECTIVES</vt:lpstr>
      <vt:lpstr>1.2 INTRODUCTION</vt:lpstr>
      <vt:lpstr>1.3 NATURE OF MANAGEMENT</vt:lpstr>
      <vt:lpstr>PowerPoint Presentation</vt:lpstr>
      <vt:lpstr>1.4 FUNCTIONS OF MANAGEMENT</vt:lpstr>
      <vt:lpstr>PowerPoint Presentation</vt:lpstr>
      <vt:lpstr>1.5 LEVELS OF MANAGEMENT </vt:lpstr>
      <vt:lpstr>1.6 SUMMARY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 AN INTRODUCTION</dc:title>
  <dc:creator>Ramandeep Singh Randhawa</dc:creator>
  <cp:lastModifiedBy>Ramandeep Singh Randhawa</cp:lastModifiedBy>
  <cp:revision>1</cp:revision>
  <dcterms:created xsi:type="dcterms:W3CDTF">2023-10-24T04:34:16Z</dcterms:created>
  <dcterms:modified xsi:type="dcterms:W3CDTF">2023-10-24T05:09:44Z</dcterms:modified>
</cp:coreProperties>
</file>