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layfair Display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20" Type="http://schemas.openxmlformats.org/officeDocument/2006/relationships/slide" Target="slides/slide14.xml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6877a5f66_2_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e6877a5f66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6877a5f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6877a5f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6877a5f66_2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e6877a5f66_2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6877a5f66_2_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6877a5f6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6877a5f6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6877a5f66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6877a5f66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6877a5f66_2_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6877a5f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6877a5f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6877a5f66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e6877a5f66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6877a5f66_2_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6877a5f66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e6877a5f66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6877a5f66_2_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6877a5f66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e6877a5f66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6877a5f6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6877a5f6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6877a5f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6877a5f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6877a5f66_2_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e6877a5f66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6877a5f6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6877a5f6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6877a5f6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6877a5f6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6877a5f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6877a5f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6877a5f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6877a5f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6877a5f6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6877a5f6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6877a5f6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6877a5f6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6877a5f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6877a5f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6877a5f6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6877a5f6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6877a5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6877a5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6877a5f6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6877a5f6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6877a5f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6877a5f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6877a5f6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6877a5f6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6877a5f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6877a5f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6877a5f66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e6877a5f66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877a5f66_2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e6877a5f66_2_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6877a5f66_2_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6877a5f6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6877a5f6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6877a5f66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6877a5f66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6877a5f66_2_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6877a5f66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6877a5f66_2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6877a5f66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6877a5f66_2_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e6877a5f66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255896" y="852942"/>
            <a:ext cx="8577617" cy="3681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255896" y="261496"/>
            <a:ext cx="8577617" cy="31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  <a:defRPr b="0" sz="24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117" y="4809368"/>
            <a:ext cx="9164233" cy="35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3941" y="4890054"/>
            <a:ext cx="947115" cy="21293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ibresources.jcbose.ac.in/ssaha4/pulmopred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76200" y="-190500"/>
            <a:ext cx="9144000" cy="54102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picture containing drawing&#10;&#10;Description automatically generated"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98" y="3674182"/>
            <a:ext cx="3443174" cy="11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767542" y="3685966"/>
            <a:ext cx="4311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Raman Kumar</a:t>
            </a: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– BL.EN.P2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DSC22009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Department of Co</a:t>
            </a:r>
            <a:r>
              <a:rPr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mputing</a:t>
            </a: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Amrita School of Engin</a:t>
            </a:r>
            <a:r>
              <a:rPr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eering</a:t>
            </a: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endParaRPr b="0" i="0" sz="1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Bengaluru</a:t>
            </a:r>
            <a:endParaRPr sz="1100"/>
          </a:p>
        </p:txBody>
      </p:sp>
      <p:cxnSp>
        <p:nvCxnSpPr>
          <p:cNvPr id="75" name="Google Shape;75;p16"/>
          <p:cNvCxnSpPr/>
          <p:nvPr/>
        </p:nvCxnSpPr>
        <p:spPr>
          <a:xfrm>
            <a:off x="4572002" y="3755666"/>
            <a:ext cx="0" cy="1081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10750" y="562200"/>
            <a:ext cx="86154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Machine Learning (21</a:t>
            </a:r>
            <a:r>
              <a:rPr lang="en" sz="4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DS602</a:t>
            </a:r>
            <a:r>
              <a:rPr b="0" i="0" lang="en" sz="4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Case Study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Classification of obstructive and non-obstructive pulmonary diseases on the basis of spirometry using machine learning techniques</a:t>
            </a:r>
            <a:r>
              <a:rPr lang="en" sz="2900" u="sng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0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478575" y="641200"/>
            <a:ext cx="8238000" cy="40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Dataset Attributes</a:t>
            </a:r>
            <a:endParaRPr b="1" sz="21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25" y="813750"/>
            <a:ext cx="7610700" cy="3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55896" y="261496"/>
            <a:ext cx="8577617" cy="31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200"/>
              <a:t>3.3 Creation of ML models</a:t>
            </a:r>
            <a:endParaRPr b="1" sz="22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55900" y="710900"/>
            <a:ext cx="85776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ML</a:t>
            </a:r>
            <a:r>
              <a:rPr lang="en" sz="1800"/>
              <a:t> models: by using SVM, RF, NB and MLP algorithms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Model training: the spirometry data of patients in Group A(highly imbalanced) with a positive to negative ratio of 6:1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An under-sampling method was used to overcome the imbalance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Two sets of models were trained, one with the </a:t>
            </a:r>
            <a:r>
              <a:rPr lang="en" sz="1800" u="sng"/>
              <a:t>whole dataset</a:t>
            </a:r>
            <a:r>
              <a:rPr lang="en" sz="1800"/>
              <a:t> and one with </a:t>
            </a:r>
            <a:r>
              <a:rPr lang="en" sz="1800" u="sng"/>
              <a:t>under-sampled datasets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Group B dataset was applied to the trained models for external validation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Recursive feature elimination (RFE) was performed using random forest to understand the importance of spirometry features.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Hyperparameter optimization was performed using </a:t>
            </a:r>
            <a:r>
              <a:rPr lang="en" sz="1800" u="sng"/>
              <a:t>grid search technique</a:t>
            </a:r>
            <a:r>
              <a:rPr lang="en" sz="1800"/>
              <a:t> separately for both sets of models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Different ML algorithms have different number of hyperparameters, tuned to improve performance.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55900" y="111500"/>
            <a:ext cx="8577600" cy="36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</a:t>
            </a:r>
            <a:r>
              <a:rPr lang="en"/>
              <a:t>...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577700"/>
            <a:ext cx="8377000" cy="43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55896" y="261496"/>
            <a:ext cx="8577617" cy="31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200"/>
              <a:t>3.4 Performance Metrics</a:t>
            </a:r>
            <a:endParaRPr b="1" sz="2200"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55900" y="710900"/>
            <a:ext cx="85776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Including both threshold-dependent metrics and threshold-independent metrics: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u="sng"/>
              <a:t>Accuracy: </a:t>
            </a:r>
            <a:r>
              <a:rPr lang="en" sz="1800"/>
              <a:t>It is the ratio of the number of correctly predicted samples to the number of total samples.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u="sng"/>
              <a:t>Sensitivity:</a:t>
            </a:r>
            <a:r>
              <a:rPr lang="en" sz="1800"/>
              <a:t> It is the ratio of the number of correctly predicted positive samples to the number of positive samples.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u="sng"/>
              <a:t>Specificity:</a:t>
            </a:r>
            <a:r>
              <a:rPr lang="en" sz="1800"/>
              <a:t> It is the ratio of the number of correctly predicted negative samples to the number of negative samples.</a:t>
            </a:r>
            <a:endParaRPr sz="18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Specificity = </a:t>
            </a:r>
            <a:r>
              <a:rPr i="1" lang="en" sz="1400"/>
              <a:t>      </a:t>
            </a:r>
            <a:r>
              <a:rPr i="1" lang="en" sz="1400"/>
              <a:t>TN </a:t>
            </a:r>
            <a:br>
              <a:rPr i="1" lang="en" sz="1400"/>
            </a:br>
            <a:r>
              <a:rPr i="1" lang="en" sz="1400"/>
              <a:t>                         TN + FP</a:t>
            </a:r>
            <a:endParaRPr i="1" sz="14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200" y="1614825"/>
            <a:ext cx="3127250" cy="75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750" y="2913250"/>
            <a:ext cx="2349425" cy="68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8"/>
          <p:cNvCxnSpPr/>
          <p:nvPr/>
        </p:nvCxnSpPr>
        <p:spPr>
          <a:xfrm>
            <a:off x="3272650" y="4432625"/>
            <a:ext cx="66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55900" y="577700"/>
            <a:ext cx="8577600" cy="428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Font typeface="Georgia"/>
              <a:buChar char="•"/>
            </a:pPr>
            <a:r>
              <a:rPr lang="en" sz="1900" u="sng"/>
              <a:t>F1-score</a:t>
            </a:r>
            <a:r>
              <a:rPr lang="en" sz="2000"/>
              <a:t>: </a:t>
            </a:r>
            <a:r>
              <a:rPr lang="en" sz="1800"/>
              <a:t>It is the harmonic mean of precision and sensitivity.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i="1" lang="en" sz="1400"/>
              <a:t>F1 score    =               2 × TP </a:t>
            </a:r>
            <a:br>
              <a:rPr i="1" lang="en" sz="1400"/>
            </a:br>
            <a:r>
              <a:rPr i="1" lang="en" sz="1400"/>
              <a:t>                                              2 × TP + FP + FN</a:t>
            </a:r>
            <a:br>
              <a:rPr i="1" lang="en" sz="1400"/>
            </a:br>
            <a:endParaRPr i="1" sz="14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1900" u="sng"/>
              <a:t>Matthew’s correlation coefficient (MCC)</a:t>
            </a:r>
            <a:r>
              <a:rPr lang="en" sz="1700"/>
              <a:t>: </a:t>
            </a:r>
            <a:r>
              <a:rPr lang="en" sz="1800"/>
              <a:t>It is a correlation coefficient whose value is in the range [− 1, + 1].</a:t>
            </a:r>
            <a:r>
              <a:rPr lang="en" sz="1400"/>
              <a:t>  </a:t>
            </a:r>
            <a:r>
              <a:rPr lang="en" sz="1500"/>
              <a:t>                                  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       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n" sz="1900" u="sng"/>
              <a:t>Area Under Receiver Operator Characteristic curve (AUROC):</a:t>
            </a:r>
            <a:endParaRPr sz="1900" u="sng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 ROC curve plots the sensitivity against (1-specificity) at different thresholds.</a:t>
            </a:r>
            <a:br>
              <a:rPr lang="en" sz="1600"/>
            </a:br>
            <a:r>
              <a:rPr lang="en" sz="1600"/>
              <a:t>Area under the ROC curve denotes the probability that a randomly chosen positive sample is ranked higher than a randomly chosen negative sample by the model. (</a:t>
            </a:r>
            <a:r>
              <a:rPr b="1" lang="en" sz="1300"/>
              <a:t>Sensitivity against Specificity</a:t>
            </a:r>
            <a:r>
              <a:rPr lang="en" sz="1600"/>
              <a:t>)</a:t>
            </a:r>
            <a:endParaRPr sz="1600"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Cont..</a:t>
            </a:r>
            <a:endParaRPr b="1" sz="2200"/>
          </a:p>
        </p:txBody>
      </p:sp>
      <p:cxnSp>
        <p:nvCxnSpPr>
          <p:cNvPr id="175" name="Google Shape;175;p29"/>
          <p:cNvCxnSpPr/>
          <p:nvPr/>
        </p:nvCxnSpPr>
        <p:spPr>
          <a:xfrm>
            <a:off x="2207050" y="1366000"/>
            <a:ext cx="15192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9"/>
          <p:cNvSpPr txBox="1"/>
          <p:nvPr/>
        </p:nvSpPr>
        <p:spPr>
          <a:xfrm>
            <a:off x="5524525" y="2212875"/>
            <a:ext cx="28296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8114F"/>
                </a:solidFill>
                <a:latin typeface="Georgia"/>
                <a:ea typeface="Georgia"/>
                <a:cs typeface="Georgia"/>
                <a:sym typeface="Georgia"/>
              </a:rPr>
              <a:t>+1 → Perfect prediction</a:t>
            </a:r>
            <a:endParaRPr sz="1500">
              <a:solidFill>
                <a:srgbClr val="B811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8114F"/>
                </a:solidFill>
                <a:latin typeface="Georgia"/>
                <a:ea typeface="Georgia"/>
                <a:cs typeface="Georgia"/>
                <a:sym typeface="Georgia"/>
              </a:rPr>
              <a:t>0 → Prediction that is no better than random choice.</a:t>
            </a:r>
            <a:endParaRPr sz="1500">
              <a:solidFill>
                <a:srgbClr val="B811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8114F"/>
                </a:solidFill>
                <a:latin typeface="Georgia"/>
                <a:ea typeface="Georgia"/>
                <a:cs typeface="Georgia"/>
                <a:sym typeface="Georgia"/>
              </a:rPr>
              <a:t>-1 → Inverse prediction</a:t>
            </a:r>
            <a:endParaRPr sz="1500">
              <a:solidFill>
                <a:srgbClr val="B8114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8" y="2635275"/>
            <a:ext cx="4581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55896" y="261496"/>
            <a:ext cx="8577617" cy="31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100"/>
              <a:t>3.5 Development of web app</a:t>
            </a:r>
            <a:endParaRPr b="1" sz="2100"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322897" y="717331"/>
            <a:ext cx="8577617" cy="39059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1800" u="sng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PulmoPred</a:t>
            </a:r>
            <a:endParaRPr sz="2400" u="sng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Python instance representing the optimal model was serialized and stored in a web server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User-input facility was implemented as a HTML form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Server-side processing was done using PHP scripts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transmission between PHP and Python scripts was done using JSON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final predicted class and probability are computed by averaging the prediction probabilities of the six under-sampled models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predicted class is positive if P(+) &gt; P(-) and negative otherwise.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650" y="3624175"/>
            <a:ext cx="2016050" cy="11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55900" y="947850"/>
            <a:ext cx="85776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478925" y="1951475"/>
            <a:ext cx="8577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457200" lvl="0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600"/>
              <a:t>4. Results</a:t>
            </a:r>
            <a:endParaRPr b="1" sz="2600"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6967" y="4859063"/>
            <a:ext cx="56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55900" y="710900"/>
            <a:ext cx="8577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Optimal hyperparameters obtained for the SVM models were C=5 and gamma=0.0001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For NB models, the optimal smoothing hyperparameter was obtained as 0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Optimal MLP architecture with two hidden layers (100 nodes followed by 30 nodes) obtained for MLP model trained with whole dataset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Optimal MLP architecture with two hidden layers (100 nodes followed by 100 nodes) obtained for MLP models trained with under-sampled datasets.</a:t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255896" y="261496"/>
            <a:ext cx="8577617" cy="31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100"/>
              <a:t>4.1 Results of hyperparameters optimization</a:t>
            </a:r>
            <a:endParaRPr b="1" sz="2100"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55896" y="852942"/>
            <a:ext cx="8577600" cy="36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Optimal learning rate was 0.001 for both sets of models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Optimal hyperparameters obtained for RF models trained with under-sampled datasets were: number of trees=20, max depth=4, and max features=0.4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Optimal hyperparameters obtained for RF models trained with the whole dataset were: number of trees=30, max depth=8, and max features=0.7</a:t>
            </a:r>
            <a:endParaRPr/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cont..</a:t>
            </a:r>
            <a:endParaRPr b="1"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255896" y="852942"/>
            <a:ext cx="8577600" cy="36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5598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42"/>
              <a:buChar char="•"/>
            </a:pPr>
            <a:r>
              <a:rPr lang="en" sz="1842"/>
              <a:t>5-fold cross validation was used to evaluate the performance of the models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•"/>
            </a:pPr>
            <a:r>
              <a:rPr lang="en" sz="1842"/>
              <a:t>The specificity of models trained with imbalanced datasets was low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•"/>
            </a:pPr>
            <a:r>
              <a:rPr lang="en" sz="1842"/>
              <a:t>Using under-sampled datasets resulted in an increase in specificity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•"/>
            </a:pPr>
            <a:r>
              <a:rPr lang="en" sz="1842"/>
              <a:t>MLP model showed optimal performance with MCC of 0.68 and accuracy of 83.7%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•"/>
            </a:pPr>
            <a:r>
              <a:rPr lang="en" sz="1842"/>
              <a:t>ROC curves were plotted and AUC was computed, MLP model achieved the highest AUC of 0.91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•"/>
            </a:pPr>
            <a:r>
              <a:rPr lang="en" sz="1842"/>
              <a:t>The accuracy of predicting specific diagnosis was also reported in table 3.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•"/>
            </a:pPr>
            <a:r>
              <a:rPr lang="en" sz="1842"/>
              <a:t>6 features were selected as the most predictive by RFE, MCC score of 0.604 was achieved in classification task.</a:t>
            </a:r>
            <a:endParaRPr sz="1842"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4.2 Results of 5-fold cross validation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55896" y="852942"/>
            <a:ext cx="8577617" cy="3681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Article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Introduction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3. Materials &amp; Methods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4. Results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5. Using the web 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6. Discussions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7. Conclusions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8. References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9. Acknowledgement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255900" y="261501"/>
            <a:ext cx="8577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300"/>
              <a:t>Contents:</a:t>
            </a:r>
            <a:endParaRPr b="1" sz="23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Cont.. (AUROC)</a:t>
            </a:r>
            <a:endParaRPr sz="22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450" y="521925"/>
            <a:ext cx="5059875" cy="42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/>
          <p:nvPr/>
        </p:nvSpPr>
        <p:spPr>
          <a:xfrm>
            <a:off x="827050" y="808475"/>
            <a:ext cx="7292100" cy="3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cont..</a:t>
            </a:r>
            <a:endParaRPr b="1" sz="2100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00" y="808475"/>
            <a:ext cx="7292200" cy="3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255896" y="852942"/>
            <a:ext cx="8577600" cy="36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Table 4 shows an increase of accuracy compared to 5-fold cross validation for all models trained with under-sampled datasets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MCC values were similar to that in cross validation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Trend of low specificity persisted for validation dataset prediction with models trained on imbalanced datasets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Table 5 shows the accuracy of predicting spirometry reports of each diagnosis in the blind dataset as either obstructive or non- obstructive by the models.</a:t>
            </a:r>
            <a:endParaRPr sz="2000"/>
          </a:p>
        </p:txBody>
      </p:sp>
      <p:sp>
        <p:nvSpPr>
          <p:cNvPr id="232" name="Google Shape;232;p37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4.3 Performance on validation dataset</a:t>
            </a:r>
            <a:endParaRPr b="1"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cont..</a:t>
            </a:r>
            <a:endParaRPr b="1" sz="2100"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25" y="696950"/>
            <a:ext cx="7226001" cy="40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715525" y="655125"/>
            <a:ext cx="7458000" cy="40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Cont..</a:t>
            </a:r>
            <a:endParaRPr b="1" sz="2100"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37" y="698513"/>
            <a:ext cx="7290775" cy="39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/>
          <p:nvPr/>
        </p:nvSpPr>
        <p:spPr>
          <a:xfrm>
            <a:off x="827050" y="655125"/>
            <a:ext cx="7415700" cy="412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Cont..</a:t>
            </a:r>
            <a:endParaRPr b="1" sz="210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363" y="772850"/>
            <a:ext cx="7114676" cy="39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5. Using the web app</a:t>
            </a:r>
            <a:endParaRPr b="1" sz="2100"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" y="677225"/>
            <a:ext cx="9004598" cy="4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255900" y="852950"/>
            <a:ext cx="8577600" cy="380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b="1" lang="en" sz="2000"/>
              <a:t>PulmoPred</a:t>
            </a:r>
            <a:r>
              <a:rPr lang="en" sz="2000"/>
              <a:t> is a web app with a homepage that includes a form with 12 mandatory fields for inputting spirometry values.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There are buttons to insert sample data and a "Reset" button to clear input values.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"Submit" button performs the prediction task based on the input values.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output page includes three tables: input values, predicted class label and prediction probability of 6 models, and final predicted class with probability.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"Help" page is available with more information on the usage of the web application.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Link: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http://dibresources.jcbose.ac.in/ssaha4/pulmopred/</a:t>
            </a:r>
            <a:r>
              <a:rPr lang="en" sz="2000"/>
              <a:t> </a:t>
            </a:r>
            <a:endParaRPr sz="2000"/>
          </a:p>
        </p:txBody>
      </p:sp>
      <p:sp>
        <p:nvSpPr>
          <p:cNvPr id="264" name="Google Shape;264;p42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Web app (Cont..)</a:t>
            </a:r>
            <a:endParaRPr b="1"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255896" y="852942"/>
            <a:ext cx="8577600" cy="36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Two sets of models were trained,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(1) </a:t>
            </a:r>
            <a:r>
              <a:rPr lang="en" u="sng"/>
              <a:t>Whole dataset</a:t>
            </a:r>
            <a:r>
              <a:rPr lang="en"/>
              <a:t> (2) </a:t>
            </a:r>
            <a:r>
              <a:rPr lang="en" u="sng"/>
              <a:t>Under-sampled datasets</a:t>
            </a:r>
            <a:r>
              <a:rPr lang="en"/>
              <a:t>.</a:t>
            </a:r>
            <a:endParaRPr/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whole training dataset was imbalanced, with P:N ratio of 1:6.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under-sampling approach allowed the models to be trained with balanced datasets.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models trained with under-sampled datasets performed better, with higher specificity and MCC values.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models were able to perform disease-specific diagnosis with high accuracy for COPD and DPLD patients(~90%), but not as well for asthma.</a:t>
            </a:r>
            <a:endParaRPr/>
          </a:p>
        </p:txBody>
      </p:sp>
      <p:sp>
        <p:nvSpPr>
          <p:cNvPr id="270" name="Google Shape;270;p43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6. Discussions</a:t>
            </a:r>
            <a:endParaRPr b="1"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255896" y="852942"/>
            <a:ext cx="8577600" cy="36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 the validation phase with a blind dataset, the accuracy of predicting asthma was increased.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</a:t>
            </a:r>
            <a:r>
              <a:rPr lang="en"/>
              <a:t>verall performance: with accuracies of ~85%.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lack of rich enough training data may have caused some performance deterioration.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Obstructive and non-obstructive diseases may co-exist in some patients, leading to wrong diagnostic annotations.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Availability of spirometry reports of patients with non-obstructive diseases was low. </a:t>
            </a:r>
            <a:endParaRPr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 Future, they can add more non-obstructive diseases data also.</a:t>
            </a:r>
            <a:endParaRPr/>
          </a:p>
        </p:txBody>
      </p:sp>
      <p:sp>
        <p:nvSpPr>
          <p:cNvPr id="276" name="Google Shape;276;p44"/>
          <p:cNvSpPr txBox="1"/>
          <p:nvPr>
            <p:ph type="title"/>
          </p:nvPr>
        </p:nvSpPr>
        <p:spPr>
          <a:xfrm>
            <a:off x="255896" y="2893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Discussions(Cont.)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55896" y="852942"/>
            <a:ext cx="8577600" cy="36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Keywords used in the paper: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Spirometry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Pulmonary Diseases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Random Forest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Support Vector Machine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Naive</a:t>
            </a:r>
            <a:r>
              <a:rPr lang="en"/>
              <a:t> Bayes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This work is supported by Indian Council of Medical Research.</a:t>
            </a:r>
            <a:br>
              <a:rPr lang="en" sz="2000"/>
            </a:br>
            <a:r>
              <a:rPr lang="en" sz="2000"/>
              <a:t>[Project ID: 2019–0075]. </a:t>
            </a:r>
            <a:endParaRPr sz="2000"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Article info</a:t>
            </a:r>
            <a:endParaRPr b="1"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255896" y="852942"/>
            <a:ext cx="8577600" cy="36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 this work, Supervised ML models were created to classify obstructive and non-obstructive pulmonary diseases in patients of eastern India using </a:t>
            </a:r>
            <a:r>
              <a:rPr lang="en" u="sng"/>
              <a:t>only 12 attributes of spirometry</a:t>
            </a:r>
            <a:r>
              <a:rPr lang="en"/>
              <a:t> which is a simple and fairly inexpensive investigation.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Models were created using support vector machine, random forest, Naive Bayes and multi-layer perceptron algorithms.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 web application was developed to serve as an easy-to-use interface for naive users performing the ML-based prediction.</a:t>
            </a:r>
            <a:endParaRPr/>
          </a:p>
        </p:txBody>
      </p:sp>
      <p:sp>
        <p:nvSpPr>
          <p:cNvPr id="282" name="Google Shape;282;p45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7. Conclusions</a:t>
            </a:r>
            <a:endParaRPr b="1"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255900" y="696950"/>
            <a:ext cx="8577600" cy="383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[1] F. of I.R. Societies, The Global Impact of Respiratory Disease, Second Edi, European Respiratory Society, Sheffield, 2017.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[2] A.S. Buist, Similarities and differences between asthma and chronic obstructive pulmonary disease: treatment and early outcomes, Eur. Respir. J. Suppl. 39 (2003) 30s–35s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[3] R. Gilbert, J.H. Auchincloss, What is a “restrictive” defect? Arch. Intern. Med. 146 (1986) 1779–1781, https://doi.org/10.1001/archinte.1986.00360210165023. [4] R.O. Crapo, Pulmonary-function testing, N. Engl. J. Med. 331 (1994) 25–30, https://doi.org/10.1056/NEJM199407073310107.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[5] I. Pino Pena, ˜ V. Cheplygina, S. Paschaloudi, M. Vuust, J. Carl, U.M. Weinreich, L. R. Østergaard, M. de Bruijne, Automatic emphysema detection using weakly labeled HRCT lung images, PLoS One 13 (2018), e0205397, https://doi.org/ 10.1371/journal.pone.0205397.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[6] D. Bermejo-Pel´ aez, S.Y. Ash, G.R. Washko, R. San Jos´e Est´epar, M.J. LedesmaCarbayo, Classification of interstitial lung abnormality patterns with an ensemble of deep convolutional neural networks, Sci. Rep. 10 (2020) 338, https://doi.org/ 10.1038/s41598-019-56989-5.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[7] N.R.S. Parveen, M.M. Sathik, Detection of pneumonia in chest X-ray images, J. Xray. Sci. Technol. 19 (2011) 423–428, https://doi.org/10.3233/XST-2011- 0304.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[8] P. Lakhani, B. Sundaram, Deep learning at chest radiography: automated classification of pulmonary tuberculosis by using convolutional neural networks, Radiology 284 (2017) 574–582, https://doi.org/10.1148/radiol.2017162326.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[9] P.-H. Feng, Y.-T. Lin, C.-M. Lo, A machine learning texture model for classifying lung cancer subtypes using preliminary bronchoscopic findings, Med. Phys. 45 (2018) 5509–5514, https://doi.org/10.1002/mp.13241. </a:t>
            </a:r>
            <a:endParaRPr sz="1500"/>
          </a:p>
        </p:txBody>
      </p:sp>
      <p:sp>
        <p:nvSpPr>
          <p:cNvPr id="288" name="Google Shape;288;p46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8</a:t>
            </a:r>
            <a:r>
              <a:rPr b="1" lang="en" sz="2100"/>
              <a:t>. References</a:t>
            </a:r>
            <a:endParaRPr b="1"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2541550" y="1839950"/>
            <a:ext cx="43071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Thank you for your support !!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75" y="2843550"/>
            <a:ext cx="6997401" cy="20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55900" y="669200"/>
            <a:ext cx="85776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Pulmonary diseases are leading causes of death and disability globally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Air pollution makes people more vulnerable to lung diseases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Treatment of lung diseases incurs financial burden and mostly aims to cause symptomatic relief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Early diagnosis of lung diseases is important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427"/>
              <a:buChar char="•"/>
            </a:pPr>
            <a:r>
              <a:rPr lang="en"/>
              <a:t>Lung diseases can be classified into two categories: </a:t>
            </a:r>
            <a:r>
              <a:rPr b="1" lang="en" sz="1991"/>
              <a:t>obstructive</a:t>
            </a:r>
            <a:r>
              <a:rPr lang="en"/>
              <a:t> and </a:t>
            </a:r>
            <a:r>
              <a:rPr b="1" lang="en" sz="1991"/>
              <a:t>non-obstructive</a:t>
            </a:r>
            <a:endParaRPr b="1" sz="1991"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Obstructive diseases are characterized by airflow limitations caused by structural and/or functional changes in the airway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Non-obstructive diseases involve the lung parenchyma, pleura, pulmonary vessels, and disorders related to the neuromuscular control of breathing and ventilation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DPLD (diffuse parenchymal lung disease) is the most common non-obstructive disease and results in reduction of lung volume.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55900" y="261501"/>
            <a:ext cx="8577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300"/>
              <a:t>2. </a:t>
            </a:r>
            <a:r>
              <a:rPr b="1" lang="en" sz="2300"/>
              <a:t>Introduction</a:t>
            </a:r>
            <a:endParaRPr b="1" sz="23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55900" y="669075"/>
            <a:ext cx="8577600" cy="404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41947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diagnosis of lung diseases is often difficult as both obstructive and non-obstructive lung diseases often share similar symptoms</a:t>
            </a:r>
            <a:endParaRPr/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Standard interpretations of commonly used tests are subjective to a large extent</a:t>
            </a:r>
            <a:endParaRPr/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AI can reduce or remove subjective components to improve diagnostic predictions</a:t>
            </a:r>
            <a:endParaRPr/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aim of the study is to apply machine learning on spirometry for classification of obstructive and non-obstructive pulmonary diseases</a:t>
            </a:r>
            <a:endParaRPr/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Spirometry is a popular, non-invasive, simple and inexpensive test used for the purpose</a:t>
            </a:r>
            <a:endParaRPr/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 lot of work is being done in recent times to predict pulmonary diseases using ML</a:t>
            </a:r>
            <a:endParaRPr/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ML algorithms are found to be effective in prediction of diseases with numerical and categorical clinical data also</a:t>
            </a:r>
            <a:endParaRPr/>
          </a:p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Divided into two groups: Group A and Group B(blind validation data)</a:t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255896" y="261496"/>
            <a:ext cx="8577600" cy="31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Introduction cont..</a:t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55896" y="261496"/>
            <a:ext cx="8577617" cy="31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200"/>
              <a:t>Introduction</a:t>
            </a:r>
            <a:endParaRPr b="1" sz="2200"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21"/>
          <p:cNvGrpSpPr/>
          <p:nvPr/>
        </p:nvGrpSpPr>
        <p:grpSpPr>
          <a:xfrm>
            <a:off x="86975" y="685526"/>
            <a:ext cx="8817484" cy="1998440"/>
            <a:chOff x="115956" y="1166648"/>
            <a:chExt cx="11756645" cy="2412118"/>
          </a:xfrm>
        </p:grpSpPr>
        <p:sp>
          <p:nvSpPr>
            <p:cNvPr id="112" name="Google Shape;112;p21"/>
            <p:cNvSpPr txBox="1"/>
            <p:nvPr/>
          </p:nvSpPr>
          <p:spPr>
            <a:xfrm>
              <a:off x="756744" y="1166648"/>
              <a:ext cx="11115857" cy="2412118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rmAutofit fontScale="92500" lnSpcReduction="20000"/>
            </a:bodyPr>
            <a:lstStyle/>
            <a:p>
              <a:pPr indent="-346075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SzPct val="100000"/>
                <a:buFont typeface="Georgia"/>
                <a:buChar char="-"/>
              </a:pPr>
              <a:r>
                <a:rPr lang="en" sz="2000">
                  <a:latin typeface="Georgia"/>
                  <a:ea typeface="Georgia"/>
                  <a:cs typeface="Georgia"/>
                  <a:sym typeface="Georgia"/>
                </a:rPr>
                <a:t>The symptomatic similarities between the two categories of pulmonary diseases, obstructive and non-obstructive, make the early diagnosis difficult for clinicians. Spirometry is a popular lung investigation that is performed in the early diagnostic stages to understand the mechanics of lungs. </a:t>
              </a:r>
              <a:endParaRPr sz="20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Georgia"/>
                <a:ea typeface="Georgia"/>
                <a:cs typeface="Georgia"/>
                <a:sym typeface="Georgia"/>
              </a:endParaRPr>
            </a:p>
            <a:p>
              <a:pPr indent="-346075" lvl="0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SzPct val="100000"/>
                <a:buFont typeface="Georgia"/>
                <a:buChar char="-"/>
              </a:pPr>
              <a:r>
                <a:rPr lang="en" sz="2000">
                  <a:latin typeface="Georgia"/>
                  <a:ea typeface="Georgia"/>
                  <a:cs typeface="Georgia"/>
                  <a:sym typeface="Georgia"/>
                </a:rPr>
                <a:t>This work aims to develop machine learning models to </a:t>
              </a:r>
              <a:r>
                <a:rPr i="1" lang="en" sz="2000" u="sng">
                  <a:latin typeface="Georgia"/>
                  <a:ea typeface="Georgia"/>
                  <a:cs typeface="Georgia"/>
                  <a:sym typeface="Georgia"/>
                </a:rPr>
                <a:t>classify obstructive and non-obstructive pulmonary diseases</a:t>
              </a:r>
              <a:r>
                <a:rPr lang="en" sz="2000">
                  <a:latin typeface="Georgia"/>
                  <a:ea typeface="Georgia"/>
                  <a:cs typeface="Georgia"/>
                  <a:sym typeface="Georgia"/>
                </a:rPr>
                <a:t> on the basis of spirometry data. </a:t>
              </a:r>
              <a:endParaRPr sz="20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rot="-5400000">
              <a:off x="-772334" y="2054938"/>
              <a:ext cx="2412118" cy="635538"/>
            </a:xfrm>
            <a:prstGeom prst="rect">
              <a:avLst/>
            </a:prstGeom>
            <a:solidFill>
              <a:srgbClr val="6FA8D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1"/>
          <p:cNvGrpSpPr/>
          <p:nvPr/>
        </p:nvGrpSpPr>
        <p:grpSpPr>
          <a:xfrm>
            <a:off x="86967" y="2808311"/>
            <a:ext cx="8813546" cy="1814924"/>
            <a:chOff x="115956" y="3744414"/>
            <a:chExt cx="11751395" cy="2419898"/>
          </a:xfrm>
        </p:grpSpPr>
        <p:sp>
          <p:nvSpPr>
            <p:cNvPr id="115" name="Google Shape;115;p21"/>
            <p:cNvSpPr txBox="1"/>
            <p:nvPr/>
          </p:nvSpPr>
          <p:spPr>
            <a:xfrm>
              <a:off x="751494" y="3752194"/>
              <a:ext cx="11115857" cy="241211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Char char="-"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Models were trained with spirometry data of 1163 patients using 5-fold cross validation (CV) and further validated with a blind dataset of 151 patients for external validation. </a:t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Char char="-"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The reports of the patients diagnosed with obstructive diseases were labelled as </a:t>
              </a:r>
              <a:r>
                <a:rPr lang="en" sz="1800" u="sng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positive</a:t>
              </a: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and those with nonobstructive diseases were labelled as </a:t>
              </a:r>
              <a:r>
                <a:rPr lang="en" sz="1800" u="sng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negative.</a:t>
              </a:r>
              <a:endParaRPr sz="1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rot="-5400000">
              <a:off x="-772334" y="4632704"/>
              <a:ext cx="2412118" cy="635538"/>
            </a:xfrm>
            <a:prstGeom prst="rect">
              <a:avLst/>
            </a:prstGeom>
            <a:solidFill>
              <a:srgbClr val="9FC5E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Description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95300" y="1909649"/>
            <a:ext cx="85776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/>
              <a:t>3. Materials &amp; Methods</a:t>
            </a:r>
            <a:endParaRPr b="1"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55900" y="261502"/>
            <a:ext cx="8577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200"/>
              <a:t>3.1 Creation of Dataset</a:t>
            </a:r>
            <a:endParaRPr b="1" sz="2200"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55900" y="852951"/>
            <a:ext cx="85776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1314 patients from Institute of Pulmocare and Research (IPCR), Kolkata were studied.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Patients were diagnosed with obstructive(Asthma, COPD) and non-obstructive(DPLD) diseases.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Study was approved by Institutional Ethics Committee of IPCR, Kolkata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Patients were divided into 2 groups: 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B8114F"/>
                </a:solidFill>
              </a:rPr>
              <a:t>Group A</a:t>
            </a:r>
            <a:r>
              <a:rPr lang="en"/>
              <a:t> (1163 patients) and </a:t>
            </a:r>
            <a:r>
              <a:rPr lang="en">
                <a:solidFill>
                  <a:srgbClr val="B8114F"/>
                </a:solidFill>
              </a:rPr>
              <a:t>Group B</a:t>
            </a:r>
            <a:r>
              <a:rPr lang="en"/>
              <a:t> (151 patients)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Reports of patients with </a:t>
            </a:r>
            <a:r>
              <a:rPr lang="en" u="sng"/>
              <a:t>obstructive diseases were labeled as positive</a:t>
            </a:r>
            <a:r>
              <a:rPr lang="en"/>
              <a:t>, </a:t>
            </a:r>
            <a:r>
              <a:rPr lang="en" u="sng"/>
              <a:t>non-obstructive as negative</a:t>
            </a:r>
            <a:endParaRPr u="sng"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Group A was used for training and testing with cross validation, Group B as a blind dataset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Group A had 1172 reports, with 1006 positive and 166 negative</a:t>
            </a:r>
            <a:endParaRPr/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Group B had 154 reports, with 103 positive and 51 negative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55896" y="852942"/>
            <a:ext cx="8577617" cy="3681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 spirometry, patients take a maximal inspiration and forcefully expel air as quickly as possible into a mouthpiece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test is repeated following the administration of a bronchodilator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Three metrics are used as input: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Forced Vital Capacity (FVC): </a:t>
            </a:r>
            <a:r>
              <a:rPr lang="en" sz="1300"/>
              <a:t>volume of air exhaled forcefully &amp; quickly after full exhalation.</a:t>
            </a:r>
            <a:endParaRPr sz="13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Forced Expiratory Volume in one second (FEV1)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Forced Expiratory Flow (FEF25-75): </a:t>
            </a:r>
            <a:r>
              <a:rPr lang="en" sz="1300"/>
              <a:t>is the mean flow during the interval 25-75% of FVC</a:t>
            </a:r>
            <a:endParaRPr sz="13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Each test consists of </a:t>
            </a:r>
            <a:r>
              <a:rPr b="1" lang="en" sz="2000"/>
              <a:t>4 attributes</a:t>
            </a:r>
            <a:r>
              <a:rPr lang="en" sz="2000"/>
              <a:t>, resulting in total of </a:t>
            </a:r>
            <a:r>
              <a:rPr b="1" lang="en" sz="2000"/>
              <a:t>12 attributes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These metrics measure the volume and flow of air coming out of the lungs during forced expiration</a:t>
            </a:r>
            <a:endParaRPr sz="2000"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255896" y="261496"/>
            <a:ext cx="8577617" cy="31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2400"/>
              <a:buFont typeface="Georgia"/>
              <a:buNone/>
            </a:pPr>
            <a:r>
              <a:rPr b="1" lang="en" sz="2200"/>
              <a:t>3.2 Attributes of Spirometry</a:t>
            </a:r>
            <a:endParaRPr b="1" sz="2200"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6967" y="4859063"/>
            <a:ext cx="5690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AAC PR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