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9" autoAdjust="0"/>
    <p:restoredTop sz="86690" autoAdjust="0"/>
  </p:normalViewPr>
  <p:slideViewPr>
    <p:cSldViewPr>
      <p:cViewPr varScale="1">
        <p:scale>
          <a:sx n="53" d="100"/>
          <a:sy n="53" d="100"/>
        </p:scale>
        <p:origin x="224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booth1/Downloads/SocialBuzz-Data-Analysis/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booth1/Downloads/SocialBuzz-Data-Analysis/Reaction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'Total Score'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Total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C2F-2048-B1A7-4AD27A05C9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2F-2048-B1A7-4AD27A05C9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C2F-2048-B1A7-4AD27A05C9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C2F-2048-B1A7-4AD27A05C9E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C2F-2048-B1A7-4AD27A05C9E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2F-2048-B1A7-4AD27A05C9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720002680708864"/>
          <c:y val="0.20514763779527559"/>
          <c:w val="0.21133295753514489"/>
          <c:h val="0.5618110236220472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'Agrregate Scores'!$C$1</c:f>
              <c:strCache>
                <c:ptCount val="1"/>
                <c:pt idx="0">
                  <c:v>Number of Reactions</c:v>
                </c:pt>
              </c:strCache>
            </c:strRef>
          </c:tx>
          <c:spPr>
            <a:solidFill>
              <a:srgbClr val="D883FF"/>
            </a:solidFill>
            <a:ln cmpd="thickThin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  <a:tileRect/>
              </a:gradFill>
            </a:ln>
            <a:effectLst/>
          </c:spPr>
          <c:invertIfNegative val="0"/>
          <c:cat>
            <c:strRef>
              <c:f>'Agrregate Scores'!$A$2:$A$17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'Agrregate Scores'!$C$2:$C$17</c:f>
              <c:numCache>
                <c:formatCode>General</c:formatCode>
                <c:ptCount val="16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1698</c:v>
                </c:pt>
                <c:pt idx="4">
                  <c:v>1699</c:v>
                </c:pt>
                <c:pt idx="5">
                  <c:v>1676</c:v>
                </c:pt>
                <c:pt idx="6">
                  <c:v>1647</c:v>
                </c:pt>
                <c:pt idx="7">
                  <c:v>1664</c:v>
                </c:pt>
                <c:pt idx="8">
                  <c:v>1457</c:v>
                </c:pt>
                <c:pt idx="9">
                  <c:v>1433</c:v>
                </c:pt>
                <c:pt idx="10">
                  <c:v>1395</c:v>
                </c:pt>
                <c:pt idx="11">
                  <c:v>1363</c:v>
                </c:pt>
                <c:pt idx="12">
                  <c:v>1338</c:v>
                </c:pt>
                <c:pt idx="13">
                  <c:v>1328</c:v>
                </c:pt>
                <c:pt idx="14">
                  <c:v>1248</c:v>
                </c:pt>
                <c:pt idx="15">
                  <c:v>1217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6-E643-BE9C-4C217D227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-47"/>
        <c:axId val="729422783"/>
        <c:axId val="729201919"/>
      </c:barChart>
      <c:catAx>
        <c:axId val="72942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201919"/>
        <c:crosses val="autoZero"/>
        <c:auto val="1"/>
        <c:lblAlgn val="ctr"/>
        <c:lblOffset val="100"/>
        <c:noMultiLvlLbl val="0"/>
      </c:catAx>
      <c:valAx>
        <c:axId val="72920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42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035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644190" y="406153"/>
            <a:ext cx="11643810" cy="9474693"/>
            <a:chOff x="0" y="0"/>
            <a:chExt cx="13390046" cy="12632924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" name="AutoShape 2"/>
          <p:cNvSpPr/>
          <p:nvPr/>
        </p:nvSpPr>
        <p:spPr>
          <a:xfrm flipH="1">
            <a:off x="18288000" y="0"/>
            <a:ext cx="4571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61894D-C98B-B20A-C702-200FB6150374}"/>
              </a:ext>
            </a:extLst>
          </p:cNvPr>
          <p:cNvGrpSpPr/>
          <p:nvPr/>
        </p:nvGrpSpPr>
        <p:grpSpPr>
          <a:xfrm>
            <a:off x="152400" y="824285"/>
            <a:ext cx="8750843" cy="8318192"/>
            <a:chOff x="1104900" y="824285"/>
            <a:chExt cx="8750843" cy="8318192"/>
          </a:xfrm>
        </p:grpSpPr>
        <p:grpSp>
          <p:nvGrpSpPr>
            <p:cNvPr id="20" name="Group 20"/>
            <p:cNvGrpSpPr/>
            <p:nvPr/>
          </p:nvGrpSpPr>
          <p:grpSpPr>
            <a:xfrm>
              <a:off x="1104900" y="824285"/>
              <a:ext cx="8750843" cy="8318192"/>
              <a:chOff x="0" y="0"/>
              <a:chExt cx="11667791" cy="11090922"/>
            </a:xfrm>
          </p:grpSpPr>
          <p:grpSp>
            <p:nvGrpSpPr>
              <p:cNvPr id="21" name="Group 21"/>
              <p:cNvGrpSpPr>
                <a:grpSpLocks noChangeAspect="1"/>
              </p:cNvGrpSpPr>
              <p:nvPr/>
            </p:nvGrpSpPr>
            <p:grpSpPr>
              <a:xfrm>
                <a:off x="1931835" y="1354967"/>
                <a:ext cx="9735956" cy="9735956"/>
                <a:chOff x="0" y="0"/>
                <a:chExt cx="6350000" cy="6350000"/>
              </a:xfrm>
            </p:grpSpPr>
            <p:sp>
              <p:nvSpPr>
                <p:cNvPr id="22" name="Freeform 22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  <p:txBody>
                <a:bodyPr/>
                <a:lstStyle/>
                <a:p>
                  <a:endParaRPr lang="en-AU" dirty="0">
                    <a:latin typeface="+mj-lt"/>
                  </a:endParaRPr>
                </a:p>
              </p:txBody>
            </p:sp>
          </p:grpSp>
          <p:pic>
            <p:nvPicPr>
              <p:cNvPr id="23" name="Picture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96140" y="376277"/>
                <a:ext cx="9735956" cy="9756713"/>
              </a:xfrm>
              <a:prstGeom prst="rect">
                <a:avLst/>
              </a:prstGeom>
            </p:spPr>
          </p:pic>
        </p:grpSp>
        <p:sp>
          <p:nvSpPr>
            <p:cNvPr id="24" name="TextBox 24"/>
            <p:cNvSpPr txBox="1"/>
            <p:nvPr/>
          </p:nvSpPr>
          <p:spPr>
            <a:xfrm>
              <a:off x="2312375" y="3305349"/>
              <a:ext cx="5482998" cy="2847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59"/>
                </a:lnSpc>
              </a:pPr>
              <a:r>
                <a:rPr lang="en-US" sz="10533" spc="-105" dirty="0">
                  <a:solidFill>
                    <a:srgbClr val="FFFFFF"/>
                  </a:solidFill>
                  <a:latin typeface="+mj-lt"/>
                </a:rPr>
                <a:t>Social </a:t>
              </a:r>
              <a:br>
                <a:rPr lang="en-US" sz="10533" spc="-105" dirty="0">
                  <a:solidFill>
                    <a:srgbClr val="FFFFFF"/>
                  </a:solidFill>
                  <a:latin typeface="+mj-lt"/>
                </a:rPr>
              </a:br>
              <a:r>
                <a:rPr lang="en-US" sz="10533" spc="-105" dirty="0">
                  <a:solidFill>
                    <a:srgbClr val="FFFFFF"/>
                  </a:solidFill>
                  <a:latin typeface="+mj-lt"/>
                </a:rPr>
                <a:t>Buzz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17A185C-83CE-4F22-F3CC-69642BB3397A}"/>
              </a:ext>
            </a:extLst>
          </p:cNvPr>
          <p:cNvSpPr/>
          <p:nvPr/>
        </p:nvSpPr>
        <p:spPr>
          <a:xfrm>
            <a:off x="8581977" y="1434357"/>
            <a:ext cx="8851357" cy="7012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Social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Buzz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a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fast-growing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technology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unicorn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that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needs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adapt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quickly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its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global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scale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.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Accenture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has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begun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a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3-month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POC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focusing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on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these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tasks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: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An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Audit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of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social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buzz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’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s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big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data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practice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Recommendation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for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a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successful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IPO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Analysis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find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Social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Buzz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’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s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top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5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most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popular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categories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of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</a:rPr>
              <a:t>count</a:t>
            </a:r>
            <a:r>
              <a:rPr lang="en-IN" sz="3200" dirty="0">
                <a:solidFill>
                  <a:srgbClr val="000000"/>
                </a:solidFill>
                <a:effectLst/>
                <a:latin typeface="+mj-lt"/>
                <a:cs typeface="Arial Hebrew Scholar" pitchFamily="2" charset="-79"/>
              </a:rPr>
              <a:t>.</a:t>
            </a:r>
            <a:endParaRPr lang="en-IN" sz="3200" dirty="0">
              <a:solidFill>
                <a:srgbClr val="000000"/>
              </a:solidFill>
              <a:effectLst/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8D568D3-AE53-9C48-AB41-8C06541F9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88895"/>
              </p:ext>
            </p:extLst>
          </p:nvPr>
        </p:nvGraphicFramePr>
        <p:xfrm>
          <a:off x="2907802" y="2191027"/>
          <a:ext cx="14090497" cy="645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4CB9EE7-A606-CD31-0605-570AE8BA8858}"/>
              </a:ext>
            </a:extLst>
          </p:cNvPr>
          <p:cNvSpPr txBox="1"/>
          <p:nvPr/>
        </p:nvSpPr>
        <p:spPr>
          <a:xfrm>
            <a:off x="6400800" y="1235214"/>
            <a:ext cx="73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A100FF"/>
                </a:solidFill>
              </a:rPr>
              <a:t>REACTIONS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60062" y="4307620"/>
            <a:ext cx="5677467" cy="2364258"/>
            <a:chOff x="0" y="-152029"/>
            <a:chExt cx="7569956" cy="315234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23083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+mj-lt"/>
                </a:rPr>
                <a:t>Food </a:t>
              </a:r>
              <a:r>
                <a:rPr lang="en-IN" sz="2400" dirty="0">
                  <a:latin typeface="+mj-lt"/>
                </a:rPr>
                <a:t>is a common theme among the top five categories, with Healthy Eating ranking highest after Animals. This suggests that your user base has a strong interest in food-related topics.</a:t>
              </a:r>
              <a:r>
                <a:rPr lang="en-US" sz="2400" spc="-19" dirty="0">
                  <a:solidFill>
                    <a:srgbClr val="000000"/>
                  </a:solidFill>
                  <a:latin typeface="+mj-lt"/>
                </a:rPr>
                <a:t>.</a:t>
              </a: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152029"/>
              <a:ext cx="7569956" cy="516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200" spc="-21" dirty="0">
                  <a:solidFill>
                    <a:srgbClr val="000000"/>
                  </a:solidFill>
                  <a:latin typeface="+mj-lt"/>
                </a:rPr>
                <a:t>INSIGHT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8710"/>
            <a:chOff x="0" y="-47625"/>
            <a:chExt cx="7569956" cy="1171614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1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66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694BC852-3F9B-C5A7-0CF7-980300C2C559}"/>
              </a:ext>
            </a:extLst>
          </p:cNvPr>
          <p:cNvGrpSpPr/>
          <p:nvPr/>
        </p:nvGrpSpPr>
        <p:grpSpPr>
          <a:xfrm>
            <a:off x="11581833" y="1677117"/>
            <a:ext cx="5677467" cy="1671762"/>
            <a:chOff x="0" y="-152029"/>
            <a:chExt cx="7569956" cy="2229015"/>
          </a:xfrm>
        </p:grpSpPr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57D1E60E-E0ED-585D-AD47-077A7A5088F7}"/>
                </a:ext>
              </a:extLst>
            </p:cNvPr>
            <p:cNvSpPr txBox="1"/>
            <p:nvPr/>
          </p:nvSpPr>
          <p:spPr>
            <a:xfrm>
              <a:off x="0" y="691990"/>
              <a:ext cx="7569956" cy="1384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+mj-lt"/>
                </a:rPr>
                <a:t>“Animals” is the most loved category followed by  “Science” and “Healthy Eating” which are equally liked by the  users.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B837319C-9F0B-EF20-8A8B-510CE9AE520C}"/>
                </a:ext>
              </a:extLst>
            </p:cNvPr>
            <p:cNvSpPr txBox="1"/>
            <p:nvPr/>
          </p:nvSpPr>
          <p:spPr>
            <a:xfrm>
              <a:off x="0" y="-152029"/>
              <a:ext cx="7569956" cy="516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200" spc="-21" dirty="0">
                  <a:solidFill>
                    <a:srgbClr val="000000"/>
                  </a:solidFill>
                  <a:latin typeface="+mj-lt"/>
                </a:rPr>
                <a:t>ANALYSIS</a:t>
              </a:r>
            </a:p>
          </p:txBody>
        </p:sp>
      </p:grpSp>
      <p:grpSp>
        <p:nvGrpSpPr>
          <p:cNvPr id="28" name="Group 11">
            <a:extLst>
              <a:ext uri="{FF2B5EF4-FFF2-40B4-BE49-F238E27FC236}">
                <a16:creationId xmlns:a16="http://schemas.microsoft.com/office/drawing/2014/main" id="{0A073659-EC0B-BCF9-5D68-DEC9BABFCB14}"/>
              </a:ext>
            </a:extLst>
          </p:cNvPr>
          <p:cNvGrpSpPr/>
          <p:nvPr/>
        </p:nvGrpSpPr>
        <p:grpSpPr>
          <a:xfrm>
            <a:off x="11560061" y="7303647"/>
            <a:ext cx="5677467" cy="2018009"/>
            <a:chOff x="0" y="-152029"/>
            <a:chExt cx="7569956" cy="2690677"/>
          </a:xfrm>
        </p:grpSpPr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72A3244E-4CD9-7DC4-80A5-726FB17D2BF3}"/>
                </a:ext>
              </a:extLst>
            </p:cNvPr>
            <p:cNvSpPr txBox="1"/>
            <p:nvPr/>
          </p:nvSpPr>
          <p:spPr>
            <a:xfrm>
              <a:off x="0" y="691989"/>
              <a:ext cx="7569956" cy="1846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IN" sz="2400" dirty="0">
                  <a:latin typeface="+mj-lt"/>
                </a:rPr>
                <a:t>This ad-hoc analysis provides valuable insights, but it's time to scale the analysis to a larger production level for real-time understanding of your business.</a:t>
              </a:r>
              <a:endParaRPr lang="en-US" sz="2400" spc="-19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2A187C89-E019-5286-BCD0-4112350E656A}"/>
                </a:ext>
              </a:extLst>
            </p:cNvPr>
            <p:cNvSpPr txBox="1"/>
            <p:nvPr/>
          </p:nvSpPr>
          <p:spPr>
            <a:xfrm>
              <a:off x="0" y="-152029"/>
              <a:ext cx="7569956" cy="516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200" spc="-21" dirty="0">
                  <a:solidFill>
                    <a:srgbClr val="000000"/>
                  </a:solidFill>
                  <a:latin typeface="+mj-lt"/>
                </a:rPr>
                <a:t>NEXT STEPS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1121" y="5490780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9891546" cy="9474694"/>
            <a:chOff x="0" y="0"/>
            <a:chExt cx="13188729" cy="126329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2" y="10025441"/>
              <a:ext cx="2803747" cy="2607484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9815480" y="971435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Agenda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73A3CB5-325D-0FB5-A4B3-03F401976912}"/>
              </a:ext>
            </a:extLst>
          </p:cNvPr>
          <p:cNvGrpSpPr/>
          <p:nvPr/>
        </p:nvGrpSpPr>
        <p:grpSpPr>
          <a:xfrm>
            <a:off x="1572195" y="340169"/>
            <a:ext cx="2013609" cy="1781248"/>
            <a:chOff x="1846822" y="924339"/>
            <a:chExt cx="2013609" cy="1781248"/>
          </a:xfrm>
        </p:grpSpPr>
        <p:grpSp>
          <p:nvGrpSpPr>
            <p:cNvPr id="13" name="Group 13"/>
            <p:cNvGrpSpPr/>
            <p:nvPr/>
          </p:nvGrpSpPr>
          <p:grpSpPr>
            <a:xfrm>
              <a:off x="1846822" y="924339"/>
              <a:ext cx="1854962" cy="1781248"/>
              <a:chOff x="0" y="0"/>
              <a:chExt cx="2473282" cy="2374997"/>
            </a:xfrm>
          </p:grpSpPr>
          <p:grpSp>
            <p:nvGrpSpPr>
              <p:cNvPr id="14" name="Group 14"/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15" name="Freeform 15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16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sp>
          <p:nvSpPr>
            <p:cNvPr id="34" name="TextBox 34"/>
            <p:cNvSpPr txBox="1"/>
            <p:nvPr/>
          </p:nvSpPr>
          <p:spPr>
            <a:xfrm>
              <a:off x="2630944" y="1372359"/>
              <a:ext cx="1229487" cy="950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7192" spc="-640" dirty="0">
                  <a:solidFill>
                    <a:srgbClr val="FFFFFF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4D7532-76E7-AB3D-5E13-4BCF4A86C98C}"/>
              </a:ext>
            </a:extLst>
          </p:cNvPr>
          <p:cNvGrpSpPr/>
          <p:nvPr/>
        </p:nvGrpSpPr>
        <p:grpSpPr>
          <a:xfrm>
            <a:off x="3041541" y="1945617"/>
            <a:ext cx="2005379" cy="1781248"/>
            <a:chOff x="3758754" y="2639980"/>
            <a:chExt cx="2005379" cy="1781248"/>
          </a:xfrm>
        </p:grpSpPr>
        <p:grpSp>
          <p:nvGrpSpPr>
            <p:cNvPr id="17" name="Group 17"/>
            <p:cNvGrpSpPr/>
            <p:nvPr/>
          </p:nvGrpSpPr>
          <p:grpSpPr>
            <a:xfrm>
              <a:off x="3758754" y="2639980"/>
              <a:ext cx="1854962" cy="1781248"/>
              <a:chOff x="0" y="0"/>
              <a:chExt cx="2473282" cy="2374997"/>
            </a:xfrm>
          </p:grpSpPr>
          <p:grpSp>
            <p:nvGrpSpPr>
              <p:cNvPr id="18" name="Group 18"/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19" name="Freeform 19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20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sp>
          <p:nvSpPr>
            <p:cNvPr id="35" name="TextBox 35"/>
            <p:cNvSpPr txBox="1"/>
            <p:nvPr/>
          </p:nvSpPr>
          <p:spPr>
            <a:xfrm>
              <a:off x="4534646" y="2984043"/>
              <a:ext cx="1229487" cy="950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7192" spc="-640" dirty="0">
                  <a:solidFill>
                    <a:srgbClr val="FFFFFF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B6E932-A6A1-F497-FCBE-0A285E49A598}"/>
              </a:ext>
            </a:extLst>
          </p:cNvPr>
          <p:cNvGrpSpPr/>
          <p:nvPr/>
        </p:nvGrpSpPr>
        <p:grpSpPr>
          <a:xfrm>
            <a:off x="7777060" y="6986210"/>
            <a:ext cx="1854962" cy="1781248"/>
            <a:chOff x="7777060" y="6986210"/>
            <a:chExt cx="1854962" cy="1781248"/>
          </a:xfrm>
        </p:grpSpPr>
        <p:grpSp>
          <p:nvGrpSpPr>
            <p:cNvPr id="29" name="Group 29"/>
            <p:cNvGrpSpPr/>
            <p:nvPr/>
          </p:nvGrpSpPr>
          <p:grpSpPr>
            <a:xfrm>
              <a:off x="7777060" y="6986210"/>
              <a:ext cx="1854962" cy="1781248"/>
              <a:chOff x="0" y="0"/>
              <a:chExt cx="2473282" cy="2374997"/>
            </a:xfrm>
          </p:grpSpPr>
          <p:grpSp>
            <p:nvGrpSpPr>
              <p:cNvPr id="30" name="Group 30"/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31" name="Freeform 31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32" name="Picture 3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sp>
          <p:nvSpPr>
            <p:cNvPr id="36" name="TextBox 36"/>
            <p:cNvSpPr txBox="1"/>
            <p:nvPr/>
          </p:nvSpPr>
          <p:spPr>
            <a:xfrm>
              <a:off x="8594638" y="7333869"/>
              <a:ext cx="722053" cy="9500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7192" spc="-640" dirty="0">
                  <a:solidFill>
                    <a:srgbClr val="FFFFFF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205EC1-22C7-BFEA-320F-517CBCEE52DC}"/>
              </a:ext>
            </a:extLst>
          </p:cNvPr>
          <p:cNvGrpSpPr/>
          <p:nvPr/>
        </p:nvGrpSpPr>
        <p:grpSpPr>
          <a:xfrm>
            <a:off x="6320263" y="5464294"/>
            <a:ext cx="1953887" cy="1781248"/>
            <a:chOff x="7469480" y="5864156"/>
            <a:chExt cx="1953887" cy="1781248"/>
          </a:xfrm>
        </p:grpSpPr>
        <p:grpSp>
          <p:nvGrpSpPr>
            <p:cNvPr id="25" name="Group 25"/>
            <p:cNvGrpSpPr/>
            <p:nvPr/>
          </p:nvGrpSpPr>
          <p:grpSpPr>
            <a:xfrm>
              <a:off x="7469480" y="5864156"/>
              <a:ext cx="1854962" cy="1781248"/>
              <a:chOff x="0" y="0"/>
              <a:chExt cx="2473282" cy="2374997"/>
            </a:xfrm>
          </p:grpSpPr>
          <p:grpSp>
            <p:nvGrpSpPr>
              <p:cNvPr id="26" name="Group 26"/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27" name="Freeform 27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28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sp>
          <p:nvSpPr>
            <p:cNvPr id="37" name="TextBox 37"/>
            <p:cNvSpPr txBox="1"/>
            <p:nvPr/>
          </p:nvSpPr>
          <p:spPr>
            <a:xfrm>
              <a:off x="8193880" y="6204766"/>
              <a:ext cx="1229487" cy="950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7192" spc="-640" dirty="0">
                  <a:solidFill>
                    <a:srgbClr val="FFFFFF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0CBE90-47B6-9CE8-2BCF-60076756EAE1}"/>
              </a:ext>
            </a:extLst>
          </p:cNvPr>
          <p:cNvGrpSpPr/>
          <p:nvPr/>
        </p:nvGrpSpPr>
        <p:grpSpPr>
          <a:xfrm>
            <a:off x="4565865" y="3834517"/>
            <a:ext cx="2012120" cy="1781248"/>
            <a:chOff x="5614117" y="4252068"/>
            <a:chExt cx="2012120" cy="1781248"/>
          </a:xfrm>
        </p:grpSpPr>
        <p:grpSp>
          <p:nvGrpSpPr>
            <p:cNvPr id="21" name="Group 21"/>
            <p:cNvGrpSpPr/>
            <p:nvPr/>
          </p:nvGrpSpPr>
          <p:grpSpPr>
            <a:xfrm>
              <a:off x="5614117" y="4252068"/>
              <a:ext cx="1854962" cy="1781248"/>
              <a:chOff x="0" y="0"/>
              <a:chExt cx="2473282" cy="2374997"/>
            </a:xfrm>
          </p:grpSpPr>
          <p:grpSp>
            <p:nvGrpSpPr>
              <p:cNvPr id="22" name="Group 22"/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23" name="Freeform 23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24" name="Picture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sp>
          <p:nvSpPr>
            <p:cNvPr id="38" name="TextBox 38"/>
            <p:cNvSpPr txBox="1"/>
            <p:nvPr/>
          </p:nvSpPr>
          <p:spPr>
            <a:xfrm>
              <a:off x="6396750" y="4605252"/>
              <a:ext cx="1229487" cy="950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7192" spc="-640" dirty="0">
                  <a:solidFill>
                    <a:srgbClr val="FFFFFF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BCBDA4B-CFF2-53D5-5B4D-0496A16CD16A}"/>
              </a:ext>
            </a:extLst>
          </p:cNvPr>
          <p:cNvSpPr txBox="1"/>
          <p:nvPr/>
        </p:nvSpPr>
        <p:spPr>
          <a:xfrm>
            <a:off x="3758754" y="667227"/>
            <a:ext cx="250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Project Recap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C37BD-822D-D9AE-B8D7-C8BA97119C52}"/>
              </a:ext>
            </a:extLst>
          </p:cNvPr>
          <p:cNvSpPr txBox="1"/>
          <p:nvPr/>
        </p:nvSpPr>
        <p:spPr>
          <a:xfrm>
            <a:off x="5409233" y="2157970"/>
            <a:ext cx="162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Problem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6D1CA-06D8-6BB1-35E8-52671DB145F5}"/>
              </a:ext>
            </a:extLst>
          </p:cNvPr>
          <p:cNvSpPr txBox="1"/>
          <p:nvPr/>
        </p:nvSpPr>
        <p:spPr>
          <a:xfrm>
            <a:off x="6830751" y="4049879"/>
            <a:ext cx="273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Analytics Team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9246B0-47D0-F9EA-37C5-78A5F647F1B2}"/>
              </a:ext>
            </a:extLst>
          </p:cNvPr>
          <p:cNvSpPr txBox="1"/>
          <p:nvPr/>
        </p:nvSpPr>
        <p:spPr>
          <a:xfrm>
            <a:off x="8601610" y="5652347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Process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673830-52E9-1254-CCDF-305F977DCA67}"/>
              </a:ext>
            </a:extLst>
          </p:cNvPr>
          <p:cNvSpPr txBox="1"/>
          <p:nvPr/>
        </p:nvSpPr>
        <p:spPr>
          <a:xfrm>
            <a:off x="10097622" y="7118717"/>
            <a:ext cx="133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Insight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5C245A-440B-B884-CCDE-BE761BFB85F3}"/>
              </a:ext>
            </a:extLst>
          </p:cNvPr>
          <p:cNvGrpSpPr/>
          <p:nvPr/>
        </p:nvGrpSpPr>
        <p:grpSpPr>
          <a:xfrm>
            <a:off x="9608887" y="8473308"/>
            <a:ext cx="1854962" cy="1781248"/>
            <a:chOff x="12349161" y="8490131"/>
            <a:chExt cx="1854962" cy="1781248"/>
          </a:xfrm>
        </p:grpSpPr>
        <p:grpSp>
          <p:nvGrpSpPr>
            <p:cNvPr id="48" name="Group 29">
              <a:extLst>
                <a:ext uri="{FF2B5EF4-FFF2-40B4-BE49-F238E27FC236}">
                  <a16:creationId xmlns:a16="http://schemas.microsoft.com/office/drawing/2014/main" id="{312E83F1-B75D-01CB-7F58-586E69DF747D}"/>
                </a:ext>
              </a:extLst>
            </p:cNvPr>
            <p:cNvGrpSpPr/>
            <p:nvPr/>
          </p:nvGrpSpPr>
          <p:grpSpPr>
            <a:xfrm>
              <a:off x="12349161" y="8490131"/>
              <a:ext cx="1854962" cy="1781248"/>
              <a:chOff x="0" y="0"/>
              <a:chExt cx="2473282" cy="2374997"/>
            </a:xfrm>
          </p:grpSpPr>
          <p:grpSp>
            <p:nvGrpSpPr>
              <p:cNvPr id="49" name="Group 30">
                <a:extLst>
                  <a:ext uri="{FF2B5EF4-FFF2-40B4-BE49-F238E27FC236}">
                    <a16:creationId xmlns:a16="http://schemas.microsoft.com/office/drawing/2014/main" id="{D2BE875D-67AB-F104-3E6F-BA4E037C9E0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51" name="Freeform 31">
                  <a:extLst>
                    <a:ext uri="{FF2B5EF4-FFF2-40B4-BE49-F238E27FC236}">
                      <a16:creationId xmlns:a16="http://schemas.microsoft.com/office/drawing/2014/main" id="{74314BFE-7D03-200A-2757-0F2CF730C6C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50" name="Picture 32">
                <a:extLst>
                  <a:ext uri="{FF2B5EF4-FFF2-40B4-BE49-F238E27FC236}">
                    <a16:creationId xmlns:a16="http://schemas.microsoft.com/office/drawing/2014/main" id="{16CEDBBB-BA55-EC8A-6187-476E7AA21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sp>
          <p:nvSpPr>
            <p:cNvPr id="52" name="TextBox 36">
              <a:extLst>
                <a:ext uri="{FF2B5EF4-FFF2-40B4-BE49-F238E27FC236}">
                  <a16:creationId xmlns:a16="http://schemas.microsoft.com/office/drawing/2014/main" id="{7628D8A2-4B3D-65EB-B24A-0B8F48210124}"/>
                </a:ext>
              </a:extLst>
            </p:cNvPr>
            <p:cNvSpPr txBox="1"/>
            <p:nvPr/>
          </p:nvSpPr>
          <p:spPr>
            <a:xfrm>
              <a:off x="13132542" y="8842507"/>
              <a:ext cx="740944" cy="9500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7192" spc="-640" dirty="0">
                  <a:solidFill>
                    <a:srgbClr val="FFFFFF"/>
                  </a:solidFill>
                  <a:latin typeface="+mj-lt"/>
                </a:rPr>
                <a:t>6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BDD6C88-96EC-A932-0B00-57B156D0E727}"/>
              </a:ext>
            </a:extLst>
          </p:cNvPr>
          <p:cNvSpPr txBox="1"/>
          <p:nvPr/>
        </p:nvSpPr>
        <p:spPr>
          <a:xfrm>
            <a:off x="11815453" y="8907619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465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75256" y="406152"/>
            <a:ext cx="9002544" cy="1637313"/>
            <a:chOff x="-46521" y="0"/>
            <a:chExt cx="11611112" cy="203679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46521" y="1604793"/>
              <a:ext cx="11564591" cy="431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262" y="376802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7E6D9A-CCE1-1E3D-69BF-72C71717825E}"/>
              </a:ext>
            </a:extLst>
          </p:cNvPr>
          <p:cNvGrpSpPr/>
          <p:nvPr/>
        </p:nvGrpSpPr>
        <p:grpSpPr>
          <a:xfrm>
            <a:off x="2971050" y="2690726"/>
            <a:ext cx="3545508" cy="3370302"/>
            <a:chOff x="2971050" y="2690726"/>
            <a:chExt cx="3545508" cy="3370302"/>
          </a:xfrm>
        </p:grpSpPr>
        <p:grpSp>
          <p:nvGrpSpPr>
            <p:cNvPr id="22" name="Group 5">
              <a:extLst>
                <a:ext uri="{FF2B5EF4-FFF2-40B4-BE49-F238E27FC236}">
                  <a16:creationId xmlns:a16="http://schemas.microsoft.com/office/drawing/2014/main" id="{C6AA9CD9-7235-4391-BD95-92659D73D72F}"/>
                </a:ext>
              </a:extLst>
            </p:cNvPr>
            <p:cNvGrpSpPr/>
            <p:nvPr/>
          </p:nvGrpSpPr>
          <p:grpSpPr>
            <a:xfrm>
              <a:off x="2971050" y="2690726"/>
              <a:ext cx="3545508" cy="3370302"/>
              <a:chOff x="0" y="0"/>
              <a:chExt cx="4727344" cy="4493736"/>
            </a:xfrm>
          </p:grpSpPr>
          <p:grpSp>
            <p:nvGrpSpPr>
              <p:cNvPr id="23" name="Group 6">
                <a:extLst>
                  <a:ext uri="{FF2B5EF4-FFF2-40B4-BE49-F238E27FC236}">
                    <a16:creationId xmlns:a16="http://schemas.microsoft.com/office/drawing/2014/main" id="{31367E43-0F0E-6568-CA70-D12C85B94B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4072" y="410464"/>
                <a:ext cx="4083272" cy="4083272"/>
                <a:chOff x="0" y="0"/>
                <a:chExt cx="6350000" cy="6350000"/>
              </a:xfrm>
            </p:grpSpPr>
            <p:sp>
              <p:nvSpPr>
                <p:cNvPr id="25" name="Freeform 7">
                  <a:extLst>
                    <a:ext uri="{FF2B5EF4-FFF2-40B4-BE49-F238E27FC236}">
                      <a16:creationId xmlns:a16="http://schemas.microsoft.com/office/drawing/2014/main" id="{A988CDA6-D726-1404-A0D0-0A5D863789B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A100FF"/>
                </a:solidFill>
              </p:spPr>
            </p:sp>
          </p:grpSp>
          <p:pic>
            <p:nvPicPr>
              <p:cNvPr id="24" name="Picture 8">
                <a:extLst>
                  <a:ext uri="{FF2B5EF4-FFF2-40B4-BE49-F238E27FC236}">
                    <a16:creationId xmlns:a16="http://schemas.microsoft.com/office/drawing/2014/main" id="{94551F96-A8CD-B109-D16F-5E91E5E4C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>
                <a:off x="0" y="0"/>
                <a:ext cx="4084800" cy="4093508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08ECC6-59B1-EE56-529D-571BFC4FD511}"/>
                </a:ext>
              </a:extLst>
            </p:cNvPr>
            <p:cNvSpPr txBox="1"/>
            <p:nvPr/>
          </p:nvSpPr>
          <p:spPr>
            <a:xfrm>
              <a:off x="3077539" y="3945341"/>
              <a:ext cx="27985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A100FF"/>
                  </a:solidFill>
                </a:rPr>
                <a:t>Project Recap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152C4A-3936-5A24-5FED-EFB7B1A821A1}"/>
              </a:ext>
            </a:extLst>
          </p:cNvPr>
          <p:cNvGrpSpPr/>
          <p:nvPr/>
        </p:nvGrpSpPr>
        <p:grpSpPr>
          <a:xfrm>
            <a:off x="8358493" y="2839207"/>
            <a:ext cx="3545508" cy="3370302"/>
            <a:chOff x="8358493" y="2839207"/>
            <a:chExt cx="3545508" cy="3370302"/>
          </a:xfrm>
        </p:grpSpPr>
        <p:grpSp>
          <p:nvGrpSpPr>
            <p:cNvPr id="5" name="Group 5"/>
            <p:cNvGrpSpPr/>
            <p:nvPr/>
          </p:nvGrpSpPr>
          <p:grpSpPr>
            <a:xfrm>
              <a:off x="8358493" y="2839207"/>
              <a:ext cx="3545508" cy="3370302"/>
              <a:chOff x="0" y="0"/>
              <a:chExt cx="4727344" cy="4493736"/>
            </a:xfrm>
          </p:grpSpPr>
          <p:grpSp>
            <p:nvGrpSpPr>
              <p:cNvPr id="6" name="Group 6"/>
              <p:cNvGrpSpPr>
                <a:grpSpLocks noChangeAspect="1"/>
              </p:cNvGrpSpPr>
              <p:nvPr/>
            </p:nvGrpSpPr>
            <p:grpSpPr>
              <a:xfrm>
                <a:off x="644072" y="410464"/>
                <a:ext cx="4083272" cy="4083272"/>
                <a:chOff x="0" y="0"/>
                <a:chExt cx="6350000" cy="6350000"/>
              </a:xfrm>
            </p:grpSpPr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A100FF"/>
                </a:solidFill>
              </p:spPr>
            </p:sp>
          </p:grpSp>
          <p:pic>
            <p:nvPicPr>
              <p:cNvPr id="8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>
                <a:off x="0" y="0"/>
                <a:ext cx="4083272" cy="4091977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36ED52-B5A0-21B0-7990-012B81126733}"/>
                </a:ext>
              </a:extLst>
            </p:cNvPr>
            <p:cNvSpPr txBox="1"/>
            <p:nvPr/>
          </p:nvSpPr>
          <p:spPr>
            <a:xfrm>
              <a:off x="8953366" y="3913723"/>
              <a:ext cx="1806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A100FF"/>
                  </a:solidFill>
                </a:rPr>
                <a:t>Problem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38B077-B958-DE94-1B77-646C5419DAEC}"/>
              </a:ext>
            </a:extLst>
          </p:cNvPr>
          <p:cNvGrpSpPr/>
          <p:nvPr/>
        </p:nvGrpSpPr>
        <p:grpSpPr>
          <a:xfrm>
            <a:off x="3276600" y="6697403"/>
            <a:ext cx="3545508" cy="3370302"/>
            <a:chOff x="3276600" y="6697403"/>
            <a:chExt cx="3545508" cy="3370302"/>
          </a:xfrm>
        </p:grpSpPr>
        <p:grpSp>
          <p:nvGrpSpPr>
            <p:cNvPr id="26" name="Group 5">
              <a:extLst>
                <a:ext uri="{FF2B5EF4-FFF2-40B4-BE49-F238E27FC236}">
                  <a16:creationId xmlns:a16="http://schemas.microsoft.com/office/drawing/2014/main" id="{B79F89B9-15E9-0B2A-84A5-D34040F12F28}"/>
                </a:ext>
              </a:extLst>
            </p:cNvPr>
            <p:cNvGrpSpPr/>
            <p:nvPr/>
          </p:nvGrpSpPr>
          <p:grpSpPr>
            <a:xfrm>
              <a:off x="3276600" y="6697403"/>
              <a:ext cx="3545508" cy="3370302"/>
              <a:chOff x="0" y="0"/>
              <a:chExt cx="4727344" cy="4493736"/>
            </a:xfrm>
          </p:grpSpPr>
          <p:grpSp>
            <p:nvGrpSpPr>
              <p:cNvPr id="27" name="Group 6">
                <a:extLst>
                  <a:ext uri="{FF2B5EF4-FFF2-40B4-BE49-F238E27FC236}">
                    <a16:creationId xmlns:a16="http://schemas.microsoft.com/office/drawing/2014/main" id="{782C2B53-47FB-5642-2D4E-446A4B7E8C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4072" y="410464"/>
                <a:ext cx="4083272" cy="4083272"/>
                <a:chOff x="0" y="0"/>
                <a:chExt cx="6350000" cy="6350000"/>
              </a:xfrm>
            </p:grpSpPr>
            <p:sp>
              <p:nvSpPr>
                <p:cNvPr id="29" name="Freeform 7">
                  <a:extLst>
                    <a:ext uri="{FF2B5EF4-FFF2-40B4-BE49-F238E27FC236}">
                      <a16:creationId xmlns:a16="http://schemas.microsoft.com/office/drawing/2014/main" id="{3FE7BC6C-A617-615E-A2D5-1B4F7C3F512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A100FF"/>
                </a:solidFill>
              </p:spPr>
            </p:sp>
          </p:grpSp>
          <p:pic>
            <p:nvPicPr>
              <p:cNvPr id="28" name="Picture 8">
                <a:extLst>
                  <a:ext uri="{FF2B5EF4-FFF2-40B4-BE49-F238E27FC236}">
                    <a16:creationId xmlns:a16="http://schemas.microsoft.com/office/drawing/2014/main" id="{0B70105D-8D60-1414-601E-C3D445442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>
                <a:off x="0" y="0"/>
                <a:ext cx="4083272" cy="4091977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DFFA1A-565C-E8D7-D8DE-8AA98A23C156}"/>
                </a:ext>
              </a:extLst>
            </p:cNvPr>
            <p:cNvSpPr txBox="1"/>
            <p:nvPr/>
          </p:nvSpPr>
          <p:spPr>
            <a:xfrm>
              <a:off x="3759654" y="7908728"/>
              <a:ext cx="16313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A100FF"/>
                  </a:solidFill>
                </a:rPr>
                <a:t>Process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7E3E67-C6F1-057A-33CD-28AAB05926AC}"/>
              </a:ext>
            </a:extLst>
          </p:cNvPr>
          <p:cNvGrpSpPr/>
          <p:nvPr/>
        </p:nvGrpSpPr>
        <p:grpSpPr>
          <a:xfrm>
            <a:off x="9007569" y="6697403"/>
            <a:ext cx="3545508" cy="3370302"/>
            <a:chOff x="9007569" y="6697403"/>
            <a:chExt cx="3545508" cy="3370302"/>
          </a:xfrm>
        </p:grpSpPr>
        <p:grpSp>
          <p:nvGrpSpPr>
            <p:cNvPr id="13" name="Group 13"/>
            <p:cNvGrpSpPr/>
            <p:nvPr/>
          </p:nvGrpSpPr>
          <p:grpSpPr>
            <a:xfrm>
              <a:off x="9007569" y="6697403"/>
              <a:ext cx="3545508" cy="3370302"/>
              <a:chOff x="0" y="0"/>
              <a:chExt cx="4727344" cy="4493736"/>
            </a:xfrm>
          </p:grpSpPr>
          <p:grpSp>
            <p:nvGrpSpPr>
              <p:cNvPr id="14" name="Group 14"/>
              <p:cNvGrpSpPr>
                <a:grpSpLocks noChangeAspect="1"/>
              </p:cNvGrpSpPr>
              <p:nvPr/>
            </p:nvGrpSpPr>
            <p:grpSpPr>
              <a:xfrm>
                <a:off x="644072" y="410464"/>
                <a:ext cx="4083272" cy="4083272"/>
                <a:chOff x="0" y="0"/>
                <a:chExt cx="6350000" cy="6350000"/>
              </a:xfrm>
            </p:grpSpPr>
            <p:sp>
              <p:nvSpPr>
                <p:cNvPr id="15" name="Freeform 15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A100FF"/>
                </a:solidFill>
              </p:spPr>
            </p:sp>
          </p:grpSp>
          <p:pic>
            <p:nvPicPr>
              <p:cNvPr id="16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>
                <a:off x="0" y="0"/>
                <a:ext cx="4083272" cy="4091977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BE9B1-8399-E5AD-6250-640B58605219}"/>
                </a:ext>
              </a:extLst>
            </p:cNvPr>
            <p:cNvSpPr txBox="1"/>
            <p:nvPr/>
          </p:nvSpPr>
          <p:spPr>
            <a:xfrm>
              <a:off x="9723124" y="7889059"/>
              <a:ext cx="1478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A100FF"/>
                  </a:solidFill>
                </a:rPr>
                <a:t>Insight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A9434-2E5B-E0EB-2226-E2FF05585C9B}"/>
              </a:ext>
            </a:extLst>
          </p:cNvPr>
          <p:cNvGrpSpPr/>
          <p:nvPr/>
        </p:nvGrpSpPr>
        <p:grpSpPr>
          <a:xfrm>
            <a:off x="14382454" y="6697403"/>
            <a:ext cx="3545508" cy="3370302"/>
            <a:chOff x="14382454" y="6697403"/>
            <a:chExt cx="3545508" cy="3370302"/>
          </a:xfrm>
        </p:grpSpPr>
        <p:grpSp>
          <p:nvGrpSpPr>
            <p:cNvPr id="9" name="Group 9"/>
            <p:cNvGrpSpPr/>
            <p:nvPr/>
          </p:nvGrpSpPr>
          <p:grpSpPr>
            <a:xfrm>
              <a:off x="14382454" y="6697403"/>
              <a:ext cx="3545508" cy="3370302"/>
              <a:chOff x="0" y="0"/>
              <a:chExt cx="4727344" cy="4493736"/>
            </a:xfrm>
          </p:grpSpPr>
          <p:grpSp>
            <p:nvGrpSpPr>
              <p:cNvPr id="10" name="Group 10"/>
              <p:cNvGrpSpPr>
                <a:grpSpLocks noChangeAspect="1"/>
              </p:cNvGrpSpPr>
              <p:nvPr/>
            </p:nvGrpSpPr>
            <p:grpSpPr>
              <a:xfrm>
                <a:off x="644072" y="410464"/>
                <a:ext cx="4083272" cy="4083272"/>
                <a:chOff x="0" y="0"/>
                <a:chExt cx="6350000" cy="6350000"/>
              </a:xfrm>
            </p:grpSpPr>
            <p:sp>
              <p:nvSpPr>
                <p:cNvPr id="11" name="Freeform 11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A100FF"/>
                </a:solidFill>
              </p:spPr>
            </p:sp>
          </p:grp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>
                <a:off x="0" y="0"/>
                <a:ext cx="4083272" cy="4091977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0DA3E0-FDB8-3C9B-DD0A-90834BC5A6BB}"/>
                </a:ext>
              </a:extLst>
            </p:cNvPr>
            <p:cNvSpPr txBox="1"/>
            <p:nvPr/>
          </p:nvSpPr>
          <p:spPr>
            <a:xfrm>
              <a:off x="14907411" y="7938301"/>
              <a:ext cx="20125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A100FF"/>
                  </a:solidFill>
                </a:rPr>
                <a:t>Summary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FF005A-CCB7-956C-FA57-184CA3227E19}"/>
              </a:ext>
            </a:extLst>
          </p:cNvPr>
          <p:cNvGrpSpPr/>
          <p:nvPr/>
        </p:nvGrpSpPr>
        <p:grpSpPr>
          <a:xfrm>
            <a:off x="13744790" y="2865707"/>
            <a:ext cx="3545508" cy="3370302"/>
            <a:chOff x="8358493" y="2839207"/>
            <a:chExt cx="3545508" cy="3370302"/>
          </a:xfrm>
        </p:grpSpPr>
        <p:grpSp>
          <p:nvGrpSpPr>
            <p:cNvPr id="37" name="Group 5">
              <a:extLst>
                <a:ext uri="{FF2B5EF4-FFF2-40B4-BE49-F238E27FC236}">
                  <a16:creationId xmlns:a16="http://schemas.microsoft.com/office/drawing/2014/main" id="{BBDB522A-1F18-C0DC-E8CF-E1CDF630FCC2}"/>
                </a:ext>
              </a:extLst>
            </p:cNvPr>
            <p:cNvGrpSpPr/>
            <p:nvPr/>
          </p:nvGrpSpPr>
          <p:grpSpPr>
            <a:xfrm>
              <a:off x="8358493" y="2839207"/>
              <a:ext cx="3545508" cy="3370302"/>
              <a:chOff x="0" y="0"/>
              <a:chExt cx="4727344" cy="4493736"/>
            </a:xfrm>
          </p:grpSpPr>
          <p:grpSp>
            <p:nvGrpSpPr>
              <p:cNvPr id="39" name="Group 6">
                <a:extLst>
                  <a:ext uri="{FF2B5EF4-FFF2-40B4-BE49-F238E27FC236}">
                    <a16:creationId xmlns:a16="http://schemas.microsoft.com/office/drawing/2014/main" id="{9C7FAD71-8DD2-3699-3DA8-8B38DAD16B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4072" y="410464"/>
                <a:ext cx="4083272" cy="4083272"/>
                <a:chOff x="0" y="0"/>
                <a:chExt cx="6350000" cy="6350000"/>
              </a:xfrm>
            </p:grpSpPr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AD0EBE78-85ED-6ADE-CAF0-8BC8CAC0DB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A100FF"/>
                </a:solidFill>
              </p:spPr>
            </p:sp>
          </p:grpSp>
          <p:pic>
            <p:nvPicPr>
              <p:cNvPr id="40" name="Picture 8">
                <a:extLst>
                  <a:ext uri="{FF2B5EF4-FFF2-40B4-BE49-F238E27FC236}">
                    <a16:creationId xmlns:a16="http://schemas.microsoft.com/office/drawing/2014/main" id="{7B3C4229-78C5-5922-7F90-E6734F292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>
                <a:off x="0" y="0"/>
                <a:ext cx="4083272" cy="4091977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6F1122-DCBE-6EA7-03BF-195D7BE3C9BC}"/>
                </a:ext>
              </a:extLst>
            </p:cNvPr>
            <p:cNvSpPr txBox="1"/>
            <p:nvPr/>
          </p:nvSpPr>
          <p:spPr>
            <a:xfrm>
              <a:off x="8358494" y="3913723"/>
              <a:ext cx="306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A100FF"/>
                  </a:solidFill>
                </a:rPr>
                <a:t>Analytics Team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023488" y="1609469"/>
            <a:ext cx="11647473" cy="64256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IN" sz="3200" b="1" dirty="0">
                <a:latin typeface="+mj-lt"/>
              </a:rPr>
              <a:t>Objectives for External Expertise:</a:t>
            </a:r>
            <a:endParaRPr lang="en-IN" sz="3200" dirty="0">
              <a:latin typeface="+mj-lt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+mj-lt"/>
              </a:rPr>
              <a:t>Guidance for upcoming IPO.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+mj-lt"/>
              </a:rPr>
              <a:t>Manage current scale without expanding internal resources.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+mj-lt"/>
              </a:rPr>
              <a:t>Learn big data best practices from larger corporations.</a:t>
            </a:r>
          </a:p>
          <a:p>
            <a:pPr lvl="2">
              <a:lnSpc>
                <a:spcPct val="150000"/>
              </a:lnSpc>
            </a:pPr>
            <a:r>
              <a:rPr lang="en-IN" sz="3200" b="1" dirty="0">
                <a:latin typeface="+mj-lt"/>
              </a:rPr>
              <a:t>Initial 3-Month Project:</a:t>
            </a:r>
            <a:r>
              <a:rPr lang="en-IN" sz="3200" dirty="0">
                <a:latin typeface="+mj-lt"/>
              </a:rPr>
              <a:t> Tasks include: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Big data practice audit.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IPO recommendations.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Analysis of top 5 content categories.</a:t>
            </a:r>
          </a:p>
          <a:p>
            <a:pPr lvl="2"/>
            <a:endParaRPr lang="en-US" sz="2800" dirty="0"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9B18EE-703E-49D9-C6E7-4B33E74258D3}"/>
              </a:ext>
            </a:extLst>
          </p:cNvPr>
          <p:cNvGrpSpPr/>
          <p:nvPr/>
        </p:nvGrpSpPr>
        <p:grpSpPr>
          <a:xfrm>
            <a:off x="617040" y="1609470"/>
            <a:ext cx="6062926" cy="6075852"/>
            <a:chOff x="617040" y="1609470"/>
            <a:chExt cx="6062926" cy="6075852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0799999">
              <a:off x="617040" y="1609470"/>
              <a:ext cx="6062926" cy="6075852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603006" y="3479568"/>
              <a:ext cx="4481973" cy="246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spc="-80" dirty="0">
                  <a:solidFill>
                    <a:srgbClr val="FFFFFF"/>
                  </a:solidFill>
                  <a:latin typeface="+mj-lt"/>
                </a:rPr>
                <a:t>Project Recap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1303536" y="12687"/>
            <a:ext cx="12123936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+mj-lt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9674988" y="6904011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72292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487293" y="1348382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+mj-lt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4742492" y="0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1DFD14-955E-D035-BCE6-36A920C926E5}"/>
              </a:ext>
            </a:extLst>
          </p:cNvPr>
          <p:cNvSpPr txBox="1"/>
          <p:nvPr/>
        </p:nvSpPr>
        <p:spPr>
          <a:xfrm>
            <a:off x="2851416" y="4516264"/>
            <a:ext cx="68007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Over 10,000 posts per day</a:t>
            </a:r>
          </a:p>
          <a:p>
            <a:pPr>
              <a:lnSpc>
                <a:spcPct val="200000"/>
              </a:lnSpc>
            </a:pPr>
            <a:r>
              <a:rPr lang="en-AU" sz="3600" dirty="0">
                <a:solidFill>
                  <a:schemeClr val="bg1"/>
                </a:solidFill>
                <a:latin typeface="+mj-lt"/>
              </a:rPr>
              <a:t>36,500,000 pieces of data per year!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1CF5D8-DEB8-6EE8-C8BB-4DAE8426804B}"/>
              </a:ext>
            </a:extLst>
          </p:cNvPr>
          <p:cNvSpPr txBox="1"/>
          <p:nvPr/>
        </p:nvSpPr>
        <p:spPr>
          <a:xfrm>
            <a:off x="2657059" y="6941748"/>
            <a:ext cx="6534875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bg1"/>
                </a:solidFill>
              </a:rPr>
              <a:t>But how to capitalize on such a vast amount of data? Analyse it to identify Social Buzz's top 5 most popular content categories.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1515" y="105083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B7077-F4FF-E2A8-752F-751E0E73CB11}"/>
              </a:ext>
            </a:extLst>
          </p:cNvPr>
          <p:cNvSpPr txBox="1"/>
          <p:nvPr/>
        </p:nvSpPr>
        <p:spPr>
          <a:xfrm>
            <a:off x="13981007" y="1390028"/>
            <a:ext cx="4306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Anthony Peterson</a:t>
            </a:r>
            <a:br>
              <a:rPr lang="en-US" sz="4000" dirty="0">
                <a:latin typeface="+mj-lt"/>
              </a:rPr>
            </a:br>
            <a:r>
              <a:rPr lang="en-US" sz="3600" dirty="0">
                <a:latin typeface="+mj-lt"/>
              </a:rPr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F9FFA-A32B-6E5C-0810-9C85BDE98BF0}"/>
              </a:ext>
            </a:extLst>
          </p:cNvPr>
          <p:cNvSpPr txBox="1"/>
          <p:nvPr/>
        </p:nvSpPr>
        <p:spPr>
          <a:xfrm>
            <a:off x="13981007" y="4291610"/>
            <a:ext cx="43069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Marcos </a:t>
            </a:r>
            <a:r>
              <a:rPr lang="en-US" sz="4000" b="1" dirty="0" err="1">
                <a:latin typeface="+mj-lt"/>
              </a:rPr>
              <a:t>Rompton</a:t>
            </a:r>
            <a:br>
              <a:rPr lang="en-US" sz="4000" dirty="0">
                <a:latin typeface="+mj-lt"/>
              </a:rPr>
            </a:br>
            <a:r>
              <a:rPr lang="en-US" sz="3600" dirty="0">
                <a:latin typeface="+mj-lt"/>
              </a:rPr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1B713-3C72-FE06-46E2-36D3C800FECB}"/>
              </a:ext>
            </a:extLst>
          </p:cNvPr>
          <p:cNvSpPr txBox="1"/>
          <p:nvPr/>
        </p:nvSpPr>
        <p:spPr>
          <a:xfrm>
            <a:off x="13948884" y="7081091"/>
            <a:ext cx="43069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Ramandeep Kaur</a:t>
            </a:r>
            <a:br>
              <a:rPr lang="en-US" sz="4000" dirty="0">
                <a:latin typeface="+mj-lt"/>
              </a:rPr>
            </a:br>
            <a:r>
              <a:rPr lang="en-US" sz="3600" dirty="0">
                <a:latin typeface="+mj-lt"/>
              </a:rPr>
              <a:t>Data Analyst</a:t>
            </a:r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797ADB97-702B-3F77-F132-4332DAA74864}"/>
              </a:ext>
            </a:extLst>
          </p:cNvPr>
          <p:cNvSpPr/>
          <p:nvPr/>
        </p:nvSpPr>
        <p:spPr>
          <a:xfrm>
            <a:off x="11348727" y="685754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542159" h="6244242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BAFF"/>
            </a:solidFill>
          </a:ln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1380852" y="689318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CBDA4B-CFF2-53D5-5B4D-0496A16CD16A}"/>
              </a:ext>
            </a:extLst>
          </p:cNvPr>
          <p:cNvSpPr txBox="1"/>
          <p:nvPr/>
        </p:nvSpPr>
        <p:spPr>
          <a:xfrm>
            <a:off x="4211061" y="1263804"/>
            <a:ext cx="358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C37BD-822D-D9AE-B8D7-C8BA97119C52}"/>
              </a:ext>
            </a:extLst>
          </p:cNvPr>
          <p:cNvSpPr txBox="1"/>
          <p:nvPr/>
        </p:nvSpPr>
        <p:spPr>
          <a:xfrm>
            <a:off x="6219146" y="2896622"/>
            <a:ext cx="253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6D1CA-06D8-6BB1-35E8-52671DB145F5}"/>
              </a:ext>
            </a:extLst>
          </p:cNvPr>
          <p:cNvSpPr txBox="1"/>
          <p:nvPr/>
        </p:nvSpPr>
        <p:spPr>
          <a:xfrm>
            <a:off x="8010341" y="4462618"/>
            <a:ext cx="2696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9246B0-47D0-F9EA-37C5-78A5F647F1B2}"/>
              </a:ext>
            </a:extLst>
          </p:cNvPr>
          <p:cNvSpPr txBox="1"/>
          <p:nvPr/>
        </p:nvSpPr>
        <p:spPr>
          <a:xfrm>
            <a:off x="10075012" y="6095031"/>
            <a:ext cx="2464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673830-52E9-1254-CCDF-305F977DCA67}"/>
              </a:ext>
            </a:extLst>
          </p:cNvPr>
          <p:cNvSpPr txBox="1"/>
          <p:nvPr/>
        </p:nvSpPr>
        <p:spPr>
          <a:xfrm>
            <a:off x="11921088" y="7910555"/>
            <a:ext cx="3006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Uncover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247516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9274" y="280029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EFBAEE-58B1-266C-DCFD-63F8B268E393}"/>
              </a:ext>
            </a:extLst>
          </p:cNvPr>
          <p:cNvSpPr txBox="1"/>
          <p:nvPr/>
        </p:nvSpPr>
        <p:spPr>
          <a:xfrm>
            <a:off x="3290235" y="3665344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A100FF"/>
                </a:solidFill>
                <a:latin typeface="+mj-lt"/>
              </a:rPr>
              <a:t>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B9BC4-8B00-98CA-656B-1A7657C114A3}"/>
              </a:ext>
            </a:extLst>
          </p:cNvPr>
          <p:cNvSpPr txBox="1"/>
          <p:nvPr/>
        </p:nvSpPr>
        <p:spPr>
          <a:xfrm>
            <a:off x="1921847" y="5193944"/>
            <a:ext cx="362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F8FDA-7689-2FE2-F82E-2651CEDE04AC}"/>
              </a:ext>
            </a:extLst>
          </p:cNvPr>
          <p:cNvSpPr txBox="1"/>
          <p:nvPr/>
        </p:nvSpPr>
        <p:spPr>
          <a:xfrm>
            <a:off x="7963844" y="3665344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A100FF"/>
                </a:solidFill>
                <a:latin typeface="+mj-lt"/>
              </a:rPr>
              <a:t>1897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239866-8A9B-F171-AF5E-C27A8F85CD8F}"/>
              </a:ext>
            </a:extLst>
          </p:cNvPr>
          <p:cNvSpPr txBox="1"/>
          <p:nvPr/>
        </p:nvSpPr>
        <p:spPr>
          <a:xfrm>
            <a:off x="12724072" y="3665344"/>
            <a:ext cx="286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A100FF"/>
                </a:solidFill>
                <a:latin typeface="+mj-lt"/>
              </a:rPr>
              <a:t>JANUARY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9BE6A-F124-2261-B584-664CF1D97CD9}"/>
              </a:ext>
            </a:extLst>
          </p:cNvPr>
          <p:cNvSpPr txBox="1"/>
          <p:nvPr/>
        </p:nvSpPr>
        <p:spPr>
          <a:xfrm>
            <a:off x="7357107" y="4916945"/>
            <a:ext cx="28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Reactions to 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‘Animals’ Post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1F356-437B-8515-93FF-66C7F59CABA3}"/>
              </a:ext>
            </a:extLst>
          </p:cNvPr>
          <p:cNvSpPr txBox="1"/>
          <p:nvPr/>
        </p:nvSpPr>
        <p:spPr>
          <a:xfrm>
            <a:off x="12908097" y="4916945"/>
            <a:ext cx="2496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Month with 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Most Posts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1328828" y="6914864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4727252" y="1176627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3D4926D-2664-2AE2-2092-27669C4ED7D2}"/>
              </a:ext>
            </a:extLst>
          </p:cNvPr>
          <p:cNvSpPr txBox="1"/>
          <p:nvPr/>
        </p:nvSpPr>
        <p:spPr>
          <a:xfrm>
            <a:off x="4495800" y="1502261"/>
            <a:ext cx="10111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A100FF"/>
                </a:solidFill>
              </a:rPr>
              <a:t>Top 5 Categories with Highest Reaction Score</a:t>
            </a:r>
          </a:p>
        </p:txBody>
      </p:sp>
      <p:graphicFrame>
        <p:nvGraphicFramePr>
          <p:cNvPr id="29" name="Chart 28" descr="Chart type: Pie. 'Total Score'&#10;&#10;Description automatically generated">
            <a:extLst>
              <a:ext uri="{FF2B5EF4-FFF2-40B4-BE49-F238E27FC236}">
                <a16:creationId xmlns:a16="http://schemas.microsoft.com/office/drawing/2014/main" id="{B85DEC51-3DDB-BC47-0C3E-2135B99F3B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552157"/>
              </p:ext>
            </p:extLst>
          </p:nvPr>
        </p:nvGraphicFramePr>
        <p:xfrm>
          <a:off x="3858419" y="2803015"/>
          <a:ext cx="10571163" cy="5693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362</Words>
  <Application>Microsoft Macintosh PowerPoint</Application>
  <PresentationFormat>Custom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Singh, Harpreet [EMR/SYSS/PSS/SNG]</cp:lastModifiedBy>
  <cp:revision>37</cp:revision>
  <dcterms:created xsi:type="dcterms:W3CDTF">2006-08-16T00:00:00Z</dcterms:created>
  <dcterms:modified xsi:type="dcterms:W3CDTF">2024-06-15T01:45:28Z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8901aa-f724-46bf-bb4f-aef09392934b_Enabled">
    <vt:lpwstr>true</vt:lpwstr>
  </property>
  <property fmtid="{D5CDD505-2E9C-101B-9397-08002B2CF9AE}" pid="3" name="MSIP_Label_d38901aa-f724-46bf-bb4f-aef09392934b_SetDate">
    <vt:lpwstr>2024-06-08T04:13:30Z</vt:lpwstr>
  </property>
  <property fmtid="{D5CDD505-2E9C-101B-9397-08002B2CF9AE}" pid="4" name="MSIP_Label_d38901aa-f724-46bf-bb4f-aef09392934b_Method">
    <vt:lpwstr>Standard</vt:lpwstr>
  </property>
  <property fmtid="{D5CDD505-2E9C-101B-9397-08002B2CF9AE}" pid="5" name="MSIP_Label_d38901aa-f724-46bf-bb4f-aef09392934b_Name">
    <vt:lpwstr>Internal - No Label</vt:lpwstr>
  </property>
  <property fmtid="{D5CDD505-2E9C-101B-9397-08002B2CF9AE}" pid="6" name="MSIP_Label_d38901aa-f724-46bf-bb4f-aef09392934b_SiteId">
    <vt:lpwstr>eb06985d-06ca-4a17-81da-629ab99f6505</vt:lpwstr>
  </property>
  <property fmtid="{D5CDD505-2E9C-101B-9397-08002B2CF9AE}" pid="7" name="MSIP_Label_d38901aa-f724-46bf-bb4f-aef09392934b_ActionId">
    <vt:lpwstr>bc354555-9d54-452d-a153-f10069dd8ea2</vt:lpwstr>
  </property>
  <property fmtid="{D5CDD505-2E9C-101B-9397-08002B2CF9AE}" pid="8" name="MSIP_Label_d38901aa-f724-46bf-bb4f-aef09392934b_ContentBits">
    <vt:lpwstr>0</vt:lpwstr>
  </property>
</Properties>
</file>