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64412" y="1152734"/>
            <a:ext cx="5243575" cy="1113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37615" marR="5080" indent="-1225550">
              <a:lnSpc>
                <a:spcPct val="137300"/>
              </a:lnSpc>
              <a:spcBef>
                <a:spcPts val="95"/>
              </a:spcBef>
            </a:pPr>
            <a:r>
              <a:rPr dirty="0" spc="10"/>
              <a:t>Mini-Project</a:t>
            </a:r>
            <a:r>
              <a:rPr dirty="0" spc="-55"/>
              <a:t> </a:t>
            </a:r>
            <a:r>
              <a:rPr dirty="0" spc="10"/>
              <a:t>Synopsis</a:t>
            </a:r>
            <a:r>
              <a:rPr dirty="0"/>
              <a:t> </a:t>
            </a:r>
            <a:r>
              <a:rPr dirty="0" spc="10"/>
              <a:t>Stock</a:t>
            </a:r>
            <a:r>
              <a:rPr dirty="0" spc="-100"/>
              <a:t> </a:t>
            </a:r>
            <a:r>
              <a:rPr dirty="0" spc="15"/>
              <a:t>Market </a:t>
            </a:r>
            <a:r>
              <a:rPr dirty="0" u="none" spc="-635"/>
              <a:t> </a:t>
            </a:r>
            <a:r>
              <a:rPr dirty="0" spc="10"/>
              <a:t>Prediction</a:t>
            </a:r>
            <a:r>
              <a:rPr dirty="0" spc="-160"/>
              <a:t> </a:t>
            </a:r>
            <a:r>
              <a:rPr dirty="0" spc="1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4495" y="6131027"/>
            <a:ext cx="2134870" cy="130238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2205"/>
              </a:lnSpc>
              <a:spcBef>
                <a:spcPts val="130"/>
              </a:spcBef>
            </a:pPr>
            <a:r>
              <a:rPr dirty="0" sz="1850" spc="15" b="1">
                <a:latin typeface="Times New Roman"/>
                <a:cs typeface="Times New Roman"/>
              </a:rPr>
              <a:t>Submitted</a:t>
            </a:r>
            <a:r>
              <a:rPr dirty="0" sz="1850" spc="-50" b="1">
                <a:latin typeface="Times New Roman"/>
                <a:cs typeface="Times New Roman"/>
              </a:rPr>
              <a:t> </a:t>
            </a:r>
            <a:r>
              <a:rPr dirty="0" sz="1850" spc="10" b="1">
                <a:latin typeface="Times New Roman"/>
                <a:cs typeface="Times New Roman"/>
              </a:rPr>
              <a:t>To:</a:t>
            </a: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98400"/>
              </a:lnSpc>
              <a:spcBef>
                <a:spcPts val="15"/>
              </a:spcBef>
            </a:pPr>
            <a:r>
              <a:rPr dirty="0" sz="1650" spc="20" b="1">
                <a:latin typeface="Times New Roman"/>
                <a:cs typeface="Times New Roman"/>
              </a:rPr>
              <a:t>Dr. Manoj </a:t>
            </a:r>
            <a:r>
              <a:rPr dirty="0" sz="1650" spc="15" b="1">
                <a:latin typeface="Times New Roman"/>
                <a:cs typeface="Times New Roman"/>
              </a:rPr>
              <a:t>Varshney </a:t>
            </a:r>
            <a:r>
              <a:rPr dirty="0" sz="1650" spc="20" b="1">
                <a:latin typeface="Times New Roman"/>
                <a:cs typeface="Times New Roman"/>
              </a:rPr>
              <a:t> </a:t>
            </a:r>
            <a:r>
              <a:rPr dirty="0" sz="1650" spc="15" b="1">
                <a:latin typeface="Times New Roman"/>
                <a:cs typeface="Times New Roman"/>
              </a:rPr>
              <a:t>Technical Trainer </a:t>
            </a:r>
            <a:r>
              <a:rPr dirty="0" sz="1650" spc="20" b="1">
                <a:latin typeface="Times New Roman"/>
                <a:cs typeface="Times New Roman"/>
              </a:rPr>
              <a:t> </a:t>
            </a:r>
            <a:r>
              <a:rPr dirty="0" sz="1650" spc="15" b="1">
                <a:latin typeface="Times New Roman"/>
                <a:cs typeface="Times New Roman"/>
              </a:rPr>
              <a:t>Training</a:t>
            </a:r>
            <a:r>
              <a:rPr dirty="0" sz="1650" spc="20" b="1">
                <a:latin typeface="Times New Roman"/>
                <a:cs typeface="Times New Roman"/>
              </a:rPr>
              <a:t> </a:t>
            </a:r>
            <a:r>
              <a:rPr dirty="0" sz="1650" spc="15" b="1">
                <a:latin typeface="Times New Roman"/>
                <a:cs typeface="Times New Roman"/>
              </a:rPr>
              <a:t>and </a:t>
            </a:r>
            <a:r>
              <a:rPr dirty="0" sz="1650" spc="20" b="1">
                <a:latin typeface="Times New Roman"/>
                <a:cs typeface="Times New Roman"/>
              </a:rPr>
              <a:t> </a:t>
            </a:r>
            <a:r>
              <a:rPr dirty="0" sz="1650" spc="35" b="1">
                <a:latin typeface="Times New Roman"/>
                <a:cs typeface="Times New Roman"/>
              </a:rPr>
              <a:t>P</a:t>
            </a:r>
            <a:r>
              <a:rPr dirty="0" sz="1650" spc="10" b="1">
                <a:latin typeface="Times New Roman"/>
                <a:cs typeface="Times New Roman"/>
              </a:rPr>
              <a:t>l</a:t>
            </a:r>
            <a:r>
              <a:rPr dirty="0" sz="1650" spc="-5" b="1">
                <a:latin typeface="Times New Roman"/>
                <a:cs typeface="Times New Roman"/>
              </a:rPr>
              <a:t>a</a:t>
            </a:r>
            <a:r>
              <a:rPr dirty="0" sz="1650" spc="25" b="1">
                <a:latin typeface="Times New Roman"/>
                <a:cs typeface="Times New Roman"/>
              </a:rPr>
              <a:t>ce</a:t>
            </a:r>
            <a:r>
              <a:rPr dirty="0" sz="1650" spc="20" b="1">
                <a:latin typeface="Times New Roman"/>
                <a:cs typeface="Times New Roman"/>
              </a:rPr>
              <a:t>me</a:t>
            </a:r>
            <a:r>
              <a:rPr dirty="0" sz="1650" spc="5" b="1">
                <a:latin typeface="Times New Roman"/>
                <a:cs typeface="Times New Roman"/>
              </a:rPr>
              <a:t>n</a:t>
            </a:r>
            <a:r>
              <a:rPr dirty="0" sz="1650" spc="10" b="1">
                <a:latin typeface="Times New Roman"/>
                <a:cs typeface="Times New Roman"/>
              </a:rPr>
              <a:t>t</a:t>
            </a:r>
            <a:r>
              <a:rPr dirty="0" sz="1650" spc="-65" b="1">
                <a:latin typeface="Times New Roman"/>
                <a:cs typeface="Times New Roman"/>
              </a:rPr>
              <a:t> </a:t>
            </a:r>
            <a:r>
              <a:rPr dirty="0" sz="1650" spc="30" b="1">
                <a:latin typeface="Times New Roman"/>
                <a:cs typeface="Times New Roman"/>
              </a:rPr>
              <a:t>De</a:t>
            </a:r>
            <a:r>
              <a:rPr dirty="0" sz="1650" spc="5" b="1">
                <a:latin typeface="Times New Roman"/>
                <a:cs typeface="Times New Roman"/>
              </a:rPr>
              <a:t>p</a:t>
            </a:r>
            <a:r>
              <a:rPr dirty="0" sz="1650" spc="15" b="1">
                <a:latin typeface="Times New Roman"/>
                <a:cs typeface="Times New Roman"/>
              </a:rPr>
              <a:t>art</a:t>
            </a:r>
            <a:r>
              <a:rPr dirty="0" sz="1650" spc="30" b="1">
                <a:latin typeface="Times New Roman"/>
                <a:cs typeface="Times New Roman"/>
              </a:rPr>
              <a:t>me</a:t>
            </a:r>
            <a:r>
              <a:rPr dirty="0" sz="1650" spc="5" b="1">
                <a:latin typeface="Times New Roman"/>
                <a:cs typeface="Times New Roman"/>
              </a:rPr>
              <a:t>n</a:t>
            </a:r>
            <a:r>
              <a:rPr dirty="0" sz="1650" spc="10" b="1">
                <a:latin typeface="Times New Roman"/>
                <a:cs typeface="Times New Roman"/>
              </a:rPr>
              <a:t>t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82056" y="6076881"/>
            <a:ext cx="1946910" cy="850265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850" spc="15" b="1">
                <a:latin typeface="Times New Roman"/>
                <a:cs typeface="Times New Roman"/>
              </a:rPr>
              <a:t>Submitted</a:t>
            </a:r>
            <a:r>
              <a:rPr dirty="0" sz="1850" spc="-65" b="1">
                <a:latin typeface="Times New Roman"/>
                <a:cs typeface="Times New Roman"/>
              </a:rPr>
              <a:t> </a:t>
            </a:r>
            <a:r>
              <a:rPr dirty="0" sz="1850" spc="15" b="1">
                <a:latin typeface="Times New Roman"/>
                <a:cs typeface="Times New Roman"/>
              </a:rPr>
              <a:t>By:</a:t>
            </a:r>
            <a:endParaRPr sz="1850">
              <a:latin typeface="Times New Roman"/>
              <a:cs typeface="Times New Roman"/>
            </a:endParaRPr>
          </a:p>
          <a:p>
            <a:pPr marL="14604">
              <a:lnSpc>
                <a:spcPct val="100000"/>
              </a:lnSpc>
              <a:spcBef>
                <a:spcPts val="320"/>
              </a:spcBef>
            </a:pPr>
            <a:r>
              <a:rPr dirty="0" sz="1300" spc="5" b="1">
                <a:latin typeface="Times New Roman"/>
                <a:cs typeface="Times New Roman"/>
              </a:rPr>
              <a:t>Raman</a:t>
            </a:r>
            <a:r>
              <a:rPr dirty="0" sz="1300" spc="-55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Gupta</a:t>
            </a:r>
            <a:r>
              <a:rPr dirty="0" sz="1300" spc="-25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(201500558)</a:t>
            </a:r>
            <a:endParaRPr sz="1300">
              <a:latin typeface="Times New Roman"/>
              <a:cs typeface="Times New Roman"/>
            </a:endParaRPr>
          </a:p>
          <a:p>
            <a:pPr marL="14604">
              <a:lnSpc>
                <a:spcPct val="100000"/>
              </a:lnSpc>
              <a:spcBef>
                <a:spcPts val="375"/>
              </a:spcBef>
            </a:pPr>
            <a:r>
              <a:rPr dirty="0" sz="1300" spc="5" b="1">
                <a:latin typeface="Times New Roman"/>
                <a:cs typeface="Times New Roman"/>
              </a:rPr>
              <a:t>Kunal</a:t>
            </a:r>
            <a:r>
              <a:rPr dirty="0" sz="1300" spc="-50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Saxena</a:t>
            </a:r>
            <a:r>
              <a:rPr dirty="0" sz="1300" spc="-50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(201500363)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732" y="3334511"/>
            <a:ext cx="4584191" cy="19339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4263" y="982937"/>
            <a:ext cx="4761865" cy="24612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871855">
              <a:lnSpc>
                <a:spcPct val="100000"/>
              </a:lnSpc>
              <a:spcBef>
                <a:spcPts val="110"/>
              </a:spcBef>
            </a:pPr>
            <a:r>
              <a:rPr dirty="0" u="heavy" sz="205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REFERENCES</a:t>
            </a:r>
            <a:endParaRPr sz="2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50" spc="10">
                <a:latin typeface="Times New Roman"/>
                <a:cs typeface="Times New Roman"/>
              </a:rPr>
              <a:t>Faculty</a:t>
            </a:r>
            <a:r>
              <a:rPr dirty="0" sz="1850" spc="-60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Guidelines:</a:t>
            </a: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ts val="2160"/>
              </a:lnSpc>
              <a:spcBef>
                <a:spcPts val="1370"/>
              </a:spcBef>
            </a:pPr>
            <a:r>
              <a:rPr dirty="0" sz="1850" spc="15">
                <a:latin typeface="Times New Roman"/>
                <a:cs typeface="Times New Roman"/>
              </a:rPr>
              <a:t>Dr.</a:t>
            </a:r>
            <a:r>
              <a:rPr dirty="0" sz="1850" spc="-1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Manoj</a:t>
            </a:r>
            <a:r>
              <a:rPr dirty="0" sz="1850" spc="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Varshney</a:t>
            </a:r>
            <a:r>
              <a:rPr dirty="0" sz="1850" spc="-3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(Technical</a:t>
            </a:r>
            <a:r>
              <a:rPr dirty="0" sz="1850" spc="-10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Trainer,</a:t>
            </a:r>
            <a:r>
              <a:rPr dirty="0" sz="1850" spc="-35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Training </a:t>
            </a:r>
            <a:r>
              <a:rPr dirty="0" sz="1850" spc="-445">
                <a:latin typeface="Times New Roman"/>
                <a:cs typeface="Times New Roman"/>
              </a:rPr>
              <a:t> </a:t>
            </a:r>
            <a:r>
              <a:rPr dirty="0" sz="1850" spc="15">
                <a:latin typeface="Times New Roman"/>
                <a:cs typeface="Times New Roman"/>
              </a:rPr>
              <a:t>and</a:t>
            </a:r>
            <a:r>
              <a:rPr dirty="0" sz="1850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Placement</a:t>
            </a:r>
            <a:r>
              <a:rPr dirty="0" sz="1850" spc="-1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Department,</a:t>
            </a:r>
            <a:r>
              <a:rPr dirty="0" sz="1850" spc="-20">
                <a:latin typeface="Times New Roman"/>
                <a:cs typeface="Times New Roman"/>
              </a:rPr>
              <a:t> </a:t>
            </a:r>
            <a:r>
              <a:rPr dirty="0" sz="1850" spc="15">
                <a:latin typeface="Times New Roman"/>
                <a:cs typeface="Times New Roman"/>
              </a:rPr>
              <a:t>GLA</a:t>
            </a:r>
            <a:r>
              <a:rPr dirty="0" sz="1850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University)</a:t>
            </a: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dirty="0" sz="1850" spc="10">
                <a:latin typeface="Times New Roman"/>
                <a:cs typeface="Times New Roman"/>
              </a:rPr>
              <a:t>GitHub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4263" y="4018763"/>
            <a:ext cx="1644650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50" spc="10">
                <a:latin typeface="Times New Roman"/>
                <a:cs typeface="Times New Roman"/>
              </a:rPr>
              <a:t>Repository</a:t>
            </a:r>
            <a:r>
              <a:rPr dirty="0" sz="1850" spc="-9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Link: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07155" y="4043070"/>
            <a:ext cx="2987675" cy="2832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15">
                <a:latin typeface="Times New Roman"/>
                <a:cs typeface="Times New Roman"/>
              </a:rPr>
              <a:t>https://github.com/ramangupta880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2900" y="816821"/>
            <a:ext cx="1991995" cy="3397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u="heavy" sz="2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DECLARATION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4495" y="1618327"/>
            <a:ext cx="5392420" cy="3192145"/>
          </a:xfrm>
          <a:prstGeom prst="rect">
            <a:avLst/>
          </a:prstGeom>
        </p:spPr>
        <p:txBody>
          <a:bodyPr wrap="square" lIns="0" tIns="26669" rIns="0" bIns="0" rtlCol="0" vert="horz">
            <a:spAutoFit/>
          </a:bodyPr>
          <a:lstStyle/>
          <a:p>
            <a:pPr marL="12700" marR="113664">
              <a:lnSpc>
                <a:spcPts val="1510"/>
              </a:lnSpc>
              <a:spcBef>
                <a:spcPts val="209"/>
              </a:spcBef>
            </a:pPr>
            <a:r>
              <a:rPr dirty="0" sz="1300" spc="5">
                <a:latin typeface="Times New Roman"/>
                <a:cs typeface="Times New Roman"/>
              </a:rPr>
              <a:t>We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hereby declare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that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the project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work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entitled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“Stock</a:t>
            </a:r>
            <a:r>
              <a:rPr dirty="0" sz="1300" spc="-5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Market</a:t>
            </a:r>
            <a:r>
              <a:rPr dirty="0" sz="1300" spc="-5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Prediction </a:t>
            </a:r>
            <a:r>
              <a:rPr dirty="0" sz="1300" spc="10" b="1">
                <a:latin typeface="Times New Roman"/>
                <a:cs typeface="Times New Roman"/>
              </a:rPr>
              <a:t> </a:t>
            </a:r>
            <a:r>
              <a:rPr dirty="0" sz="1300" spc="-30" b="1">
                <a:latin typeface="Times New Roman"/>
                <a:cs typeface="Times New Roman"/>
              </a:rPr>
              <a:t>Analysis”</a:t>
            </a:r>
            <a:r>
              <a:rPr dirty="0" sz="1300" spc="-10" b="1">
                <a:latin typeface="Times New Roman"/>
                <a:cs typeface="Times New Roman"/>
              </a:rPr>
              <a:t> </a:t>
            </a:r>
            <a:r>
              <a:rPr dirty="0" sz="1300" spc="-25">
                <a:latin typeface="Times New Roman"/>
                <a:cs typeface="Times New Roman"/>
              </a:rPr>
              <a:t>submitted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-25">
                <a:latin typeface="Times New Roman"/>
                <a:cs typeface="Times New Roman"/>
              </a:rPr>
              <a:t>to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-20">
                <a:latin typeface="Times New Roman"/>
                <a:cs typeface="Times New Roman"/>
              </a:rPr>
              <a:t>the</a:t>
            </a:r>
            <a:r>
              <a:rPr dirty="0" sz="1300" spc="300">
                <a:latin typeface="Times New Roman"/>
                <a:cs typeface="Times New Roman"/>
              </a:rPr>
              <a:t> </a:t>
            </a:r>
            <a:r>
              <a:rPr dirty="0" sz="1300" spc="-40">
                <a:latin typeface="Times New Roman"/>
                <a:cs typeface="Times New Roman"/>
              </a:rPr>
              <a:t>GLA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-25">
                <a:latin typeface="Times New Roman"/>
                <a:cs typeface="Times New Roman"/>
              </a:rPr>
              <a:t>University,</a:t>
            </a:r>
            <a:r>
              <a:rPr dirty="0" sz="1300" spc="305">
                <a:latin typeface="Times New Roman"/>
                <a:cs typeface="Times New Roman"/>
              </a:rPr>
              <a:t> </a:t>
            </a:r>
            <a:r>
              <a:rPr dirty="0" sz="1300" spc="-25">
                <a:latin typeface="Times New Roman"/>
                <a:cs typeface="Times New Roman"/>
              </a:rPr>
              <a:t>is</a:t>
            </a:r>
            <a:r>
              <a:rPr dirty="0" sz="1300" spc="300">
                <a:latin typeface="Times New Roman"/>
                <a:cs typeface="Times New Roman"/>
              </a:rPr>
              <a:t> </a:t>
            </a:r>
            <a:r>
              <a:rPr dirty="0" sz="1300" spc="-30">
                <a:latin typeface="Times New Roman"/>
                <a:cs typeface="Times New Roman"/>
              </a:rPr>
              <a:t>a</a:t>
            </a:r>
            <a:r>
              <a:rPr dirty="0" sz="1300" spc="315">
                <a:latin typeface="Times New Roman"/>
                <a:cs typeface="Times New Roman"/>
              </a:rPr>
              <a:t> </a:t>
            </a:r>
            <a:r>
              <a:rPr dirty="0" sz="1300" spc="-25">
                <a:latin typeface="Times New Roman"/>
                <a:cs typeface="Times New Roman"/>
              </a:rPr>
              <a:t>record</a:t>
            </a:r>
            <a:r>
              <a:rPr dirty="0" sz="1300" spc="300">
                <a:latin typeface="Times New Roman"/>
                <a:cs typeface="Times New Roman"/>
              </a:rPr>
              <a:t> </a:t>
            </a:r>
            <a:r>
              <a:rPr dirty="0" sz="1300" spc="-30">
                <a:latin typeface="Times New Roman"/>
                <a:cs typeface="Times New Roman"/>
              </a:rPr>
              <a:t>of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 spc="-35">
                <a:latin typeface="Times New Roman"/>
                <a:cs typeface="Times New Roman"/>
              </a:rPr>
              <a:t>an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-25">
                <a:latin typeface="Times New Roman"/>
                <a:cs typeface="Times New Roman"/>
              </a:rPr>
              <a:t>original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-35">
                <a:latin typeface="Times New Roman"/>
                <a:cs typeface="Times New Roman"/>
              </a:rPr>
              <a:t>work 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done by the </a:t>
            </a:r>
            <a:r>
              <a:rPr dirty="0" sz="1300">
                <a:latin typeface="Times New Roman"/>
                <a:cs typeface="Times New Roman"/>
              </a:rPr>
              <a:t>team </a:t>
            </a:r>
            <a:r>
              <a:rPr dirty="0" sz="1300" spc="5">
                <a:latin typeface="Times New Roman"/>
                <a:cs typeface="Times New Roman"/>
              </a:rPr>
              <a:t>under </a:t>
            </a:r>
            <a:r>
              <a:rPr dirty="0" sz="1300">
                <a:latin typeface="Times New Roman"/>
                <a:cs typeface="Times New Roman"/>
              </a:rPr>
              <a:t>the </a:t>
            </a:r>
            <a:r>
              <a:rPr dirty="0" sz="1300" spc="5">
                <a:latin typeface="Times New Roman"/>
                <a:cs typeface="Times New Roman"/>
              </a:rPr>
              <a:t>guidance </a:t>
            </a:r>
            <a:r>
              <a:rPr dirty="0" sz="1300" spc="10">
                <a:latin typeface="Times New Roman"/>
                <a:cs typeface="Times New Roman"/>
              </a:rPr>
              <a:t>of </a:t>
            </a:r>
            <a:r>
              <a:rPr dirty="0" sz="1300">
                <a:latin typeface="Times New Roman"/>
                <a:cs typeface="Times New Roman"/>
              </a:rPr>
              <a:t>our </a:t>
            </a:r>
            <a:r>
              <a:rPr dirty="0" sz="1300" spc="5">
                <a:latin typeface="Times New Roman"/>
                <a:cs typeface="Times New Roman"/>
              </a:rPr>
              <a:t>mentor </a:t>
            </a:r>
            <a:r>
              <a:rPr dirty="0" sz="1300" spc="10" b="1">
                <a:latin typeface="Times New Roman"/>
                <a:cs typeface="Times New Roman"/>
              </a:rPr>
              <a:t>Dr. </a:t>
            </a:r>
            <a:r>
              <a:rPr dirty="0" sz="1300" spc="5" b="1">
                <a:latin typeface="Times New Roman"/>
                <a:cs typeface="Times New Roman"/>
              </a:rPr>
              <a:t>Manoj Varshney </a:t>
            </a:r>
            <a:r>
              <a:rPr dirty="0" sz="1300" spc="10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(Technical</a:t>
            </a:r>
            <a:r>
              <a:rPr dirty="0" sz="1300" spc="-55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Trainer)</a:t>
            </a:r>
            <a:r>
              <a:rPr dirty="0" sz="1300" spc="-35" b="1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and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this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project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work</a:t>
            </a:r>
            <a:r>
              <a:rPr dirty="0" sz="1300" spc="-5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is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submitted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in</a:t>
            </a:r>
            <a:r>
              <a:rPr dirty="0" sz="1300" spc="-6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the</a:t>
            </a:r>
            <a:r>
              <a:rPr dirty="0" sz="1300" spc="-5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partial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fulfilment </a:t>
            </a:r>
            <a:r>
              <a:rPr dirty="0" sz="1300" spc="-3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of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the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requirements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for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the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award </a:t>
            </a:r>
            <a:r>
              <a:rPr dirty="0" sz="1300" spc="-5">
                <a:latin typeface="Times New Roman"/>
                <a:cs typeface="Times New Roman"/>
              </a:rPr>
              <a:t>of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the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degree </a:t>
            </a:r>
            <a:r>
              <a:rPr dirty="0" sz="1300" spc="5">
                <a:latin typeface="Times New Roman"/>
                <a:cs typeface="Times New Roman"/>
              </a:rPr>
              <a:t>of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Bachelor</a:t>
            </a:r>
            <a:r>
              <a:rPr dirty="0" sz="1300" spc="5">
                <a:latin typeface="Times New Roman"/>
                <a:cs typeface="Times New Roman"/>
              </a:rPr>
              <a:t> of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Technology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in 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Computer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Science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&amp;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Engineering.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080">
              <a:lnSpc>
                <a:spcPct val="98600"/>
              </a:lnSpc>
            </a:pPr>
            <a:r>
              <a:rPr dirty="0" sz="1100" spc="15" b="1">
                <a:solidFill>
                  <a:srgbClr val="50545D"/>
                </a:solidFill>
                <a:latin typeface="Times New Roman"/>
                <a:cs typeface="Times New Roman"/>
              </a:rPr>
              <a:t>A </a:t>
            </a:r>
            <a:r>
              <a:rPr dirty="0" sz="1100" spc="5" b="1">
                <a:solidFill>
                  <a:srgbClr val="50545D"/>
                </a:solidFill>
                <a:latin typeface="Times New Roman"/>
                <a:cs typeface="Times New Roman"/>
              </a:rPr>
              <a:t>stock </a:t>
            </a:r>
            <a:r>
              <a:rPr dirty="0" sz="1100" spc="10" b="1">
                <a:solidFill>
                  <a:srgbClr val="50545D"/>
                </a:solidFill>
                <a:latin typeface="Times New Roman"/>
                <a:cs typeface="Times New Roman"/>
              </a:rPr>
              <a:t>market </a:t>
            </a:r>
            <a:r>
              <a:rPr dirty="0" sz="1100" spc="-5" b="1">
                <a:solidFill>
                  <a:srgbClr val="50545D"/>
                </a:solidFill>
                <a:latin typeface="Times New Roman"/>
                <a:cs typeface="Times New Roman"/>
              </a:rPr>
              <a:t>is </a:t>
            </a:r>
            <a:r>
              <a:rPr dirty="0" sz="1100" spc="10" b="1">
                <a:solidFill>
                  <a:srgbClr val="50545D"/>
                </a:solidFill>
                <a:latin typeface="Times New Roman"/>
                <a:cs typeface="Times New Roman"/>
              </a:rPr>
              <a:t>a </a:t>
            </a:r>
            <a:r>
              <a:rPr dirty="0" sz="1100" spc="5" b="1">
                <a:solidFill>
                  <a:srgbClr val="50545D"/>
                </a:solidFill>
                <a:latin typeface="Times New Roman"/>
                <a:cs typeface="Times New Roman"/>
              </a:rPr>
              <a:t>public </a:t>
            </a:r>
            <a:r>
              <a:rPr dirty="0" sz="1100" spc="10" b="1">
                <a:solidFill>
                  <a:srgbClr val="50545D"/>
                </a:solidFill>
                <a:latin typeface="Times New Roman"/>
                <a:cs typeface="Times New Roman"/>
              </a:rPr>
              <a:t>market </a:t>
            </a:r>
            <a:r>
              <a:rPr dirty="0" sz="1100" spc="5" b="1">
                <a:solidFill>
                  <a:srgbClr val="50545D"/>
                </a:solidFill>
                <a:latin typeface="Times New Roman"/>
                <a:cs typeface="Times New Roman"/>
              </a:rPr>
              <a:t>where you can </a:t>
            </a:r>
            <a:r>
              <a:rPr dirty="0" sz="1100" spc="10" b="1">
                <a:solidFill>
                  <a:srgbClr val="50545D"/>
                </a:solidFill>
                <a:latin typeface="Times New Roman"/>
                <a:cs typeface="Times New Roman"/>
              </a:rPr>
              <a:t>buy </a:t>
            </a:r>
            <a:r>
              <a:rPr dirty="0" sz="1100" spc="5" b="1">
                <a:solidFill>
                  <a:srgbClr val="50545D"/>
                </a:solidFill>
                <a:latin typeface="Times New Roman"/>
                <a:cs typeface="Times New Roman"/>
              </a:rPr>
              <a:t>and sell </a:t>
            </a:r>
            <a:r>
              <a:rPr dirty="0" sz="1100" spc="10" b="1">
                <a:solidFill>
                  <a:srgbClr val="50545D"/>
                </a:solidFill>
                <a:latin typeface="Times New Roman"/>
                <a:cs typeface="Times New Roman"/>
              </a:rPr>
              <a:t>shares for publicly </a:t>
            </a:r>
            <a:r>
              <a:rPr dirty="0" sz="1100" spc="5" b="1">
                <a:solidFill>
                  <a:srgbClr val="50545D"/>
                </a:solidFill>
                <a:latin typeface="Times New Roman"/>
                <a:cs typeface="Times New Roman"/>
              </a:rPr>
              <a:t>listed </a:t>
            </a:r>
            <a:r>
              <a:rPr dirty="0" sz="1100" spc="10" b="1">
                <a:solidFill>
                  <a:srgbClr val="50545D"/>
                </a:solidFill>
                <a:latin typeface="Times New Roman"/>
                <a:cs typeface="Times New Roman"/>
              </a:rPr>
              <a:t> companies.</a:t>
            </a:r>
            <a:r>
              <a:rPr dirty="0" sz="1100" spc="-35" b="1">
                <a:solidFill>
                  <a:srgbClr val="50545D"/>
                </a:solidFill>
                <a:latin typeface="Times New Roman"/>
                <a:cs typeface="Times New Roman"/>
              </a:rPr>
              <a:t> </a:t>
            </a:r>
            <a:r>
              <a:rPr dirty="0" sz="1100" spc="15" b="1">
                <a:solidFill>
                  <a:srgbClr val="50545D"/>
                </a:solidFill>
                <a:latin typeface="Times New Roman"/>
                <a:cs typeface="Times New Roman"/>
              </a:rPr>
              <a:t>The</a:t>
            </a:r>
            <a:r>
              <a:rPr dirty="0" sz="1100" spc="-15" b="1">
                <a:solidFill>
                  <a:srgbClr val="50545D"/>
                </a:solidFill>
                <a:latin typeface="Times New Roman"/>
                <a:cs typeface="Times New Roman"/>
              </a:rPr>
              <a:t> </a:t>
            </a:r>
            <a:r>
              <a:rPr dirty="0" sz="1100" spc="5" b="1">
                <a:solidFill>
                  <a:srgbClr val="50545D"/>
                </a:solidFill>
                <a:latin typeface="Times New Roman"/>
                <a:cs typeface="Times New Roman"/>
              </a:rPr>
              <a:t>stocks, </a:t>
            </a:r>
            <a:r>
              <a:rPr dirty="0" sz="1100" spc="10" b="1">
                <a:solidFill>
                  <a:srgbClr val="50545D"/>
                </a:solidFill>
                <a:latin typeface="Times New Roman"/>
                <a:cs typeface="Times New Roman"/>
              </a:rPr>
              <a:t>also</a:t>
            </a:r>
            <a:r>
              <a:rPr dirty="0" sz="1100" spc="-10" b="1">
                <a:solidFill>
                  <a:srgbClr val="50545D"/>
                </a:solidFill>
                <a:latin typeface="Times New Roman"/>
                <a:cs typeface="Times New Roman"/>
              </a:rPr>
              <a:t> </a:t>
            </a:r>
            <a:r>
              <a:rPr dirty="0" sz="1100" spc="15" b="1">
                <a:solidFill>
                  <a:srgbClr val="50545D"/>
                </a:solidFill>
                <a:latin typeface="Times New Roman"/>
                <a:cs typeface="Times New Roman"/>
              </a:rPr>
              <a:t>known</a:t>
            </a:r>
            <a:r>
              <a:rPr dirty="0" sz="1100" spc="-5" b="1">
                <a:solidFill>
                  <a:srgbClr val="50545D"/>
                </a:solidFill>
                <a:latin typeface="Times New Roman"/>
                <a:cs typeface="Times New Roman"/>
              </a:rPr>
              <a:t> </a:t>
            </a:r>
            <a:r>
              <a:rPr dirty="0" sz="1100" spc="10" b="1">
                <a:solidFill>
                  <a:srgbClr val="50545D"/>
                </a:solidFill>
                <a:latin typeface="Times New Roman"/>
                <a:cs typeface="Times New Roman"/>
              </a:rPr>
              <a:t>as</a:t>
            </a:r>
            <a:r>
              <a:rPr dirty="0" sz="1100" spc="-35" b="1">
                <a:solidFill>
                  <a:srgbClr val="50545D"/>
                </a:solidFill>
                <a:latin typeface="Times New Roman"/>
                <a:cs typeface="Times New Roman"/>
              </a:rPr>
              <a:t> </a:t>
            </a:r>
            <a:r>
              <a:rPr dirty="0" sz="1100" spc="5" b="1">
                <a:solidFill>
                  <a:srgbClr val="50545D"/>
                </a:solidFill>
                <a:latin typeface="Times New Roman"/>
                <a:cs typeface="Times New Roman"/>
              </a:rPr>
              <a:t>equities, represent</a:t>
            </a:r>
            <a:r>
              <a:rPr dirty="0" sz="1100" spc="-10" b="1">
                <a:solidFill>
                  <a:srgbClr val="50545D"/>
                </a:solidFill>
                <a:latin typeface="Times New Roman"/>
                <a:cs typeface="Times New Roman"/>
              </a:rPr>
              <a:t> </a:t>
            </a:r>
            <a:r>
              <a:rPr dirty="0" sz="1100" spc="10" b="1">
                <a:solidFill>
                  <a:srgbClr val="50545D"/>
                </a:solidFill>
                <a:latin typeface="Times New Roman"/>
                <a:cs typeface="Times New Roman"/>
              </a:rPr>
              <a:t>ownership</a:t>
            </a:r>
            <a:r>
              <a:rPr dirty="0" sz="1100" spc="-5" b="1">
                <a:solidFill>
                  <a:srgbClr val="50545D"/>
                </a:solidFill>
                <a:latin typeface="Times New Roman"/>
                <a:cs typeface="Times New Roman"/>
              </a:rPr>
              <a:t> </a:t>
            </a:r>
            <a:r>
              <a:rPr dirty="0" sz="1100" spc="10" b="1">
                <a:solidFill>
                  <a:srgbClr val="50545D"/>
                </a:solidFill>
                <a:latin typeface="Times New Roman"/>
                <a:cs typeface="Times New Roman"/>
              </a:rPr>
              <a:t>in</a:t>
            </a:r>
            <a:r>
              <a:rPr dirty="0" sz="1100" spc="5" b="1">
                <a:solidFill>
                  <a:srgbClr val="50545D"/>
                </a:solidFill>
                <a:latin typeface="Times New Roman"/>
                <a:cs typeface="Times New Roman"/>
              </a:rPr>
              <a:t> the</a:t>
            </a:r>
            <a:r>
              <a:rPr dirty="0" sz="1100" spc="-20" b="1">
                <a:solidFill>
                  <a:srgbClr val="50545D"/>
                </a:solidFill>
                <a:latin typeface="Times New Roman"/>
                <a:cs typeface="Times New Roman"/>
              </a:rPr>
              <a:t> </a:t>
            </a:r>
            <a:r>
              <a:rPr dirty="0" sz="1100" spc="15" b="1">
                <a:solidFill>
                  <a:srgbClr val="50545D"/>
                </a:solidFill>
                <a:latin typeface="Times New Roman"/>
                <a:cs typeface="Times New Roman"/>
              </a:rPr>
              <a:t>company.</a:t>
            </a:r>
            <a:r>
              <a:rPr dirty="0" sz="1100" spc="-20" b="1">
                <a:solidFill>
                  <a:srgbClr val="50545D"/>
                </a:solidFill>
                <a:latin typeface="Times New Roman"/>
                <a:cs typeface="Times New Roman"/>
              </a:rPr>
              <a:t> </a:t>
            </a:r>
            <a:r>
              <a:rPr dirty="0" sz="1100" spc="10" b="1">
                <a:solidFill>
                  <a:srgbClr val="50545D"/>
                </a:solidFill>
                <a:latin typeface="Times New Roman"/>
                <a:cs typeface="Times New Roman"/>
              </a:rPr>
              <a:t>The </a:t>
            </a:r>
            <a:r>
              <a:rPr dirty="0" sz="1100" spc="-260" b="1">
                <a:solidFill>
                  <a:srgbClr val="50545D"/>
                </a:solidFill>
                <a:latin typeface="Times New Roman"/>
                <a:cs typeface="Times New Roman"/>
              </a:rPr>
              <a:t> </a:t>
            </a:r>
            <a:r>
              <a:rPr dirty="0" sz="1100" spc="10" b="1">
                <a:solidFill>
                  <a:srgbClr val="50545D"/>
                </a:solidFill>
                <a:latin typeface="Times New Roman"/>
                <a:cs typeface="Times New Roman"/>
              </a:rPr>
              <a:t>stock</a:t>
            </a:r>
            <a:r>
              <a:rPr dirty="0" sz="1100" spc="-5" b="1">
                <a:solidFill>
                  <a:srgbClr val="50545D"/>
                </a:solidFill>
                <a:latin typeface="Times New Roman"/>
                <a:cs typeface="Times New Roman"/>
              </a:rPr>
              <a:t> </a:t>
            </a:r>
            <a:r>
              <a:rPr dirty="0" sz="1100" spc="10" b="1">
                <a:solidFill>
                  <a:srgbClr val="50545D"/>
                </a:solidFill>
                <a:latin typeface="Times New Roman"/>
                <a:cs typeface="Times New Roman"/>
              </a:rPr>
              <a:t>exchange </a:t>
            </a:r>
            <a:r>
              <a:rPr dirty="0" sz="1100" b="1">
                <a:solidFill>
                  <a:srgbClr val="50545D"/>
                </a:solidFill>
                <a:latin typeface="Times New Roman"/>
                <a:cs typeface="Times New Roman"/>
              </a:rPr>
              <a:t>is</a:t>
            </a:r>
            <a:r>
              <a:rPr dirty="0" sz="1100" spc="5" b="1">
                <a:solidFill>
                  <a:srgbClr val="50545D"/>
                </a:solidFill>
                <a:latin typeface="Times New Roman"/>
                <a:cs typeface="Times New Roman"/>
              </a:rPr>
              <a:t> the</a:t>
            </a:r>
            <a:r>
              <a:rPr dirty="0" sz="1100" spc="15" b="1">
                <a:solidFill>
                  <a:srgbClr val="50545D"/>
                </a:solidFill>
                <a:latin typeface="Times New Roman"/>
                <a:cs typeface="Times New Roman"/>
              </a:rPr>
              <a:t> </a:t>
            </a:r>
            <a:r>
              <a:rPr dirty="0" sz="1100" spc="10" b="1">
                <a:solidFill>
                  <a:srgbClr val="50545D"/>
                </a:solidFill>
                <a:latin typeface="Times New Roman"/>
                <a:cs typeface="Times New Roman"/>
              </a:rPr>
              <a:t>mediator</a:t>
            </a:r>
            <a:r>
              <a:rPr dirty="0" sz="1100" spc="-40" b="1">
                <a:solidFill>
                  <a:srgbClr val="50545D"/>
                </a:solidFill>
                <a:latin typeface="Times New Roman"/>
                <a:cs typeface="Times New Roman"/>
              </a:rPr>
              <a:t> </a:t>
            </a:r>
            <a:r>
              <a:rPr dirty="0" sz="1100" spc="5" b="1">
                <a:solidFill>
                  <a:srgbClr val="50545D"/>
                </a:solidFill>
                <a:latin typeface="Times New Roman"/>
                <a:cs typeface="Times New Roman"/>
              </a:rPr>
              <a:t>that</a:t>
            </a:r>
            <a:r>
              <a:rPr dirty="0" sz="1100" spc="25" b="1">
                <a:solidFill>
                  <a:srgbClr val="50545D"/>
                </a:solidFill>
                <a:latin typeface="Times New Roman"/>
                <a:cs typeface="Times New Roman"/>
              </a:rPr>
              <a:t> </a:t>
            </a:r>
            <a:r>
              <a:rPr dirty="0" sz="1100" spc="10" b="1">
                <a:solidFill>
                  <a:srgbClr val="50545D"/>
                </a:solidFill>
                <a:latin typeface="Times New Roman"/>
                <a:cs typeface="Times New Roman"/>
              </a:rPr>
              <a:t>allows</a:t>
            </a:r>
            <a:r>
              <a:rPr dirty="0" sz="1100" spc="-15" b="1">
                <a:solidFill>
                  <a:srgbClr val="50545D"/>
                </a:solidFill>
                <a:latin typeface="Times New Roman"/>
                <a:cs typeface="Times New Roman"/>
              </a:rPr>
              <a:t> </a:t>
            </a:r>
            <a:r>
              <a:rPr dirty="0" sz="1100" spc="10" b="1">
                <a:solidFill>
                  <a:srgbClr val="50545D"/>
                </a:solidFill>
                <a:latin typeface="Times New Roman"/>
                <a:cs typeface="Times New Roman"/>
              </a:rPr>
              <a:t>the</a:t>
            </a:r>
            <a:r>
              <a:rPr dirty="0" sz="1100" spc="15" b="1">
                <a:solidFill>
                  <a:srgbClr val="50545D"/>
                </a:solidFill>
                <a:latin typeface="Times New Roman"/>
                <a:cs typeface="Times New Roman"/>
              </a:rPr>
              <a:t> buying</a:t>
            </a:r>
            <a:r>
              <a:rPr dirty="0" sz="1100" spc="-5" b="1">
                <a:solidFill>
                  <a:srgbClr val="50545D"/>
                </a:solidFill>
                <a:latin typeface="Times New Roman"/>
                <a:cs typeface="Times New Roman"/>
              </a:rPr>
              <a:t> </a:t>
            </a:r>
            <a:r>
              <a:rPr dirty="0" sz="1100" spc="10" b="1">
                <a:solidFill>
                  <a:srgbClr val="50545D"/>
                </a:solidFill>
                <a:latin typeface="Times New Roman"/>
                <a:cs typeface="Times New Roman"/>
              </a:rPr>
              <a:t>and</a:t>
            </a:r>
            <a:r>
              <a:rPr dirty="0" sz="1100" spc="-5" b="1">
                <a:solidFill>
                  <a:srgbClr val="50545D"/>
                </a:solidFill>
                <a:latin typeface="Times New Roman"/>
                <a:cs typeface="Times New Roman"/>
              </a:rPr>
              <a:t> </a:t>
            </a:r>
            <a:r>
              <a:rPr dirty="0" sz="1100" spc="5" b="1">
                <a:solidFill>
                  <a:srgbClr val="50545D"/>
                </a:solidFill>
                <a:latin typeface="Times New Roman"/>
                <a:cs typeface="Times New Roman"/>
              </a:rPr>
              <a:t>selling</a:t>
            </a:r>
            <a:r>
              <a:rPr dirty="0" sz="1100" spc="20" b="1">
                <a:solidFill>
                  <a:srgbClr val="50545D"/>
                </a:solidFill>
                <a:latin typeface="Times New Roman"/>
                <a:cs typeface="Times New Roman"/>
              </a:rPr>
              <a:t> </a:t>
            </a:r>
            <a:r>
              <a:rPr dirty="0" sz="1100" spc="10" b="1">
                <a:solidFill>
                  <a:srgbClr val="50545D"/>
                </a:solidFill>
                <a:latin typeface="Times New Roman"/>
                <a:cs typeface="Times New Roman"/>
              </a:rPr>
              <a:t>of</a:t>
            </a:r>
            <a:r>
              <a:rPr dirty="0" sz="1100" spc="-20" b="1">
                <a:solidFill>
                  <a:srgbClr val="50545D"/>
                </a:solidFill>
                <a:latin typeface="Times New Roman"/>
                <a:cs typeface="Times New Roman"/>
              </a:rPr>
              <a:t> </a:t>
            </a:r>
            <a:r>
              <a:rPr dirty="0" sz="1100" spc="5" b="1">
                <a:solidFill>
                  <a:srgbClr val="50545D"/>
                </a:solidFill>
                <a:latin typeface="Times New Roman"/>
                <a:cs typeface="Times New Roman"/>
              </a:rPr>
              <a:t>shares.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58419">
              <a:lnSpc>
                <a:spcPts val="1300"/>
              </a:lnSpc>
            </a:pPr>
            <a:r>
              <a:rPr dirty="0" sz="1100" spc="10" b="1">
                <a:solidFill>
                  <a:srgbClr val="50545D"/>
                </a:solidFill>
                <a:latin typeface="Times New Roman"/>
                <a:cs typeface="Times New Roman"/>
              </a:rPr>
              <a:t>Stock Price Prediction using machine learning helps you discover </a:t>
            </a:r>
            <a:r>
              <a:rPr dirty="0" sz="1100" spc="5" b="1">
                <a:solidFill>
                  <a:srgbClr val="50545D"/>
                </a:solidFill>
                <a:latin typeface="Times New Roman"/>
                <a:cs typeface="Times New Roman"/>
              </a:rPr>
              <a:t>the </a:t>
            </a:r>
            <a:r>
              <a:rPr dirty="0" sz="1100" spc="10" b="1">
                <a:solidFill>
                  <a:srgbClr val="50545D"/>
                </a:solidFill>
                <a:latin typeface="Times New Roman"/>
                <a:cs typeface="Times New Roman"/>
              </a:rPr>
              <a:t>future value of </a:t>
            </a:r>
            <a:r>
              <a:rPr dirty="0" sz="1100" spc="15" b="1">
                <a:solidFill>
                  <a:srgbClr val="50545D"/>
                </a:solidFill>
                <a:latin typeface="Times New Roman"/>
                <a:cs typeface="Times New Roman"/>
              </a:rPr>
              <a:t> company </a:t>
            </a:r>
            <a:r>
              <a:rPr dirty="0" sz="1100" spc="5" b="1">
                <a:solidFill>
                  <a:srgbClr val="50545D"/>
                </a:solidFill>
                <a:latin typeface="Times New Roman"/>
                <a:cs typeface="Times New Roman"/>
              </a:rPr>
              <a:t>stock </a:t>
            </a:r>
            <a:r>
              <a:rPr dirty="0" sz="1100" spc="10" b="1">
                <a:solidFill>
                  <a:srgbClr val="50545D"/>
                </a:solidFill>
                <a:latin typeface="Times New Roman"/>
                <a:cs typeface="Times New Roman"/>
              </a:rPr>
              <a:t>and </a:t>
            </a:r>
            <a:r>
              <a:rPr dirty="0" sz="1100" spc="5" b="1">
                <a:solidFill>
                  <a:srgbClr val="50545D"/>
                </a:solidFill>
                <a:latin typeface="Times New Roman"/>
                <a:cs typeface="Times New Roman"/>
              </a:rPr>
              <a:t>other </a:t>
            </a:r>
            <a:r>
              <a:rPr dirty="0" sz="1100" spc="10" b="1">
                <a:solidFill>
                  <a:srgbClr val="50545D"/>
                </a:solidFill>
                <a:latin typeface="Times New Roman"/>
                <a:cs typeface="Times New Roman"/>
              </a:rPr>
              <a:t>financial assets traded on an exchange. The </a:t>
            </a:r>
            <a:r>
              <a:rPr dirty="0" sz="1100" spc="5" b="1">
                <a:solidFill>
                  <a:srgbClr val="50545D"/>
                </a:solidFill>
                <a:latin typeface="Times New Roman"/>
                <a:cs typeface="Times New Roman"/>
              </a:rPr>
              <a:t>entire </a:t>
            </a:r>
            <a:r>
              <a:rPr dirty="0" sz="1100" spc="10" b="1">
                <a:solidFill>
                  <a:srgbClr val="50545D"/>
                </a:solidFill>
                <a:latin typeface="Times New Roman"/>
                <a:cs typeface="Times New Roman"/>
              </a:rPr>
              <a:t>idea </a:t>
            </a:r>
            <a:r>
              <a:rPr dirty="0" sz="1100" spc="15" b="1">
                <a:solidFill>
                  <a:srgbClr val="50545D"/>
                </a:solidFill>
                <a:latin typeface="Times New Roman"/>
                <a:cs typeface="Times New Roman"/>
              </a:rPr>
              <a:t>of </a:t>
            </a:r>
            <a:r>
              <a:rPr dirty="0" sz="1100" spc="20" b="1">
                <a:solidFill>
                  <a:srgbClr val="50545D"/>
                </a:solidFill>
                <a:latin typeface="Times New Roman"/>
                <a:cs typeface="Times New Roman"/>
              </a:rPr>
              <a:t> </a:t>
            </a:r>
            <a:r>
              <a:rPr dirty="0" sz="1100" spc="10" b="1">
                <a:solidFill>
                  <a:srgbClr val="50545D"/>
                </a:solidFill>
                <a:latin typeface="Times New Roman"/>
                <a:cs typeface="Times New Roman"/>
              </a:rPr>
              <a:t>predicting</a:t>
            </a:r>
            <a:r>
              <a:rPr dirty="0" sz="1100" spc="-5" b="1">
                <a:solidFill>
                  <a:srgbClr val="50545D"/>
                </a:solidFill>
                <a:latin typeface="Times New Roman"/>
                <a:cs typeface="Times New Roman"/>
              </a:rPr>
              <a:t> </a:t>
            </a:r>
            <a:r>
              <a:rPr dirty="0" sz="1100" spc="5" b="1">
                <a:solidFill>
                  <a:srgbClr val="50545D"/>
                </a:solidFill>
                <a:latin typeface="Times New Roman"/>
                <a:cs typeface="Times New Roman"/>
              </a:rPr>
              <a:t>stock</a:t>
            </a:r>
            <a:r>
              <a:rPr dirty="0" sz="1100" spc="15" b="1">
                <a:solidFill>
                  <a:srgbClr val="50545D"/>
                </a:solidFill>
                <a:latin typeface="Times New Roman"/>
                <a:cs typeface="Times New Roman"/>
              </a:rPr>
              <a:t> </a:t>
            </a:r>
            <a:r>
              <a:rPr dirty="0" sz="1100" spc="5" b="1">
                <a:solidFill>
                  <a:srgbClr val="50545D"/>
                </a:solidFill>
                <a:latin typeface="Times New Roman"/>
                <a:cs typeface="Times New Roman"/>
              </a:rPr>
              <a:t>prices</a:t>
            </a:r>
            <a:r>
              <a:rPr dirty="0" sz="1100" spc="20" b="1">
                <a:solidFill>
                  <a:srgbClr val="50545D"/>
                </a:solidFill>
                <a:latin typeface="Times New Roman"/>
                <a:cs typeface="Times New Roman"/>
              </a:rPr>
              <a:t> </a:t>
            </a:r>
            <a:r>
              <a:rPr dirty="0" sz="1100" spc="5" b="1">
                <a:solidFill>
                  <a:srgbClr val="50545D"/>
                </a:solidFill>
                <a:latin typeface="Times New Roman"/>
                <a:cs typeface="Times New Roman"/>
              </a:rPr>
              <a:t>is </a:t>
            </a:r>
            <a:r>
              <a:rPr dirty="0" sz="1100" spc="10" b="1">
                <a:solidFill>
                  <a:srgbClr val="50545D"/>
                </a:solidFill>
                <a:latin typeface="Times New Roman"/>
                <a:cs typeface="Times New Roman"/>
              </a:rPr>
              <a:t>to gain significant</a:t>
            </a:r>
            <a:r>
              <a:rPr dirty="0" sz="1100" spc="15" b="1">
                <a:solidFill>
                  <a:srgbClr val="50545D"/>
                </a:solidFill>
                <a:latin typeface="Times New Roman"/>
                <a:cs typeface="Times New Roman"/>
              </a:rPr>
              <a:t> </a:t>
            </a:r>
            <a:r>
              <a:rPr dirty="0" sz="1100" spc="5" b="1">
                <a:solidFill>
                  <a:srgbClr val="50545D"/>
                </a:solidFill>
                <a:latin typeface="Times New Roman"/>
                <a:cs typeface="Times New Roman"/>
              </a:rPr>
              <a:t>profits.</a:t>
            </a:r>
            <a:r>
              <a:rPr dirty="0" sz="1100" spc="10" b="1">
                <a:solidFill>
                  <a:srgbClr val="50545D"/>
                </a:solidFill>
                <a:latin typeface="Times New Roman"/>
                <a:cs typeface="Times New Roman"/>
              </a:rPr>
              <a:t> </a:t>
            </a:r>
            <a:r>
              <a:rPr dirty="0" sz="1100" spc="5" b="1">
                <a:solidFill>
                  <a:srgbClr val="50545D"/>
                </a:solidFill>
                <a:latin typeface="Times New Roman"/>
                <a:cs typeface="Times New Roman"/>
              </a:rPr>
              <a:t>Predicting</a:t>
            </a:r>
            <a:r>
              <a:rPr dirty="0" sz="1100" spc="20" b="1">
                <a:solidFill>
                  <a:srgbClr val="50545D"/>
                </a:solidFill>
                <a:latin typeface="Times New Roman"/>
                <a:cs typeface="Times New Roman"/>
              </a:rPr>
              <a:t> </a:t>
            </a:r>
            <a:r>
              <a:rPr dirty="0" sz="1100" spc="10" b="1">
                <a:solidFill>
                  <a:srgbClr val="50545D"/>
                </a:solidFill>
                <a:latin typeface="Times New Roman"/>
                <a:cs typeface="Times New Roman"/>
              </a:rPr>
              <a:t>how</a:t>
            </a:r>
            <a:r>
              <a:rPr dirty="0" sz="1100" spc="20" b="1">
                <a:solidFill>
                  <a:srgbClr val="50545D"/>
                </a:solidFill>
                <a:latin typeface="Times New Roman"/>
                <a:cs typeface="Times New Roman"/>
              </a:rPr>
              <a:t> </a:t>
            </a:r>
            <a:r>
              <a:rPr dirty="0" sz="1100" spc="5" b="1">
                <a:solidFill>
                  <a:srgbClr val="50545D"/>
                </a:solidFill>
                <a:latin typeface="Times New Roman"/>
                <a:cs typeface="Times New Roman"/>
              </a:rPr>
              <a:t>the</a:t>
            </a:r>
            <a:r>
              <a:rPr dirty="0" sz="1100" spc="20" b="1">
                <a:solidFill>
                  <a:srgbClr val="50545D"/>
                </a:solidFill>
                <a:latin typeface="Times New Roman"/>
                <a:cs typeface="Times New Roman"/>
              </a:rPr>
              <a:t> </a:t>
            </a:r>
            <a:r>
              <a:rPr dirty="0" sz="1100" spc="10" b="1">
                <a:solidFill>
                  <a:srgbClr val="50545D"/>
                </a:solidFill>
                <a:latin typeface="Times New Roman"/>
                <a:cs typeface="Times New Roman"/>
              </a:rPr>
              <a:t>stock</a:t>
            </a:r>
            <a:r>
              <a:rPr dirty="0" sz="1100" b="1">
                <a:solidFill>
                  <a:srgbClr val="50545D"/>
                </a:solidFill>
                <a:latin typeface="Times New Roman"/>
                <a:cs typeface="Times New Roman"/>
              </a:rPr>
              <a:t> </a:t>
            </a:r>
            <a:r>
              <a:rPr dirty="0" sz="1100" spc="15" b="1">
                <a:solidFill>
                  <a:srgbClr val="50545D"/>
                </a:solidFill>
                <a:latin typeface="Times New Roman"/>
                <a:cs typeface="Times New Roman"/>
              </a:rPr>
              <a:t>market </a:t>
            </a:r>
            <a:r>
              <a:rPr dirty="0" sz="1100" spc="20" b="1">
                <a:solidFill>
                  <a:srgbClr val="50545D"/>
                </a:solidFill>
                <a:latin typeface="Times New Roman"/>
                <a:cs typeface="Times New Roman"/>
              </a:rPr>
              <a:t> </a:t>
            </a:r>
            <a:r>
              <a:rPr dirty="0" sz="1100" spc="10" b="1">
                <a:solidFill>
                  <a:srgbClr val="50545D"/>
                </a:solidFill>
                <a:latin typeface="Times New Roman"/>
                <a:cs typeface="Times New Roman"/>
              </a:rPr>
              <a:t>will perform is a hard </a:t>
            </a:r>
            <a:r>
              <a:rPr dirty="0" sz="1100" spc="5" b="1">
                <a:solidFill>
                  <a:srgbClr val="50545D"/>
                </a:solidFill>
                <a:latin typeface="Times New Roman"/>
                <a:cs typeface="Times New Roman"/>
              </a:rPr>
              <a:t>task </a:t>
            </a:r>
            <a:r>
              <a:rPr dirty="0" sz="1100" spc="10" b="1">
                <a:solidFill>
                  <a:srgbClr val="50545D"/>
                </a:solidFill>
                <a:latin typeface="Times New Roman"/>
                <a:cs typeface="Times New Roman"/>
              </a:rPr>
              <a:t>to do. </a:t>
            </a:r>
            <a:r>
              <a:rPr dirty="0" sz="1100" spc="15" b="1">
                <a:solidFill>
                  <a:srgbClr val="50545D"/>
                </a:solidFill>
                <a:latin typeface="Times New Roman"/>
                <a:cs typeface="Times New Roman"/>
              </a:rPr>
              <a:t>There </a:t>
            </a:r>
            <a:r>
              <a:rPr dirty="0" sz="1100" spc="10" b="1">
                <a:solidFill>
                  <a:srgbClr val="50545D"/>
                </a:solidFill>
                <a:latin typeface="Times New Roman"/>
                <a:cs typeface="Times New Roman"/>
              </a:rPr>
              <a:t>are other </a:t>
            </a:r>
            <a:r>
              <a:rPr dirty="0" sz="1100" spc="5" b="1">
                <a:solidFill>
                  <a:srgbClr val="50545D"/>
                </a:solidFill>
                <a:latin typeface="Times New Roman"/>
                <a:cs typeface="Times New Roman"/>
              </a:rPr>
              <a:t>factors </a:t>
            </a:r>
            <a:r>
              <a:rPr dirty="0" sz="1100" spc="10" b="1">
                <a:solidFill>
                  <a:srgbClr val="50545D"/>
                </a:solidFill>
                <a:latin typeface="Times New Roman"/>
                <a:cs typeface="Times New Roman"/>
              </a:rPr>
              <a:t>involved </a:t>
            </a:r>
            <a:r>
              <a:rPr dirty="0" sz="1100" spc="15" b="1">
                <a:solidFill>
                  <a:srgbClr val="50545D"/>
                </a:solidFill>
                <a:latin typeface="Times New Roman"/>
                <a:cs typeface="Times New Roman"/>
              </a:rPr>
              <a:t>in </a:t>
            </a:r>
            <a:r>
              <a:rPr dirty="0" sz="1100" spc="10" b="1">
                <a:solidFill>
                  <a:srgbClr val="50545D"/>
                </a:solidFill>
                <a:latin typeface="Times New Roman"/>
                <a:cs typeface="Times New Roman"/>
              </a:rPr>
              <a:t>the prediction, </a:t>
            </a:r>
            <a:r>
              <a:rPr dirty="0" sz="1100" spc="15" b="1">
                <a:solidFill>
                  <a:srgbClr val="50545D"/>
                </a:solidFill>
                <a:latin typeface="Times New Roman"/>
                <a:cs typeface="Times New Roman"/>
              </a:rPr>
              <a:t> </a:t>
            </a:r>
            <a:r>
              <a:rPr dirty="0" sz="1100" spc="10" b="1">
                <a:solidFill>
                  <a:srgbClr val="50545D"/>
                </a:solidFill>
                <a:latin typeface="Times New Roman"/>
                <a:cs typeface="Times New Roman"/>
              </a:rPr>
              <a:t>such as physical and</a:t>
            </a:r>
            <a:r>
              <a:rPr dirty="0" sz="1100" b="1">
                <a:solidFill>
                  <a:srgbClr val="50545D"/>
                </a:solidFill>
                <a:latin typeface="Times New Roman"/>
                <a:cs typeface="Times New Roman"/>
              </a:rPr>
              <a:t> </a:t>
            </a:r>
            <a:r>
              <a:rPr dirty="0" sz="1100" spc="10" b="1">
                <a:solidFill>
                  <a:srgbClr val="50545D"/>
                </a:solidFill>
                <a:latin typeface="Times New Roman"/>
                <a:cs typeface="Times New Roman"/>
              </a:rPr>
              <a:t>psychological </a:t>
            </a:r>
            <a:r>
              <a:rPr dirty="0" sz="1100" spc="5" b="1">
                <a:solidFill>
                  <a:srgbClr val="50545D"/>
                </a:solidFill>
                <a:latin typeface="Times New Roman"/>
                <a:cs typeface="Times New Roman"/>
              </a:rPr>
              <a:t>factors,</a:t>
            </a:r>
            <a:r>
              <a:rPr dirty="0" sz="1100" spc="10" b="1">
                <a:solidFill>
                  <a:srgbClr val="50545D"/>
                </a:solidFill>
                <a:latin typeface="Times New Roman"/>
                <a:cs typeface="Times New Roman"/>
              </a:rPr>
              <a:t> rational </a:t>
            </a:r>
            <a:r>
              <a:rPr dirty="0" sz="1100" spc="15" b="1">
                <a:solidFill>
                  <a:srgbClr val="50545D"/>
                </a:solidFill>
                <a:latin typeface="Times New Roman"/>
                <a:cs typeface="Times New Roman"/>
              </a:rPr>
              <a:t>and</a:t>
            </a:r>
            <a:r>
              <a:rPr dirty="0" sz="1100" b="1">
                <a:solidFill>
                  <a:srgbClr val="50545D"/>
                </a:solidFill>
                <a:latin typeface="Times New Roman"/>
                <a:cs typeface="Times New Roman"/>
              </a:rPr>
              <a:t> </a:t>
            </a:r>
            <a:r>
              <a:rPr dirty="0" sz="1100" spc="10" b="1">
                <a:solidFill>
                  <a:srgbClr val="50545D"/>
                </a:solidFill>
                <a:latin typeface="Times New Roman"/>
                <a:cs typeface="Times New Roman"/>
              </a:rPr>
              <a:t>irrational </a:t>
            </a:r>
            <a:r>
              <a:rPr dirty="0" sz="1100" spc="5" b="1">
                <a:solidFill>
                  <a:srgbClr val="50545D"/>
                </a:solidFill>
                <a:latin typeface="Times New Roman"/>
                <a:cs typeface="Times New Roman"/>
              </a:rPr>
              <a:t>behavior,</a:t>
            </a:r>
            <a:r>
              <a:rPr dirty="0" sz="1100" spc="10" b="1">
                <a:solidFill>
                  <a:srgbClr val="50545D"/>
                </a:solidFill>
                <a:latin typeface="Times New Roman"/>
                <a:cs typeface="Times New Roman"/>
              </a:rPr>
              <a:t> </a:t>
            </a:r>
            <a:r>
              <a:rPr dirty="0" sz="1100" spc="15" b="1">
                <a:solidFill>
                  <a:srgbClr val="50545D"/>
                </a:solidFill>
                <a:latin typeface="Times New Roman"/>
                <a:cs typeface="Times New Roman"/>
              </a:rPr>
              <a:t>and</a:t>
            </a:r>
            <a:r>
              <a:rPr dirty="0" sz="1100" spc="20" b="1">
                <a:solidFill>
                  <a:srgbClr val="50545D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50545D"/>
                </a:solidFill>
                <a:latin typeface="Times New Roman"/>
                <a:cs typeface="Times New Roman"/>
              </a:rPr>
              <a:t>so</a:t>
            </a:r>
            <a:r>
              <a:rPr dirty="0" sz="1100" spc="20" b="1">
                <a:solidFill>
                  <a:srgbClr val="50545D"/>
                </a:solidFill>
                <a:latin typeface="Times New Roman"/>
                <a:cs typeface="Times New Roman"/>
              </a:rPr>
              <a:t> </a:t>
            </a:r>
            <a:r>
              <a:rPr dirty="0" sz="1100" spc="10" b="1">
                <a:solidFill>
                  <a:srgbClr val="50545D"/>
                </a:solidFill>
                <a:latin typeface="Times New Roman"/>
                <a:cs typeface="Times New Roman"/>
              </a:rPr>
              <a:t>on. </a:t>
            </a:r>
            <a:r>
              <a:rPr dirty="0" sz="1100" spc="15" b="1">
                <a:solidFill>
                  <a:srgbClr val="50545D"/>
                </a:solidFill>
                <a:latin typeface="Times New Roman"/>
                <a:cs typeface="Times New Roman"/>
              </a:rPr>
              <a:t> </a:t>
            </a:r>
            <a:r>
              <a:rPr dirty="0" sz="1100" spc="10" b="1">
                <a:solidFill>
                  <a:srgbClr val="50545D"/>
                </a:solidFill>
                <a:latin typeface="Times New Roman"/>
                <a:cs typeface="Times New Roman"/>
              </a:rPr>
              <a:t>All</a:t>
            </a:r>
            <a:r>
              <a:rPr dirty="0" sz="1100" spc="-30" b="1">
                <a:solidFill>
                  <a:srgbClr val="50545D"/>
                </a:solidFill>
                <a:latin typeface="Times New Roman"/>
                <a:cs typeface="Times New Roman"/>
              </a:rPr>
              <a:t> </a:t>
            </a:r>
            <a:r>
              <a:rPr dirty="0" sz="1100" spc="10" b="1">
                <a:solidFill>
                  <a:srgbClr val="50545D"/>
                </a:solidFill>
                <a:latin typeface="Times New Roman"/>
                <a:cs typeface="Times New Roman"/>
              </a:rPr>
              <a:t>these</a:t>
            </a:r>
            <a:r>
              <a:rPr dirty="0" sz="1100" b="1">
                <a:solidFill>
                  <a:srgbClr val="50545D"/>
                </a:solidFill>
                <a:latin typeface="Times New Roman"/>
                <a:cs typeface="Times New Roman"/>
              </a:rPr>
              <a:t> </a:t>
            </a:r>
            <a:r>
              <a:rPr dirty="0" sz="1100" spc="10" b="1">
                <a:solidFill>
                  <a:srgbClr val="50545D"/>
                </a:solidFill>
                <a:latin typeface="Times New Roman"/>
                <a:cs typeface="Times New Roman"/>
              </a:rPr>
              <a:t>factors</a:t>
            </a:r>
            <a:r>
              <a:rPr dirty="0" sz="1100" spc="-15" b="1">
                <a:solidFill>
                  <a:srgbClr val="50545D"/>
                </a:solidFill>
                <a:latin typeface="Times New Roman"/>
                <a:cs typeface="Times New Roman"/>
              </a:rPr>
              <a:t> </a:t>
            </a:r>
            <a:r>
              <a:rPr dirty="0" sz="1100" spc="15" b="1">
                <a:solidFill>
                  <a:srgbClr val="50545D"/>
                </a:solidFill>
                <a:latin typeface="Times New Roman"/>
                <a:cs typeface="Times New Roman"/>
              </a:rPr>
              <a:t>combine</a:t>
            </a:r>
            <a:r>
              <a:rPr dirty="0" sz="1100" spc="-20" b="1">
                <a:solidFill>
                  <a:srgbClr val="50545D"/>
                </a:solidFill>
                <a:latin typeface="Times New Roman"/>
                <a:cs typeface="Times New Roman"/>
              </a:rPr>
              <a:t> </a:t>
            </a:r>
            <a:r>
              <a:rPr dirty="0" sz="1100" spc="10" b="1">
                <a:solidFill>
                  <a:srgbClr val="50545D"/>
                </a:solidFill>
                <a:latin typeface="Times New Roman"/>
                <a:cs typeface="Times New Roman"/>
              </a:rPr>
              <a:t>to</a:t>
            </a:r>
            <a:r>
              <a:rPr dirty="0" sz="1100" b="1">
                <a:solidFill>
                  <a:srgbClr val="50545D"/>
                </a:solidFill>
                <a:latin typeface="Times New Roman"/>
                <a:cs typeface="Times New Roman"/>
              </a:rPr>
              <a:t> </a:t>
            </a:r>
            <a:r>
              <a:rPr dirty="0" sz="1100" spc="20" b="1">
                <a:solidFill>
                  <a:srgbClr val="50545D"/>
                </a:solidFill>
                <a:latin typeface="Times New Roman"/>
                <a:cs typeface="Times New Roman"/>
              </a:rPr>
              <a:t>make</a:t>
            </a:r>
            <a:r>
              <a:rPr dirty="0" sz="1100" spc="-5" b="1">
                <a:solidFill>
                  <a:srgbClr val="50545D"/>
                </a:solidFill>
                <a:latin typeface="Times New Roman"/>
                <a:cs typeface="Times New Roman"/>
              </a:rPr>
              <a:t> </a:t>
            </a:r>
            <a:r>
              <a:rPr dirty="0" sz="1100" spc="5" b="1">
                <a:solidFill>
                  <a:srgbClr val="50545D"/>
                </a:solidFill>
                <a:latin typeface="Times New Roman"/>
                <a:cs typeface="Times New Roman"/>
              </a:rPr>
              <a:t>share</a:t>
            </a:r>
            <a:r>
              <a:rPr dirty="0" sz="1100" spc="-5" b="1">
                <a:solidFill>
                  <a:srgbClr val="50545D"/>
                </a:solidFill>
                <a:latin typeface="Times New Roman"/>
                <a:cs typeface="Times New Roman"/>
              </a:rPr>
              <a:t> </a:t>
            </a:r>
            <a:r>
              <a:rPr dirty="0" sz="1100" spc="5" b="1">
                <a:solidFill>
                  <a:srgbClr val="50545D"/>
                </a:solidFill>
                <a:latin typeface="Times New Roman"/>
                <a:cs typeface="Times New Roman"/>
              </a:rPr>
              <a:t>prices</a:t>
            </a:r>
            <a:r>
              <a:rPr dirty="0" sz="1100" spc="10" b="1">
                <a:solidFill>
                  <a:srgbClr val="50545D"/>
                </a:solidFill>
                <a:latin typeface="Times New Roman"/>
                <a:cs typeface="Times New Roman"/>
              </a:rPr>
              <a:t> </a:t>
            </a:r>
            <a:r>
              <a:rPr dirty="0" sz="1100" spc="15" b="1">
                <a:solidFill>
                  <a:srgbClr val="50545D"/>
                </a:solidFill>
                <a:latin typeface="Times New Roman"/>
                <a:cs typeface="Times New Roman"/>
              </a:rPr>
              <a:t>dynamic</a:t>
            </a:r>
            <a:r>
              <a:rPr dirty="0" sz="1100" spc="-5" b="1">
                <a:solidFill>
                  <a:srgbClr val="50545D"/>
                </a:solidFill>
                <a:latin typeface="Times New Roman"/>
                <a:cs typeface="Times New Roman"/>
              </a:rPr>
              <a:t> </a:t>
            </a:r>
            <a:r>
              <a:rPr dirty="0" sz="1100" spc="10" b="1">
                <a:solidFill>
                  <a:srgbClr val="50545D"/>
                </a:solidFill>
                <a:latin typeface="Times New Roman"/>
                <a:cs typeface="Times New Roman"/>
              </a:rPr>
              <a:t>and</a:t>
            </a:r>
            <a:r>
              <a:rPr dirty="0" sz="1100" spc="15" b="1">
                <a:solidFill>
                  <a:srgbClr val="50545D"/>
                </a:solidFill>
                <a:latin typeface="Times New Roman"/>
                <a:cs typeface="Times New Roman"/>
              </a:rPr>
              <a:t> </a:t>
            </a:r>
            <a:r>
              <a:rPr dirty="0" sz="1100" spc="5" b="1">
                <a:solidFill>
                  <a:srgbClr val="50545D"/>
                </a:solidFill>
                <a:latin typeface="Times New Roman"/>
                <a:cs typeface="Times New Roman"/>
              </a:rPr>
              <a:t>volatile.</a:t>
            </a:r>
            <a:r>
              <a:rPr dirty="0" sz="1100" spc="-25" b="1">
                <a:solidFill>
                  <a:srgbClr val="50545D"/>
                </a:solidFill>
                <a:latin typeface="Times New Roman"/>
                <a:cs typeface="Times New Roman"/>
              </a:rPr>
              <a:t> </a:t>
            </a:r>
            <a:r>
              <a:rPr dirty="0" sz="1100" spc="10" b="1">
                <a:solidFill>
                  <a:srgbClr val="50545D"/>
                </a:solidFill>
                <a:latin typeface="Times New Roman"/>
                <a:cs typeface="Times New Roman"/>
              </a:rPr>
              <a:t>This</a:t>
            </a:r>
            <a:r>
              <a:rPr dirty="0" sz="1100" spc="-15" b="1">
                <a:solidFill>
                  <a:srgbClr val="50545D"/>
                </a:solidFill>
                <a:latin typeface="Times New Roman"/>
                <a:cs typeface="Times New Roman"/>
              </a:rPr>
              <a:t> </a:t>
            </a:r>
            <a:r>
              <a:rPr dirty="0" sz="1100" spc="10" b="1">
                <a:solidFill>
                  <a:srgbClr val="50545D"/>
                </a:solidFill>
                <a:latin typeface="Times New Roman"/>
                <a:cs typeface="Times New Roman"/>
              </a:rPr>
              <a:t>makes</a:t>
            </a:r>
            <a:r>
              <a:rPr dirty="0" sz="1100" spc="-5" b="1">
                <a:solidFill>
                  <a:srgbClr val="50545D"/>
                </a:solidFill>
                <a:latin typeface="Times New Roman"/>
                <a:cs typeface="Times New Roman"/>
              </a:rPr>
              <a:t> </a:t>
            </a:r>
            <a:r>
              <a:rPr dirty="0" sz="1100" spc="5" b="1">
                <a:solidFill>
                  <a:srgbClr val="50545D"/>
                </a:solidFill>
                <a:latin typeface="Times New Roman"/>
                <a:cs typeface="Times New Roman"/>
              </a:rPr>
              <a:t>it</a:t>
            </a:r>
            <a:r>
              <a:rPr dirty="0" sz="1100" spc="10" b="1">
                <a:solidFill>
                  <a:srgbClr val="50545D"/>
                </a:solidFill>
                <a:latin typeface="Times New Roman"/>
                <a:cs typeface="Times New Roman"/>
              </a:rPr>
              <a:t> </a:t>
            </a:r>
            <a:r>
              <a:rPr dirty="0" sz="1100" spc="5" b="1">
                <a:solidFill>
                  <a:srgbClr val="50545D"/>
                </a:solidFill>
                <a:latin typeface="Times New Roman"/>
                <a:cs typeface="Times New Roman"/>
              </a:rPr>
              <a:t>very </a:t>
            </a:r>
            <a:r>
              <a:rPr dirty="0" sz="1100" spc="-260" b="1">
                <a:solidFill>
                  <a:srgbClr val="50545D"/>
                </a:solidFill>
                <a:latin typeface="Times New Roman"/>
                <a:cs typeface="Times New Roman"/>
              </a:rPr>
              <a:t> </a:t>
            </a:r>
            <a:r>
              <a:rPr dirty="0" sz="1100" spc="5" b="1">
                <a:solidFill>
                  <a:srgbClr val="50545D"/>
                </a:solidFill>
                <a:latin typeface="Times New Roman"/>
                <a:cs typeface="Times New Roman"/>
              </a:rPr>
              <a:t>difficult </a:t>
            </a:r>
            <a:r>
              <a:rPr dirty="0" sz="1100" spc="10" b="1">
                <a:solidFill>
                  <a:srgbClr val="50545D"/>
                </a:solidFill>
                <a:latin typeface="Times New Roman"/>
                <a:cs typeface="Times New Roman"/>
              </a:rPr>
              <a:t>to</a:t>
            </a:r>
            <a:r>
              <a:rPr dirty="0" sz="1100" spc="15" b="1">
                <a:solidFill>
                  <a:srgbClr val="50545D"/>
                </a:solidFill>
                <a:latin typeface="Times New Roman"/>
                <a:cs typeface="Times New Roman"/>
              </a:rPr>
              <a:t> </a:t>
            </a:r>
            <a:r>
              <a:rPr dirty="0" sz="1100" spc="5" b="1">
                <a:solidFill>
                  <a:srgbClr val="50545D"/>
                </a:solidFill>
                <a:latin typeface="Times New Roman"/>
                <a:cs typeface="Times New Roman"/>
              </a:rPr>
              <a:t>predict</a:t>
            </a:r>
            <a:r>
              <a:rPr dirty="0" sz="1100" spc="25" b="1">
                <a:solidFill>
                  <a:srgbClr val="50545D"/>
                </a:solidFill>
                <a:latin typeface="Times New Roman"/>
                <a:cs typeface="Times New Roman"/>
              </a:rPr>
              <a:t> </a:t>
            </a:r>
            <a:r>
              <a:rPr dirty="0" sz="1100" spc="10" b="1">
                <a:solidFill>
                  <a:srgbClr val="50545D"/>
                </a:solidFill>
                <a:latin typeface="Times New Roman"/>
                <a:cs typeface="Times New Roman"/>
              </a:rPr>
              <a:t>stock</a:t>
            </a:r>
            <a:r>
              <a:rPr dirty="0" sz="1100" spc="-5" b="1">
                <a:solidFill>
                  <a:srgbClr val="50545D"/>
                </a:solidFill>
                <a:latin typeface="Times New Roman"/>
                <a:cs typeface="Times New Roman"/>
              </a:rPr>
              <a:t> </a:t>
            </a:r>
            <a:r>
              <a:rPr dirty="0" sz="1100" spc="5" b="1">
                <a:solidFill>
                  <a:srgbClr val="50545D"/>
                </a:solidFill>
                <a:latin typeface="Times New Roman"/>
                <a:cs typeface="Times New Roman"/>
              </a:rPr>
              <a:t>prices</a:t>
            </a:r>
            <a:r>
              <a:rPr dirty="0" sz="1100" spc="-5" b="1">
                <a:solidFill>
                  <a:srgbClr val="50545D"/>
                </a:solidFill>
                <a:latin typeface="Times New Roman"/>
                <a:cs typeface="Times New Roman"/>
              </a:rPr>
              <a:t> </a:t>
            </a:r>
            <a:r>
              <a:rPr dirty="0" sz="1100" spc="10" b="1">
                <a:solidFill>
                  <a:srgbClr val="50545D"/>
                </a:solidFill>
                <a:latin typeface="Times New Roman"/>
                <a:cs typeface="Times New Roman"/>
              </a:rPr>
              <a:t>with</a:t>
            </a:r>
            <a:r>
              <a:rPr dirty="0" sz="1100" spc="5" b="1">
                <a:solidFill>
                  <a:srgbClr val="50545D"/>
                </a:solidFill>
                <a:latin typeface="Times New Roman"/>
                <a:cs typeface="Times New Roman"/>
              </a:rPr>
              <a:t> </a:t>
            </a:r>
            <a:r>
              <a:rPr dirty="0" sz="1100" spc="15" b="1">
                <a:solidFill>
                  <a:srgbClr val="50545D"/>
                </a:solidFill>
                <a:latin typeface="Times New Roman"/>
                <a:cs typeface="Times New Roman"/>
              </a:rPr>
              <a:t>high</a:t>
            </a:r>
            <a:r>
              <a:rPr dirty="0" sz="1100" spc="5" b="1">
                <a:solidFill>
                  <a:srgbClr val="50545D"/>
                </a:solidFill>
                <a:latin typeface="Times New Roman"/>
                <a:cs typeface="Times New Roman"/>
              </a:rPr>
              <a:t> accuracy.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63800" y="1118573"/>
            <a:ext cx="2094230" cy="3397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u="heavy" sz="2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Acknowledgement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4492" y="2109055"/>
            <a:ext cx="5377815" cy="40227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080">
              <a:lnSpc>
                <a:spcPct val="97500"/>
              </a:lnSpc>
              <a:spcBef>
                <a:spcPts val="155"/>
              </a:spcBef>
            </a:pPr>
            <a:r>
              <a:rPr dirty="0" sz="1300" spc="5">
                <a:latin typeface="Times New Roman"/>
                <a:cs typeface="Times New Roman"/>
              </a:rPr>
              <a:t>It gives </a:t>
            </a:r>
            <a:r>
              <a:rPr dirty="0" sz="1300" spc="10">
                <a:latin typeface="Times New Roman"/>
                <a:cs typeface="Times New Roman"/>
              </a:rPr>
              <a:t>us </a:t>
            </a:r>
            <a:r>
              <a:rPr dirty="0" sz="1300" spc="5">
                <a:latin typeface="Times New Roman"/>
                <a:cs typeface="Times New Roman"/>
              </a:rPr>
              <a:t>a </a:t>
            </a:r>
            <a:r>
              <a:rPr dirty="0" sz="1300">
                <a:latin typeface="Times New Roman"/>
                <a:cs typeface="Times New Roman"/>
              </a:rPr>
              <a:t>great </a:t>
            </a:r>
            <a:r>
              <a:rPr dirty="0" sz="1300" spc="5">
                <a:latin typeface="Times New Roman"/>
                <a:cs typeface="Times New Roman"/>
              </a:rPr>
              <a:t>sense of </a:t>
            </a:r>
            <a:r>
              <a:rPr dirty="0" sz="1300">
                <a:latin typeface="Times New Roman"/>
                <a:cs typeface="Times New Roman"/>
              </a:rPr>
              <a:t>pleasure </a:t>
            </a:r>
            <a:r>
              <a:rPr dirty="0" sz="1300" spc="-5">
                <a:latin typeface="Times New Roman"/>
                <a:cs typeface="Times New Roman"/>
              </a:rPr>
              <a:t>to </a:t>
            </a:r>
            <a:r>
              <a:rPr dirty="0" sz="1300" spc="5">
                <a:latin typeface="Times New Roman"/>
                <a:cs typeface="Times New Roman"/>
              </a:rPr>
              <a:t>present the </a:t>
            </a:r>
            <a:r>
              <a:rPr dirty="0" sz="1300">
                <a:latin typeface="Times New Roman"/>
                <a:cs typeface="Times New Roman"/>
              </a:rPr>
              <a:t>synopsis </a:t>
            </a:r>
            <a:r>
              <a:rPr dirty="0" sz="1300" spc="5">
                <a:latin typeface="Times New Roman"/>
                <a:cs typeface="Times New Roman"/>
              </a:rPr>
              <a:t>of the Mini-Project 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undertaken</a:t>
            </a:r>
            <a:r>
              <a:rPr dirty="0" sz="1300" spc="-6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during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B.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Tech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III</a:t>
            </a:r>
            <a:r>
              <a:rPr dirty="0" sz="1300" spc="-7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Year.</a:t>
            </a:r>
            <a:r>
              <a:rPr dirty="0" sz="1300" spc="-6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We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would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like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to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express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our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gratitude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to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all </a:t>
            </a:r>
            <a:r>
              <a:rPr dirty="0" sz="1300" spc="-3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those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who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have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supported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us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in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the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development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of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the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Stock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Market Prediction </a:t>
            </a:r>
            <a:r>
              <a:rPr dirty="0" sz="1300" spc="-3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Analysis project. We acknowledge the contributions </a:t>
            </a:r>
            <a:r>
              <a:rPr dirty="0" sz="1300">
                <a:latin typeface="Times New Roman"/>
                <a:cs typeface="Times New Roman"/>
              </a:rPr>
              <a:t>and assistance </a:t>
            </a:r>
            <a:r>
              <a:rPr dirty="0" sz="1300" spc="5">
                <a:latin typeface="Times New Roman"/>
                <a:cs typeface="Times New Roman"/>
              </a:rPr>
              <a:t>of the 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following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individuals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and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entities: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marL="227329" marR="304165" indent="-215265">
              <a:lnSpc>
                <a:spcPts val="1510"/>
              </a:lnSpc>
              <a:buAutoNum type="arabicPeriod"/>
              <a:tabLst>
                <a:tab pos="227965" algn="l"/>
              </a:tabLst>
            </a:pPr>
            <a:r>
              <a:rPr dirty="0" sz="1300" spc="5">
                <a:latin typeface="Times New Roman"/>
                <a:cs typeface="Times New Roman"/>
              </a:rPr>
              <a:t>Our project mentor </a:t>
            </a:r>
            <a:r>
              <a:rPr dirty="0" sz="1300" b="1">
                <a:latin typeface="Times New Roman"/>
                <a:cs typeface="Times New Roman"/>
              </a:rPr>
              <a:t>Dr. </a:t>
            </a:r>
            <a:r>
              <a:rPr dirty="0" sz="1300" spc="5" b="1">
                <a:latin typeface="Times New Roman"/>
                <a:cs typeface="Times New Roman"/>
              </a:rPr>
              <a:t>Manoj Varshney (Technical Trainer) </a:t>
            </a:r>
            <a:r>
              <a:rPr dirty="0" sz="1300" spc="5">
                <a:latin typeface="Times New Roman"/>
                <a:cs typeface="Times New Roman"/>
              </a:rPr>
              <a:t>for their </a:t>
            </a:r>
            <a:r>
              <a:rPr dirty="0" sz="1300" spc="-3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support and guidance throughout the project's </a:t>
            </a:r>
            <a:r>
              <a:rPr dirty="0" sz="1300">
                <a:latin typeface="Times New Roman"/>
                <a:cs typeface="Times New Roman"/>
              </a:rPr>
              <a:t>lifecycle and for their </a:t>
            </a:r>
            <a:r>
              <a:rPr dirty="0" sz="1300" spc="5">
                <a:latin typeface="Times New Roman"/>
                <a:cs typeface="Times New Roman"/>
              </a:rPr>
              <a:t> guidance </a:t>
            </a:r>
            <a:r>
              <a:rPr dirty="0" sz="1300">
                <a:latin typeface="Times New Roman"/>
                <a:cs typeface="Times New Roman"/>
              </a:rPr>
              <a:t>and mentorship, </a:t>
            </a:r>
            <a:r>
              <a:rPr dirty="0" sz="1300" spc="5">
                <a:latin typeface="Times New Roman"/>
                <a:cs typeface="Times New Roman"/>
              </a:rPr>
              <a:t>providing us </a:t>
            </a:r>
            <a:r>
              <a:rPr dirty="0" sz="1300">
                <a:latin typeface="Times New Roman"/>
                <a:cs typeface="Times New Roman"/>
              </a:rPr>
              <a:t>with </a:t>
            </a:r>
            <a:r>
              <a:rPr dirty="0" sz="1300" spc="5">
                <a:latin typeface="Times New Roman"/>
                <a:cs typeface="Times New Roman"/>
              </a:rPr>
              <a:t>the knowledge </a:t>
            </a:r>
            <a:r>
              <a:rPr dirty="0" sz="1300" spc="10">
                <a:latin typeface="Times New Roman"/>
                <a:cs typeface="Times New Roman"/>
              </a:rPr>
              <a:t>and </a:t>
            </a:r>
            <a:r>
              <a:rPr dirty="0" sz="1300" spc="5">
                <a:latin typeface="Times New Roman"/>
                <a:cs typeface="Times New Roman"/>
              </a:rPr>
              <a:t>skills 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necessary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for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this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project.</a:t>
            </a:r>
            <a:endParaRPr sz="1300">
              <a:latin typeface="Times New Roman"/>
              <a:cs typeface="Times New Roman"/>
            </a:endParaRPr>
          </a:p>
          <a:p>
            <a:pPr marL="227329" marR="624840" indent="-215265">
              <a:lnSpc>
                <a:spcPts val="1520"/>
              </a:lnSpc>
              <a:buAutoNum type="arabicPeriod"/>
              <a:tabLst>
                <a:tab pos="227965" algn="l"/>
              </a:tabLst>
            </a:pPr>
            <a:r>
              <a:rPr dirty="0" sz="1300" spc="5">
                <a:latin typeface="Times New Roman"/>
                <a:cs typeface="Times New Roman"/>
              </a:rPr>
              <a:t>Our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team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members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for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their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dedication,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creativity,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and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hard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work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in </a:t>
            </a:r>
            <a:r>
              <a:rPr dirty="0" sz="1300" spc="-3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designing,</a:t>
            </a:r>
            <a:r>
              <a:rPr dirty="0" sz="1300">
                <a:latin typeface="Times New Roman"/>
                <a:cs typeface="Times New Roman"/>
              </a:rPr>
              <a:t> developing,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and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testing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the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website.</a:t>
            </a:r>
            <a:endParaRPr sz="1300">
              <a:latin typeface="Times New Roman"/>
              <a:cs typeface="Times New Roman"/>
            </a:endParaRPr>
          </a:p>
          <a:p>
            <a:pPr marL="227329" marR="153670" indent="-215265">
              <a:lnSpc>
                <a:spcPts val="1510"/>
              </a:lnSpc>
              <a:spcBef>
                <a:spcPts val="15"/>
              </a:spcBef>
              <a:buAutoNum type="arabicPeriod"/>
              <a:tabLst>
                <a:tab pos="227965" algn="l"/>
              </a:tabLst>
            </a:pPr>
            <a:r>
              <a:rPr dirty="0" sz="1300" spc="5">
                <a:latin typeface="Times New Roman"/>
                <a:cs typeface="Times New Roman"/>
              </a:rPr>
              <a:t>The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open-source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community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for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providing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frameworks,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libraries,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and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tools </a:t>
            </a:r>
            <a:r>
              <a:rPr dirty="0" sz="1300" spc="-3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that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were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utilized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in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the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development </a:t>
            </a:r>
            <a:r>
              <a:rPr dirty="0" sz="1300" spc="10">
                <a:latin typeface="Times New Roman"/>
                <a:cs typeface="Times New Roman"/>
              </a:rPr>
              <a:t>of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the</a:t>
            </a:r>
            <a:r>
              <a:rPr dirty="0" sz="1300" spc="3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website.</a:t>
            </a:r>
            <a:endParaRPr sz="1300">
              <a:latin typeface="Times New Roman"/>
              <a:cs typeface="Times New Roman"/>
            </a:endParaRPr>
          </a:p>
          <a:p>
            <a:pPr marL="227329" marR="45085" indent="-215265">
              <a:lnSpc>
                <a:spcPts val="1510"/>
              </a:lnSpc>
              <a:spcBef>
                <a:spcPts val="5"/>
              </a:spcBef>
              <a:buAutoNum type="arabicPeriod"/>
              <a:tabLst>
                <a:tab pos="227965" algn="l"/>
              </a:tabLst>
            </a:pPr>
            <a:r>
              <a:rPr dirty="0" sz="1300" spc="5">
                <a:latin typeface="Times New Roman"/>
                <a:cs typeface="Times New Roman"/>
              </a:rPr>
              <a:t>Our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professors,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instructors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and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friends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for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their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support,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encouragement,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and </a:t>
            </a:r>
            <a:r>
              <a:rPr dirty="0" sz="1300" spc="-3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understanding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during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the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project's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demanding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phases.</a:t>
            </a:r>
            <a:endParaRPr sz="1300">
              <a:latin typeface="Times New Roman"/>
              <a:cs typeface="Times New Roman"/>
            </a:endParaRPr>
          </a:p>
          <a:p>
            <a:pPr marL="12700" marR="34925">
              <a:lnSpc>
                <a:spcPct val="97200"/>
              </a:lnSpc>
              <a:spcBef>
                <a:spcPts val="1250"/>
              </a:spcBef>
            </a:pPr>
            <a:r>
              <a:rPr dirty="0" sz="1300" spc="5">
                <a:latin typeface="Times New Roman"/>
                <a:cs typeface="Times New Roman"/>
              </a:rPr>
              <a:t>We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would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like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to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express</a:t>
            </a:r>
            <a:r>
              <a:rPr dirty="0" sz="1300" spc="5">
                <a:latin typeface="Times New Roman"/>
                <a:cs typeface="Times New Roman"/>
              </a:rPr>
              <a:t> our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sincere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appreciation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to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all</a:t>
            </a:r>
            <a:r>
              <a:rPr dirty="0" sz="1300" spc="5">
                <a:latin typeface="Times New Roman"/>
                <a:cs typeface="Times New Roman"/>
              </a:rPr>
              <a:t> the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above,</a:t>
            </a:r>
            <a:r>
              <a:rPr dirty="0" sz="1300" spc="5">
                <a:latin typeface="Times New Roman"/>
                <a:cs typeface="Times New Roman"/>
              </a:rPr>
              <a:t> as</a:t>
            </a:r>
            <a:r>
              <a:rPr dirty="0" sz="1300">
                <a:latin typeface="Times New Roman"/>
                <a:cs typeface="Times New Roman"/>
              </a:rPr>
              <a:t> well</a:t>
            </a:r>
            <a:r>
              <a:rPr dirty="0" sz="1300" spc="5">
                <a:latin typeface="Times New Roman"/>
                <a:cs typeface="Times New Roman"/>
              </a:rPr>
              <a:t> as 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any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other</a:t>
            </a:r>
            <a:r>
              <a:rPr dirty="0" sz="1300">
                <a:latin typeface="Times New Roman"/>
                <a:cs typeface="Times New Roman"/>
              </a:rPr>
              <a:t> individuals </a:t>
            </a:r>
            <a:r>
              <a:rPr dirty="0" sz="1300" spc="10">
                <a:latin typeface="Times New Roman"/>
                <a:cs typeface="Times New Roman"/>
              </a:rPr>
              <a:t>or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entities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who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have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contributed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to</a:t>
            </a:r>
            <a:r>
              <a:rPr dirty="0" sz="1300" spc="10">
                <a:latin typeface="Times New Roman"/>
                <a:cs typeface="Times New Roman"/>
              </a:rPr>
              <a:t> the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development</a:t>
            </a:r>
            <a:r>
              <a:rPr dirty="0" sz="1300" spc="3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of 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this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project.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Thank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you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for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your valuable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support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and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encouragement </a:t>
            </a:r>
            <a:r>
              <a:rPr dirty="0" sz="1300" spc="-5">
                <a:latin typeface="Times New Roman"/>
                <a:cs typeface="Times New Roman"/>
              </a:rPr>
              <a:t>in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making </a:t>
            </a:r>
            <a:r>
              <a:rPr dirty="0" sz="1300" spc="-3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this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project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a</a:t>
            </a:r>
            <a:r>
              <a:rPr dirty="0" sz="1300">
                <a:latin typeface="Times New Roman"/>
                <a:cs typeface="Times New Roman"/>
              </a:rPr>
              <a:t> reality.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4495" y="6985855"/>
            <a:ext cx="1816100" cy="58293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00" spc="5">
                <a:latin typeface="Times New Roman"/>
                <a:cs typeface="Times New Roman"/>
              </a:rPr>
              <a:t>Raman</a:t>
            </a:r>
            <a:r>
              <a:rPr dirty="0" sz="1300" spc="-6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Gupta(201500558)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dirty="0" sz="1300" spc="20">
                <a:latin typeface="Times New Roman"/>
                <a:cs typeface="Times New Roman"/>
              </a:rPr>
              <a:t>K</a:t>
            </a:r>
            <a:r>
              <a:rPr dirty="0" sz="1300" spc="-10">
                <a:latin typeface="Times New Roman"/>
                <a:cs typeface="Times New Roman"/>
              </a:rPr>
              <a:t>u</a:t>
            </a:r>
            <a:r>
              <a:rPr dirty="0" sz="1300" spc="15">
                <a:latin typeface="Times New Roman"/>
                <a:cs typeface="Times New Roman"/>
              </a:rPr>
              <a:t>n</a:t>
            </a:r>
            <a:r>
              <a:rPr dirty="0" sz="1300" spc="5">
                <a:latin typeface="Times New Roman"/>
                <a:cs typeface="Times New Roman"/>
              </a:rPr>
              <a:t>al</a:t>
            </a:r>
            <a:r>
              <a:rPr dirty="0" sz="1300" spc="-5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S</a:t>
            </a:r>
            <a:r>
              <a:rPr dirty="0" sz="1300" spc="5">
                <a:latin typeface="Times New Roman"/>
                <a:cs typeface="Times New Roman"/>
              </a:rPr>
              <a:t>a</a:t>
            </a:r>
            <a:r>
              <a:rPr dirty="0" sz="1300" spc="15">
                <a:latin typeface="Times New Roman"/>
                <a:cs typeface="Times New Roman"/>
              </a:rPr>
              <a:t>x</a:t>
            </a:r>
            <a:r>
              <a:rPr dirty="0" sz="1300" spc="-15">
                <a:latin typeface="Times New Roman"/>
                <a:cs typeface="Times New Roman"/>
              </a:rPr>
              <a:t>e</a:t>
            </a:r>
            <a:r>
              <a:rPr dirty="0" sz="1300" spc="5">
                <a:latin typeface="Times New Roman"/>
                <a:cs typeface="Times New Roman"/>
              </a:rPr>
              <a:t>n</a:t>
            </a:r>
            <a:r>
              <a:rPr dirty="0" sz="1300" spc="10">
                <a:latin typeface="Times New Roman"/>
                <a:cs typeface="Times New Roman"/>
              </a:rPr>
              <a:t>a</a:t>
            </a:r>
            <a:r>
              <a:rPr dirty="0" sz="1300" spc="5">
                <a:latin typeface="Times New Roman"/>
                <a:cs typeface="Times New Roman"/>
              </a:rPr>
              <a:t>(</a:t>
            </a:r>
            <a:r>
              <a:rPr dirty="0" sz="1300" spc="-10">
                <a:latin typeface="Times New Roman"/>
                <a:cs typeface="Times New Roman"/>
              </a:rPr>
              <a:t>2</a:t>
            </a:r>
            <a:r>
              <a:rPr dirty="0" sz="1300" spc="15">
                <a:latin typeface="Times New Roman"/>
                <a:cs typeface="Times New Roman"/>
              </a:rPr>
              <a:t>0</a:t>
            </a:r>
            <a:r>
              <a:rPr dirty="0" sz="1300" spc="-10">
                <a:latin typeface="Times New Roman"/>
                <a:cs typeface="Times New Roman"/>
              </a:rPr>
              <a:t>1</a:t>
            </a:r>
            <a:r>
              <a:rPr dirty="0" sz="1300" spc="15">
                <a:latin typeface="Times New Roman"/>
                <a:cs typeface="Times New Roman"/>
              </a:rPr>
              <a:t>5</a:t>
            </a:r>
            <a:r>
              <a:rPr dirty="0" sz="1300" spc="-10">
                <a:latin typeface="Times New Roman"/>
                <a:cs typeface="Times New Roman"/>
              </a:rPr>
              <a:t>0</a:t>
            </a:r>
            <a:r>
              <a:rPr dirty="0" sz="1300" spc="15">
                <a:latin typeface="Times New Roman"/>
                <a:cs typeface="Times New Roman"/>
              </a:rPr>
              <a:t>0</a:t>
            </a:r>
            <a:r>
              <a:rPr dirty="0" sz="1300" spc="-10">
                <a:latin typeface="Times New Roman"/>
                <a:cs typeface="Times New Roman"/>
              </a:rPr>
              <a:t>3</a:t>
            </a:r>
            <a:r>
              <a:rPr dirty="0" sz="1300" spc="5">
                <a:latin typeface="Times New Roman"/>
                <a:cs typeface="Times New Roman"/>
              </a:rPr>
              <a:t>63)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2972" y="819869"/>
            <a:ext cx="4153535" cy="63271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257425">
              <a:lnSpc>
                <a:spcPct val="100000"/>
              </a:lnSpc>
              <a:spcBef>
                <a:spcPts val="110"/>
              </a:spcBef>
            </a:pPr>
            <a:r>
              <a:rPr dirty="0" u="heavy" sz="2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Content</a:t>
            </a:r>
            <a:endParaRPr sz="2050">
              <a:latin typeface="Times New Roman"/>
              <a:cs typeface="Times New Roman"/>
            </a:endParaRPr>
          </a:p>
          <a:p>
            <a:pPr marL="231775" indent="-219710">
              <a:lnSpc>
                <a:spcPct val="100000"/>
              </a:lnSpc>
              <a:spcBef>
                <a:spcPts val="1265"/>
              </a:spcBef>
              <a:buAutoNum type="arabicPeriod"/>
              <a:tabLst>
                <a:tab pos="232410" algn="l"/>
              </a:tabLst>
            </a:pPr>
            <a:r>
              <a:rPr dirty="0" sz="1650" spc="15">
                <a:latin typeface="Times New Roman"/>
                <a:cs typeface="Times New Roman"/>
              </a:rPr>
              <a:t>Introduction</a:t>
            </a:r>
            <a:endParaRPr sz="1650">
              <a:latin typeface="Times New Roman"/>
              <a:cs typeface="Times New Roman"/>
            </a:endParaRPr>
          </a:p>
          <a:p>
            <a:pPr lvl="1" marL="443865" indent="-215900">
              <a:lnSpc>
                <a:spcPts val="1770"/>
              </a:lnSpc>
              <a:spcBef>
                <a:spcPts val="1230"/>
              </a:spcBef>
              <a:buFont typeface="Wingdings"/>
              <a:buChar char=""/>
              <a:tabLst>
                <a:tab pos="444500" algn="l"/>
              </a:tabLst>
            </a:pPr>
            <a:r>
              <a:rPr dirty="0" sz="1500" spc="-5">
                <a:latin typeface="Times New Roman"/>
                <a:cs typeface="Times New Roman"/>
              </a:rPr>
              <a:t>Objective</a:t>
            </a:r>
            <a:endParaRPr sz="1500">
              <a:latin typeface="Times New Roman"/>
              <a:cs typeface="Times New Roman"/>
            </a:endParaRPr>
          </a:p>
          <a:p>
            <a:pPr lvl="1" marL="443865" indent="-215900">
              <a:lnSpc>
                <a:spcPts val="1739"/>
              </a:lnSpc>
              <a:buFont typeface="Wingdings"/>
              <a:buChar char=""/>
              <a:tabLst>
                <a:tab pos="444500" algn="l"/>
              </a:tabLst>
            </a:pPr>
            <a:r>
              <a:rPr dirty="0" sz="1500" spc="-5">
                <a:latin typeface="Times New Roman"/>
                <a:cs typeface="Times New Roman"/>
              </a:rPr>
              <a:t>Motivation</a:t>
            </a:r>
            <a:endParaRPr sz="1500">
              <a:latin typeface="Times New Roman"/>
              <a:cs typeface="Times New Roman"/>
            </a:endParaRPr>
          </a:p>
          <a:p>
            <a:pPr lvl="1" marL="443865" indent="-215900">
              <a:lnSpc>
                <a:spcPts val="1770"/>
              </a:lnSpc>
              <a:buFont typeface="Wingdings"/>
              <a:buChar char=""/>
              <a:tabLst>
                <a:tab pos="444500" algn="l"/>
              </a:tabLst>
            </a:pPr>
            <a:r>
              <a:rPr dirty="0" sz="1500">
                <a:latin typeface="Times New Roman"/>
                <a:cs typeface="Times New Roman"/>
              </a:rPr>
              <a:t>Problem</a:t>
            </a:r>
            <a:r>
              <a:rPr dirty="0" sz="1500" spc="-6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Statement</a:t>
            </a:r>
            <a:endParaRPr sz="15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Wingdings"/>
              <a:buChar char=""/>
            </a:pPr>
            <a:endParaRPr sz="1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Wingdings"/>
              <a:buChar char=""/>
            </a:pPr>
            <a:endParaRPr sz="2300">
              <a:latin typeface="Times New Roman"/>
              <a:cs typeface="Times New Roman"/>
            </a:endParaRPr>
          </a:p>
          <a:p>
            <a:pPr marL="231775" indent="-21971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32410" algn="l"/>
              </a:tabLst>
            </a:pPr>
            <a:r>
              <a:rPr dirty="0" sz="1650" spc="15">
                <a:latin typeface="Times New Roman"/>
                <a:cs typeface="Times New Roman"/>
              </a:rPr>
              <a:t>Details</a:t>
            </a:r>
            <a:r>
              <a:rPr dirty="0" sz="1650" spc="-15">
                <a:latin typeface="Times New Roman"/>
                <a:cs typeface="Times New Roman"/>
              </a:rPr>
              <a:t> </a:t>
            </a:r>
            <a:r>
              <a:rPr dirty="0" sz="1650" spc="15">
                <a:latin typeface="Times New Roman"/>
                <a:cs typeface="Times New Roman"/>
              </a:rPr>
              <a:t>About</a:t>
            </a:r>
            <a:r>
              <a:rPr dirty="0" sz="1650" spc="-10">
                <a:latin typeface="Times New Roman"/>
                <a:cs typeface="Times New Roman"/>
              </a:rPr>
              <a:t> </a:t>
            </a:r>
            <a:r>
              <a:rPr dirty="0" sz="1650" spc="5">
                <a:latin typeface="Times New Roman"/>
                <a:cs typeface="Times New Roman"/>
              </a:rPr>
              <a:t>the</a:t>
            </a:r>
            <a:r>
              <a:rPr dirty="0" sz="1650">
                <a:latin typeface="Times New Roman"/>
                <a:cs typeface="Times New Roman"/>
              </a:rPr>
              <a:t> </a:t>
            </a:r>
            <a:r>
              <a:rPr dirty="0" sz="1650" spc="15">
                <a:latin typeface="Times New Roman"/>
                <a:cs typeface="Times New Roman"/>
              </a:rPr>
              <a:t>Hardware</a:t>
            </a:r>
            <a:r>
              <a:rPr dirty="0" sz="1650" spc="5">
                <a:latin typeface="Times New Roman"/>
                <a:cs typeface="Times New Roman"/>
              </a:rPr>
              <a:t> </a:t>
            </a:r>
            <a:r>
              <a:rPr dirty="0" sz="1650" spc="15">
                <a:latin typeface="Times New Roman"/>
                <a:cs typeface="Times New Roman"/>
              </a:rPr>
              <a:t>and</a:t>
            </a:r>
            <a:r>
              <a:rPr dirty="0" sz="1650" spc="-10">
                <a:latin typeface="Times New Roman"/>
                <a:cs typeface="Times New Roman"/>
              </a:rPr>
              <a:t> </a:t>
            </a:r>
            <a:r>
              <a:rPr dirty="0" sz="1650" spc="20">
                <a:latin typeface="Times New Roman"/>
                <a:cs typeface="Times New Roman"/>
              </a:rPr>
              <a:t>the</a:t>
            </a:r>
            <a:r>
              <a:rPr dirty="0" sz="1650" spc="-25">
                <a:latin typeface="Times New Roman"/>
                <a:cs typeface="Times New Roman"/>
              </a:rPr>
              <a:t> </a:t>
            </a:r>
            <a:r>
              <a:rPr dirty="0" sz="1650" spc="15">
                <a:latin typeface="Times New Roman"/>
                <a:cs typeface="Times New Roman"/>
              </a:rPr>
              <a:t>Software</a:t>
            </a:r>
            <a:endParaRPr sz="1650">
              <a:latin typeface="Times New Roman"/>
              <a:cs typeface="Times New Roman"/>
            </a:endParaRPr>
          </a:p>
          <a:p>
            <a:pPr lvl="1" marL="443865" indent="-215900">
              <a:lnSpc>
                <a:spcPts val="1770"/>
              </a:lnSpc>
              <a:spcBef>
                <a:spcPts val="1240"/>
              </a:spcBef>
              <a:buFont typeface="Wingdings"/>
              <a:buChar char=""/>
              <a:tabLst>
                <a:tab pos="444500" algn="l"/>
              </a:tabLst>
            </a:pPr>
            <a:r>
              <a:rPr dirty="0" sz="1500" spc="-5">
                <a:latin typeface="Times New Roman"/>
                <a:cs typeface="Times New Roman"/>
              </a:rPr>
              <a:t>Hardware</a:t>
            </a:r>
            <a:r>
              <a:rPr dirty="0" sz="1500" spc="-7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Requirements</a:t>
            </a:r>
            <a:endParaRPr sz="1500">
              <a:latin typeface="Times New Roman"/>
              <a:cs typeface="Times New Roman"/>
            </a:endParaRPr>
          </a:p>
          <a:p>
            <a:pPr lvl="1" marL="443865" indent="-215900">
              <a:lnSpc>
                <a:spcPts val="1770"/>
              </a:lnSpc>
              <a:buFont typeface="Wingdings"/>
              <a:buChar char=""/>
              <a:tabLst>
                <a:tab pos="444500" algn="l"/>
              </a:tabLst>
            </a:pPr>
            <a:r>
              <a:rPr dirty="0" sz="1500">
                <a:latin typeface="Times New Roman"/>
                <a:cs typeface="Times New Roman"/>
              </a:rPr>
              <a:t>Software</a:t>
            </a:r>
            <a:r>
              <a:rPr dirty="0" sz="1500" spc="-9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Requirements</a:t>
            </a:r>
            <a:endParaRPr sz="15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Wingdings"/>
              <a:buChar char=""/>
            </a:pPr>
            <a:endParaRPr sz="1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Wingdings"/>
              <a:buChar char=""/>
            </a:pPr>
            <a:endParaRPr sz="2350">
              <a:latin typeface="Times New Roman"/>
              <a:cs typeface="Times New Roman"/>
            </a:endParaRPr>
          </a:p>
          <a:p>
            <a:pPr marL="228600" indent="-216535">
              <a:lnSpc>
                <a:spcPct val="100000"/>
              </a:lnSpc>
              <a:buAutoNum type="arabicPeriod"/>
              <a:tabLst>
                <a:tab pos="229235" algn="l"/>
              </a:tabLst>
            </a:pPr>
            <a:r>
              <a:rPr dirty="0" sz="1650" spc="15">
                <a:latin typeface="Times New Roman"/>
                <a:cs typeface="Times New Roman"/>
              </a:rPr>
              <a:t>Project</a:t>
            </a:r>
            <a:r>
              <a:rPr dirty="0" sz="1650" spc="-55">
                <a:latin typeface="Times New Roman"/>
                <a:cs typeface="Times New Roman"/>
              </a:rPr>
              <a:t> </a:t>
            </a:r>
            <a:r>
              <a:rPr dirty="0" sz="1650" spc="15">
                <a:latin typeface="Times New Roman"/>
                <a:cs typeface="Times New Roman"/>
              </a:rPr>
              <a:t>Description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AutoNum type="arabicPeriod"/>
            </a:pPr>
            <a:endParaRPr sz="2100">
              <a:latin typeface="Times New Roman"/>
              <a:cs typeface="Times New Roman"/>
            </a:endParaRPr>
          </a:p>
          <a:p>
            <a:pPr marL="231775" indent="-219710">
              <a:lnSpc>
                <a:spcPct val="100000"/>
              </a:lnSpc>
              <a:buAutoNum type="arabicPeriod"/>
              <a:tabLst>
                <a:tab pos="232410" algn="l"/>
              </a:tabLst>
            </a:pPr>
            <a:r>
              <a:rPr dirty="0" sz="1650" spc="20">
                <a:latin typeface="Times New Roman"/>
                <a:cs typeface="Times New Roman"/>
              </a:rPr>
              <a:t>Working</a:t>
            </a:r>
            <a:r>
              <a:rPr dirty="0" sz="1650" spc="-20">
                <a:latin typeface="Times New Roman"/>
                <a:cs typeface="Times New Roman"/>
              </a:rPr>
              <a:t> </a:t>
            </a:r>
            <a:r>
              <a:rPr dirty="0" sz="1650" spc="15">
                <a:latin typeface="Times New Roman"/>
                <a:cs typeface="Times New Roman"/>
              </a:rPr>
              <a:t>Methodology</a:t>
            </a:r>
            <a:r>
              <a:rPr dirty="0" sz="1650" spc="-30">
                <a:latin typeface="Times New Roman"/>
                <a:cs typeface="Times New Roman"/>
              </a:rPr>
              <a:t> </a:t>
            </a:r>
            <a:r>
              <a:rPr dirty="0" sz="1650" spc="20">
                <a:latin typeface="Times New Roman"/>
                <a:cs typeface="Times New Roman"/>
              </a:rPr>
              <a:t>of</a:t>
            </a:r>
            <a:r>
              <a:rPr dirty="0" sz="1650" spc="-30">
                <a:latin typeface="Times New Roman"/>
                <a:cs typeface="Times New Roman"/>
              </a:rPr>
              <a:t> </a:t>
            </a:r>
            <a:r>
              <a:rPr dirty="0" sz="1650" spc="20">
                <a:latin typeface="Times New Roman"/>
                <a:cs typeface="Times New Roman"/>
              </a:rPr>
              <a:t>the</a:t>
            </a:r>
            <a:r>
              <a:rPr dirty="0" sz="1650" spc="-30">
                <a:latin typeface="Times New Roman"/>
                <a:cs typeface="Times New Roman"/>
              </a:rPr>
              <a:t> </a:t>
            </a:r>
            <a:r>
              <a:rPr dirty="0" sz="1650" spc="15">
                <a:latin typeface="Times New Roman"/>
                <a:cs typeface="Times New Roman"/>
              </a:rPr>
              <a:t>project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</a:pPr>
            <a:endParaRPr sz="2150">
              <a:latin typeface="Times New Roman"/>
              <a:cs typeface="Times New Roman"/>
            </a:endParaRPr>
          </a:p>
          <a:p>
            <a:pPr marL="231775" indent="-219710">
              <a:lnSpc>
                <a:spcPct val="100000"/>
              </a:lnSpc>
              <a:buAutoNum type="arabicPeriod"/>
              <a:tabLst>
                <a:tab pos="232410" algn="l"/>
              </a:tabLst>
            </a:pPr>
            <a:r>
              <a:rPr dirty="0" sz="1650" spc="15">
                <a:latin typeface="Times New Roman"/>
                <a:cs typeface="Times New Roman"/>
              </a:rPr>
              <a:t>Implementation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</a:pPr>
            <a:endParaRPr sz="2150">
              <a:latin typeface="Times New Roman"/>
              <a:cs typeface="Times New Roman"/>
            </a:endParaRPr>
          </a:p>
          <a:p>
            <a:pPr marL="231775" indent="-21971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32410" algn="l"/>
              </a:tabLst>
            </a:pPr>
            <a:r>
              <a:rPr dirty="0" sz="1650" spc="15">
                <a:latin typeface="Times New Roman"/>
                <a:cs typeface="Times New Roman"/>
              </a:rPr>
              <a:t>References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4495" y="819869"/>
            <a:ext cx="5353685" cy="80422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L="61594">
              <a:lnSpc>
                <a:spcPct val="100000"/>
              </a:lnSpc>
              <a:spcBef>
                <a:spcPts val="110"/>
              </a:spcBef>
            </a:pPr>
            <a:r>
              <a:rPr dirty="0" u="heavy" sz="2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Introduction</a:t>
            </a:r>
            <a:endParaRPr sz="2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97400"/>
              </a:lnSpc>
            </a:pPr>
            <a:r>
              <a:rPr dirty="0" sz="1850" spc="15">
                <a:latin typeface="Times New Roman"/>
                <a:cs typeface="Times New Roman"/>
              </a:rPr>
              <a:t>The</a:t>
            </a:r>
            <a:r>
              <a:rPr dirty="0" sz="1850" spc="-1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stock</a:t>
            </a:r>
            <a:r>
              <a:rPr dirty="0" sz="1850" spc="-1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market</a:t>
            </a:r>
            <a:r>
              <a:rPr dirty="0" sz="1850" spc="-30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is</a:t>
            </a:r>
            <a:r>
              <a:rPr dirty="0" sz="1850" spc="-1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a</a:t>
            </a:r>
            <a:r>
              <a:rPr dirty="0" sz="1850" spc="-20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dynamic</a:t>
            </a:r>
            <a:r>
              <a:rPr dirty="0" sz="1850" spc="15">
                <a:latin typeface="Times New Roman"/>
                <a:cs typeface="Times New Roman"/>
              </a:rPr>
              <a:t> and</a:t>
            </a:r>
            <a:r>
              <a:rPr dirty="0" sz="1850" spc="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complex</a:t>
            </a:r>
            <a:r>
              <a:rPr dirty="0" sz="1850" spc="-35">
                <a:latin typeface="Times New Roman"/>
                <a:cs typeface="Times New Roman"/>
              </a:rPr>
              <a:t> </a:t>
            </a:r>
            <a:r>
              <a:rPr dirty="0" sz="1850" spc="15">
                <a:latin typeface="Times New Roman"/>
                <a:cs typeface="Times New Roman"/>
              </a:rPr>
              <a:t>system</a:t>
            </a:r>
            <a:r>
              <a:rPr dirty="0" sz="1850" spc="-30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that </a:t>
            </a:r>
            <a:r>
              <a:rPr dirty="0" sz="1850" spc="-44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involves the trading </a:t>
            </a:r>
            <a:r>
              <a:rPr dirty="0" sz="1850" spc="20">
                <a:latin typeface="Times New Roman"/>
                <a:cs typeface="Times New Roman"/>
              </a:rPr>
              <a:t>of </a:t>
            </a:r>
            <a:r>
              <a:rPr dirty="0" sz="1850" spc="10">
                <a:latin typeface="Times New Roman"/>
                <a:cs typeface="Times New Roman"/>
              </a:rPr>
              <a:t>stocks and other </a:t>
            </a:r>
            <a:r>
              <a:rPr dirty="0" sz="1850" spc="5">
                <a:latin typeface="Times New Roman"/>
                <a:cs typeface="Times New Roman"/>
              </a:rPr>
              <a:t>financial </a:t>
            </a:r>
            <a:r>
              <a:rPr dirty="0" sz="1850" spc="10">
                <a:latin typeface="Times New Roman"/>
                <a:cs typeface="Times New Roman"/>
              </a:rPr>
              <a:t> instruments.</a:t>
            </a:r>
            <a:r>
              <a:rPr dirty="0" sz="1850" spc="30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Predicting</a:t>
            </a:r>
            <a:r>
              <a:rPr dirty="0" sz="1850" spc="3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stock</a:t>
            </a:r>
            <a:r>
              <a:rPr dirty="0" sz="1850" spc="-10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prices</a:t>
            </a:r>
            <a:r>
              <a:rPr dirty="0" sz="1850" spc="15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and</a:t>
            </a:r>
            <a:r>
              <a:rPr dirty="0" sz="1850" spc="50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market</a:t>
            </a:r>
            <a:r>
              <a:rPr dirty="0" sz="1850" spc="20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trends </a:t>
            </a:r>
            <a:r>
              <a:rPr dirty="0" sz="1850" spc="1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is </a:t>
            </a:r>
            <a:r>
              <a:rPr dirty="0" sz="1850" spc="10">
                <a:latin typeface="Times New Roman"/>
                <a:cs typeface="Times New Roman"/>
              </a:rPr>
              <a:t>crucial </a:t>
            </a:r>
            <a:r>
              <a:rPr dirty="0" sz="1850" spc="15">
                <a:latin typeface="Times New Roman"/>
                <a:cs typeface="Times New Roman"/>
              </a:rPr>
              <a:t>for </a:t>
            </a:r>
            <a:r>
              <a:rPr dirty="0" sz="1850" spc="10">
                <a:latin typeface="Times New Roman"/>
                <a:cs typeface="Times New Roman"/>
              </a:rPr>
              <a:t>investors and traders </a:t>
            </a:r>
            <a:r>
              <a:rPr dirty="0" sz="1850">
                <a:latin typeface="Times New Roman"/>
                <a:cs typeface="Times New Roman"/>
              </a:rPr>
              <a:t>to </a:t>
            </a:r>
            <a:r>
              <a:rPr dirty="0" sz="1850" spc="15">
                <a:latin typeface="Times New Roman"/>
                <a:cs typeface="Times New Roman"/>
              </a:rPr>
              <a:t>make </a:t>
            </a:r>
            <a:r>
              <a:rPr dirty="0" sz="1850" spc="10">
                <a:latin typeface="Times New Roman"/>
                <a:cs typeface="Times New Roman"/>
              </a:rPr>
              <a:t>informed </a:t>
            </a:r>
            <a:r>
              <a:rPr dirty="0" sz="1850" spc="1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decisions. </a:t>
            </a:r>
            <a:r>
              <a:rPr dirty="0" sz="1850" spc="15">
                <a:latin typeface="Times New Roman"/>
                <a:cs typeface="Times New Roman"/>
              </a:rPr>
              <a:t>The </a:t>
            </a:r>
            <a:r>
              <a:rPr dirty="0" sz="1850" spc="10">
                <a:latin typeface="Times New Roman"/>
                <a:cs typeface="Times New Roman"/>
              </a:rPr>
              <a:t>objective of </a:t>
            </a:r>
            <a:r>
              <a:rPr dirty="0" sz="1850" spc="5">
                <a:latin typeface="Times New Roman"/>
                <a:cs typeface="Times New Roman"/>
              </a:rPr>
              <a:t>this </a:t>
            </a:r>
            <a:r>
              <a:rPr dirty="0" sz="1850" spc="10">
                <a:latin typeface="Times New Roman"/>
                <a:cs typeface="Times New Roman"/>
              </a:rPr>
              <a:t>project </a:t>
            </a:r>
            <a:r>
              <a:rPr dirty="0" sz="1850">
                <a:latin typeface="Times New Roman"/>
                <a:cs typeface="Times New Roman"/>
              </a:rPr>
              <a:t>is to </a:t>
            </a:r>
            <a:r>
              <a:rPr dirty="0" sz="1850" spc="10">
                <a:latin typeface="Times New Roman"/>
                <a:cs typeface="Times New Roman"/>
              </a:rPr>
              <a:t>develop a </a:t>
            </a:r>
            <a:r>
              <a:rPr dirty="0" sz="1850" spc="15">
                <a:latin typeface="Times New Roman"/>
                <a:cs typeface="Times New Roman"/>
              </a:rPr>
              <a:t> machine </a:t>
            </a:r>
            <a:r>
              <a:rPr dirty="0" sz="1850" spc="10">
                <a:latin typeface="Times New Roman"/>
                <a:cs typeface="Times New Roman"/>
              </a:rPr>
              <a:t>learning-based </a:t>
            </a:r>
            <a:r>
              <a:rPr dirty="0" sz="1850" spc="5">
                <a:latin typeface="Times New Roman"/>
                <a:cs typeface="Times New Roman"/>
              </a:rPr>
              <a:t>stock </a:t>
            </a:r>
            <a:r>
              <a:rPr dirty="0" sz="1850" spc="10">
                <a:latin typeface="Times New Roman"/>
                <a:cs typeface="Times New Roman"/>
              </a:rPr>
              <a:t>market prediction </a:t>
            </a:r>
            <a:r>
              <a:rPr dirty="0" sz="1850" spc="15">
                <a:latin typeface="Times New Roman"/>
                <a:cs typeface="Times New Roman"/>
              </a:rPr>
              <a:t>model </a:t>
            </a:r>
            <a:r>
              <a:rPr dirty="0" sz="1850" spc="20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that can </a:t>
            </a:r>
            <a:r>
              <a:rPr dirty="0" sz="1850" spc="5">
                <a:latin typeface="Times New Roman"/>
                <a:cs typeface="Times New Roman"/>
              </a:rPr>
              <a:t>accurately </a:t>
            </a:r>
            <a:r>
              <a:rPr dirty="0" sz="1850" spc="10">
                <a:latin typeface="Times New Roman"/>
                <a:cs typeface="Times New Roman"/>
              </a:rPr>
              <a:t>forecast stock prices and market </a:t>
            </a:r>
            <a:r>
              <a:rPr dirty="0" sz="1850" spc="1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trends.</a:t>
            </a:r>
            <a:endParaRPr sz="1850">
              <a:latin typeface="Times New Roman"/>
              <a:cs typeface="Times New Roman"/>
            </a:endParaRPr>
          </a:p>
          <a:p>
            <a:pPr algn="ctr" marL="59055">
              <a:lnSpc>
                <a:spcPct val="100000"/>
              </a:lnSpc>
              <a:spcBef>
                <a:spcPts val="1280"/>
              </a:spcBef>
            </a:pPr>
            <a:r>
              <a:rPr dirty="0" u="heavy" sz="2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Motivation</a:t>
            </a:r>
            <a:endParaRPr sz="2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106680">
              <a:lnSpc>
                <a:spcPct val="97400"/>
              </a:lnSpc>
            </a:pPr>
            <a:r>
              <a:rPr dirty="0" sz="1850" spc="15">
                <a:latin typeface="Times New Roman"/>
                <a:cs typeface="Times New Roman"/>
              </a:rPr>
              <a:t>The </a:t>
            </a:r>
            <a:r>
              <a:rPr dirty="0" sz="1850" spc="10">
                <a:latin typeface="Times New Roman"/>
                <a:cs typeface="Times New Roman"/>
              </a:rPr>
              <a:t>motivation behind this project is to provide </a:t>
            </a:r>
            <a:r>
              <a:rPr dirty="0" sz="1850" spc="1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investors </a:t>
            </a:r>
            <a:r>
              <a:rPr dirty="0" sz="1850" spc="5">
                <a:latin typeface="Times New Roman"/>
                <a:cs typeface="Times New Roman"/>
              </a:rPr>
              <a:t>and traders </a:t>
            </a:r>
            <a:r>
              <a:rPr dirty="0" sz="1850" spc="10">
                <a:latin typeface="Times New Roman"/>
                <a:cs typeface="Times New Roman"/>
              </a:rPr>
              <a:t>with a </a:t>
            </a:r>
            <a:r>
              <a:rPr dirty="0" sz="1850" spc="5">
                <a:latin typeface="Times New Roman"/>
                <a:cs typeface="Times New Roman"/>
              </a:rPr>
              <a:t>reliable </a:t>
            </a:r>
            <a:r>
              <a:rPr dirty="0" sz="1850" spc="10">
                <a:latin typeface="Times New Roman"/>
                <a:cs typeface="Times New Roman"/>
              </a:rPr>
              <a:t>tool </a:t>
            </a:r>
            <a:r>
              <a:rPr dirty="0" sz="1850" spc="15">
                <a:latin typeface="Times New Roman"/>
                <a:cs typeface="Times New Roman"/>
              </a:rPr>
              <a:t>for making </a:t>
            </a:r>
            <a:r>
              <a:rPr dirty="0" sz="1850" spc="20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investment</a:t>
            </a:r>
            <a:r>
              <a:rPr dirty="0" sz="1850" spc="5">
                <a:latin typeface="Times New Roman"/>
                <a:cs typeface="Times New Roman"/>
              </a:rPr>
              <a:t> decisions.</a:t>
            </a:r>
            <a:r>
              <a:rPr dirty="0" sz="1850" spc="10">
                <a:latin typeface="Times New Roman"/>
                <a:cs typeface="Times New Roman"/>
              </a:rPr>
              <a:t> </a:t>
            </a:r>
            <a:r>
              <a:rPr dirty="0" sz="1850" spc="15">
                <a:latin typeface="Times New Roman"/>
                <a:cs typeface="Times New Roman"/>
              </a:rPr>
              <a:t>By</a:t>
            </a:r>
            <a:r>
              <a:rPr dirty="0" sz="1850" spc="5">
                <a:latin typeface="Times New Roman"/>
                <a:cs typeface="Times New Roman"/>
              </a:rPr>
              <a:t> accurately</a:t>
            </a:r>
            <a:r>
              <a:rPr dirty="0" sz="1850" spc="30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predicting</a:t>
            </a:r>
            <a:r>
              <a:rPr dirty="0" sz="1850" spc="30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stock </a:t>
            </a:r>
            <a:r>
              <a:rPr dirty="0" sz="1850" spc="10">
                <a:latin typeface="Times New Roman"/>
                <a:cs typeface="Times New Roman"/>
              </a:rPr>
              <a:t> prices</a:t>
            </a:r>
            <a:r>
              <a:rPr dirty="0" sz="1850" spc="-30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and</a:t>
            </a:r>
            <a:r>
              <a:rPr dirty="0" sz="1850" spc="2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market</a:t>
            </a:r>
            <a:r>
              <a:rPr dirty="0" sz="1850" spc="-30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trends,</a:t>
            </a:r>
            <a:r>
              <a:rPr dirty="0" sz="1850" spc="-10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this </a:t>
            </a:r>
            <a:r>
              <a:rPr dirty="0" sz="1850" spc="15">
                <a:latin typeface="Times New Roman"/>
                <a:cs typeface="Times New Roman"/>
              </a:rPr>
              <a:t>model</a:t>
            </a:r>
            <a:r>
              <a:rPr dirty="0" sz="1850" spc="-30">
                <a:latin typeface="Times New Roman"/>
                <a:cs typeface="Times New Roman"/>
              </a:rPr>
              <a:t> </a:t>
            </a:r>
            <a:r>
              <a:rPr dirty="0" sz="1850" spc="15">
                <a:latin typeface="Times New Roman"/>
                <a:cs typeface="Times New Roman"/>
              </a:rPr>
              <a:t>can</a:t>
            </a:r>
            <a:r>
              <a:rPr dirty="0" sz="1850" spc="-30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help </a:t>
            </a:r>
            <a:r>
              <a:rPr dirty="0" sz="1850" spc="10">
                <a:latin typeface="Times New Roman"/>
                <a:cs typeface="Times New Roman"/>
              </a:rPr>
              <a:t>investors </a:t>
            </a:r>
            <a:r>
              <a:rPr dirty="0" sz="1850" spc="-44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optimize</a:t>
            </a:r>
            <a:r>
              <a:rPr dirty="0" sz="1850" spc="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their</a:t>
            </a:r>
            <a:r>
              <a:rPr dirty="0" sz="1850" spc="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portfolio and maximize</a:t>
            </a:r>
            <a:r>
              <a:rPr dirty="0" sz="1850" spc="5">
                <a:latin typeface="Times New Roman"/>
                <a:cs typeface="Times New Roman"/>
              </a:rPr>
              <a:t> their</a:t>
            </a:r>
            <a:r>
              <a:rPr dirty="0" sz="1850" spc="-10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returns.</a:t>
            </a:r>
            <a:endParaRPr sz="1850">
              <a:latin typeface="Times New Roman"/>
              <a:cs typeface="Times New Roman"/>
            </a:endParaRPr>
          </a:p>
          <a:p>
            <a:pPr algn="ctr" marL="59055">
              <a:lnSpc>
                <a:spcPct val="100000"/>
              </a:lnSpc>
              <a:spcBef>
                <a:spcPts val="1265"/>
              </a:spcBef>
            </a:pPr>
            <a:r>
              <a:rPr dirty="0" u="heavy" sz="2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Problem</a:t>
            </a:r>
            <a:r>
              <a:rPr dirty="0" u="heavy" sz="2050" spc="-4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Statement</a:t>
            </a:r>
            <a:endParaRPr sz="2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67945">
              <a:lnSpc>
                <a:spcPct val="97300"/>
              </a:lnSpc>
            </a:pPr>
            <a:r>
              <a:rPr dirty="0" sz="1850" spc="15">
                <a:latin typeface="Times New Roman"/>
                <a:cs typeface="Times New Roman"/>
              </a:rPr>
              <a:t>The </a:t>
            </a:r>
            <a:r>
              <a:rPr dirty="0" sz="1850" spc="10">
                <a:latin typeface="Times New Roman"/>
                <a:cs typeface="Times New Roman"/>
              </a:rPr>
              <a:t>problem statement is to develop a machine </a:t>
            </a:r>
            <a:r>
              <a:rPr dirty="0" sz="1850" spc="1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learning-based </a:t>
            </a:r>
            <a:r>
              <a:rPr dirty="0" sz="1850" spc="15">
                <a:latin typeface="Times New Roman"/>
                <a:cs typeface="Times New Roman"/>
              </a:rPr>
              <a:t>model </a:t>
            </a:r>
            <a:r>
              <a:rPr dirty="0" sz="1850" spc="10">
                <a:latin typeface="Times New Roman"/>
                <a:cs typeface="Times New Roman"/>
              </a:rPr>
              <a:t>that </a:t>
            </a:r>
            <a:r>
              <a:rPr dirty="0" sz="1850">
                <a:latin typeface="Times New Roman"/>
                <a:cs typeface="Times New Roman"/>
              </a:rPr>
              <a:t>can </a:t>
            </a:r>
            <a:r>
              <a:rPr dirty="0" sz="1850" spc="10">
                <a:latin typeface="Times New Roman"/>
                <a:cs typeface="Times New Roman"/>
              </a:rPr>
              <a:t>accurately predict stock </a:t>
            </a:r>
            <a:r>
              <a:rPr dirty="0" sz="1850" spc="1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prices</a:t>
            </a:r>
            <a:r>
              <a:rPr dirty="0" sz="1850" spc="-30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and</a:t>
            </a:r>
            <a:r>
              <a:rPr dirty="0" sz="1850" spc="2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market</a:t>
            </a:r>
            <a:r>
              <a:rPr dirty="0" sz="1850" spc="-5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trends</a:t>
            </a:r>
            <a:r>
              <a:rPr dirty="0" sz="1850" spc="-30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using various</a:t>
            </a:r>
            <a:r>
              <a:rPr dirty="0" sz="1850" spc="-30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parameters </a:t>
            </a:r>
            <a:r>
              <a:rPr dirty="0" sz="1850" spc="5">
                <a:latin typeface="Times New Roman"/>
                <a:cs typeface="Times New Roman"/>
              </a:rPr>
              <a:t>such </a:t>
            </a:r>
            <a:r>
              <a:rPr dirty="0" sz="1850" spc="-450">
                <a:latin typeface="Times New Roman"/>
                <a:cs typeface="Times New Roman"/>
              </a:rPr>
              <a:t> </a:t>
            </a:r>
            <a:r>
              <a:rPr dirty="0" sz="1850" spc="15">
                <a:latin typeface="Times New Roman"/>
                <a:cs typeface="Times New Roman"/>
              </a:rPr>
              <a:t>as </a:t>
            </a:r>
            <a:r>
              <a:rPr dirty="0" sz="1850" spc="10">
                <a:latin typeface="Times New Roman"/>
                <a:cs typeface="Times New Roman"/>
              </a:rPr>
              <a:t>technical </a:t>
            </a:r>
            <a:r>
              <a:rPr dirty="0" sz="1850" spc="5">
                <a:latin typeface="Times New Roman"/>
                <a:cs typeface="Times New Roman"/>
              </a:rPr>
              <a:t>indicators, </a:t>
            </a:r>
            <a:r>
              <a:rPr dirty="0" sz="1850" spc="15">
                <a:latin typeface="Times New Roman"/>
                <a:cs typeface="Times New Roman"/>
              </a:rPr>
              <a:t>news </a:t>
            </a:r>
            <a:r>
              <a:rPr dirty="0" sz="1850" spc="10">
                <a:latin typeface="Times New Roman"/>
                <a:cs typeface="Times New Roman"/>
              </a:rPr>
              <a:t>sentiment analysis, </a:t>
            </a:r>
            <a:r>
              <a:rPr dirty="0" sz="1850" spc="5">
                <a:latin typeface="Times New Roman"/>
                <a:cs typeface="Times New Roman"/>
              </a:rPr>
              <a:t>and </a:t>
            </a:r>
            <a:r>
              <a:rPr dirty="0" sz="1850" spc="10">
                <a:latin typeface="Times New Roman"/>
                <a:cs typeface="Times New Roman"/>
              </a:rPr>
              <a:t> fundamental</a:t>
            </a:r>
            <a:r>
              <a:rPr dirty="0" sz="1850" spc="5">
                <a:latin typeface="Times New Roman"/>
                <a:cs typeface="Times New Roman"/>
              </a:rPr>
              <a:t> data.</a:t>
            </a:r>
            <a:endParaRPr sz="1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4495" y="1539197"/>
            <a:ext cx="5350510" cy="562165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u="heavy" sz="20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Details </a:t>
            </a:r>
            <a:r>
              <a:rPr dirty="0" u="heavy" sz="2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About</a:t>
            </a:r>
            <a:r>
              <a:rPr dirty="0" u="heavy" sz="2050" spc="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dirty="0" u="heavy" sz="205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Hardware</a:t>
            </a:r>
            <a:r>
              <a:rPr dirty="0" u="heavy" sz="20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dirty="0" u="heavy" sz="205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dirty="0" u="heavy" sz="2050" spc="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Software</a:t>
            </a:r>
            <a:endParaRPr sz="2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50" spc="15" b="1">
                <a:latin typeface="Times New Roman"/>
                <a:cs typeface="Times New Roman"/>
              </a:rPr>
              <a:t>Hardware</a:t>
            </a:r>
            <a:r>
              <a:rPr dirty="0" sz="1850" spc="-75" b="1">
                <a:latin typeface="Times New Roman"/>
                <a:cs typeface="Times New Roman"/>
              </a:rPr>
              <a:t> </a:t>
            </a:r>
            <a:r>
              <a:rPr dirty="0" sz="1850" spc="10" b="1">
                <a:latin typeface="Times New Roman"/>
                <a:cs typeface="Times New Roman"/>
              </a:rPr>
              <a:t>Requirements:</a:t>
            </a:r>
            <a:endParaRPr sz="1850">
              <a:latin typeface="Times New Roman"/>
              <a:cs typeface="Times New Roman"/>
            </a:endParaRPr>
          </a:p>
          <a:p>
            <a:pPr marL="441959" indent="-215265">
              <a:lnSpc>
                <a:spcPts val="2195"/>
              </a:lnSpc>
              <a:spcBef>
                <a:spcPts val="1215"/>
              </a:spcBef>
              <a:buSzPct val="48648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850" spc="10">
                <a:latin typeface="Times New Roman"/>
                <a:cs typeface="Times New Roman"/>
              </a:rPr>
              <a:t>Processor:</a:t>
            </a:r>
            <a:r>
              <a:rPr dirty="0" sz="1850" spc="-20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Intel</a:t>
            </a:r>
            <a:r>
              <a:rPr dirty="0" sz="1850" spc="-1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Core</a:t>
            </a:r>
            <a:r>
              <a:rPr dirty="0" sz="1850">
                <a:latin typeface="Times New Roman"/>
                <a:cs typeface="Times New Roman"/>
              </a:rPr>
              <a:t> i5 </a:t>
            </a:r>
            <a:r>
              <a:rPr dirty="0" sz="1850" spc="10">
                <a:latin typeface="Times New Roman"/>
                <a:cs typeface="Times New Roman"/>
              </a:rPr>
              <a:t>or</a:t>
            </a:r>
            <a:r>
              <a:rPr dirty="0" sz="1850" spc="-20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higher</a:t>
            </a:r>
            <a:endParaRPr sz="1850">
              <a:latin typeface="Times New Roman"/>
              <a:cs typeface="Times New Roman"/>
            </a:endParaRPr>
          </a:p>
          <a:p>
            <a:pPr marL="441959" indent="-215265">
              <a:lnSpc>
                <a:spcPts val="2165"/>
              </a:lnSpc>
              <a:buSzPct val="48648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850" spc="15">
                <a:latin typeface="Times New Roman"/>
                <a:cs typeface="Times New Roman"/>
              </a:rPr>
              <a:t>RAM:</a:t>
            </a:r>
            <a:r>
              <a:rPr dirty="0" sz="1850" spc="-30">
                <a:latin typeface="Times New Roman"/>
                <a:cs typeface="Times New Roman"/>
              </a:rPr>
              <a:t> </a:t>
            </a:r>
            <a:r>
              <a:rPr dirty="0" sz="1850" spc="20">
                <a:latin typeface="Times New Roman"/>
                <a:cs typeface="Times New Roman"/>
              </a:rPr>
              <a:t>8GB</a:t>
            </a:r>
            <a:r>
              <a:rPr dirty="0" sz="1850" spc="-35">
                <a:latin typeface="Times New Roman"/>
                <a:cs typeface="Times New Roman"/>
              </a:rPr>
              <a:t> </a:t>
            </a:r>
            <a:r>
              <a:rPr dirty="0" sz="1850" spc="20">
                <a:latin typeface="Times New Roman"/>
                <a:cs typeface="Times New Roman"/>
              </a:rPr>
              <a:t>or</a:t>
            </a:r>
            <a:r>
              <a:rPr dirty="0" sz="1850" spc="-50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higher</a:t>
            </a:r>
            <a:endParaRPr sz="1850">
              <a:latin typeface="Times New Roman"/>
              <a:cs typeface="Times New Roman"/>
            </a:endParaRPr>
          </a:p>
          <a:p>
            <a:pPr marL="441959" indent="-215265">
              <a:lnSpc>
                <a:spcPts val="2165"/>
              </a:lnSpc>
              <a:buSzPct val="48648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850" spc="15">
                <a:latin typeface="Times New Roman"/>
                <a:cs typeface="Times New Roman"/>
              </a:rPr>
              <a:t>Hard</a:t>
            </a:r>
            <a:r>
              <a:rPr dirty="0" sz="1850" spc="-2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Disk</a:t>
            </a:r>
            <a:r>
              <a:rPr dirty="0" sz="1850" spc="-40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Space:</a:t>
            </a:r>
            <a:r>
              <a:rPr dirty="0" sz="1850" spc="-20">
                <a:latin typeface="Times New Roman"/>
                <a:cs typeface="Times New Roman"/>
              </a:rPr>
              <a:t> </a:t>
            </a:r>
            <a:r>
              <a:rPr dirty="0" sz="1850" spc="15">
                <a:latin typeface="Times New Roman"/>
                <a:cs typeface="Times New Roman"/>
              </a:rPr>
              <a:t>100GB</a:t>
            </a:r>
            <a:r>
              <a:rPr dirty="0" sz="1850" spc="-15">
                <a:latin typeface="Times New Roman"/>
                <a:cs typeface="Times New Roman"/>
              </a:rPr>
              <a:t> </a:t>
            </a:r>
            <a:r>
              <a:rPr dirty="0" sz="1850" spc="20">
                <a:latin typeface="Times New Roman"/>
                <a:cs typeface="Times New Roman"/>
              </a:rPr>
              <a:t>or</a:t>
            </a:r>
            <a:r>
              <a:rPr dirty="0" sz="1850" spc="-40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higher</a:t>
            </a:r>
            <a:endParaRPr sz="1850">
              <a:latin typeface="Times New Roman"/>
              <a:cs typeface="Times New Roman"/>
            </a:endParaRPr>
          </a:p>
          <a:p>
            <a:pPr marL="441959" marR="314325" indent="-215265">
              <a:lnSpc>
                <a:spcPts val="2160"/>
              </a:lnSpc>
              <a:spcBef>
                <a:spcPts val="95"/>
              </a:spcBef>
              <a:buSzPct val="48648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850" spc="10">
                <a:latin typeface="Times New Roman"/>
                <a:cs typeface="Times New Roman"/>
              </a:rPr>
              <a:t>Graphics Card: NVIDIA </a:t>
            </a:r>
            <a:r>
              <a:rPr dirty="0" sz="1850" spc="15">
                <a:latin typeface="Times New Roman"/>
                <a:cs typeface="Times New Roman"/>
              </a:rPr>
              <a:t>GeForce </a:t>
            </a:r>
            <a:r>
              <a:rPr dirty="0" sz="1850" spc="10">
                <a:latin typeface="Times New Roman"/>
                <a:cs typeface="Times New Roman"/>
              </a:rPr>
              <a:t>GTX 1060 or </a:t>
            </a:r>
            <a:r>
              <a:rPr dirty="0" sz="1850" spc="-450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higher</a:t>
            </a:r>
            <a:endParaRPr sz="1850">
              <a:latin typeface="Times New Roman"/>
              <a:cs typeface="Times New Roman"/>
            </a:endParaRPr>
          </a:p>
          <a:p>
            <a:pPr marL="441959" marR="251460" indent="-215265">
              <a:lnSpc>
                <a:spcPts val="2160"/>
              </a:lnSpc>
              <a:spcBef>
                <a:spcPts val="15"/>
              </a:spcBef>
              <a:buSzPct val="48648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850" spc="10">
                <a:latin typeface="Times New Roman"/>
                <a:cs typeface="Times New Roman"/>
              </a:rPr>
              <a:t>Internet</a:t>
            </a:r>
            <a:r>
              <a:rPr dirty="0" sz="1850" spc="-3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Connection:</a:t>
            </a:r>
            <a:r>
              <a:rPr dirty="0" sz="1850" spc="-40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Broadband</a:t>
            </a:r>
            <a:r>
              <a:rPr dirty="0" sz="1850" spc="-20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connection</a:t>
            </a:r>
            <a:r>
              <a:rPr dirty="0" sz="1850" spc="-40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with </a:t>
            </a:r>
            <a:r>
              <a:rPr dirty="0" sz="1850" spc="-450">
                <a:latin typeface="Times New Roman"/>
                <a:cs typeface="Times New Roman"/>
              </a:rPr>
              <a:t> </a:t>
            </a:r>
            <a:r>
              <a:rPr dirty="0" sz="1850" spc="15">
                <a:latin typeface="Times New Roman"/>
                <a:cs typeface="Times New Roman"/>
              </a:rPr>
              <a:t>minimum</a:t>
            </a:r>
            <a:r>
              <a:rPr dirty="0" sz="1850" spc="-20">
                <a:latin typeface="Times New Roman"/>
                <a:cs typeface="Times New Roman"/>
              </a:rPr>
              <a:t> </a:t>
            </a:r>
            <a:r>
              <a:rPr dirty="0" sz="1850" spc="15">
                <a:latin typeface="Times New Roman"/>
                <a:cs typeface="Times New Roman"/>
              </a:rPr>
              <a:t>10</a:t>
            </a:r>
            <a:r>
              <a:rPr dirty="0" sz="1850" spc="-15">
                <a:latin typeface="Times New Roman"/>
                <a:cs typeface="Times New Roman"/>
              </a:rPr>
              <a:t> </a:t>
            </a:r>
            <a:r>
              <a:rPr dirty="0" sz="1850" spc="20">
                <a:latin typeface="Times New Roman"/>
                <a:cs typeface="Times New Roman"/>
              </a:rPr>
              <a:t>Mbps</a:t>
            </a:r>
            <a:r>
              <a:rPr dirty="0" sz="1850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speed</a:t>
            </a: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Symbol"/>
              <a:buChar char=""/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50" spc="15" b="1">
                <a:latin typeface="Times New Roman"/>
                <a:cs typeface="Times New Roman"/>
              </a:rPr>
              <a:t>Software</a:t>
            </a:r>
            <a:r>
              <a:rPr dirty="0" sz="1850" spc="-70" b="1">
                <a:latin typeface="Times New Roman"/>
                <a:cs typeface="Times New Roman"/>
              </a:rPr>
              <a:t> </a:t>
            </a:r>
            <a:r>
              <a:rPr dirty="0" sz="1850" spc="10" b="1">
                <a:latin typeface="Times New Roman"/>
                <a:cs typeface="Times New Roman"/>
              </a:rPr>
              <a:t>Requirements:</a:t>
            </a:r>
            <a:endParaRPr sz="1850">
              <a:latin typeface="Times New Roman"/>
              <a:cs typeface="Times New Roman"/>
            </a:endParaRPr>
          </a:p>
          <a:p>
            <a:pPr marL="441959" indent="-215265">
              <a:lnSpc>
                <a:spcPts val="2180"/>
              </a:lnSpc>
              <a:spcBef>
                <a:spcPts val="1215"/>
              </a:spcBef>
              <a:buSzPct val="48648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850" spc="10">
                <a:latin typeface="Times New Roman"/>
                <a:cs typeface="Times New Roman"/>
              </a:rPr>
              <a:t>Operating</a:t>
            </a:r>
            <a:r>
              <a:rPr dirty="0" sz="1850" spc="-2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System:</a:t>
            </a:r>
            <a:r>
              <a:rPr dirty="0" sz="1850" spc="-1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Windows</a:t>
            </a:r>
            <a:r>
              <a:rPr dirty="0" sz="1850" spc="-20">
                <a:latin typeface="Times New Roman"/>
                <a:cs typeface="Times New Roman"/>
              </a:rPr>
              <a:t> </a:t>
            </a:r>
            <a:r>
              <a:rPr dirty="0" sz="1850" spc="20">
                <a:latin typeface="Times New Roman"/>
                <a:cs typeface="Times New Roman"/>
              </a:rPr>
              <a:t>or</a:t>
            </a:r>
            <a:r>
              <a:rPr dirty="0" sz="1850" spc="-20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Linux</a:t>
            </a:r>
            <a:endParaRPr sz="1850">
              <a:latin typeface="Times New Roman"/>
              <a:cs typeface="Times New Roman"/>
            </a:endParaRPr>
          </a:p>
          <a:p>
            <a:pPr marL="441959" indent="-215265">
              <a:lnSpc>
                <a:spcPts val="2160"/>
              </a:lnSpc>
              <a:buSzPct val="48648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850" spc="10">
                <a:latin typeface="Times New Roman"/>
                <a:cs typeface="Times New Roman"/>
              </a:rPr>
              <a:t>Python</a:t>
            </a:r>
            <a:r>
              <a:rPr dirty="0" sz="1850" spc="-40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Programming</a:t>
            </a:r>
            <a:r>
              <a:rPr dirty="0" sz="1850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Language</a:t>
            </a:r>
            <a:endParaRPr sz="1850">
              <a:latin typeface="Times New Roman"/>
              <a:cs typeface="Times New Roman"/>
            </a:endParaRPr>
          </a:p>
          <a:p>
            <a:pPr marL="441959" marR="5080" indent="-215265">
              <a:lnSpc>
                <a:spcPct val="97600"/>
              </a:lnSpc>
              <a:spcBef>
                <a:spcPts val="35"/>
              </a:spcBef>
              <a:buSzPct val="48648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850" spc="10">
                <a:latin typeface="Times New Roman"/>
                <a:cs typeface="Times New Roman"/>
              </a:rPr>
              <a:t>Python </a:t>
            </a:r>
            <a:r>
              <a:rPr dirty="0" sz="1850" spc="5">
                <a:latin typeface="Times New Roman"/>
                <a:cs typeface="Times New Roman"/>
              </a:rPr>
              <a:t>Libraries: </a:t>
            </a:r>
            <a:r>
              <a:rPr dirty="0" sz="1850" spc="15">
                <a:latin typeface="Times New Roman"/>
                <a:cs typeface="Times New Roman"/>
              </a:rPr>
              <a:t>NumPy, </a:t>
            </a:r>
            <a:r>
              <a:rPr dirty="0" sz="1850" spc="10">
                <a:latin typeface="Times New Roman"/>
                <a:cs typeface="Times New Roman"/>
              </a:rPr>
              <a:t>Pandas, Matplotlib, </a:t>
            </a:r>
            <a:r>
              <a:rPr dirty="0" sz="1850" spc="15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Scikit-learn,</a:t>
            </a:r>
            <a:r>
              <a:rPr dirty="0" sz="1850" spc="3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TensorFlow,</a:t>
            </a:r>
            <a:r>
              <a:rPr dirty="0" sz="1850" spc="-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Keras,</a:t>
            </a:r>
            <a:r>
              <a:rPr dirty="0" sz="1850">
                <a:latin typeface="Times New Roman"/>
                <a:cs typeface="Times New Roman"/>
              </a:rPr>
              <a:t> </a:t>
            </a:r>
            <a:r>
              <a:rPr dirty="0" sz="1850" spc="15">
                <a:latin typeface="Times New Roman"/>
                <a:cs typeface="Times New Roman"/>
              </a:rPr>
              <a:t>NLTK, </a:t>
            </a:r>
            <a:r>
              <a:rPr dirty="0" sz="1850" spc="5">
                <a:latin typeface="Times New Roman"/>
                <a:cs typeface="Times New Roman"/>
              </a:rPr>
              <a:t>TextBlob, </a:t>
            </a:r>
            <a:r>
              <a:rPr dirty="0" sz="1850" spc="-450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etc.</a:t>
            </a:r>
            <a:endParaRPr sz="1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4495" y="816821"/>
            <a:ext cx="5405120" cy="79248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301750">
              <a:lnSpc>
                <a:spcPct val="100000"/>
              </a:lnSpc>
              <a:spcBef>
                <a:spcPts val="110"/>
              </a:spcBef>
            </a:pPr>
            <a:r>
              <a:rPr dirty="0" u="heavy" sz="2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Project</a:t>
            </a:r>
            <a:r>
              <a:rPr dirty="0" u="heavy" sz="2050" spc="-3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Description</a:t>
            </a:r>
            <a:endParaRPr sz="2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 marR="71755">
              <a:lnSpc>
                <a:spcPct val="97300"/>
              </a:lnSpc>
            </a:pPr>
            <a:r>
              <a:rPr dirty="0" sz="1850" spc="15">
                <a:latin typeface="Times New Roman"/>
                <a:cs typeface="Times New Roman"/>
              </a:rPr>
              <a:t>The </a:t>
            </a:r>
            <a:r>
              <a:rPr dirty="0" sz="1850" spc="10">
                <a:latin typeface="Times New Roman"/>
                <a:cs typeface="Times New Roman"/>
              </a:rPr>
              <a:t>project involves the development of a machine </a:t>
            </a:r>
            <a:r>
              <a:rPr dirty="0" sz="1850" spc="1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learning-based stock market prediction </a:t>
            </a:r>
            <a:r>
              <a:rPr dirty="0" sz="1850" spc="15">
                <a:latin typeface="Times New Roman"/>
                <a:cs typeface="Times New Roman"/>
              </a:rPr>
              <a:t>model </a:t>
            </a:r>
            <a:r>
              <a:rPr dirty="0" sz="1850" spc="10">
                <a:latin typeface="Times New Roman"/>
                <a:cs typeface="Times New Roman"/>
              </a:rPr>
              <a:t>that can </a:t>
            </a:r>
            <a:r>
              <a:rPr dirty="0" sz="1850" spc="1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predict </a:t>
            </a:r>
            <a:r>
              <a:rPr dirty="0" sz="1850" spc="5">
                <a:latin typeface="Times New Roman"/>
                <a:cs typeface="Times New Roman"/>
              </a:rPr>
              <a:t>the stock </a:t>
            </a:r>
            <a:r>
              <a:rPr dirty="0" sz="1850" spc="10">
                <a:latin typeface="Times New Roman"/>
                <a:cs typeface="Times New Roman"/>
              </a:rPr>
              <a:t>prices </a:t>
            </a:r>
            <a:r>
              <a:rPr dirty="0" sz="1850" spc="5">
                <a:latin typeface="Times New Roman"/>
                <a:cs typeface="Times New Roman"/>
              </a:rPr>
              <a:t>and </a:t>
            </a:r>
            <a:r>
              <a:rPr dirty="0" sz="1850" spc="15">
                <a:latin typeface="Times New Roman"/>
                <a:cs typeface="Times New Roman"/>
              </a:rPr>
              <a:t>market </a:t>
            </a:r>
            <a:r>
              <a:rPr dirty="0" sz="1850" spc="5">
                <a:latin typeface="Times New Roman"/>
                <a:cs typeface="Times New Roman"/>
              </a:rPr>
              <a:t>trends </a:t>
            </a:r>
            <a:r>
              <a:rPr dirty="0" sz="1850" spc="10">
                <a:latin typeface="Times New Roman"/>
                <a:cs typeface="Times New Roman"/>
              </a:rPr>
              <a:t>using various </a:t>
            </a:r>
            <a:r>
              <a:rPr dirty="0" sz="1850" spc="-450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parameters</a:t>
            </a:r>
            <a:r>
              <a:rPr dirty="0" sz="1850" spc="-1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such</a:t>
            </a:r>
            <a:r>
              <a:rPr dirty="0" sz="1850" spc="-35">
                <a:latin typeface="Times New Roman"/>
                <a:cs typeface="Times New Roman"/>
              </a:rPr>
              <a:t> </a:t>
            </a:r>
            <a:r>
              <a:rPr dirty="0" sz="1850" spc="15">
                <a:latin typeface="Times New Roman"/>
                <a:cs typeface="Times New Roman"/>
              </a:rPr>
              <a:t>as</a:t>
            </a:r>
            <a:r>
              <a:rPr dirty="0" sz="1850" spc="-3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technical</a:t>
            </a:r>
            <a:r>
              <a:rPr dirty="0" sz="1850" spc="-5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indicators,</a:t>
            </a:r>
            <a:r>
              <a:rPr dirty="0" sz="1850" spc="-15">
                <a:latin typeface="Times New Roman"/>
                <a:cs typeface="Times New Roman"/>
              </a:rPr>
              <a:t> </a:t>
            </a:r>
            <a:r>
              <a:rPr dirty="0" sz="1850" spc="15">
                <a:latin typeface="Times New Roman"/>
                <a:cs typeface="Times New Roman"/>
              </a:rPr>
              <a:t>news</a:t>
            </a:r>
            <a:r>
              <a:rPr dirty="0" sz="1850" spc="-10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sentiment </a:t>
            </a:r>
            <a:r>
              <a:rPr dirty="0" sz="1850" spc="-44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analysis,</a:t>
            </a:r>
            <a:r>
              <a:rPr dirty="0" sz="1850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and</a:t>
            </a:r>
            <a:r>
              <a:rPr dirty="0" sz="1850" spc="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fundamental</a:t>
            </a:r>
            <a:r>
              <a:rPr dirty="0" sz="1850" spc="-30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data.</a:t>
            </a:r>
            <a:endParaRPr sz="1850">
              <a:latin typeface="Times New Roman"/>
              <a:cs typeface="Times New Roman"/>
            </a:endParaRPr>
          </a:p>
          <a:p>
            <a:pPr marL="12700" marR="73660">
              <a:lnSpc>
                <a:spcPct val="97400"/>
              </a:lnSpc>
              <a:spcBef>
                <a:spcPts val="1330"/>
              </a:spcBef>
            </a:pPr>
            <a:r>
              <a:rPr dirty="0" sz="1850" spc="15">
                <a:latin typeface="Times New Roman"/>
                <a:cs typeface="Times New Roman"/>
              </a:rPr>
              <a:t>The </a:t>
            </a:r>
            <a:r>
              <a:rPr dirty="0" sz="1850" spc="10">
                <a:latin typeface="Times New Roman"/>
                <a:cs typeface="Times New Roman"/>
              </a:rPr>
              <a:t>technical indicators include moving averages, </a:t>
            </a:r>
            <a:r>
              <a:rPr dirty="0" sz="1850" spc="1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relative</a:t>
            </a:r>
            <a:r>
              <a:rPr dirty="0" sz="1850" spc="15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strength</a:t>
            </a:r>
            <a:r>
              <a:rPr dirty="0" sz="1850" spc="30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index</a:t>
            </a:r>
            <a:r>
              <a:rPr dirty="0" sz="1850" spc="-10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(RSI),</a:t>
            </a:r>
            <a:r>
              <a:rPr dirty="0" sz="1850" spc="5">
                <a:latin typeface="Times New Roman"/>
                <a:cs typeface="Times New Roman"/>
              </a:rPr>
              <a:t> and</a:t>
            </a:r>
            <a:r>
              <a:rPr dirty="0" sz="1850" spc="10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stochastic</a:t>
            </a:r>
            <a:r>
              <a:rPr dirty="0" sz="1850" spc="10">
                <a:latin typeface="Times New Roman"/>
                <a:cs typeface="Times New Roman"/>
              </a:rPr>
              <a:t> oscillator, </a:t>
            </a:r>
            <a:r>
              <a:rPr dirty="0" sz="1850" spc="15">
                <a:latin typeface="Times New Roman"/>
                <a:cs typeface="Times New Roman"/>
              </a:rPr>
              <a:t> which are used </a:t>
            </a:r>
            <a:r>
              <a:rPr dirty="0" sz="1850">
                <a:latin typeface="Times New Roman"/>
                <a:cs typeface="Times New Roman"/>
              </a:rPr>
              <a:t>to </a:t>
            </a:r>
            <a:r>
              <a:rPr dirty="0" sz="1850" spc="10">
                <a:latin typeface="Times New Roman"/>
                <a:cs typeface="Times New Roman"/>
              </a:rPr>
              <a:t>analyze </a:t>
            </a:r>
            <a:r>
              <a:rPr dirty="0" sz="1850" spc="5">
                <a:latin typeface="Times New Roman"/>
                <a:cs typeface="Times New Roman"/>
              </a:rPr>
              <a:t>the </a:t>
            </a:r>
            <a:r>
              <a:rPr dirty="0" sz="1850" spc="15">
                <a:latin typeface="Times New Roman"/>
                <a:cs typeface="Times New Roman"/>
              </a:rPr>
              <a:t>price </a:t>
            </a:r>
            <a:r>
              <a:rPr dirty="0" sz="1850" spc="5">
                <a:latin typeface="Times New Roman"/>
                <a:cs typeface="Times New Roman"/>
              </a:rPr>
              <a:t>and </a:t>
            </a:r>
            <a:r>
              <a:rPr dirty="0" sz="1850" spc="10">
                <a:latin typeface="Times New Roman"/>
                <a:cs typeface="Times New Roman"/>
              </a:rPr>
              <a:t>volume trends </a:t>
            </a:r>
            <a:r>
              <a:rPr dirty="0" sz="1850" spc="1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in </a:t>
            </a:r>
            <a:r>
              <a:rPr dirty="0" sz="1850" spc="10">
                <a:latin typeface="Times New Roman"/>
                <a:cs typeface="Times New Roman"/>
              </a:rPr>
              <a:t>the </a:t>
            </a:r>
            <a:r>
              <a:rPr dirty="0" sz="1850" spc="5">
                <a:latin typeface="Times New Roman"/>
                <a:cs typeface="Times New Roman"/>
              </a:rPr>
              <a:t>market. </a:t>
            </a:r>
            <a:r>
              <a:rPr dirty="0" sz="1850" spc="20">
                <a:latin typeface="Times New Roman"/>
                <a:cs typeface="Times New Roman"/>
              </a:rPr>
              <a:t>The </a:t>
            </a:r>
            <a:r>
              <a:rPr dirty="0" sz="1850" spc="15">
                <a:latin typeface="Times New Roman"/>
                <a:cs typeface="Times New Roman"/>
              </a:rPr>
              <a:t>news </a:t>
            </a:r>
            <a:r>
              <a:rPr dirty="0" sz="1850" spc="10">
                <a:latin typeface="Times New Roman"/>
                <a:cs typeface="Times New Roman"/>
              </a:rPr>
              <a:t>sentiment analysis involves </a:t>
            </a:r>
            <a:r>
              <a:rPr dirty="0" sz="1850" spc="1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analyzing</a:t>
            </a:r>
            <a:r>
              <a:rPr dirty="0" sz="1850" spc="25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the </a:t>
            </a:r>
            <a:r>
              <a:rPr dirty="0" sz="1850" spc="10">
                <a:latin typeface="Times New Roman"/>
                <a:cs typeface="Times New Roman"/>
              </a:rPr>
              <a:t>news </a:t>
            </a:r>
            <a:r>
              <a:rPr dirty="0" sz="1850" spc="5">
                <a:latin typeface="Times New Roman"/>
                <a:cs typeface="Times New Roman"/>
              </a:rPr>
              <a:t>articles </a:t>
            </a:r>
            <a:r>
              <a:rPr dirty="0" sz="1850" spc="10">
                <a:latin typeface="Times New Roman"/>
                <a:cs typeface="Times New Roman"/>
              </a:rPr>
              <a:t>related</a:t>
            </a:r>
            <a:r>
              <a:rPr dirty="0" sz="1850" spc="2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to</a:t>
            </a:r>
            <a:r>
              <a:rPr dirty="0" sz="1850" spc="30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the </a:t>
            </a:r>
            <a:r>
              <a:rPr dirty="0" sz="1850" spc="10">
                <a:latin typeface="Times New Roman"/>
                <a:cs typeface="Times New Roman"/>
              </a:rPr>
              <a:t>stock</a:t>
            </a:r>
            <a:r>
              <a:rPr dirty="0" sz="1850" spc="-1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market </a:t>
            </a:r>
            <a:r>
              <a:rPr dirty="0" sz="1850" spc="1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to </a:t>
            </a:r>
            <a:r>
              <a:rPr dirty="0" sz="1850" spc="10">
                <a:latin typeface="Times New Roman"/>
                <a:cs typeface="Times New Roman"/>
              </a:rPr>
              <a:t>determine </a:t>
            </a:r>
            <a:r>
              <a:rPr dirty="0" sz="1850" spc="5">
                <a:latin typeface="Times New Roman"/>
                <a:cs typeface="Times New Roman"/>
              </a:rPr>
              <a:t>the sentiment </a:t>
            </a:r>
            <a:r>
              <a:rPr dirty="0" sz="1850" spc="10">
                <a:latin typeface="Times New Roman"/>
                <a:cs typeface="Times New Roman"/>
              </a:rPr>
              <a:t>of </a:t>
            </a:r>
            <a:r>
              <a:rPr dirty="0" sz="1850" spc="15">
                <a:latin typeface="Times New Roman"/>
                <a:cs typeface="Times New Roman"/>
              </a:rPr>
              <a:t>the news </a:t>
            </a:r>
            <a:r>
              <a:rPr dirty="0" sz="1850" spc="10">
                <a:latin typeface="Times New Roman"/>
                <a:cs typeface="Times New Roman"/>
              </a:rPr>
              <a:t>and </a:t>
            </a:r>
            <a:r>
              <a:rPr dirty="0" sz="1850" spc="15">
                <a:latin typeface="Times New Roman"/>
                <a:cs typeface="Times New Roman"/>
              </a:rPr>
              <a:t>how </a:t>
            </a:r>
            <a:r>
              <a:rPr dirty="0" sz="1850">
                <a:latin typeface="Times New Roman"/>
                <a:cs typeface="Times New Roman"/>
              </a:rPr>
              <a:t>it </a:t>
            </a:r>
            <a:r>
              <a:rPr dirty="0" sz="1850" spc="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affects </a:t>
            </a:r>
            <a:r>
              <a:rPr dirty="0" sz="1850" spc="5">
                <a:latin typeface="Times New Roman"/>
                <a:cs typeface="Times New Roman"/>
              </a:rPr>
              <a:t>the </a:t>
            </a:r>
            <a:r>
              <a:rPr dirty="0" sz="1850" spc="10">
                <a:latin typeface="Times New Roman"/>
                <a:cs typeface="Times New Roman"/>
              </a:rPr>
              <a:t>stock prices. The fundamental </a:t>
            </a:r>
            <a:r>
              <a:rPr dirty="0" sz="1850" spc="5">
                <a:latin typeface="Times New Roman"/>
                <a:cs typeface="Times New Roman"/>
              </a:rPr>
              <a:t>data </a:t>
            </a:r>
            <a:r>
              <a:rPr dirty="0" sz="1850" spc="10">
                <a:latin typeface="Times New Roman"/>
                <a:cs typeface="Times New Roman"/>
              </a:rPr>
              <a:t>includes </a:t>
            </a:r>
            <a:r>
              <a:rPr dirty="0" sz="1850" spc="1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financial </a:t>
            </a:r>
            <a:r>
              <a:rPr dirty="0" sz="1850" spc="5">
                <a:latin typeface="Times New Roman"/>
                <a:cs typeface="Times New Roman"/>
              </a:rPr>
              <a:t>data </a:t>
            </a:r>
            <a:r>
              <a:rPr dirty="0" sz="1850" spc="10">
                <a:latin typeface="Times New Roman"/>
                <a:cs typeface="Times New Roman"/>
              </a:rPr>
              <a:t>such as earnings reports, balance sheets, </a:t>
            </a:r>
            <a:r>
              <a:rPr dirty="0" sz="1850" spc="15">
                <a:latin typeface="Times New Roman"/>
                <a:cs typeface="Times New Roman"/>
              </a:rPr>
              <a:t> and</a:t>
            </a:r>
            <a:r>
              <a:rPr dirty="0" sz="1850" spc="-15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cash</a:t>
            </a:r>
            <a:r>
              <a:rPr dirty="0" sz="1850" spc="2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flow</a:t>
            </a:r>
            <a:r>
              <a:rPr dirty="0" sz="1850" spc="-50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statements,</a:t>
            </a:r>
            <a:r>
              <a:rPr dirty="0" sz="1850" spc="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which</a:t>
            </a:r>
            <a:r>
              <a:rPr dirty="0" sz="1850" spc="-35">
                <a:latin typeface="Times New Roman"/>
                <a:cs typeface="Times New Roman"/>
              </a:rPr>
              <a:t> </a:t>
            </a:r>
            <a:r>
              <a:rPr dirty="0" sz="1850" spc="15">
                <a:latin typeface="Times New Roman"/>
                <a:cs typeface="Times New Roman"/>
              </a:rPr>
              <a:t>are</a:t>
            </a:r>
            <a:r>
              <a:rPr dirty="0" sz="1850" spc="-1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used</a:t>
            </a:r>
            <a:r>
              <a:rPr dirty="0" sz="1850" spc="-1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to analyze</a:t>
            </a:r>
            <a:r>
              <a:rPr dirty="0" sz="1850" spc="-20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the </a:t>
            </a:r>
            <a:r>
              <a:rPr dirty="0" sz="1850" spc="-450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financial</a:t>
            </a:r>
            <a:r>
              <a:rPr dirty="0" sz="1850" spc="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health</a:t>
            </a:r>
            <a:r>
              <a:rPr dirty="0" sz="1850" spc="-1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of</a:t>
            </a:r>
            <a:r>
              <a:rPr dirty="0" sz="1850" spc="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the</a:t>
            </a:r>
            <a:r>
              <a:rPr dirty="0" sz="1850" spc="-1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company.</a:t>
            </a: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ts val="2160"/>
              </a:lnSpc>
              <a:spcBef>
                <a:spcPts val="1370"/>
              </a:spcBef>
            </a:pPr>
            <a:r>
              <a:rPr dirty="0" sz="1850" spc="15">
                <a:latin typeface="Times New Roman"/>
                <a:cs typeface="Times New Roman"/>
              </a:rPr>
              <a:t>The </a:t>
            </a:r>
            <a:r>
              <a:rPr dirty="0" sz="1850" spc="10">
                <a:latin typeface="Times New Roman"/>
                <a:cs typeface="Times New Roman"/>
              </a:rPr>
              <a:t>project </a:t>
            </a:r>
            <a:r>
              <a:rPr dirty="0" sz="1850" spc="5">
                <a:latin typeface="Times New Roman"/>
                <a:cs typeface="Times New Roman"/>
              </a:rPr>
              <a:t>also </a:t>
            </a:r>
            <a:r>
              <a:rPr dirty="0" sz="1850" spc="10">
                <a:latin typeface="Times New Roman"/>
                <a:cs typeface="Times New Roman"/>
              </a:rPr>
              <a:t>involves </a:t>
            </a:r>
            <a:r>
              <a:rPr dirty="0" sz="1850" spc="5">
                <a:latin typeface="Times New Roman"/>
                <a:cs typeface="Times New Roman"/>
              </a:rPr>
              <a:t>data </a:t>
            </a:r>
            <a:r>
              <a:rPr dirty="0" sz="1850" spc="10">
                <a:latin typeface="Times New Roman"/>
                <a:cs typeface="Times New Roman"/>
              </a:rPr>
              <a:t>preprocessing, feature </a:t>
            </a:r>
            <a:r>
              <a:rPr dirty="0" sz="1850" spc="1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engineering, </a:t>
            </a:r>
            <a:r>
              <a:rPr dirty="0" sz="1850" spc="5">
                <a:latin typeface="Times New Roman"/>
                <a:cs typeface="Times New Roman"/>
              </a:rPr>
              <a:t>and </a:t>
            </a:r>
            <a:r>
              <a:rPr dirty="0" sz="1850" spc="15">
                <a:latin typeface="Times New Roman"/>
                <a:cs typeface="Times New Roman"/>
              </a:rPr>
              <a:t>model </a:t>
            </a:r>
            <a:r>
              <a:rPr dirty="0" sz="1850" spc="5">
                <a:latin typeface="Times New Roman"/>
                <a:cs typeface="Times New Roman"/>
              </a:rPr>
              <a:t>training. </a:t>
            </a:r>
            <a:r>
              <a:rPr dirty="0" sz="1850" spc="15">
                <a:latin typeface="Times New Roman"/>
                <a:cs typeface="Times New Roman"/>
              </a:rPr>
              <a:t>The </a:t>
            </a:r>
            <a:r>
              <a:rPr dirty="0" sz="1850" spc="10">
                <a:latin typeface="Times New Roman"/>
                <a:cs typeface="Times New Roman"/>
              </a:rPr>
              <a:t>data preprocessing </a:t>
            </a:r>
            <a:r>
              <a:rPr dirty="0" sz="1850" spc="-450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involves</a:t>
            </a:r>
            <a:r>
              <a:rPr dirty="0" sz="1850" spc="-20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cleaning</a:t>
            </a:r>
            <a:r>
              <a:rPr dirty="0" sz="1850" spc="-3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and</a:t>
            </a:r>
            <a:r>
              <a:rPr dirty="0" sz="1850" spc="2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preparing</a:t>
            </a:r>
            <a:r>
              <a:rPr dirty="0" sz="1850" spc="-20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the</a:t>
            </a:r>
            <a:r>
              <a:rPr dirty="0" sz="1850" spc="-15">
                <a:latin typeface="Times New Roman"/>
                <a:cs typeface="Times New Roman"/>
              </a:rPr>
              <a:t> </a:t>
            </a:r>
            <a:r>
              <a:rPr dirty="0" sz="1850" spc="15">
                <a:latin typeface="Times New Roman"/>
                <a:cs typeface="Times New Roman"/>
              </a:rPr>
              <a:t>data</a:t>
            </a:r>
            <a:r>
              <a:rPr dirty="0" sz="1850" spc="-1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for</a:t>
            </a:r>
            <a:r>
              <a:rPr dirty="0" sz="1850" spc="-20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analysis.</a:t>
            </a:r>
            <a:endParaRPr sz="1850">
              <a:latin typeface="Times New Roman"/>
              <a:cs typeface="Times New Roman"/>
            </a:endParaRPr>
          </a:p>
          <a:p>
            <a:pPr marL="12700" marR="168275">
              <a:lnSpc>
                <a:spcPts val="2150"/>
              </a:lnSpc>
              <a:spcBef>
                <a:spcPts val="35"/>
              </a:spcBef>
            </a:pPr>
            <a:r>
              <a:rPr dirty="0" sz="1850" spc="15">
                <a:latin typeface="Times New Roman"/>
                <a:cs typeface="Times New Roman"/>
              </a:rPr>
              <a:t>The</a:t>
            </a:r>
            <a:r>
              <a:rPr dirty="0" sz="1850" spc="-20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feature</a:t>
            </a:r>
            <a:r>
              <a:rPr dirty="0" sz="1850" spc="-1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engineering</a:t>
            </a:r>
            <a:r>
              <a:rPr dirty="0" sz="1850" spc="-1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involves</a:t>
            </a:r>
            <a:r>
              <a:rPr dirty="0" sz="1850" spc="-20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selecting</a:t>
            </a:r>
            <a:r>
              <a:rPr dirty="0" sz="1850" spc="-15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the</a:t>
            </a:r>
            <a:r>
              <a:rPr dirty="0" sz="1850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relevant </a:t>
            </a:r>
            <a:r>
              <a:rPr dirty="0" sz="1850" spc="-450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features</a:t>
            </a:r>
            <a:r>
              <a:rPr dirty="0" sz="1850">
                <a:latin typeface="Times New Roman"/>
                <a:cs typeface="Times New Roman"/>
              </a:rPr>
              <a:t> and</a:t>
            </a:r>
            <a:r>
              <a:rPr dirty="0" sz="1850" spc="2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transforming</a:t>
            </a:r>
            <a:r>
              <a:rPr dirty="0" sz="1850" spc="2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them</a:t>
            </a:r>
            <a:r>
              <a:rPr dirty="0" sz="1850" spc="-1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into</a:t>
            </a:r>
            <a:r>
              <a:rPr dirty="0" sz="1850" spc="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a</a:t>
            </a:r>
            <a:r>
              <a:rPr dirty="0" sz="1850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suitable</a:t>
            </a:r>
            <a:r>
              <a:rPr dirty="0" sz="1850" spc="10">
                <a:latin typeface="Times New Roman"/>
                <a:cs typeface="Times New Roman"/>
              </a:rPr>
              <a:t> </a:t>
            </a:r>
            <a:r>
              <a:rPr dirty="0" sz="1850" spc="15">
                <a:latin typeface="Times New Roman"/>
                <a:cs typeface="Times New Roman"/>
              </a:rPr>
              <a:t>format</a:t>
            </a:r>
            <a:endParaRPr sz="1850">
              <a:latin typeface="Times New Roman"/>
              <a:cs typeface="Times New Roman"/>
            </a:endParaRPr>
          </a:p>
          <a:p>
            <a:pPr marL="12700" marR="307340">
              <a:lnSpc>
                <a:spcPts val="2160"/>
              </a:lnSpc>
              <a:spcBef>
                <a:spcPts val="10"/>
              </a:spcBef>
            </a:pPr>
            <a:r>
              <a:rPr dirty="0" sz="1850" spc="15">
                <a:latin typeface="Times New Roman"/>
                <a:cs typeface="Times New Roman"/>
              </a:rPr>
              <a:t>for</a:t>
            </a:r>
            <a:r>
              <a:rPr dirty="0" sz="1850" spc="-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analysis.</a:t>
            </a:r>
            <a:r>
              <a:rPr dirty="0" sz="1850" spc="-25">
                <a:latin typeface="Times New Roman"/>
                <a:cs typeface="Times New Roman"/>
              </a:rPr>
              <a:t> </a:t>
            </a:r>
            <a:r>
              <a:rPr dirty="0" sz="1850" spc="15">
                <a:latin typeface="Times New Roman"/>
                <a:cs typeface="Times New Roman"/>
              </a:rPr>
              <a:t>The</a:t>
            </a:r>
            <a:r>
              <a:rPr dirty="0" sz="1850" spc="-5">
                <a:latin typeface="Times New Roman"/>
                <a:cs typeface="Times New Roman"/>
              </a:rPr>
              <a:t> </a:t>
            </a:r>
            <a:r>
              <a:rPr dirty="0" sz="1850" spc="15">
                <a:latin typeface="Times New Roman"/>
                <a:cs typeface="Times New Roman"/>
              </a:rPr>
              <a:t>model</a:t>
            </a:r>
            <a:r>
              <a:rPr dirty="0" sz="1850" spc="-1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training</a:t>
            </a:r>
            <a:r>
              <a:rPr dirty="0" sz="1850" spc="-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involves</a:t>
            </a:r>
            <a:r>
              <a:rPr dirty="0" sz="1850" spc="-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training</a:t>
            </a:r>
            <a:r>
              <a:rPr dirty="0" sz="1850" spc="-20">
                <a:latin typeface="Times New Roman"/>
                <a:cs typeface="Times New Roman"/>
              </a:rPr>
              <a:t> </a:t>
            </a:r>
            <a:r>
              <a:rPr dirty="0" sz="1850" spc="15">
                <a:latin typeface="Times New Roman"/>
                <a:cs typeface="Times New Roman"/>
              </a:rPr>
              <a:t>the </a:t>
            </a:r>
            <a:r>
              <a:rPr dirty="0" sz="1850" spc="-450">
                <a:latin typeface="Times New Roman"/>
                <a:cs typeface="Times New Roman"/>
              </a:rPr>
              <a:t> </a:t>
            </a:r>
            <a:r>
              <a:rPr dirty="0" sz="1850" spc="15">
                <a:latin typeface="Times New Roman"/>
                <a:cs typeface="Times New Roman"/>
              </a:rPr>
              <a:t>machine </a:t>
            </a:r>
            <a:r>
              <a:rPr dirty="0" sz="1850" spc="10">
                <a:latin typeface="Times New Roman"/>
                <a:cs typeface="Times New Roman"/>
              </a:rPr>
              <a:t>learning </a:t>
            </a:r>
            <a:r>
              <a:rPr dirty="0" sz="1850" spc="15">
                <a:latin typeface="Times New Roman"/>
                <a:cs typeface="Times New Roman"/>
              </a:rPr>
              <a:t>model </a:t>
            </a:r>
            <a:r>
              <a:rPr dirty="0" sz="1850" spc="10">
                <a:latin typeface="Times New Roman"/>
                <a:cs typeface="Times New Roman"/>
              </a:rPr>
              <a:t>using historical data </a:t>
            </a:r>
            <a:r>
              <a:rPr dirty="0" sz="1850" spc="5">
                <a:latin typeface="Times New Roman"/>
                <a:cs typeface="Times New Roman"/>
              </a:rPr>
              <a:t>and </a:t>
            </a:r>
            <a:r>
              <a:rPr dirty="0" sz="1850" spc="10">
                <a:latin typeface="Times New Roman"/>
                <a:cs typeface="Times New Roman"/>
              </a:rPr>
              <a:t> evaluating </a:t>
            </a:r>
            <a:r>
              <a:rPr dirty="0" sz="1850" spc="5">
                <a:latin typeface="Times New Roman"/>
                <a:cs typeface="Times New Roman"/>
              </a:rPr>
              <a:t>the </a:t>
            </a:r>
            <a:r>
              <a:rPr dirty="0" sz="1850" spc="10">
                <a:latin typeface="Times New Roman"/>
                <a:cs typeface="Times New Roman"/>
              </a:rPr>
              <a:t>model's performance using various </a:t>
            </a:r>
            <a:r>
              <a:rPr dirty="0" sz="1850" spc="1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evaluation</a:t>
            </a:r>
            <a:r>
              <a:rPr dirty="0" sz="1850" spc="20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metrics</a:t>
            </a:r>
            <a:r>
              <a:rPr dirty="0" sz="1100" spc="1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4495" y="1008845"/>
            <a:ext cx="5375275" cy="4683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441959">
              <a:lnSpc>
                <a:spcPct val="100000"/>
              </a:lnSpc>
              <a:spcBef>
                <a:spcPts val="110"/>
              </a:spcBef>
            </a:pPr>
            <a:r>
              <a:rPr dirty="0" u="heavy" sz="2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Working</a:t>
            </a:r>
            <a:r>
              <a:rPr dirty="0" u="heavy" sz="2050" spc="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Methodology</a:t>
            </a:r>
            <a:r>
              <a:rPr dirty="0" u="heavy" sz="2050" spc="-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dirty="0" u="heavy" sz="205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dirty="0" u="heavy" sz="2050" spc="-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Project</a:t>
            </a:r>
            <a:endParaRPr sz="2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21590">
              <a:lnSpc>
                <a:spcPct val="97500"/>
              </a:lnSpc>
            </a:pPr>
            <a:r>
              <a:rPr dirty="0" sz="1850" spc="15">
                <a:latin typeface="Times New Roman"/>
                <a:cs typeface="Times New Roman"/>
              </a:rPr>
              <a:t>The </a:t>
            </a:r>
            <a:r>
              <a:rPr dirty="0" sz="1850" spc="10">
                <a:latin typeface="Times New Roman"/>
                <a:cs typeface="Times New Roman"/>
              </a:rPr>
              <a:t>project works </a:t>
            </a:r>
            <a:r>
              <a:rPr dirty="0" sz="1850" spc="15">
                <a:latin typeface="Times New Roman"/>
                <a:cs typeface="Times New Roman"/>
              </a:rPr>
              <a:t>by </a:t>
            </a:r>
            <a:r>
              <a:rPr dirty="0" sz="1850" spc="5">
                <a:latin typeface="Times New Roman"/>
                <a:cs typeface="Times New Roman"/>
              </a:rPr>
              <a:t>collecting </a:t>
            </a:r>
            <a:r>
              <a:rPr dirty="0" sz="1850" spc="15">
                <a:latin typeface="Times New Roman"/>
                <a:cs typeface="Times New Roman"/>
              </a:rPr>
              <a:t>and </a:t>
            </a:r>
            <a:r>
              <a:rPr dirty="0" sz="1850" spc="10">
                <a:latin typeface="Times New Roman"/>
                <a:cs typeface="Times New Roman"/>
              </a:rPr>
              <a:t>preprocessing </a:t>
            </a:r>
            <a:r>
              <a:rPr dirty="0" sz="1850" spc="15">
                <a:latin typeface="Times New Roman"/>
                <a:cs typeface="Times New Roman"/>
              </a:rPr>
              <a:t>the </a:t>
            </a:r>
            <a:r>
              <a:rPr dirty="0" sz="1850" spc="20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data,</a:t>
            </a:r>
            <a:r>
              <a:rPr dirty="0" sz="1850" spc="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performing</a:t>
            </a:r>
            <a:r>
              <a:rPr dirty="0" sz="1850" spc="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feature </a:t>
            </a:r>
            <a:r>
              <a:rPr dirty="0" sz="1850" spc="5">
                <a:latin typeface="Times New Roman"/>
                <a:cs typeface="Times New Roman"/>
              </a:rPr>
              <a:t>engineering, training</a:t>
            </a:r>
            <a:r>
              <a:rPr dirty="0" sz="1850" spc="30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the </a:t>
            </a:r>
            <a:r>
              <a:rPr dirty="0" sz="1850" spc="15">
                <a:latin typeface="Times New Roman"/>
                <a:cs typeface="Times New Roman"/>
              </a:rPr>
              <a:t> machine </a:t>
            </a:r>
            <a:r>
              <a:rPr dirty="0" sz="1850" spc="10">
                <a:latin typeface="Times New Roman"/>
                <a:cs typeface="Times New Roman"/>
              </a:rPr>
              <a:t>learning model, </a:t>
            </a:r>
            <a:r>
              <a:rPr dirty="0" sz="1850" spc="5">
                <a:latin typeface="Times New Roman"/>
                <a:cs typeface="Times New Roman"/>
              </a:rPr>
              <a:t>and </a:t>
            </a:r>
            <a:r>
              <a:rPr dirty="0" sz="1850" spc="10">
                <a:latin typeface="Times New Roman"/>
                <a:cs typeface="Times New Roman"/>
              </a:rPr>
              <a:t>evaluating the model's </a:t>
            </a:r>
            <a:r>
              <a:rPr dirty="0" sz="1850" spc="1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performance.</a:t>
            </a:r>
            <a:r>
              <a:rPr dirty="0" sz="1850" spc="-25">
                <a:latin typeface="Times New Roman"/>
                <a:cs typeface="Times New Roman"/>
              </a:rPr>
              <a:t> </a:t>
            </a:r>
            <a:r>
              <a:rPr dirty="0" sz="1850" spc="15">
                <a:latin typeface="Times New Roman"/>
                <a:cs typeface="Times New Roman"/>
              </a:rPr>
              <a:t>The</a:t>
            </a:r>
            <a:r>
              <a:rPr dirty="0" sz="1850" spc="10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data</a:t>
            </a:r>
            <a:r>
              <a:rPr dirty="0" sz="1850" spc="10">
                <a:latin typeface="Times New Roman"/>
                <a:cs typeface="Times New Roman"/>
              </a:rPr>
              <a:t> is</a:t>
            </a:r>
            <a:r>
              <a:rPr dirty="0" sz="1850" spc="5">
                <a:latin typeface="Times New Roman"/>
                <a:cs typeface="Times New Roman"/>
              </a:rPr>
              <a:t> collected</a:t>
            </a:r>
            <a:r>
              <a:rPr dirty="0" sz="1850" spc="1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from</a:t>
            </a:r>
            <a:r>
              <a:rPr dirty="0" sz="1850" spc="-40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various</a:t>
            </a:r>
            <a:r>
              <a:rPr dirty="0" sz="1850" spc="-25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sources </a:t>
            </a:r>
            <a:r>
              <a:rPr dirty="0" sz="1850" spc="-445">
                <a:latin typeface="Times New Roman"/>
                <a:cs typeface="Times New Roman"/>
              </a:rPr>
              <a:t> </a:t>
            </a:r>
            <a:r>
              <a:rPr dirty="0" sz="1850" spc="15">
                <a:latin typeface="Times New Roman"/>
                <a:cs typeface="Times New Roman"/>
              </a:rPr>
              <a:t>such </a:t>
            </a:r>
            <a:r>
              <a:rPr dirty="0" sz="1850" spc="10">
                <a:latin typeface="Times New Roman"/>
                <a:cs typeface="Times New Roman"/>
              </a:rPr>
              <a:t>as financial websites, </a:t>
            </a:r>
            <a:r>
              <a:rPr dirty="0" sz="1850" spc="15">
                <a:latin typeface="Times New Roman"/>
                <a:cs typeface="Times New Roman"/>
              </a:rPr>
              <a:t>news </a:t>
            </a:r>
            <a:r>
              <a:rPr dirty="0" sz="1850" spc="10">
                <a:latin typeface="Times New Roman"/>
                <a:cs typeface="Times New Roman"/>
              </a:rPr>
              <a:t>websites, and social </a:t>
            </a:r>
            <a:r>
              <a:rPr dirty="0" sz="1850" spc="1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media</a:t>
            </a:r>
            <a:r>
              <a:rPr dirty="0" sz="1850" spc="-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platforms.</a:t>
            </a: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97400"/>
              </a:lnSpc>
              <a:spcBef>
                <a:spcPts val="1305"/>
              </a:spcBef>
            </a:pPr>
            <a:r>
              <a:rPr dirty="0" sz="1850" spc="15">
                <a:latin typeface="Times New Roman"/>
                <a:cs typeface="Times New Roman"/>
              </a:rPr>
              <a:t>The</a:t>
            </a:r>
            <a:r>
              <a:rPr dirty="0" sz="1850" spc="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data</a:t>
            </a:r>
            <a:r>
              <a:rPr dirty="0" sz="1850">
                <a:latin typeface="Times New Roman"/>
                <a:cs typeface="Times New Roman"/>
              </a:rPr>
              <a:t> is</a:t>
            </a:r>
            <a:r>
              <a:rPr dirty="0" sz="1850" spc="10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then</a:t>
            </a:r>
            <a:r>
              <a:rPr dirty="0" sz="1850" spc="-1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preprocessed</a:t>
            </a:r>
            <a:r>
              <a:rPr dirty="0" sz="1850" spc="-15">
                <a:latin typeface="Times New Roman"/>
                <a:cs typeface="Times New Roman"/>
              </a:rPr>
              <a:t> </a:t>
            </a:r>
            <a:r>
              <a:rPr dirty="0" sz="1850" spc="15">
                <a:latin typeface="Times New Roman"/>
                <a:cs typeface="Times New Roman"/>
              </a:rPr>
              <a:t>by</a:t>
            </a:r>
            <a:r>
              <a:rPr dirty="0" sz="1850" spc="-30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cleaning </a:t>
            </a:r>
            <a:r>
              <a:rPr dirty="0" sz="1850" spc="10">
                <a:latin typeface="Times New Roman"/>
                <a:cs typeface="Times New Roman"/>
              </a:rPr>
              <a:t>and</a:t>
            </a:r>
            <a:r>
              <a:rPr dirty="0" sz="1850" spc="-1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preparing </a:t>
            </a:r>
            <a:r>
              <a:rPr dirty="0" sz="1850" spc="-44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it </a:t>
            </a:r>
            <a:r>
              <a:rPr dirty="0" sz="1850" spc="20">
                <a:latin typeface="Times New Roman"/>
                <a:cs typeface="Times New Roman"/>
              </a:rPr>
              <a:t>for </a:t>
            </a:r>
            <a:r>
              <a:rPr dirty="0" sz="1850" spc="10">
                <a:latin typeface="Times New Roman"/>
                <a:cs typeface="Times New Roman"/>
              </a:rPr>
              <a:t>analysis. The </a:t>
            </a:r>
            <a:r>
              <a:rPr dirty="0" sz="1850" spc="5">
                <a:latin typeface="Times New Roman"/>
                <a:cs typeface="Times New Roman"/>
              </a:rPr>
              <a:t>feature </a:t>
            </a:r>
            <a:r>
              <a:rPr dirty="0" sz="1850" spc="10">
                <a:latin typeface="Times New Roman"/>
                <a:cs typeface="Times New Roman"/>
              </a:rPr>
              <a:t>engineering involves </a:t>
            </a:r>
            <a:r>
              <a:rPr dirty="0" sz="1850" spc="15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selecting </a:t>
            </a:r>
            <a:r>
              <a:rPr dirty="0" sz="1850" spc="10">
                <a:latin typeface="Times New Roman"/>
                <a:cs typeface="Times New Roman"/>
              </a:rPr>
              <a:t>the relevant features </a:t>
            </a:r>
            <a:r>
              <a:rPr dirty="0" sz="1850" spc="15">
                <a:latin typeface="Times New Roman"/>
                <a:cs typeface="Times New Roman"/>
              </a:rPr>
              <a:t>and </a:t>
            </a:r>
            <a:r>
              <a:rPr dirty="0" sz="1850" spc="10">
                <a:latin typeface="Times New Roman"/>
                <a:cs typeface="Times New Roman"/>
              </a:rPr>
              <a:t>transforming </a:t>
            </a:r>
            <a:r>
              <a:rPr dirty="0" sz="1850" spc="15">
                <a:latin typeface="Times New Roman"/>
                <a:cs typeface="Times New Roman"/>
              </a:rPr>
              <a:t>them </a:t>
            </a:r>
            <a:r>
              <a:rPr dirty="0" sz="1850" spc="20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into</a:t>
            </a:r>
            <a:r>
              <a:rPr dirty="0" sz="1850" spc="5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a</a:t>
            </a:r>
            <a:r>
              <a:rPr dirty="0" sz="1850" spc="55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suitable</a:t>
            </a:r>
            <a:r>
              <a:rPr dirty="0" sz="1850" spc="25">
                <a:latin typeface="Times New Roman"/>
                <a:cs typeface="Times New Roman"/>
              </a:rPr>
              <a:t> </a:t>
            </a:r>
            <a:r>
              <a:rPr dirty="0" sz="1850" spc="15">
                <a:latin typeface="Times New Roman"/>
                <a:cs typeface="Times New Roman"/>
              </a:rPr>
              <a:t>format</a:t>
            </a:r>
            <a:r>
              <a:rPr dirty="0" sz="1850" spc="40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for</a:t>
            </a:r>
            <a:r>
              <a:rPr dirty="0" sz="1850" spc="4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analysis.</a:t>
            </a:r>
            <a:r>
              <a:rPr dirty="0" sz="1850" spc="55">
                <a:latin typeface="Times New Roman"/>
                <a:cs typeface="Times New Roman"/>
              </a:rPr>
              <a:t> </a:t>
            </a:r>
            <a:r>
              <a:rPr dirty="0" sz="1850" spc="15">
                <a:latin typeface="Times New Roman"/>
                <a:cs typeface="Times New Roman"/>
              </a:rPr>
              <a:t>The </a:t>
            </a:r>
            <a:r>
              <a:rPr dirty="0" sz="1850" spc="10">
                <a:latin typeface="Times New Roman"/>
                <a:cs typeface="Times New Roman"/>
              </a:rPr>
              <a:t>machine </a:t>
            </a:r>
            <a:r>
              <a:rPr dirty="0" sz="1850" spc="1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learning </a:t>
            </a:r>
            <a:r>
              <a:rPr dirty="0" sz="1850" spc="15">
                <a:latin typeface="Times New Roman"/>
                <a:cs typeface="Times New Roman"/>
              </a:rPr>
              <a:t>model </a:t>
            </a:r>
            <a:r>
              <a:rPr dirty="0" sz="1850" spc="10">
                <a:latin typeface="Times New Roman"/>
                <a:cs typeface="Times New Roman"/>
              </a:rPr>
              <a:t>is then trained using </a:t>
            </a:r>
            <a:r>
              <a:rPr dirty="0" sz="1850" spc="5">
                <a:latin typeface="Times New Roman"/>
                <a:cs typeface="Times New Roman"/>
              </a:rPr>
              <a:t>historical </a:t>
            </a:r>
            <a:r>
              <a:rPr dirty="0" sz="1850" spc="10">
                <a:latin typeface="Times New Roman"/>
                <a:cs typeface="Times New Roman"/>
              </a:rPr>
              <a:t>data and </a:t>
            </a:r>
            <a:r>
              <a:rPr dirty="0" sz="1850" spc="1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evaluated</a:t>
            </a:r>
            <a:r>
              <a:rPr dirty="0" sz="1850" spc="5">
                <a:latin typeface="Times New Roman"/>
                <a:cs typeface="Times New Roman"/>
              </a:rPr>
              <a:t> using</a:t>
            </a:r>
            <a:r>
              <a:rPr dirty="0" sz="1850" spc="10">
                <a:latin typeface="Times New Roman"/>
                <a:cs typeface="Times New Roman"/>
              </a:rPr>
              <a:t> various </a:t>
            </a:r>
            <a:r>
              <a:rPr dirty="0" sz="1850" spc="5">
                <a:latin typeface="Times New Roman"/>
                <a:cs typeface="Times New Roman"/>
              </a:rPr>
              <a:t>evaluation</a:t>
            </a:r>
            <a:r>
              <a:rPr dirty="0" sz="1850" spc="25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metrics</a:t>
            </a:r>
            <a:r>
              <a:rPr dirty="0" sz="1850" spc="10">
                <a:latin typeface="Times New Roman"/>
                <a:cs typeface="Times New Roman"/>
              </a:rPr>
              <a:t> </a:t>
            </a:r>
            <a:r>
              <a:rPr dirty="0" sz="1850" spc="15">
                <a:latin typeface="Times New Roman"/>
                <a:cs typeface="Times New Roman"/>
              </a:rPr>
              <a:t>such</a:t>
            </a:r>
            <a:r>
              <a:rPr dirty="0" sz="1850" spc="-10">
                <a:latin typeface="Times New Roman"/>
                <a:cs typeface="Times New Roman"/>
              </a:rPr>
              <a:t> </a:t>
            </a:r>
            <a:r>
              <a:rPr dirty="0" sz="1850" spc="15">
                <a:latin typeface="Times New Roman"/>
                <a:cs typeface="Times New Roman"/>
              </a:rPr>
              <a:t>as </a:t>
            </a:r>
            <a:r>
              <a:rPr dirty="0" sz="1850" spc="20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accuracy,</a:t>
            </a:r>
            <a:r>
              <a:rPr dirty="0" sz="1850" spc="-1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precision,</a:t>
            </a:r>
            <a:r>
              <a:rPr dirty="0" sz="1850" spc="-15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recall,</a:t>
            </a:r>
            <a:r>
              <a:rPr dirty="0" sz="1850" spc="2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and</a:t>
            </a:r>
            <a:r>
              <a:rPr dirty="0" sz="1850" spc="4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F1-score.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96811" y="6591300"/>
            <a:ext cx="6350" cy="429895"/>
          </a:xfrm>
          <a:custGeom>
            <a:avLst/>
            <a:gdLst/>
            <a:ahLst/>
            <a:cxnLst/>
            <a:rect l="l" t="t" r="r" b="b"/>
            <a:pathLst>
              <a:path w="6350" h="429895">
                <a:moveTo>
                  <a:pt x="0" y="0"/>
                </a:moveTo>
                <a:lnTo>
                  <a:pt x="6095" y="429767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63800" y="816821"/>
            <a:ext cx="1818639" cy="3397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u="heavy" sz="2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Implementation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4495" y="2028420"/>
            <a:ext cx="5253990" cy="284353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339090">
              <a:lnSpc>
                <a:spcPts val="2150"/>
              </a:lnSpc>
              <a:spcBef>
                <a:spcPts val="260"/>
              </a:spcBef>
            </a:pPr>
            <a:r>
              <a:rPr dirty="0" sz="1850" spc="15">
                <a:latin typeface="Times New Roman"/>
                <a:cs typeface="Times New Roman"/>
              </a:rPr>
              <a:t>The</a:t>
            </a:r>
            <a:r>
              <a:rPr dirty="0" sz="1850" spc="-1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project</a:t>
            </a:r>
            <a:r>
              <a:rPr dirty="0" sz="1850" spc="-10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can</a:t>
            </a:r>
            <a:r>
              <a:rPr dirty="0" sz="1850" spc="-10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be</a:t>
            </a:r>
            <a:r>
              <a:rPr dirty="0" sz="1850" spc="-1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implemented</a:t>
            </a:r>
            <a:r>
              <a:rPr dirty="0" sz="1850" spc="5">
                <a:latin typeface="Times New Roman"/>
                <a:cs typeface="Times New Roman"/>
              </a:rPr>
              <a:t> </a:t>
            </a:r>
            <a:r>
              <a:rPr dirty="0" sz="1850" spc="15">
                <a:latin typeface="Times New Roman"/>
                <a:cs typeface="Times New Roman"/>
              </a:rPr>
              <a:t>by</a:t>
            </a:r>
            <a:r>
              <a:rPr dirty="0" sz="1850" spc="-10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following</a:t>
            </a:r>
            <a:r>
              <a:rPr dirty="0" sz="1850" spc="-1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these </a:t>
            </a:r>
            <a:r>
              <a:rPr dirty="0" sz="1850" spc="-44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steps:</a:t>
            </a: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Times New Roman"/>
              <a:cs typeface="Times New Roman"/>
            </a:endParaRPr>
          </a:p>
          <a:p>
            <a:pPr marL="980440" indent="-215265">
              <a:lnSpc>
                <a:spcPts val="2195"/>
              </a:lnSpc>
              <a:buAutoNum type="arabicPeriod"/>
              <a:tabLst>
                <a:tab pos="980440" algn="l"/>
              </a:tabLst>
            </a:pPr>
            <a:r>
              <a:rPr dirty="0" sz="1850" spc="10">
                <a:latin typeface="Times New Roman"/>
                <a:cs typeface="Times New Roman"/>
              </a:rPr>
              <a:t>Collecting</a:t>
            </a:r>
            <a:r>
              <a:rPr dirty="0" sz="1850" spc="-20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and</a:t>
            </a:r>
            <a:r>
              <a:rPr dirty="0" sz="1850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preprocessing</a:t>
            </a:r>
            <a:r>
              <a:rPr dirty="0" sz="1850" spc="-1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the</a:t>
            </a:r>
            <a:r>
              <a:rPr dirty="0" sz="1850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data</a:t>
            </a:r>
            <a:endParaRPr sz="1850">
              <a:latin typeface="Times New Roman"/>
              <a:cs typeface="Times New Roman"/>
            </a:endParaRPr>
          </a:p>
          <a:p>
            <a:pPr marL="980440" indent="-215265">
              <a:lnSpc>
                <a:spcPts val="2165"/>
              </a:lnSpc>
              <a:buAutoNum type="arabicPeriod"/>
              <a:tabLst>
                <a:tab pos="980440" algn="l"/>
              </a:tabLst>
            </a:pPr>
            <a:r>
              <a:rPr dirty="0" sz="1850" spc="10">
                <a:latin typeface="Times New Roman"/>
                <a:cs typeface="Times New Roman"/>
              </a:rPr>
              <a:t>Performing</a:t>
            </a:r>
            <a:r>
              <a:rPr dirty="0" sz="1850" spc="-15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feature</a:t>
            </a:r>
            <a:r>
              <a:rPr dirty="0" sz="1850" spc="-15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engineering</a:t>
            </a:r>
            <a:endParaRPr sz="1850">
              <a:latin typeface="Times New Roman"/>
              <a:cs typeface="Times New Roman"/>
            </a:endParaRPr>
          </a:p>
          <a:p>
            <a:pPr marL="980440" indent="-215265">
              <a:lnSpc>
                <a:spcPts val="2165"/>
              </a:lnSpc>
              <a:buAutoNum type="arabicPeriod"/>
              <a:tabLst>
                <a:tab pos="980440" algn="l"/>
              </a:tabLst>
            </a:pPr>
            <a:r>
              <a:rPr dirty="0" sz="1850" spc="10">
                <a:latin typeface="Times New Roman"/>
                <a:cs typeface="Times New Roman"/>
              </a:rPr>
              <a:t>Training</a:t>
            </a:r>
            <a:r>
              <a:rPr dirty="0" sz="1850" spc="-15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the </a:t>
            </a:r>
            <a:r>
              <a:rPr dirty="0" sz="1850" spc="10">
                <a:latin typeface="Times New Roman"/>
                <a:cs typeface="Times New Roman"/>
              </a:rPr>
              <a:t>machine</a:t>
            </a:r>
            <a:r>
              <a:rPr dirty="0" sz="1850" spc="-10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learning </a:t>
            </a:r>
            <a:r>
              <a:rPr dirty="0" sz="1850" spc="15">
                <a:latin typeface="Times New Roman"/>
                <a:cs typeface="Times New Roman"/>
              </a:rPr>
              <a:t>model</a:t>
            </a:r>
            <a:endParaRPr sz="1850">
              <a:latin typeface="Times New Roman"/>
              <a:cs typeface="Times New Roman"/>
            </a:endParaRPr>
          </a:p>
          <a:p>
            <a:pPr marL="980440" indent="-215265">
              <a:lnSpc>
                <a:spcPts val="2165"/>
              </a:lnSpc>
              <a:buAutoNum type="arabicPeriod"/>
              <a:tabLst>
                <a:tab pos="980440" algn="l"/>
              </a:tabLst>
            </a:pPr>
            <a:r>
              <a:rPr dirty="0" sz="1850" spc="10">
                <a:latin typeface="Times New Roman"/>
                <a:cs typeface="Times New Roman"/>
              </a:rPr>
              <a:t>Evaluating</a:t>
            </a:r>
            <a:r>
              <a:rPr dirty="0" sz="1850" spc="-40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the</a:t>
            </a:r>
            <a:r>
              <a:rPr dirty="0" sz="1850" spc="-3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model's</a:t>
            </a:r>
            <a:r>
              <a:rPr dirty="0" sz="1850" spc="-1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performance</a:t>
            </a:r>
            <a:endParaRPr sz="1850">
              <a:latin typeface="Times New Roman"/>
              <a:cs typeface="Times New Roman"/>
            </a:endParaRPr>
          </a:p>
          <a:p>
            <a:pPr marL="980440" marR="5080" indent="-215265">
              <a:lnSpc>
                <a:spcPts val="2160"/>
              </a:lnSpc>
              <a:spcBef>
                <a:spcPts val="90"/>
              </a:spcBef>
              <a:buAutoNum type="arabicPeriod"/>
              <a:tabLst>
                <a:tab pos="980440" algn="l"/>
              </a:tabLst>
            </a:pPr>
            <a:r>
              <a:rPr dirty="0" sz="1850" spc="10">
                <a:latin typeface="Times New Roman"/>
                <a:cs typeface="Times New Roman"/>
              </a:rPr>
              <a:t>Deploying</a:t>
            </a:r>
            <a:r>
              <a:rPr dirty="0" sz="1850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the</a:t>
            </a:r>
            <a:r>
              <a:rPr dirty="0" sz="1850" spc="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model</a:t>
            </a:r>
            <a:r>
              <a:rPr dirty="0" sz="1850" spc="-1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in</a:t>
            </a:r>
            <a:r>
              <a:rPr dirty="0" sz="1850" spc="2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a</a:t>
            </a:r>
            <a:r>
              <a:rPr dirty="0" sz="1850" spc="-15">
                <a:latin typeface="Times New Roman"/>
                <a:cs typeface="Times New Roman"/>
              </a:rPr>
              <a:t> </a:t>
            </a:r>
            <a:r>
              <a:rPr dirty="0" sz="1850" spc="20">
                <a:latin typeface="Times New Roman"/>
                <a:cs typeface="Times New Roman"/>
              </a:rPr>
              <a:t>web</a:t>
            </a:r>
            <a:r>
              <a:rPr dirty="0" sz="1850" spc="-20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application</a:t>
            </a:r>
            <a:r>
              <a:rPr dirty="0" sz="1850" spc="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or </a:t>
            </a:r>
            <a:r>
              <a:rPr dirty="0" sz="1850" spc="-450">
                <a:latin typeface="Times New Roman"/>
                <a:cs typeface="Times New Roman"/>
              </a:rPr>
              <a:t> </a:t>
            </a:r>
            <a:r>
              <a:rPr dirty="0" sz="1850" spc="15">
                <a:latin typeface="Times New Roman"/>
                <a:cs typeface="Times New Roman"/>
              </a:rPr>
              <a:t>API</a:t>
            </a:r>
            <a:r>
              <a:rPr dirty="0" sz="1850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for</a:t>
            </a:r>
            <a:r>
              <a:rPr dirty="0" sz="1850" spc="20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real-time</a:t>
            </a:r>
            <a:r>
              <a:rPr dirty="0" sz="1850" spc="1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predictions</a:t>
            </a:r>
            <a:endParaRPr sz="1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DELL</dc:creator>
  <dc:title>Microsoft Word - Mini Project Stock Market Analysis</dc:title>
  <dcterms:created xsi:type="dcterms:W3CDTF">2023-04-29T07:19:21Z</dcterms:created>
  <dcterms:modified xsi:type="dcterms:W3CDTF">2023-04-29T07:19:21Z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2023-04-18T00:00:00Z</vt:filetime>
  </property>
  <property fmtid="{D5CDD505-2E9C-101B-9397-08002B2CF9AE}" pid="3" name="LastSaved">
    <vt:filetime>2023-04-29T00:00:00Z</vt:filetime>
  </property>
</Properties>
</file>