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1"/>
  </p:notesMasterIdLst>
  <p:handoutMasterIdLst>
    <p:handoutMasterId r:id="rId12"/>
  </p:handoutMasterIdLst>
  <p:sldIdLst>
    <p:sldId id="410" r:id="rId5"/>
    <p:sldId id="383" r:id="rId6"/>
    <p:sldId id="391" r:id="rId7"/>
    <p:sldId id="408" r:id="rId8"/>
    <p:sldId id="411" r:id="rId9"/>
    <p:sldId id="39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6327" autoAdjust="0"/>
  </p:normalViewPr>
  <p:slideViewPr>
    <p:cSldViewPr snapToGrid="0">
      <p:cViewPr>
        <p:scale>
          <a:sx n="66" d="100"/>
          <a:sy n="66" d="100"/>
        </p:scale>
        <p:origin x="687" y="231"/>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10/15/2025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10/15/2025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FA274-0E1C-FE3C-3D41-07EA3A65AE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9E3E9C-2361-031E-B49B-EAF88E6DEA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0B3E98-1EE9-7EE2-6853-D18C23CD927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3DB877-4B25-A19A-A8FD-C050103C520F}"/>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903950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a:t>AdaBoost Regressor in Machine Learning</a:t>
            </a:r>
          </a:p>
        </p:txBody>
      </p:sp>
      <p:sp>
        <p:nvSpPr>
          <p:cNvPr id="3" name="Rectangle 2">
            <a:extLst>
              <a:ext uri="{FF2B5EF4-FFF2-40B4-BE49-F238E27FC236}">
                <a16:creationId xmlns:a16="http://schemas.microsoft.com/office/drawing/2014/main" id="{16BB12AE-2CED-FE53-24A0-6D7AED65331E}"/>
              </a:ext>
            </a:extLst>
          </p:cNvPr>
          <p:cNvSpPr/>
          <p:nvPr/>
        </p:nvSpPr>
        <p:spPr>
          <a:xfrm>
            <a:off x="9300754" y="6026150"/>
            <a:ext cx="2326096" cy="3683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By Ramani Nagarajan</a:t>
            </a:r>
          </a:p>
        </p:txBody>
      </p:sp>
    </p:spTree>
    <p:extLst>
      <p:ext uri="{BB962C8B-B14F-4D97-AF65-F5344CB8AC3E}">
        <p14:creationId xmlns:p14="http://schemas.microsoft.com/office/powerpoint/2010/main" val="339030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lstStyle/>
          <a:p>
            <a:r>
              <a:rPr lang="en-US" dirty="0"/>
              <a:t>Overview</a:t>
            </a:r>
          </a:p>
          <a:p>
            <a:r>
              <a:rPr lang="en-US" dirty="0"/>
              <a:t>How AdaBoost Regressor Works</a:t>
            </a:r>
          </a:p>
          <a:p>
            <a:r>
              <a:rPr lang="en-US" dirty="0"/>
              <a:t>Example: AdaBoost Regressor in Python</a:t>
            </a: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Overview</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pPr algn="just"/>
            <a:r>
              <a:rPr lang="en-US" dirty="0"/>
              <a:t>AdaBoost Regressor is an ensemble learning algorithm designed to improve the performance of regression models by sequentially combining multiple weak learners (often shallow decision trees). It works by emphasizing data points that the previous models predicted poorly:</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How AdaBoost Regressor Works</a:t>
            </a:r>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594360" y="2486025"/>
            <a:ext cx="8861697" cy="3914776"/>
          </a:xfrm>
        </p:spPr>
        <p:txBody>
          <a:bodyPr>
            <a:normAutofit fontScale="92500" lnSpcReduction="20000"/>
          </a:bodyPr>
          <a:lstStyle/>
          <a:p>
            <a:br>
              <a:rPr lang="en-US" dirty="0"/>
            </a:br>
            <a:r>
              <a:rPr lang="en-US" b="1" u="sng" dirty="0"/>
              <a:t>Initialization</a:t>
            </a:r>
            <a:r>
              <a:rPr lang="en-US" dirty="0"/>
              <a:t>: Assign equal weights to all observations in the training set.</a:t>
            </a:r>
          </a:p>
          <a:p>
            <a:r>
              <a:rPr lang="en-US" b="1" u="sng" dirty="0"/>
              <a:t>Weak Learner Training</a:t>
            </a:r>
            <a:r>
              <a:rPr lang="en-US" dirty="0"/>
              <a:t>: Train a weak learner (typically a shallow decision tree) using the weighted data.</a:t>
            </a:r>
          </a:p>
          <a:p>
            <a:r>
              <a:rPr lang="en-US" b="1" u="sng" dirty="0"/>
              <a:t>Error Calculation</a:t>
            </a:r>
            <a:r>
              <a:rPr lang="en-US" dirty="0"/>
              <a:t>: Compute the error of this learner on the weighted data. Observations with higher errors receive more weight in the next iteration.</a:t>
            </a:r>
          </a:p>
          <a:p>
            <a:r>
              <a:rPr lang="en-US" b="1" u="sng" dirty="0"/>
              <a:t>Update Weights</a:t>
            </a:r>
            <a:r>
              <a:rPr lang="en-US" dirty="0"/>
              <a:t>: Increase the weights of </a:t>
            </a:r>
            <a:r>
              <a:rPr lang="en-US" dirty="0" err="1"/>
              <a:t>mispredicted</a:t>
            </a:r>
            <a:r>
              <a:rPr lang="en-US" dirty="0"/>
              <a:t> samples so that the next weak learner focuses more on these "hard" cases.</a:t>
            </a:r>
          </a:p>
          <a:p>
            <a:r>
              <a:rPr lang="en-US" b="1" u="sng" dirty="0"/>
              <a:t>Iterative Boosting</a:t>
            </a:r>
            <a:r>
              <a:rPr lang="en-US" dirty="0"/>
              <a:t>: Repeat the process for a set number of estimators (trees or learners), each time combining all learners’ outputs using weighted sums to form the final prediction.</a:t>
            </a:r>
          </a:p>
          <a:p>
            <a:r>
              <a:rPr lang="en-US" b="1" u="sng" dirty="0"/>
              <a:t>Final Prediction</a:t>
            </a:r>
            <a:r>
              <a:rPr lang="en-US" dirty="0"/>
              <a:t>: The ensemble's prediction is the weighted sum of the predictions of all weak learners, with weights corresponding to each learner’s accuracy.</a:t>
            </a:r>
          </a:p>
          <a:p>
            <a:pPr marL="457200" indent="-457200">
              <a:buFont typeface="+mj-lt"/>
              <a:buAutoNum type="arabicPeriod"/>
            </a:pPr>
            <a:endParaRPr lang="en-US" dirty="0"/>
          </a:p>
        </p:txBody>
      </p:sp>
    </p:spTree>
    <p:extLst>
      <p:ext uri="{BB962C8B-B14F-4D97-AF65-F5344CB8AC3E}">
        <p14:creationId xmlns:p14="http://schemas.microsoft.com/office/powerpoint/2010/main" val="888484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3243E-43B9-52A6-D48D-6D72C7ABD6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BFB575-90E1-EDD0-7592-78D2A616E801}"/>
              </a:ext>
            </a:extLst>
          </p:cNvPr>
          <p:cNvSpPr>
            <a:spLocks noGrp="1"/>
          </p:cNvSpPr>
          <p:nvPr>
            <p:ph type="title"/>
          </p:nvPr>
        </p:nvSpPr>
        <p:spPr>
          <a:xfrm>
            <a:off x="594360" y="278129"/>
            <a:ext cx="9778365" cy="1494596"/>
          </a:xfrm>
        </p:spPr>
        <p:txBody>
          <a:bodyPr/>
          <a:lstStyle/>
          <a:p>
            <a:r>
              <a:rPr lang="en-US" dirty="0"/>
              <a:t>Example: AdaBoost Regressor in Python</a:t>
            </a:r>
          </a:p>
        </p:txBody>
      </p:sp>
      <p:graphicFrame>
        <p:nvGraphicFramePr>
          <p:cNvPr id="5" name="Content Placeholder 4">
            <a:extLst>
              <a:ext uri="{FF2B5EF4-FFF2-40B4-BE49-F238E27FC236}">
                <a16:creationId xmlns:a16="http://schemas.microsoft.com/office/drawing/2014/main" id="{563014C1-7A7C-10B7-3E2A-310B816C34FE}"/>
              </a:ext>
            </a:extLst>
          </p:cNvPr>
          <p:cNvGraphicFramePr>
            <a:graphicFrameLocks noGrp="1"/>
          </p:cNvGraphicFramePr>
          <p:nvPr>
            <p:ph sz="quarter" idx="15"/>
            <p:extLst>
              <p:ext uri="{D42A27DB-BD31-4B8C-83A1-F6EECF244321}">
                <p14:modId xmlns:p14="http://schemas.microsoft.com/office/powerpoint/2010/main" val="836248014"/>
              </p:ext>
            </p:extLst>
          </p:nvPr>
        </p:nvGraphicFramePr>
        <p:xfrm>
          <a:off x="594359" y="2591373"/>
          <a:ext cx="4616269" cy="3987921"/>
        </p:xfrm>
        <a:graphic>
          <a:graphicData uri="http://schemas.openxmlformats.org/drawingml/2006/table">
            <a:tbl>
              <a:tblPr>
                <a:tableStyleId>{8A107856-5554-42FB-B03E-39F5DBC370BA}</a:tableStyleId>
              </a:tblPr>
              <a:tblGrid>
                <a:gridCol w="4616269">
                  <a:extLst>
                    <a:ext uri="{9D8B030D-6E8A-4147-A177-3AD203B41FA5}">
                      <a16:colId xmlns:a16="http://schemas.microsoft.com/office/drawing/2014/main" val="1950834159"/>
                    </a:ext>
                  </a:extLst>
                </a:gridCol>
              </a:tblGrid>
              <a:tr h="198362">
                <a:tc>
                  <a:txBody>
                    <a:bodyPr/>
                    <a:lstStyle/>
                    <a:p>
                      <a:pPr algn="l" fontAlgn="b">
                        <a:buNone/>
                      </a:pPr>
                      <a:r>
                        <a:rPr lang="en-US" sz="1400" u="none" strike="noStrike" dirty="0">
                          <a:effectLst/>
                        </a:rPr>
                        <a:t>import pandas as pd</a:t>
                      </a:r>
                      <a:endParaRPr lang="en-US" sz="1400" b="0" i="0" u="none" strike="noStrike" dirty="0">
                        <a:solidFill>
                          <a:srgbClr val="000000"/>
                        </a:solidFill>
                        <a:effectLst/>
                        <a:latin typeface="Courier New" panose="02070309020205020404" pitchFamily="49" charset="0"/>
                      </a:endParaRPr>
                    </a:p>
                  </a:txBody>
                  <a:tcPr marL="4763" marR="4763" marT="4763" marB="0" anchor="b"/>
                </a:tc>
                <a:extLst>
                  <a:ext uri="{0D108BD9-81ED-4DB2-BD59-A6C34878D82A}">
                    <a16:rowId xmlns:a16="http://schemas.microsoft.com/office/drawing/2014/main" val="1176208990"/>
                  </a:ext>
                </a:extLst>
              </a:tr>
              <a:tr h="203930">
                <a:tc>
                  <a:txBody>
                    <a:bodyPr/>
                    <a:lstStyle/>
                    <a:p>
                      <a:pPr algn="l" fontAlgn="b">
                        <a:buNone/>
                      </a:pPr>
                      <a:r>
                        <a:rPr lang="en-US" sz="1800" b="1" u="none" strike="noStrike" dirty="0">
                          <a:effectLst/>
                        </a:rPr>
                        <a:t>##Open CSV and assign values</a:t>
                      </a:r>
                      <a:endParaRPr lang="en-US" sz="1800" b="1" i="0" u="none" strike="noStrike" dirty="0">
                        <a:solidFill>
                          <a:srgbClr val="000000"/>
                        </a:solidFill>
                        <a:effectLst/>
                        <a:latin typeface="Courier New" panose="02070309020205020404" pitchFamily="49" charset="0"/>
                      </a:endParaRPr>
                    </a:p>
                  </a:txBody>
                  <a:tcPr marL="4763" marR="4763" marT="4763" marB="0" anchor="b"/>
                </a:tc>
                <a:extLst>
                  <a:ext uri="{0D108BD9-81ED-4DB2-BD59-A6C34878D82A}">
                    <a16:rowId xmlns:a16="http://schemas.microsoft.com/office/drawing/2014/main" val="3457824880"/>
                  </a:ext>
                </a:extLst>
              </a:tr>
              <a:tr h="198362">
                <a:tc>
                  <a:txBody>
                    <a:bodyPr/>
                    <a:lstStyle/>
                    <a:p>
                      <a:pPr algn="l" fontAlgn="b">
                        <a:buNone/>
                      </a:pPr>
                      <a:r>
                        <a:rPr lang="en-US" sz="1400" u="none" strike="noStrike">
                          <a:effectLst/>
                        </a:rPr>
                        <a:t>dataset=pd.read_csv("50_Startups.csv")</a:t>
                      </a:r>
                      <a:endParaRPr lang="en-US" sz="1400" b="0" i="0" u="none" strike="noStrike">
                        <a:solidFill>
                          <a:srgbClr val="000000"/>
                        </a:solidFill>
                        <a:effectLst/>
                        <a:latin typeface="Courier New" panose="02070309020205020404" pitchFamily="49" charset="0"/>
                      </a:endParaRPr>
                    </a:p>
                  </a:txBody>
                  <a:tcPr marL="4763" marR="4763" marT="4763" marB="0" anchor="b"/>
                </a:tc>
                <a:extLst>
                  <a:ext uri="{0D108BD9-81ED-4DB2-BD59-A6C34878D82A}">
                    <a16:rowId xmlns:a16="http://schemas.microsoft.com/office/drawing/2014/main" val="4176259597"/>
                  </a:ext>
                </a:extLst>
              </a:tr>
              <a:tr h="396723">
                <a:tc>
                  <a:txBody>
                    <a:bodyPr/>
                    <a:lstStyle/>
                    <a:p>
                      <a:pPr algn="l" fontAlgn="b">
                        <a:buNone/>
                      </a:pPr>
                      <a:r>
                        <a:rPr lang="en-US" sz="1400" u="none" strike="noStrike" dirty="0">
                          <a:effectLst/>
                        </a:rPr>
                        <a:t>dataset=</a:t>
                      </a:r>
                      <a:r>
                        <a:rPr lang="en-US" sz="1400" u="none" strike="noStrike" dirty="0" err="1">
                          <a:effectLst/>
                        </a:rPr>
                        <a:t>pd.get_dummies</a:t>
                      </a:r>
                      <a:r>
                        <a:rPr lang="en-US" sz="1400" u="none" strike="noStrike" dirty="0">
                          <a:effectLst/>
                        </a:rPr>
                        <a:t>(</a:t>
                      </a:r>
                      <a:r>
                        <a:rPr lang="en-US" sz="1400" u="none" strike="noStrike" dirty="0" err="1">
                          <a:effectLst/>
                        </a:rPr>
                        <a:t>data,dtype</a:t>
                      </a:r>
                      <a:r>
                        <a:rPr lang="en-US" sz="1400" u="none" strike="noStrike" dirty="0">
                          <a:effectLst/>
                        </a:rPr>
                        <a:t>=</a:t>
                      </a:r>
                      <a:r>
                        <a:rPr lang="en-US" sz="1400" u="none" strike="noStrike" dirty="0" err="1">
                          <a:effectLst/>
                        </a:rPr>
                        <a:t>int,drop_first</a:t>
                      </a:r>
                      <a:r>
                        <a:rPr lang="en-US" sz="1400" u="none" strike="noStrike" dirty="0">
                          <a:effectLst/>
                        </a:rPr>
                        <a:t>=True)</a:t>
                      </a:r>
                      <a:endParaRPr lang="en-US" sz="1400" b="0" i="0" u="none" strike="noStrike" dirty="0">
                        <a:solidFill>
                          <a:srgbClr val="000000"/>
                        </a:solidFill>
                        <a:effectLst/>
                        <a:latin typeface="Courier New" panose="02070309020205020404" pitchFamily="49" charset="0"/>
                      </a:endParaRPr>
                    </a:p>
                  </a:txBody>
                  <a:tcPr marL="4763" marR="4763" marT="4763" marB="0" anchor="b"/>
                </a:tc>
                <a:extLst>
                  <a:ext uri="{0D108BD9-81ED-4DB2-BD59-A6C34878D82A}">
                    <a16:rowId xmlns:a16="http://schemas.microsoft.com/office/drawing/2014/main" val="3883118585"/>
                  </a:ext>
                </a:extLst>
              </a:tr>
              <a:tr h="203930">
                <a:tc>
                  <a:txBody>
                    <a:bodyPr/>
                    <a:lstStyle/>
                    <a:p>
                      <a:pPr algn="l" fontAlgn="b">
                        <a:buNone/>
                      </a:pPr>
                      <a:r>
                        <a:rPr lang="en-US" sz="1400" u="none" strike="noStrike">
                          <a:effectLst/>
                        </a:rPr>
                        <a:t>dataset.columns</a:t>
                      </a:r>
                      <a:endParaRPr lang="en-US" sz="1400" b="1" i="0" u="none" strike="noStrike">
                        <a:solidFill>
                          <a:srgbClr val="000000"/>
                        </a:solidFill>
                        <a:effectLst/>
                        <a:latin typeface="Courier New" panose="02070309020205020404" pitchFamily="49" charset="0"/>
                      </a:endParaRPr>
                    </a:p>
                  </a:txBody>
                  <a:tcPr marL="4763" marR="4763" marT="4763" marB="0" anchor="b"/>
                </a:tc>
                <a:extLst>
                  <a:ext uri="{0D108BD9-81ED-4DB2-BD59-A6C34878D82A}">
                    <a16:rowId xmlns:a16="http://schemas.microsoft.com/office/drawing/2014/main" val="4057272771"/>
                  </a:ext>
                </a:extLst>
              </a:tr>
              <a:tr h="793446">
                <a:tc>
                  <a:txBody>
                    <a:bodyPr/>
                    <a:lstStyle/>
                    <a:p>
                      <a:pPr algn="l" fontAlgn="b">
                        <a:buNone/>
                      </a:pPr>
                      <a:r>
                        <a:rPr lang="en-US" sz="1400" u="none" strike="noStrike" dirty="0">
                          <a:effectLst/>
                        </a:rPr>
                        <a:t>independent=dataset[['R&amp;D Spend', 'Administration', 'Marketing Spend','</a:t>
                      </a:r>
                      <a:r>
                        <a:rPr lang="en-US" sz="1400" u="none" strike="noStrike" dirty="0" err="1">
                          <a:effectLst/>
                        </a:rPr>
                        <a:t>State_Florida</a:t>
                      </a:r>
                      <a:r>
                        <a:rPr lang="en-US" sz="1400" u="none" strike="noStrike" dirty="0">
                          <a:effectLst/>
                        </a:rPr>
                        <a:t>', '</a:t>
                      </a:r>
                      <a:r>
                        <a:rPr lang="en-US" sz="1400" u="none" strike="noStrike" dirty="0" err="1">
                          <a:effectLst/>
                        </a:rPr>
                        <a:t>State_New</a:t>
                      </a:r>
                      <a:r>
                        <a:rPr lang="en-US" sz="1400" u="none" strike="noStrike" dirty="0">
                          <a:effectLst/>
                        </a:rPr>
                        <a:t> York']]</a:t>
                      </a:r>
                      <a:endParaRPr lang="en-US" sz="1400" b="0" i="0" u="none" strike="noStrike" dirty="0">
                        <a:solidFill>
                          <a:srgbClr val="000000"/>
                        </a:solidFill>
                        <a:effectLst/>
                        <a:latin typeface="Courier New" panose="02070309020205020404" pitchFamily="49" charset="0"/>
                      </a:endParaRPr>
                    </a:p>
                  </a:txBody>
                  <a:tcPr marL="4763" marR="4763" marT="4763" marB="0" anchor="b"/>
                </a:tc>
                <a:extLst>
                  <a:ext uri="{0D108BD9-81ED-4DB2-BD59-A6C34878D82A}">
                    <a16:rowId xmlns:a16="http://schemas.microsoft.com/office/drawing/2014/main" val="2079170130"/>
                  </a:ext>
                </a:extLst>
              </a:tr>
              <a:tr h="198362">
                <a:tc>
                  <a:txBody>
                    <a:bodyPr/>
                    <a:lstStyle/>
                    <a:p>
                      <a:pPr algn="l" fontAlgn="b">
                        <a:buNone/>
                      </a:pPr>
                      <a:r>
                        <a:rPr lang="en-US" sz="1400" u="none" strike="noStrike">
                          <a:effectLst/>
                        </a:rPr>
                        <a:t>dependent=dataset[["Profit"]]</a:t>
                      </a:r>
                      <a:endParaRPr lang="en-US" sz="1400" b="0" i="0" u="none" strike="noStrike">
                        <a:solidFill>
                          <a:srgbClr val="000000"/>
                        </a:solidFill>
                        <a:effectLst/>
                        <a:latin typeface="Courier New" panose="02070309020205020404" pitchFamily="49" charset="0"/>
                      </a:endParaRPr>
                    </a:p>
                  </a:txBody>
                  <a:tcPr marL="4763" marR="4763" marT="4763" marB="0" anchor="b"/>
                </a:tc>
                <a:extLst>
                  <a:ext uri="{0D108BD9-81ED-4DB2-BD59-A6C34878D82A}">
                    <a16:rowId xmlns:a16="http://schemas.microsoft.com/office/drawing/2014/main" val="1981181476"/>
                  </a:ext>
                </a:extLst>
              </a:tr>
              <a:tr h="198362">
                <a:tc>
                  <a:txBody>
                    <a:bodyPr/>
                    <a:lstStyle/>
                    <a:p>
                      <a:pPr algn="l" fontAlgn="b">
                        <a:buNone/>
                      </a:pPr>
                      <a:endParaRPr lang="en-US" sz="1400" b="0" i="0" u="none" strike="noStrike">
                        <a:solidFill>
                          <a:srgbClr val="000000"/>
                        </a:solidFill>
                        <a:effectLst/>
                        <a:latin typeface="Aptos Narrow" panose="020B0004020202020204" pitchFamily="34" charset="0"/>
                      </a:endParaRPr>
                    </a:p>
                  </a:txBody>
                  <a:tcPr marL="4763" marR="4763" marT="4763" marB="0" anchor="b"/>
                </a:tc>
                <a:extLst>
                  <a:ext uri="{0D108BD9-81ED-4DB2-BD59-A6C34878D82A}">
                    <a16:rowId xmlns:a16="http://schemas.microsoft.com/office/drawing/2014/main" val="2036794973"/>
                  </a:ext>
                </a:extLst>
              </a:tr>
              <a:tr h="203930">
                <a:tc>
                  <a:txBody>
                    <a:bodyPr/>
                    <a:lstStyle/>
                    <a:p>
                      <a:pPr algn="l" fontAlgn="b">
                        <a:buNone/>
                      </a:pPr>
                      <a:r>
                        <a:rPr lang="en-US" sz="1400" b="1" u="none" strike="noStrike" dirty="0">
                          <a:effectLst/>
                        </a:rPr>
                        <a:t>##-SPLIT TRAIN &amp; TEST</a:t>
                      </a:r>
                      <a:endParaRPr lang="en-US" sz="1400" b="1" i="0" u="none" strike="noStrike" dirty="0">
                        <a:solidFill>
                          <a:srgbClr val="000000"/>
                        </a:solidFill>
                        <a:effectLst/>
                        <a:latin typeface="Courier New" panose="02070309020205020404" pitchFamily="49" charset="0"/>
                      </a:endParaRPr>
                    </a:p>
                  </a:txBody>
                  <a:tcPr marL="4763" marR="4763" marT="4763" marB="0" anchor="b"/>
                </a:tc>
                <a:extLst>
                  <a:ext uri="{0D108BD9-81ED-4DB2-BD59-A6C34878D82A}">
                    <a16:rowId xmlns:a16="http://schemas.microsoft.com/office/drawing/2014/main" val="1292049171"/>
                  </a:ext>
                </a:extLst>
              </a:tr>
              <a:tr h="396723">
                <a:tc>
                  <a:txBody>
                    <a:bodyPr/>
                    <a:lstStyle/>
                    <a:p>
                      <a:pPr algn="l" fontAlgn="b">
                        <a:buNone/>
                      </a:pPr>
                      <a:r>
                        <a:rPr lang="en-US" sz="1400" u="none" strike="noStrike">
                          <a:effectLst/>
                        </a:rPr>
                        <a:t>from sklearn.model_selection import train_test_split as tts</a:t>
                      </a:r>
                      <a:endParaRPr lang="en-US" sz="1400" b="0" i="0" u="none" strike="noStrike">
                        <a:solidFill>
                          <a:srgbClr val="000000"/>
                        </a:solidFill>
                        <a:effectLst/>
                        <a:latin typeface="Courier New" panose="02070309020205020404" pitchFamily="49" charset="0"/>
                      </a:endParaRPr>
                    </a:p>
                  </a:txBody>
                  <a:tcPr marL="4763" marR="4763" marT="4763" marB="0" anchor="b"/>
                </a:tc>
                <a:extLst>
                  <a:ext uri="{0D108BD9-81ED-4DB2-BD59-A6C34878D82A}">
                    <a16:rowId xmlns:a16="http://schemas.microsoft.com/office/drawing/2014/main" val="465804622"/>
                  </a:ext>
                </a:extLst>
              </a:tr>
              <a:tr h="595085">
                <a:tc>
                  <a:txBody>
                    <a:bodyPr/>
                    <a:lstStyle/>
                    <a:p>
                      <a:pPr algn="l" fontAlgn="b">
                        <a:buNone/>
                      </a:pPr>
                      <a:r>
                        <a:rPr lang="en-US" sz="1400" u="none" strike="noStrike">
                          <a:effectLst/>
                        </a:rPr>
                        <a:t>X_Train,X_Test,Y_Train,Y_Test=tts(independent,dependent,test_size=0.30,random_state=0)</a:t>
                      </a:r>
                      <a:endParaRPr lang="en-US" sz="1400" b="0" i="0" u="none" strike="noStrike">
                        <a:solidFill>
                          <a:srgbClr val="000000"/>
                        </a:solidFill>
                        <a:effectLst/>
                        <a:latin typeface="Courier New" panose="02070309020205020404" pitchFamily="49" charset="0"/>
                      </a:endParaRPr>
                    </a:p>
                  </a:txBody>
                  <a:tcPr marL="4763" marR="4763" marT="4763" marB="0" anchor="b"/>
                </a:tc>
                <a:extLst>
                  <a:ext uri="{0D108BD9-81ED-4DB2-BD59-A6C34878D82A}">
                    <a16:rowId xmlns:a16="http://schemas.microsoft.com/office/drawing/2014/main" val="2767228198"/>
                  </a:ext>
                </a:extLst>
              </a:tr>
              <a:tr h="198362">
                <a:tc>
                  <a:txBody>
                    <a:bodyPr/>
                    <a:lstStyle/>
                    <a:p>
                      <a:pPr algn="l" fontAlgn="b">
                        <a:buNone/>
                      </a:pPr>
                      <a:endParaRPr lang="en-US" sz="1400" b="0" i="0" u="none" strike="noStrike" dirty="0">
                        <a:solidFill>
                          <a:srgbClr val="000000"/>
                        </a:solidFill>
                        <a:effectLst/>
                        <a:latin typeface="Aptos Narrow" panose="020B0004020202020204" pitchFamily="34" charset="0"/>
                      </a:endParaRPr>
                    </a:p>
                  </a:txBody>
                  <a:tcPr marL="4763" marR="4763" marT="4763" marB="0" anchor="b"/>
                </a:tc>
                <a:extLst>
                  <a:ext uri="{0D108BD9-81ED-4DB2-BD59-A6C34878D82A}">
                    <a16:rowId xmlns:a16="http://schemas.microsoft.com/office/drawing/2014/main" val="2885405266"/>
                  </a:ext>
                </a:extLst>
              </a:tr>
            </a:tbl>
          </a:graphicData>
        </a:graphic>
      </p:graphicFrame>
      <p:graphicFrame>
        <p:nvGraphicFramePr>
          <p:cNvPr id="8" name="Content Placeholder 4">
            <a:extLst>
              <a:ext uri="{FF2B5EF4-FFF2-40B4-BE49-F238E27FC236}">
                <a16:creationId xmlns:a16="http://schemas.microsoft.com/office/drawing/2014/main" id="{9083347F-8CDF-0E83-DEF4-2967007C8BF5}"/>
              </a:ext>
            </a:extLst>
          </p:cNvPr>
          <p:cNvGraphicFramePr>
            <a:graphicFrameLocks/>
          </p:cNvGraphicFramePr>
          <p:nvPr>
            <p:extLst>
              <p:ext uri="{D42A27DB-BD31-4B8C-83A1-F6EECF244321}">
                <p14:modId xmlns:p14="http://schemas.microsoft.com/office/powerpoint/2010/main" val="3128567849"/>
              </p:ext>
            </p:extLst>
          </p:nvPr>
        </p:nvGraphicFramePr>
        <p:xfrm>
          <a:off x="5795405" y="2591372"/>
          <a:ext cx="5097566" cy="3996824"/>
        </p:xfrm>
        <a:graphic>
          <a:graphicData uri="http://schemas.openxmlformats.org/drawingml/2006/table">
            <a:tbl>
              <a:tblPr>
                <a:tableStyleId>{8A107856-5554-42FB-B03E-39F5DBC370BA}</a:tableStyleId>
              </a:tblPr>
              <a:tblGrid>
                <a:gridCol w="5097566">
                  <a:extLst>
                    <a:ext uri="{9D8B030D-6E8A-4147-A177-3AD203B41FA5}">
                      <a16:colId xmlns:a16="http://schemas.microsoft.com/office/drawing/2014/main" val="1950834159"/>
                    </a:ext>
                  </a:extLst>
                </a:gridCol>
              </a:tblGrid>
              <a:tr h="225382">
                <a:tc>
                  <a:txBody>
                    <a:bodyPr/>
                    <a:lstStyle/>
                    <a:p>
                      <a:pPr algn="l" fontAlgn="b">
                        <a:buNone/>
                      </a:pPr>
                      <a:r>
                        <a:rPr lang="en-US" sz="1600" b="1" i="0" u="none" strike="noStrike" dirty="0">
                          <a:solidFill>
                            <a:srgbClr val="000000"/>
                          </a:solidFill>
                          <a:effectLst/>
                          <a:latin typeface="Courier New" panose="02070309020205020404" pitchFamily="49" charset="0"/>
                        </a:rPr>
                        <a:t>##STANDARDIZATION</a:t>
                      </a:r>
                    </a:p>
                  </a:txBody>
                  <a:tcPr marL="4763" marR="4763" marT="4763" marB="0" anchor="b"/>
                </a:tc>
                <a:extLst>
                  <a:ext uri="{0D108BD9-81ED-4DB2-BD59-A6C34878D82A}">
                    <a16:rowId xmlns:a16="http://schemas.microsoft.com/office/drawing/2014/main" val="1176208990"/>
                  </a:ext>
                </a:extLst>
              </a:tr>
              <a:tr h="197749">
                <a:tc>
                  <a:txBody>
                    <a:bodyPr/>
                    <a:lstStyle/>
                    <a:p>
                      <a:pPr algn="l" fontAlgn="b">
                        <a:buNone/>
                      </a:pPr>
                      <a:endParaRPr lang="en-US" sz="1400" b="0" i="0" u="none" strike="noStrike" kern="1200">
                        <a:solidFill>
                          <a:srgbClr val="000000"/>
                        </a:solidFill>
                        <a:effectLst/>
                        <a:latin typeface="Courier New" panose="02070309020205020404" pitchFamily="49" charset="0"/>
                        <a:ea typeface="+mn-ea"/>
                        <a:cs typeface="+mn-cs"/>
                      </a:endParaRPr>
                    </a:p>
                  </a:txBody>
                  <a:tcPr marL="4763" marR="4763" marT="4763" marB="0" anchor="b"/>
                </a:tc>
                <a:extLst>
                  <a:ext uri="{0D108BD9-81ED-4DB2-BD59-A6C34878D82A}">
                    <a16:rowId xmlns:a16="http://schemas.microsoft.com/office/drawing/2014/main" val="3457824880"/>
                  </a:ext>
                </a:extLst>
              </a:tr>
              <a:tr h="465917">
                <a:tc>
                  <a:txBody>
                    <a:bodyPr/>
                    <a:lstStyle/>
                    <a:p>
                      <a:pPr algn="l" fontAlgn="t">
                        <a:buNone/>
                      </a:pPr>
                      <a:r>
                        <a:rPr lang="en-US" sz="1400" b="0" i="0" u="none" strike="noStrike" kern="1200">
                          <a:solidFill>
                            <a:srgbClr val="000000"/>
                          </a:solidFill>
                          <a:effectLst/>
                          <a:latin typeface="Courier New" panose="02070309020205020404" pitchFamily="49" charset="0"/>
                          <a:ea typeface="+mn-ea"/>
                          <a:cs typeface="+mn-cs"/>
                        </a:rPr>
                        <a:t>from sklearn.ensemble import AdaBoostRegressor</a:t>
                      </a:r>
                      <a:br>
                        <a:rPr lang="en-US" sz="1400" b="0" i="0" u="none" strike="noStrike" kern="1200">
                          <a:solidFill>
                            <a:srgbClr val="000000"/>
                          </a:solidFill>
                          <a:effectLst/>
                          <a:latin typeface="Courier New" panose="02070309020205020404" pitchFamily="49" charset="0"/>
                          <a:ea typeface="+mn-ea"/>
                          <a:cs typeface="+mn-cs"/>
                        </a:rPr>
                      </a:br>
                      <a:r>
                        <a:rPr lang="en-US" sz="1400" b="0" i="0" u="none" strike="noStrike" kern="1200">
                          <a:solidFill>
                            <a:srgbClr val="000000"/>
                          </a:solidFill>
                          <a:effectLst/>
                          <a:latin typeface="Courier New" panose="02070309020205020404" pitchFamily="49" charset="0"/>
                          <a:ea typeface="+mn-ea"/>
                          <a:cs typeface="+mn-cs"/>
                        </a:rPr>
                        <a:t>    </a:t>
                      </a:r>
                    </a:p>
                  </a:txBody>
                  <a:tcPr marL="4763" marR="4763" marT="4763" marB="0"/>
                </a:tc>
                <a:extLst>
                  <a:ext uri="{0D108BD9-81ED-4DB2-BD59-A6C34878D82A}">
                    <a16:rowId xmlns:a16="http://schemas.microsoft.com/office/drawing/2014/main" val="4176259597"/>
                  </a:ext>
                </a:extLst>
              </a:tr>
              <a:tr h="465917">
                <a:tc>
                  <a:txBody>
                    <a:bodyPr/>
                    <a:lstStyle/>
                    <a:p>
                      <a:pPr algn="l" fontAlgn="b">
                        <a:buNone/>
                      </a:pPr>
                      <a:r>
                        <a:rPr lang="en-US" sz="1400" b="0" i="0" u="none" strike="noStrike" kern="1200">
                          <a:solidFill>
                            <a:srgbClr val="000000"/>
                          </a:solidFill>
                          <a:effectLst/>
                          <a:latin typeface="Courier New" panose="02070309020205020404" pitchFamily="49" charset="0"/>
                          <a:ea typeface="+mn-ea"/>
                          <a:cs typeface="+mn-cs"/>
                        </a:rPr>
                        <a:t>regressor = AdaBoostRegressor(random_state=0, n_estimators=100,loss=vLoss)</a:t>
                      </a:r>
                    </a:p>
                  </a:txBody>
                  <a:tcPr marL="4763" marR="4763" marT="4763" marB="0" anchor="b"/>
                </a:tc>
                <a:extLst>
                  <a:ext uri="{0D108BD9-81ED-4DB2-BD59-A6C34878D82A}">
                    <a16:rowId xmlns:a16="http://schemas.microsoft.com/office/drawing/2014/main" val="3883118585"/>
                  </a:ext>
                </a:extLst>
              </a:tr>
              <a:tr h="311759">
                <a:tc>
                  <a:txBody>
                    <a:bodyPr/>
                    <a:lstStyle/>
                    <a:p>
                      <a:pPr algn="l" fontAlgn="b">
                        <a:buNone/>
                      </a:pPr>
                      <a:r>
                        <a:rPr lang="fr-FR" sz="1400" b="0" i="0" u="none" strike="noStrike" kern="1200" dirty="0" err="1">
                          <a:solidFill>
                            <a:srgbClr val="000000"/>
                          </a:solidFill>
                          <a:effectLst/>
                          <a:latin typeface="Courier New" panose="02070309020205020404" pitchFamily="49" charset="0"/>
                          <a:ea typeface="+mn-ea"/>
                          <a:cs typeface="+mn-cs"/>
                        </a:rPr>
                        <a:t>regressor</a:t>
                      </a:r>
                      <a:r>
                        <a:rPr lang="fr-FR" sz="1400" b="0" i="0" u="none" strike="noStrike" kern="1200" dirty="0">
                          <a:solidFill>
                            <a:srgbClr val="000000"/>
                          </a:solidFill>
                          <a:effectLst/>
                          <a:latin typeface="Courier New" panose="02070309020205020404" pitchFamily="49" charset="0"/>
                          <a:ea typeface="+mn-ea"/>
                          <a:cs typeface="+mn-cs"/>
                        </a:rPr>
                        <a:t>=</a:t>
                      </a:r>
                      <a:r>
                        <a:rPr lang="fr-FR" sz="1400" b="0" i="0" u="none" strike="noStrike" kern="1200" dirty="0" err="1">
                          <a:solidFill>
                            <a:srgbClr val="000000"/>
                          </a:solidFill>
                          <a:effectLst/>
                          <a:latin typeface="Courier New" panose="02070309020205020404" pitchFamily="49" charset="0"/>
                          <a:ea typeface="+mn-ea"/>
                          <a:cs typeface="+mn-cs"/>
                        </a:rPr>
                        <a:t>regressor.fit</a:t>
                      </a:r>
                      <a:r>
                        <a:rPr lang="fr-FR" sz="1400" b="0" i="0" u="none" strike="noStrike" kern="1200" dirty="0">
                          <a:solidFill>
                            <a:srgbClr val="000000"/>
                          </a:solidFill>
                          <a:effectLst/>
                          <a:latin typeface="Courier New" panose="02070309020205020404" pitchFamily="49" charset="0"/>
                          <a:ea typeface="+mn-ea"/>
                          <a:cs typeface="+mn-cs"/>
                        </a:rPr>
                        <a:t>(</a:t>
                      </a:r>
                      <a:r>
                        <a:rPr lang="fr-FR" sz="1400" b="0" i="0" u="none" strike="noStrike" kern="1200" dirty="0" err="1">
                          <a:solidFill>
                            <a:srgbClr val="000000"/>
                          </a:solidFill>
                          <a:effectLst/>
                          <a:latin typeface="Courier New" panose="02070309020205020404" pitchFamily="49" charset="0"/>
                          <a:ea typeface="+mn-ea"/>
                          <a:cs typeface="+mn-cs"/>
                        </a:rPr>
                        <a:t>X_Train,Y_Train</a:t>
                      </a:r>
                      <a:r>
                        <a:rPr lang="fr-FR" sz="1400" b="0" i="0" u="none" strike="noStrike" kern="1200" dirty="0">
                          <a:solidFill>
                            <a:srgbClr val="000000"/>
                          </a:solidFill>
                          <a:effectLst/>
                          <a:latin typeface="Courier New" panose="02070309020205020404" pitchFamily="49" charset="0"/>
                          <a:ea typeface="+mn-ea"/>
                          <a:cs typeface="+mn-cs"/>
                        </a:rPr>
                        <a:t>)</a:t>
                      </a:r>
                    </a:p>
                  </a:txBody>
                  <a:tcPr marL="4763" marR="4763" marT="4763" marB="0" anchor="b"/>
                </a:tc>
                <a:extLst>
                  <a:ext uri="{0D108BD9-81ED-4DB2-BD59-A6C34878D82A}">
                    <a16:rowId xmlns:a16="http://schemas.microsoft.com/office/drawing/2014/main" val="4057272771"/>
                  </a:ext>
                </a:extLst>
              </a:tr>
              <a:tr h="573287">
                <a:tc>
                  <a:txBody>
                    <a:bodyPr/>
                    <a:lstStyle/>
                    <a:p>
                      <a:pPr algn="l" fontAlgn="b">
                        <a:buNone/>
                      </a:pPr>
                      <a:r>
                        <a:rPr lang="en-US" sz="1600" b="1" i="0" u="none" strike="noStrike" kern="1200" dirty="0">
                          <a:solidFill>
                            <a:srgbClr val="000000"/>
                          </a:solidFill>
                          <a:effectLst/>
                          <a:latin typeface="Courier New" panose="02070309020205020404" pitchFamily="49" charset="0"/>
                          <a:ea typeface="+mn-ea"/>
                          <a:cs typeface="+mn-cs"/>
                        </a:rPr>
                        <a:t>##EVALUATION</a:t>
                      </a:r>
                    </a:p>
                  </a:txBody>
                  <a:tcPr marL="4763" marR="4763" marT="4763" marB="0" anchor="b"/>
                </a:tc>
                <a:extLst>
                  <a:ext uri="{0D108BD9-81ED-4DB2-BD59-A6C34878D82A}">
                    <a16:rowId xmlns:a16="http://schemas.microsoft.com/office/drawing/2014/main" val="2079170130"/>
                  </a:ext>
                </a:extLst>
              </a:tr>
              <a:tr h="311759">
                <a:tc>
                  <a:txBody>
                    <a:bodyPr/>
                    <a:lstStyle/>
                    <a:p>
                      <a:pPr algn="l" fontAlgn="b">
                        <a:buNone/>
                      </a:pPr>
                      <a:r>
                        <a:rPr lang="en-US" sz="1400" b="0" i="0" u="none" strike="noStrike" dirty="0" err="1">
                          <a:solidFill>
                            <a:srgbClr val="000000"/>
                          </a:solidFill>
                          <a:effectLst/>
                          <a:latin typeface="Courier New" panose="02070309020205020404" pitchFamily="49" charset="0"/>
                        </a:rPr>
                        <a:t>y_predict</a:t>
                      </a:r>
                      <a:r>
                        <a:rPr lang="en-US" sz="1400" b="0" i="0" u="none" strike="noStrike" dirty="0">
                          <a:solidFill>
                            <a:srgbClr val="000000"/>
                          </a:solidFill>
                          <a:effectLst/>
                          <a:latin typeface="Courier New" panose="02070309020205020404" pitchFamily="49" charset="0"/>
                        </a:rPr>
                        <a:t> = </a:t>
                      </a:r>
                      <a:r>
                        <a:rPr lang="en-US" sz="1400" b="0" i="0" u="none" strike="noStrike" dirty="0" err="1">
                          <a:solidFill>
                            <a:srgbClr val="000000"/>
                          </a:solidFill>
                          <a:effectLst/>
                          <a:latin typeface="Courier New" panose="02070309020205020404" pitchFamily="49" charset="0"/>
                        </a:rPr>
                        <a:t>regressor.predict</a:t>
                      </a:r>
                      <a:r>
                        <a:rPr lang="en-US" sz="1400" b="0" i="0" u="none" strike="noStrike" dirty="0">
                          <a:solidFill>
                            <a:srgbClr val="000000"/>
                          </a:solidFill>
                          <a:effectLst/>
                          <a:latin typeface="Courier New" panose="02070309020205020404" pitchFamily="49" charset="0"/>
                        </a:rPr>
                        <a:t>(</a:t>
                      </a:r>
                      <a:r>
                        <a:rPr lang="en-US" sz="1400" b="0" i="0" u="none" strike="noStrike" dirty="0" err="1">
                          <a:solidFill>
                            <a:srgbClr val="000000"/>
                          </a:solidFill>
                          <a:effectLst/>
                          <a:latin typeface="Courier New" panose="02070309020205020404" pitchFamily="49" charset="0"/>
                        </a:rPr>
                        <a:t>X_Test</a:t>
                      </a:r>
                      <a:r>
                        <a:rPr lang="en-US" sz="1400" b="0" i="0" u="none" strike="noStrike" dirty="0">
                          <a:solidFill>
                            <a:srgbClr val="000000"/>
                          </a:solidFill>
                          <a:effectLst/>
                          <a:latin typeface="Courier New" panose="02070309020205020404" pitchFamily="49" charset="0"/>
                        </a:rPr>
                        <a:t>)</a:t>
                      </a:r>
                    </a:p>
                  </a:txBody>
                  <a:tcPr marL="4763" marR="4763" marT="4763" marB="0" anchor="b"/>
                </a:tc>
                <a:extLst>
                  <a:ext uri="{0D108BD9-81ED-4DB2-BD59-A6C34878D82A}">
                    <a16:rowId xmlns:a16="http://schemas.microsoft.com/office/drawing/2014/main" val="1981181476"/>
                  </a:ext>
                </a:extLst>
              </a:tr>
              <a:tr h="225382">
                <a:tc>
                  <a:txBody>
                    <a:bodyPr/>
                    <a:lstStyle/>
                    <a:p>
                      <a:pPr algn="l" fontAlgn="b">
                        <a:buNone/>
                      </a:pPr>
                      <a:r>
                        <a:rPr lang="en-US" sz="1600" b="1" i="0" u="none" strike="noStrike" dirty="0">
                          <a:solidFill>
                            <a:srgbClr val="000000"/>
                          </a:solidFill>
                          <a:effectLst/>
                          <a:latin typeface="Courier New" panose="02070309020205020404" pitchFamily="49" charset="0"/>
                        </a:rPr>
                        <a:t>#R-SQUARE</a:t>
                      </a:r>
                    </a:p>
                  </a:txBody>
                  <a:tcPr marL="4763" marR="4763" marT="4763" marB="0" anchor="b"/>
                </a:tc>
                <a:extLst>
                  <a:ext uri="{0D108BD9-81ED-4DB2-BD59-A6C34878D82A}">
                    <a16:rowId xmlns:a16="http://schemas.microsoft.com/office/drawing/2014/main" val="2036794973"/>
                  </a:ext>
                </a:extLst>
              </a:tr>
              <a:tr h="197749">
                <a:tc>
                  <a:txBody>
                    <a:bodyPr/>
                    <a:lstStyle/>
                    <a:p>
                      <a:pPr algn="l" fontAlgn="b">
                        <a:buNone/>
                      </a:pPr>
                      <a:r>
                        <a:rPr lang="en-US" sz="1400" b="0" i="0" u="none" strike="noStrike">
                          <a:solidFill>
                            <a:srgbClr val="000000"/>
                          </a:solidFill>
                          <a:effectLst/>
                          <a:latin typeface="Courier New" panose="02070309020205020404" pitchFamily="49" charset="0"/>
                        </a:rPr>
                        <a:t>from sklearn.metrics import r2_score</a:t>
                      </a:r>
                    </a:p>
                  </a:txBody>
                  <a:tcPr marL="4763" marR="4763" marT="4763" marB="0" anchor="b"/>
                </a:tc>
                <a:extLst>
                  <a:ext uri="{0D108BD9-81ED-4DB2-BD59-A6C34878D82A}">
                    <a16:rowId xmlns:a16="http://schemas.microsoft.com/office/drawing/2014/main" val="1292049171"/>
                  </a:ext>
                </a:extLst>
              </a:tr>
              <a:tr h="286644">
                <a:tc>
                  <a:txBody>
                    <a:bodyPr/>
                    <a:lstStyle/>
                    <a:p>
                      <a:pPr algn="l" fontAlgn="b">
                        <a:buNone/>
                      </a:pPr>
                      <a:r>
                        <a:rPr lang="en-US" sz="1400" b="0" i="0" u="none" strike="noStrike">
                          <a:solidFill>
                            <a:srgbClr val="000000"/>
                          </a:solidFill>
                          <a:effectLst/>
                          <a:latin typeface="Courier New" panose="02070309020205020404" pitchFamily="49" charset="0"/>
                        </a:rPr>
                        <a:t>r_score = r2_score(Y_Test,y_predict)</a:t>
                      </a:r>
                    </a:p>
                  </a:txBody>
                  <a:tcPr marL="4763" marR="4763" marT="4763" marB="0" anchor="b"/>
                </a:tc>
                <a:extLst>
                  <a:ext uri="{0D108BD9-81ED-4DB2-BD59-A6C34878D82A}">
                    <a16:rowId xmlns:a16="http://schemas.microsoft.com/office/drawing/2014/main" val="465804622"/>
                  </a:ext>
                </a:extLst>
              </a:tr>
              <a:tr h="429966">
                <a:tc>
                  <a:txBody>
                    <a:bodyPr/>
                    <a:lstStyle/>
                    <a:p>
                      <a:pPr algn="l" fontAlgn="b">
                        <a:buNone/>
                      </a:pPr>
                      <a:r>
                        <a:rPr lang="en-US" sz="1400" b="0" i="0" u="none" strike="noStrike" dirty="0" err="1">
                          <a:solidFill>
                            <a:srgbClr val="000000"/>
                          </a:solidFill>
                          <a:effectLst/>
                          <a:latin typeface="Courier New" panose="02070309020205020404" pitchFamily="49" charset="0"/>
                        </a:rPr>
                        <a:t>r_score</a:t>
                      </a:r>
                      <a:r>
                        <a:rPr lang="en-US" sz="1400" b="0" i="0" u="none" strike="noStrike" dirty="0">
                          <a:solidFill>
                            <a:srgbClr val="000000"/>
                          </a:solidFill>
                          <a:effectLst/>
                          <a:latin typeface="Courier New" panose="02070309020205020404" pitchFamily="49" charset="0"/>
                        </a:rPr>
                        <a:t> </a:t>
                      </a:r>
                    </a:p>
                  </a:txBody>
                  <a:tcPr marL="4763" marR="4763" marT="4763" marB="0" anchor="b"/>
                </a:tc>
                <a:extLst>
                  <a:ext uri="{0D108BD9-81ED-4DB2-BD59-A6C34878D82A}">
                    <a16:rowId xmlns:a16="http://schemas.microsoft.com/office/drawing/2014/main" val="2767228198"/>
                  </a:ext>
                </a:extLst>
              </a:tr>
              <a:tr h="197749">
                <a:tc>
                  <a:txBody>
                    <a:bodyPr/>
                    <a:lstStyle/>
                    <a:p>
                      <a:pPr algn="l" fontAlgn="b">
                        <a:buNone/>
                      </a:pPr>
                      <a:endParaRPr lang="en-US" sz="1400" b="0" i="0" u="none" strike="noStrike" dirty="0">
                        <a:solidFill>
                          <a:srgbClr val="000000"/>
                        </a:solidFill>
                        <a:effectLst/>
                        <a:latin typeface="Aptos Narrow" panose="020B0004020202020204" pitchFamily="34" charset="0"/>
                      </a:endParaRPr>
                    </a:p>
                  </a:txBody>
                  <a:tcPr marL="4763" marR="4763" marT="4763" marB="0" anchor="b"/>
                </a:tc>
                <a:extLst>
                  <a:ext uri="{0D108BD9-81ED-4DB2-BD59-A6C34878D82A}">
                    <a16:rowId xmlns:a16="http://schemas.microsoft.com/office/drawing/2014/main" val="2885405266"/>
                  </a:ext>
                </a:extLst>
              </a:tr>
            </a:tbl>
          </a:graphicData>
        </a:graphic>
      </p:graphicFrame>
    </p:spTree>
    <p:extLst>
      <p:ext uri="{BB962C8B-B14F-4D97-AF65-F5344CB8AC3E}">
        <p14:creationId xmlns:p14="http://schemas.microsoft.com/office/powerpoint/2010/main" val="690326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Tree>
    <p:extLst>
      <p:ext uri="{BB962C8B-B14F-4D97-AF65-F5344CB8AC3E}">
        <p14:creationId xmlns:p14="http://schemas.microsoft.com/office/powerpoint/2010/main" val="4261132419"/>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{6CC5F203-E5CE-496E-B126-C4BD6EFDE298}TFd3b75063-ff25-434d-b12c-efeaf07d16c3292f62b5_win32-75a75c970d8e</Template>
  <TotalTime>21</TotalTime>
  <Words>438</Words>
  <Application>Microsoft Office PowerPoint</Application>
  <PresentationFormat>Widescreen</PresentationFormat>
  <Paragraphs>43</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Aptos Narrow</vt:lpstr>
      <vt:lpstr>Arial</vt:lpstr>
      <vt:lpstr>Calibri</vt:lpstr>
      <vt:lpstr>Courier New</vt:lpstr>
      <vt:lpstr>Franklin Gothic Book</vt:lpstr>
      <vt:lpstr>Franklin Gothic Demi</vt:lpstr>
      <vt:lpstr>Custom</vt:lpstr>
      <vt:lpstr>AdaBoost Regressor in Machine Learning</vt:lpstr>
      <vt:lpstr>Agenda</vt:lpstr>
      <vt:lpstr>Overview</vt:lpstr>
      <vt:lpstr>How AdaBoost Regressor Works</vt:lpstr>
      <vt:lpstr>Example: AdaBoost Regressor in Python</vt:lpstr>
      <vt:lpstr>Thank you</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Ramani Nagarajan</dc:creator>
  <cp:lastModifiedBy>Ramani Nagarajan</cp:lastModifiedBy>
  <cp:revision>2</cp:revision>
  <dcterms:created xsi:type="dcterms:W3CDTF">2025-10-15T09:03:29Z</dcterms:created>
  <dcterms:modified xsi:type="dcterms:W3CDTF">2025-10-15T09:24:44Z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