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11"/>
  </p:notesMasterIdLst>
  <p:handoutMasterIdLst>
    <p:handoutMasterId r:id="rId12"/>
  </p:handoutMasterIdLst>
  <p:sldIdLst>
    <p:sldId id="410" r:id="rId5"/>
    <p:sldId id="383" r:id="rId6"/>
    <p:sldId id="391" r:id="rId7"/>
    <p:sldId id="408" r:id="rId8"/>
    <p:sldId id="411" r:id="rId9"/>
    <p:sldId id="398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6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687" y="231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10/15/2025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FA274-0E1C-FE3C-3D41-07EA3A65A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9E3E9C-2361-031E-B49B-EAF88E6DE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0B3E98-1EE9-7EE2-6853-D18C23CD927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3DB877-4B25-A19A-A8FD-C050103C52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9507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err="1"/>
              <a:t>XGBoost</a:t>
            </a:r>
            <a:r>
              <a:rPr lang="en-US" dirty="0"/>
              <a:t> Regressor in Machine Learning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BB12AE-2CED-FE53-24A0-6D7AED65331E}"/>
              </a:ext>
            </a:extLst>
          </p:cNvPr>
          <p:cNvSpPr/>
          <p:nvPr/>
        </p:nvSpPr>
        <p:spPr>
          <a:xfrm>
            <a:off x="9300754" y="6026150"/>
            <a:ext cx="2326096" cy="36830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By Ramani Nagarajan</a:t>
            </a:r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/>
          <a:lstStyle/>
          <a:p>
            <a:r>
              <a:rPr lang="en-US" dirty="0"/>
              <a:t>Overview</a:t>
            </a:r>
          </a:p>
          <a:p>
            <a:r>
              <a:rPr lang="en-US" dirty="0"/>
              <a:t>How </a:t>
            </a:r>
            <a:r>
              <a:rPr lang="en-US" dirty="0" err="1"/>
              <a:t>XGBooster</a:t>
            </a:r>
            <a:r>
              <a:rPr lang="en-US" dirty="0"/>
              <a:t> Regressor Works</a:t>
            </a:r>
          </a:p>
          <a:p>
            <a:r>
              <a:rPr lang="en-US" dirty="0"/>
              <a:t>Example: </a:t>
            </a:r>
            <a:r>
              <a:rPr lang="en-US" dirty="0" err="1"/>
              <a:t>XGBooster</a:t>
            </a:r>
            <a:r>
              <a:rPr lang="en-US" dirty="0"/>
              <a:t> Regressor in Python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 err="1"/>
              <a:t>XGBooster</a:t>
            </a:r>
            <a:r>
              <a:rPr lang="en-US" dirty="0"/>
              <a:t> Regression is a supervised machine learning algorithm based on gradient boosting. It builds an ensemble of decision trees where each tree tries to correct the errors of the previous trees, leading to a highly accurate predictive model.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How </a:t>
            </a:r>
            <a:r>
              <a:rPr lang="en-US" dirty="0" err="1"/>
              <a:t>XGBooster</a:t>
            </a:r>
            <a:r>
              <a:rPr lang="en-US" dirty="0"/>
              <a:t> Regressor Works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FC7B50-71A6-D8BE-C032-5EB4CF5706D5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94360" y="2486025"/>
            <a:ext cx="8861697" cy="3914776"/>
          </a:xfrm>
        </p:spPr>
        <p:txBody>
          <a:bodyPr>
            <a:normAutofit fontScale="85000" lnSpcReduction="10000"/>
          </a:bodyPr>
          <a:lstStyle/>
          <a:p>
            <a:r>
              <a:rPr lang="en-US" b="1" u="sng" dirty="0"/>
              <a:t>Initial Prediction</a:t>
            </a:r>
            <a:r>
              <a:rPr lang="en-US" dirty="0"/>
              <a:t>: The model starts with an initial prediction (often the mean of the target values).</a:t>
            </a:r>
          </a:p>
          <a:p>
            <a:r>
              <a:rPr lang="en-US" b="1" u="sng" dirty="0"/>
              <a:t>Residual Calculation</a:t>
            </a:r>
            <a:r>
              <a:rPr lang="en-US" dirty="0"/>
              <a:t>: Calculates residuals (errors) between predicted and actual values.</a:t>
            </a:r>
          </a:p>
          <a:p>
            <a:r>
              <a:rPr lang="en-US" b="1" u="sng" dirty="0"/>
              <a:t>Decision Tree Construction</a:t>
            </a:r>
            <a:r>
              <a:rPr lang="en-US" dirty="0"/>
              <a:t>: Builds a new decision tree to predict these residuals (errors).</a:t>
            </a:r>
          </a:p>
          <a:p>
            <a:r>
              <a:rPr lang="en-US" b="1" u="sng" dirty="0"/>
              <a:t>Sequential Boosting</a:t>
            </a:r>
            <a:r>
              <a:rPr lang="en-US" dirty="0"/>
              <a:t>: Adds new trees in sequence; each learns from previous mistakes and is weighted according to its contribution.</a:t>
            </a:r>
          </a:p>
          <a:p>
            <a:r>
              <a:rPr lang="en-US" b="1" u="sng" dirty="0"/>
              <a:t>Ensemble Output</a:t>
            </a:r>
            <a:r>
              <a:rPr lang="en-US" dirty="0"/>
              <a:t>: The final prediction is computed as a weighted sum of the predictions from all trees.</a:t>
            </a:r>
          </a:p>
          <a:p>
            <a:r>
              <a:rPr lang="en-US" b="1" u="sng" dirty="0"/>
              <a:t>Loss Function Optimization</a:t>
            </a:r>
            <a:r>
              <a:rPr lang="en-US" dirty="0"/>
              <a:t>: Both a loss function (like RMSE) and a regularization term are minimized during training to promote accuracy and prevent overfitting.</a:t>
            </a:r>
          </a:p>
          <a:p>
            <a:r>
              <a:rPr lang="en-US" b="1" u="sng" dirty="0"/>
              <a:t>Parameters</a:t>
            </a:r>
            <a:r>
              <a:rPr lang="en-US" dirty="0"/>
              <a:t>: Includes hyperparameters such as </a:t>
            </a:r>
            <a:r>
              <a:rPr lang="en-US" dirty="0" err="1"/>
              <a:t>max_depth</a:t>
            </a:r>
            <a:r>
              <a:rPr lang="en-US" dirty="0"/>
              <a:t>, </a:t>
            </a:r>
            <a:r>
              <a:rPr lang="en-US" dirty="0" err="1"/>
              <a:t>learning_rate</a:t>
            </a:r>
            <a:r>
              <a:rPr lang="en-US" dirty="0"/>
              <a:t>, subsample, and regularization parameters to fine-tune the model.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3243E-43B9-52A6-D48D-6D72C7ABD6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FB575-90E1-EDD0-7592-78D2A616E8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Example: </a:t>
            </a:r>
            <a:r>
              <a:rPr lang="en-US" dirty="0" err="1"/>
              <a:t>AdaBooster</a:t>
            </a:r>
            <a:r>
              <a:rPr lang="en-US" dirty="0"/>
              <a:t> Regressor in Python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63014C1-7A7C-10B7-3E2A-310B816C34FE}"/>
              </a:ext>
            </a:extLst>
          </p:cNvPr>
          <p:cNvGraphicFramePr>
            <a:graphicFrameLocks noGrp="1"/>
          </p:cNvGraphicFramePr>
          <p:nvPr>
            <p:ph sz="quarter" idx="15"/>
            <p:extLst>
              <p:ext uri="{D42A27DB-BD31-4B8C-83A1-F6EECF244321}">
                <p14:modId xmlns:p14="http://schemas.microsoft.com/office/powerpoint/2010/main" val="836248014"/>
              </p:ext>
            </p:extLst>
          </p:nvPr>
        </p:nvGraphicFramePr>
        <p:xfrm>
          <a:off x="594359" y="2591373"/>
          <a:ext cx="4616269" cy="3987921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4616269">
                  <a:extLst>
                    <a:ext uri="{9D8B030D-6E8A-4147-A177-3AD203B41FA5}">
                      <a16:colId xmlns:a16="http://schemas.microsoft.com/office/drawing/2014/main" val="1950834159"/>
                    </a:ext>
                  </a:extLst>
                </a:gridCol>
              </a:tblGrid>
              <a:tr h="1983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import pandas as pd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76208990"/>
                  </a:ext>
                </a:extLst>
              </a:tr>
              <a:tr h="2039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800" b="1" u="none" strike="noStrike" dirty="0">
                          <a:effectLst/>
                        </a:rPr>
                        <a:t>##Open CSV and assign values</a:t>
                      </a:r>
                      <a:endParaRPr lang="en-US" sz="18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57824880"/>
                  </a:ext>
                </a:extLst>
              </a:tr>
              <a:tr h="1983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dataset=pd.read_csv("50_Startups.csv")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176259597"/>
                  </a:ext>
                </a:extLst>
              </a:tr>
              <a:tr h="39672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dataset=</a:t>
                      </a:r>
                      <a:r>
                        <a:rPr lang="en-US" sz="1400" u="none" strike="noStrike" dirty="0" err="1">
                          <a:effectLst/>
                        </a:rPr>
                        <a:t>pd.get_dummies</a:t>
                      </a:r>
                      <a:r>
                        <a:rPr lang="en-US" sz="1400" u="none" strike="noStrike" dirty="0">
                          <a:effectLst/>
                        </a:rPr>
                        <a:t>(</a:t>
                      </a:r>
                      <a:r>
                        <a:rPr lang="en-US" sz="1400" u="none" strike="noStrike" dirty="0" err="1">
                          <a:effectLst/>
                        </a:rPr>
                        <a:t>data,dtype</a:t>
                      </a:r>
                      <a:r>
                        <a:rPr lang="en-US" sz="1400" u="none" strike="noStrike" dirty="0">
                          <a:effectLst/>
                        </a:rPr>
                        <a:t>=</a:t>
                      </a:r>
                      <a:r>
                        <a:rPr lang="en-US" sz="1400" u="none" strike="noStrike" dirty="0" err="1">
                          <a:effectLst/>
                        </a:rPr>
                        <a:t>int,drop_first</a:t>
                      </a:r>
                      <a:r>
                        <a:rPr lang="en-US" sz="1400" u="none" strike="noStrike" dirty="0">
                          <a:effectLst/>
                        </a:rPr>
                        <a:t>=True)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83118585"/>
                  </a:ext>
                </a:extLst>
              </a:tr>
              <a:tr h="2039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dataset.columns</a:t>
                      </a:r>
                      <a:endParaRPr lang="en-US" sz="1400" b="1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57272771"/>
                  </a:ext>
                </a:extLst>
              </a:tr>
              <a:tr h="7934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 dirty="0">
                          <a:effectLst/>
                        </a:rPr>
                        <a:t>independent=dataset[['R&amp;D Spend', 'Administration', 'Marketing Spend','</a:t>
                      </a:r>
                      <a:r>
                        <a:rPr lang="en-US" sz="1400" u="none" strike="noStrike" dirty="0" err="1">
                          <a:effectLst/>
                        </a:rPr>
                        <a:t>State_Florida</a:t>
                      </a:r>
                      <a:r>
                        <a:rPr lang="en-US" sz="1400" u="none" strike="noStrike" dirty="0">
                          <a:effectLst/>
                        </a:rPr>
                        <a:t>', '</a:t>
                      </a:r>
                      <a:r>
                        <a:rPr lang="en-US" sz="1400" u="none" strike="noStrike" dirty="0" err="1">
                          <a:effectLst/>
                        </a:rPr>
                        <a:t>State_New</a:t>
                      </a:r>
                      <a:r>
                        <a:rPr lang="en-US" sz="1400" u="none" strike="noStrike" dirty="0">
                          <a:effectLst/>
                        </a:rPr>
                        <a:t> York']]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79170130"/>
                  </a:ext>
                </a:extLst>
              </a:tr>
              <a:tr h="1983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dependent=dataset[["Profit"]]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81181476"/>
                  </a:ext>
                </a:extLst>
              </a:tr>
              <a:tr h="1983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36794973"/>
                  </a:ext>
                </a:extLst>
              </a:tr>
              <a:tr h="203930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1" u="none" strike="noStrike" dirty="0">
                          <a:effectLst/>
                        </a:rPr>
                        <a:t>##-SPLIT TRAIN &amp; TEST</a:t>
                      </a:r>
                      <a:endParaRPr lang="en-US" sz="1400" b="1" i="0" u="none" strike="noStrike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92049171"/>
                  </a:ext>
                </a:extLst>
              </a:tr>
              <a:tr h="39672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from sklearn.model_selection import train_test_split as tts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5804622"/>
                  </a:ext>
                </a:extLst>
              </a:tr>
              <a:tr h="59508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u="none" strike="noStrike">
                          <a:effectLst/>
                        </a:rPr>
                        <a:t>X_Train,X_Test,Y_Train,Y_Test=tts(independent,dependent,test_size=0.30,random_state=0)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67228198"/>
                  </a:ext>
                </a:extLst>
              </a:tr>
              <a:tr h="198362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5405266"/>
                  </a:ext>
                </a:extLst>
              </a:tr>
            </a:tbl>
          </a:graphicData>
        </a:graphic>
      </p:graphicFrame>
      <p:graphicFrame>
        <p:nvGraphicFramePr>
          <p:cNvPr id="8" name="Content Placeholder 4">
            <a:extLst>
              <a:ext uri="{FF2B5EF4-FFF2-40B4-BE49-F238E27FC236}">
                <a16:creationId xmlns:a16="http://schemas.microsoft.com/office/drawing/2014/main" id="{9083347F-8CDF-0E83-DEF4-2967007C8BF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97001807"/>
              </p:ext>
            </p:extLst>
          </p:nvPr>
        </p:nvGraphicFramePr>
        <p:xfrm>
          <a:off x="5795405" y="2591372"/>
          <a:ext cx="5097566" cy="4141744"/>
        </p:xfrm>
        <a:graphic>
          <a:graphicData uri="http://schemas.openxmlformats.org/drawingml/2006/table">
            <a:tbl>
              <a:tblPr>
                <a:tableStyleId>{8A107856-5554-42FB-B03E-39F5DBC370BA}</a:tableStyleId>
              </a:tblPr>
              <a:tblGrid>
                <a:gridCol w="5097566">
                  <a:extLst>
                    <a:ext uri="{9D8B030D-6E8A-4147-A177-3AD203B41FA5}">
                      <a16:colId xmlns:a16="http://schemas.microsoft.com/office/drawing/2014/main" val="1950834159"/>
                    </a:ext>
                  </a:extLst>
                </a:gridCol>
              </a:tblGrid>
              <a:tr h="22275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##STANDARDIZATION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176208990"/>
                  </a:ext>
                </a:extLst>
              </a:tr>
              <a:tr h="1954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 kern="120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457824880"/>
                  </a:ext>
                </a:extLst>
              </a:tr>
              <a:tr h="417478">
                <a:tc>
                  <a:txBody>
                    <a:bodyPr/>
                    <a:lstStyle/>
                    <a:p>
                      <a:pPr algn="l" fontAlgn="t">
                        <a:buNone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import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xgboost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as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xg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   </a:t>
                      </a:r>
                    </a:p>
                  </a:txBody>
                  <a:tcPr marL="4763" marR="4763" marT="4763" marB="0"/>
                </a:tc>
                <a:extLst>
                  <a:ext uri="{0D108BD9-81ED-4DB2-BD59-A6C34878D82A}">
                    <a16:rowId xmlns:a16="http://schemas.microsoft.com/office/drawing/2014/main" val="4176259597"/>
                  </a:ext>
                </a:extLst>
              </a:tr>
              <a:tr h="768980"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regressor = 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xg.XGBRegressor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(objective ='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reg:linear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',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n_estimators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 = 10, seed = 123)    regressor=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regressor.fit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(</a:t>
                      </a:r>
                      <a:r>
                        <a:rPr lang="en-US" sz="1400" b="0" i="0" u="none" strike="noStrike" kern="1200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X_Train,Y_Train</a:t>
                      </a:r>
                      <a:r>
                        <a:rPr lang="en-US" sz="1400" b="0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) </a:t>
                      </a:r>
                    </a:p>
                    <a:p>
                      <a:pPr algn="l" fontAlgn="b">
                        <a:buNone/>
                      </a:pPr>
                      <a:endParaRPr lang="en-US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3883118585"/>
                  </a:ext>
                </a:extLst>
              </a:tr>
              <a:tr h="2793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fr-FR" sz="1400" b="0" i="0" u="none" strike="noStrike" kern="1200" dirty="0">
                        <a:solidFill>
                          <a:srgbClr val="000000"/>
                        </a:solidFill>
                        <a:effectLst/>
                        <a:latin typeface="Courier New" panose="02070309020205020404" pitchFamily="49" charset="0"/>
                        <a:ea typeface="+mn-ea"/>
                        <a:cs typeface="+mn-cs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057272771"/>
                  </a:ext>
                </a:extLst>
              </a:tr>
              <a:tr h="51368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i="0" u="none" strike="noStrike" kern="1200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  <a:ea typeface="+mn-ea"/>
                          <a:cs typeface="+mn-cs"/>
                        </a:rPr>
                        <a:t>##EVALUATION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79170130"/>
                  </a:ext>
                </a:extLst>
              </a:tr>
              <a:tr h="27934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y_predict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= 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regressor.predict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(</a:t>
                      </a: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X_Test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)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981181476"/>
                  </a:ext>
                </a:extLst>
              </a:tr>
              <a:tr h="222757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600" b="1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#R-SQUARE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036794973"/>
                  </a:ext>
                </a:extLst>
              </a:tr>
              <a:tr h="1954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from sklearn.metrics import r2_score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1292049171"/>
                  </a:ext>
                </a:extLst>
              </a:tr>
              <a:tr h="256843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r_score = r2_score(Y_Test,y_predict)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465804622"/>
                  </a:ext>
                </a:extLst>
              </a:tr>
              <a:tr h="385265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r_score</a:t>
                      </a:r>
                      <a:r>
                        <a:rPr lang="en-US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ourier New" panose="02070309020205020404" pitchFamily="49" charset="0"/>
                        </a:rPr>
                        <a:t> </a:t>
                      </a: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767228198"/>
                  </a:ext>
                </a:extLst>
              </a:tr>
              <a:tr h="195446"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763" marR="4763" marT="4763" marB="0" anchor="b"/>
                </a:tc>
                <a:extLst>
                  <a:ext uri="{0D108BD9-81ED-4DB2-BD59-A6C34878D82A}">
                    <a16:rowId xmlns:a16="http://schemas.microsoft.com/office/drawing/2014/main" val="2885405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03262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{6CC5F203-E5CE-496E-B126-C4BD6EFDE298}TFd3b75063-ff25-434d-b12c-efeaf07d16c3292f62b5_win32-75a75c970d8e</Template>
  <TotalTime>29</TotalTime>
  <Words>435</Words>
  <Application>Microsoft Office PowerPoint</Application>
  <PresentationFormat>Widescreen</PresentationFormat>
  <Paragraphs>43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Aptos Narrow</vt:lpstr>
      <vt:lpstr>Arial</vt:lpstr>
      <vt:lpstr>Calibri</vt:lpstr>
      <vt:lpstr>Courier New</vt:lpstr>
      <vt:lpstr>Franklin Gothic Book</vt:lpstr>
      <vt:lpstr>Franklin Gothic Demi</vt:lpstr>
      <vt:lpstr>Custom</vt:lpstr>
      <vt:lpstr>XGBoost Regressor in Machine Learning</vt:lpstr>
      <vt:lpstr>Agenda</vt:lpstr>
      <vt:lpstr>Overview</vt:lpstr>
      <vt:lpstr>How XGBooster Regressor Works</vt:lpstr>
      <vt:lpstr>Example: AdaBooster Regressor in Python</vt:lpstr>
      <vt:lpstr>Thank you</vt:lpstr>
    </vt:vector>
  </TitlesOfParts>
  <Company>IBM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Ramani Nagarajan</dc:creator>
  <cp:lastModifiedBy>Ramani Nagarajan</cp:lastModifiedBy>
  <cp:revision>3</cp:revision>
  <dcterms:created xsi:type="dcterms:W3CDTF">2025-10-15T09:03:29Z</dcterms:created>
  <dcterms:modified xsi:type="dcterms:W3CDTF">2025-10-15T09:33:16Z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