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11"/>
  </p:notesMasterIdLst>
  <p:sldIdLst>
    <p:sldId id="444" r:id="rId3"/>
    <p:sldId id="457" r:id="rId4"/>
    <p:sldId id="458" r:id="rId5"/>
    <p:sldId id="459" r:id="rId6"/>
    <p:sldId id="460" r:id="rId7"/>
    <p:sldId id="461" r:id="rId8"/>
    <p:sldId id="462" r:id="rId9"/>
    <p:sldId id="4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99CC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DO End User Ticket Count – Application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20164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Tickets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rgbClr val="20164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OTG (OnTheGo)</c:v>
                </c:pt>
                <c:pt idx="1">
                  <c:v>NetSuite</c:v>
                </c:pt>
                <c:pt idx="2">
                  <c:v>FUEL</c:v>
                </c:pt>
                <c:pt idx="3">
                  <c:v>Lever</c:v>
                </c:pt>
                <c:pt idx="4">
                  <c:v>Fusion</c:v>
                </c:pt>
                <c:pt idx="5">
                  <c:v>SFDC</c:v>
                </c:pt>
                <c:pt idx="6">
                  <c:v>Codex</c:v>
                </c:pt>
                <c:pt idx="7">
                  <c:v>Silkroad</c:v>
                </c:pt>
                <c:pt idx="8">
                  <c:v>Operating System</c:v>
                </c:pt>
              </c:strCache>
              <c:extLst/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354</c:v>
                </c:pt>
                <c:pt idx="1">
                  <c:v>271</c:v>
                </c:pt>
                <c:pt idx="2">
                  <c:v>119</c:v>
                </c:pt>
                <c:pt idx="3">
                  <c:v>73</c:v>
                </c:pt>
                <c:pt idx="4">
                  <c:v>66</c:v>
                </c:pt>
                <c:pt idx="5">
                  <c:v>50</c:v>
                </c:pt>
                <c:pt idx="6">
                  <c:v>44</c:v>
                </c:pt>
                <c:pt idx="7">
                  <c:v>38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49A-4D17-99EA-C0A0728773D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4235072"/>
        <c:axId val="34234656"/>
      </c:barChart>
      <c:catAx>
        <c:axId val="342350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34656"/>
        <c:crosses val="autoZero"/>
        <c:auto val="1"/>
        <c:lblAlgn val="ctr"/>
        <c:lblOffset val="100"/>
        <c:noMultiLvlLbl val="0"/>
      </c:catAx>
      <c:valAx>
        <c:axId val="3423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350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rgbClr val="FFFFFF"/>
        </a:solidFill>
        <a:ln w="12700" cap="flat" cmpd="sng" algn="ctr">
          <a:solidFill>
            <a:srgbClr val="201646"/>
          </a:solidFill>
          <a:prstDash val="solid"/>
          <a:miter lim="800000"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 cmpd="sng" algn="ctr">
      <a:solidFill>
        <a:srgbClr val="201646"/>
      </a:solidFill>
      <a:prstDash val="solid"/>
      <a:miter lim="800000"/>
    </a:ln>
    <a:effectLst/>
  </c:spPr>
  <c:txPr>
    <a:bodyPr/>
    <a:lstStyle/>
    <a:p>
      <a:pPr>
        <a:defRPr>
          <a:solidFill>
            <a:srgbClr val="201646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920" b="0" i="0" u="none" strike="noStrike" kern="1200" spc="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DWS End User Ticket Count – Issue Wise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920" b="0" i="0" u="none" strike="noStrike" kern="1200" spc="0" baseline="0">
              <a:solidFill>
                <a:srgbClr val="201646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201646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Sheet3!$B$2:$B$21</c:f>
              <c:strCache>
                <c:ptCount val="20"/>
                <c:pt idx="0">
                  <c:v>Access Request</c:v>
                </c:pt>
                <c:pt idx="1">
                  <c:v>Laptop Allocation/Replacement/Swap</c:v>
                </c:pt>
                <c:pt idx="2">
                  <c:v>Performance Issue (Slow, Freezing, Lag)</c:v>
                </c:pt>
                <c:pt idx="3">
                  <c:v>Login Issue / Account Lockout</c:v>
                </c:pt>
                <c:pt idx="4">
                  <c:v>Issue (General/Miscellaneous)</c:v>
                </c:pt>
                <c:pt idx="5">
                  <c:v>Access Revoke / Account Deletion</c:v>
                </c:pt>
                <c:pt idx="6">
                  <c:v>Hardware Issue (Charging, Keyboard, etc.)</c:v>
                </c:pt>
                <c:pt idx="7">
                  <c:v>Software Issue / Installation</c:v>
                </c:pt>
                <c:pt idx="8">
                  <c:v>Teams/Outlook/Email Issues</c:v>
                </c:pt>
                <c:pt idx="9">
                  <c:v>Bitlocker/Encryption Issues</c:v>
                </c:pt>
                <c:pt idx="10">
                  <c:v>Account Modification/Enablement</c:v>
                </c:pt>
                <c:pt idx="11">
                  <c:v>Connectivity/Network Issue (WiFi, VPN, etc.)</c:v>
                </c:pt>
                <c:pt idx="12">
                  <c:v>Printer/Scanner Issues</c:v>
                </c:pt>
                <c:pt idx="13">
                  <c:v>MFA (Multi-Factor Authentication) Issue</c:v>
                </c:pt>
                <c:pt idx="14">
                  <c:v>Guest WiFi/Network Access</c:v>
                </c:pt>
                <c:pt idx="15">
                  <c:v>Cloud (Azure/AWS/GCP) Access/Resource Req.</c:v>
                </c:pt>
                <c:pt idx="16">
                  <c:v>Application/Software Configuration</c:v>
                </c:pt>
                <c:pt idx="17">
                  <c:v>Laptop Release/Deallocation</c:v>
                </c:pt>
                <c:pt idx="18">
                  <c:v>Email Send/Receive Issue</c:v>
                </c:pt>
                <c:pt idx="19">
                  <c:v>Distribution List/Shared Mailbox Request</c:v>
                </c:pt>
              </c:strCache>
              <c:extLst/>
            </c:strRef>
          </c:cat>
          <c:val>
            <c:numRef>
              <c:f>Sheet3!$C$2:$C$21</c:f>
              <c:numCache>
                <c:formatCode>General</c:formatCode>
                <c:ptCount val="20"/>
                <c:pt idx="0">
                  <c:v>211</c:v>
                </c:pt>
                <c:pt idx="1">
                  <c:v>146</c:v>
                </c:pt>
                <c:pt idx="2">
                  <c:v>126</c:v>
                </c:pt>
                <c:pt idx="3">
                  <c:v>104</c:v>
                </c:pt>
                <c:pt idx="4">
                  <c:v>98</c:v>
                </c:pt>
                <c:pt idx="5">
                  <c:v>72</c:v>
                </c:pt>
                <c:pt idx="6">
                  <c:v>59</c:v>
                </c:pt>
                <c:pt idx="7">
                  <c:v>51</c:v>
                </c:pt>
                <c:pt idx="8">
                  <c:v>49</c:v>
                </c:pt>
                <c:pt idx="9">
                  <c:v>36</c:v>
                </c:pt>
                <c:pt idx="10">
                  <c:v>34</c:v>
                </c:pt>
                <c:pt idx="11">
                  <c:v>33</c:v>
                </c:pt>
                <c:pt idx="12">
                  <c:v>19</c:v>
                </c:pt>
                <c:pt idx="13">
                  <c:v>18</c:v>
                </c:pt>
                <c:pt idx="14">
                  <c:v>17</c:v>
                </c:pt>
                <c:pt idx="15">
                  <c:v>13</c:v>
                </c:pt>
                <c:pt idx="16">
                  <c:v>13</c:v>
                </c:pt>
                <c:pt idx="17">
                  <c:v>12</c:v>
                </c:pt>
                <c:pt idx="18">
                  <c:v>12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F-46BB-8491-0544CEFFC2A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05599072"/>
        <c:axId val="105599488"/>
      </c:barChart>
      <c:catAx>
        <c:axId val="1055990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99488"/>
        <c:crosses val="autoZero"/>
        <c:auto val="1"/>
        <c:lblAlgn val="ctr"/>
        <c:lblOffset val="100"/>
        <c:noMultiLvlLbl val="0"/>
      </c:catAx>
      <c:valAx>
        <c:axId val="105599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201646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99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FFFFFF"/>
    </a:solidFill>
    <a:ln w="12700" cap="flat" cmpd="sng" algn="ctr">
      <a:solidFill>
        <a:srgbClr val="201646"/>
      </a:solidFill>
      <a:prstDash val="solid"/>
      <a:miter lim="800000"/>
    </a:ln>
    <a:effectLst/>
  </c:spPr>
  <c:txPr>
    <a:bodyPr/>
    <a:lstStyle/>
    <a:p>
      <a:pPr>
        <a:defRPr sz="1600">
          <a:solidFill>
            <a:srgbClr val="201646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9194-8363-4545-BB28-57652956FA5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30059-6A83-4D95-AD7C-E4F1678130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62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23A674-1181-46DB-B553-0D87034288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912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itle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D17517B-F3A6-E24F-8D87-5BB06E05E4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097"/>
            <a:ext cx="1691640" cy="7169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E432CD9-60B9-3941-911B-9FA5BE769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765B9A9-31B8-0946-A4CC-EA25A133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C1162D4-E146-184F-8135-FEA0B95A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1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2/3, 1/3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753364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874" y="1524000"/>
            <a:ext cx="368236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4B6A37E6-588E-B447-9061-8808FA6E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67874D7-3AE4-914F-B27E-FA8C4A74C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B4331A-BF38-A449-8B38-E23F9A30F2FE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56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3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524000"/>
            <a:ext cx="366331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362585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640" y="1524000"/>
            <a:ext cx="362585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DCE488DB-A8BA-5843-AE4E-13464982DC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6BF12A5-BE15-3546-9A5E-73924E040DE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56736C-7BC3-1442-8D30-BB14B1EB9EFF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4AF2F6-D427-8743-8B4A-1409646F4AB6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14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4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9144000" y="1524000"/>
            <a:ext cx="2682240" cy="4206875"/>
          </a:xfrm>
        </p:spPr>
        <p:txBody>
          <a:bodyPr/>
          <a:lstStyle>
            <a:lvl1pPr marL="0" indent="0">
              <a:buNone/>
              <a:defRPr sz="1400" b="1" baseline="0"/>
            </a:lvl1pPr>
            <a:lvl2pPr>
              <a:defRPr sz="1400" baseline="0"/>
            </a:lvl2pPr>
            <a:lvl3pPr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EA9704D5-DC68-094C-AF2B-4D625D5E17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A31C9C-E5EE-9F42-9056-58F5BFCEC8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81B86-EBB4-7E47-911E-5A465EA86252}"/>
              </a:ext>
            </a:extLst>
          </p:cNvPr>
          <p:cNvCxnSpPr/>
          <p:nvPr userDrawn="1"/>
        </p:nvCxnSpPr>
        <p:spPr>
          <a:xfrm>
            <a:off x="317913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C6698B-58BD-634C-8B18-B68880B76510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117546-A46A-454D-BFDF-DCBBB966CF7B}"/>
              </a:ext>
            </a:extLst>
          </p:cNvPr>
          <p:cNvCxnSpPr/>
          <p:nvPr userDrawn="1"/>
        </p:nvCxnSpPr>
        <p:spPr>
          <a:xfrm>
            <a:off x="903058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029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rillio_Title only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C49ED69-80A3-074D-A2B6-7C36DB4C70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F32F4B4-0D7E-DE49-8E50-0E11945563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3418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illio_Blank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con&#10;&#10;Description automatically generated">
            <a:extLst>
              <a:ext uri="{FF2B5EF4-FFF2-40B4-BE49-F238E27FC236}">
                <a16:creationId xmlns:a16="http://schemas.microsoft.com/office/drawing/2014/main" id="{28D6DB58-1443-E047-A356-ED276F2EA3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0C4C1-B694-F043-89B7-FD92B764ED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27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illio_Text over imag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E4CBBC-6571-7242-A07F-751C14380720}"/>
              </a:ext>
            </a:extLst>
          </p:cNvPr>
          <p:cNvSpPr/>
          <p:nvPr userDrawn="1"/>
        </p:nvSpPr>
        <p:spPr>
          <a:xfrm>
            <a:off x="0" y="0"/>
            <a:ext cx="78994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46000">
                <a:schemeClr val="tx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E92A18-E3B1-944C-B14B-9620C443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869742"/>
            <a:ext cx="5583237" cy="926620"/>
          </a:xfrm>
          <a:noFill/>
        </p:spPr>
        <p:txBody>
          <a:bodyPr lIns="457200" tIns="457200" rIns="457200" anchor="b"/>
          <a:lstStyle>
            <a:lvl1pPr>
              <a:defRPr sz="2400" b="1">
                <a:solidFill>
                  <a:srgbClr val="2CC84D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511F4E7-B90F-EB43-9806-3BC440542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2796362"/>
            <a:ext cx="5583238" cy="2301874"/>
          </a:xfrm>
        </p:spPr>
        <p:txBody>
          <a:bodyPr lIns="457200" tIns="457200" rIns="457200" bIns="457200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17ED92-5BBD-FA47-B4F6-6986B426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C7E2AF1C-82C7-5F47-A5AB-5D04057FD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790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itle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698230B4-50C6-604C-9C1B-CDDFEF205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381000"/>
            <a:ext cx="1691640" cy="7146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4B71F4-B840-9A43-8EEC-1F77A91DE4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439A878-73C7-EB47-A2B4-51DF910E0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70E704C-CDF3-3845-BFDB-477210C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669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itle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698230B4-50C6-604C-9C1B-CDDFEF2056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5" y="381000"/>
            <a:ext cx="1691640" cy="71461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ED0CA7-616B-F142-A0F5-9630FFC6DB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025DA8A-60C1-8441-A846-0CC434137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EEA70D8-27BC-5D4A-A41F-62235503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54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Agenda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5CFB0DF-3946-A848-ACBF-E4A50556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A03D6-B851-2644-B887-2D56582A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56788" y="6191046"/>
            <a:ext cx="1969452" cy="280563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08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Quot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9921"/>
            <a:ext cx="9887803" cy="3621577"/>
          </a:xfrm>
        </p:spPr>
        <p:txBody>
          <a:bodyPr rIns="228600" anchor="t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7AF86B4B-A493-AE4C-822B-61CED7AD5E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37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itle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381000" y="6323112"/>
            <a:ext cx="3048000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1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©2022</a:t>
            </a:r>
            <a:r>
              <a:rPr lang="en-US" sz="10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Brillio  |  Proprietary &amp; Confidential</a:t>
            </a:r>
            <a:endParaRPr lang="en-US" sz="1000" b="0" i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DD17517B-F3A6-E24F-8D87-5BB06E05E44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75097"/>
            <a:ext cx="1691640" cy="71695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AAAB278-9F91-8B40-A29F-A34306522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5759" y="2276856"/>
            <a:ext cx="6630463" cy="1599405"/>
          </a:xfrm>
        </p:spPr>
        <p:txBody>
          <a:bodyPr anchor="t" anchorCtr="0"/>
          <a:lstStyle>
            <a:lvl1pPr marL="0" indent="0" algn="l">
              <a:lnSpc>
                <a:spcPts val="5200"/>
              </a:lnSpc>
              <a:buFont typeface="Arial" panose="020B0604020202020204" pitchFamily="34" charset="0"/>
              <a:buNone/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 two lines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571D17FF-57BA-574D-8CC1-2326FCFFC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8304"/>
            <a:ext cx="3663315" cy="451104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2C4F7A-3AC8-324F-8577-14F18AAC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59" y="4645613"/>
            <a:ext cx="3663315" cy="325142"/>
          </a:xfrm>
          <a:prstGeom prst="rect">
            <a:avLst/>
          </a:prstGeom>
        </p:spPr>
        <p:txBody>
          <a:bodyPr lIns="0"/>
          <a:lstStyle>
            <a:lvl1pPr algn="l">
              <a:defRPr sz="1600" b="0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805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over image sli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9E4CBBC-6571-7242-A07F-751C14380720}"/>
              </a:ext>
            </a:extLst>
          </p:cNvPr>
          <p:cNvSpPr/>
          <p:nvPr userDrawn="1"/>
        </p:nvSpPr>
        <p:spPr>
          <a:xfrm>
            <a:off x="0" y="0"/>
            <a:ext cx="7899400" cy="6858000"/>
          </a:xfrm>
          <a:prstGeom prst="rect">
            <a:avLst/>
          </a:prstGeom>
          <a:gradFill>
            <a:gsLst>
              <a:gs pos="100000">
                <a:srgbClr val="FFFFFF">
                  <a:alpha val="0"/>
                </a:srgbClr>
              </a:gs>
              <a:gs pos="46000">
                <a:schemeClr val="tx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01E92A18-E3B1-944C-B14B-9620C44323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869742"/>
            <a:ext cx="5583237" cy="926620"/>
          </a:xfrm>
          <a:noFill/>
        </p:spPr>
        <p:txBody>
          <a:bodyPr lIns="457200" tIns="457200" rIns="457200" anchor="b"/>
          <a:lstStyle>
            <a:lvl1pPr>
              <a:defRPr sz="2400" b="1">
                <a:solidFill>
                  <a:srgbClr val="2CC84D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511F4E7-B90F-EB43-9806-3BC440542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2796362"/>
            <a:ext cx="5583238" cy="2301874"/>
          </a:xfrm>
        </p:spPr>
        <p:txBody>
          <a:bodyPr lIns="457200" tIns="457200" rIns="457200" bIns="457200"/>
          <a:lstStyle>
            <a:lvl1pPr>
              <a:defRPr sz="1600" baseline="0">
                <a:solidFill>
                  <a:schemeClr val="bg1"/>
                </a:solidFill>
              </a:defRPr>
            </a:lvl1pPr>
            <a:lvl2pPr>
              <a:defRPr sz="1600" baseline="0">
                <a:solidFill>
                  <a:schemeClr val="bg1"/>
                </a:solidFill>
              </a:defRPr>
            </a:lvl2pPr>
            <a:lvl3pPr>
              <a:defRPr sz="1600" baseline="0">
                <a:solidFill>
                  <a:schemeClr val="bg1"/>
                </a:solidFill>
              </a:defRPr>
            </a:lvl3pPr>
            <a:lvl4pPr>
              <a:defRPr sz="1600" baseline="0">
                <a:solidFill>
                  <a:schemeClr val="bg1"/>
                </a:solidFill>
              </a:defRPr>
            </a:lvl4pPr>
            <a:lvl5pPr>
              <a:defRPr sz="16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17ED92-5BBD-FA47-B4F6-6986B426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10">
            <a:extLst>
              <a:ext uri="{FF2B5EF4-FFF2-40B4-BE49-F238E27FC236}">
                <a16:creationId xmlns:a16="http://schemas.microsoft.com/office/drawing/2014/main" id="{C7E2AF1C-82C7-5F47-A5AB-5D04057FD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60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over image slide: Gradient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D16F5F9-8B15-5943-BF14-C510AC2B0DE7}"/>
              </a:ext>
            </a:extLst>
          </p:cNvPr>
          <p:cNvSpPr/>
          <p:nvPr userDrawn="1"/>
        </p:nvSpPr>
        <p:spPr>
          <a:xfrm rot="10800000">
            <a:off x="3400926" y="0"/>
            <a:ext cx="8791074" cy="6858000"/>
          </a:xfrm>
          <a:prstGeom prst="rect">
            <a:avLst/>
          </a:prstGeom>
          <a:gradFill>
            <a:gsLst>
              <a:gs pos="87000">
                <a:srgbClr val="FFFFFF">
                  <a:alpha val="0"/>
                </a:srgbClr>
              </a:gs>
              <a:gs pos="49000">
                <a:schemeClr val="tx1">
                  <a:alpha val="9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7" name="Text Placeholder 25">
            <a:extLst>
              <a:ext uri="{FF2B5EF4-FFF2-40B4-BE49-F238E27FC236}">
                <a16:creationId xmlns:a16="http://schemas.microsoft.com/office/drawing/2014/main" id="{D511F4E7-B90F-EB43-9806-3BC4405426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53725" y="381000"/>
            <a:ext cx="5072513" cy="5349875"/>
          </a:xfrm>
        </p:spPr>
        <p:txBody>
          <a:bodyPr lIns="0" tIns="0" rIns="457200" bIns="0"/>
          <a:lstStyle>
            <a:lvl1pPr marL="9525" indent="0">
              <a:buNone/>
              <a:tabLst/>
              <a:defRPr sz="2400" b="1" baseline="0">
                <a:solidFill>
                  <a:srgbClr val="2CC84D"/>
                </a:solidFill>
              </a:defRPr>
            </a:lvl1pPr>
            <a:lvl2pPr marL="9525" indent="0">
              <a:buNone/>
              <a:tabLst/>
              <a:defRPr sz="2400" baseline="0">
                <a:solidFill>
                  <a:schemeClr val="bg1"/>
                </a:solidFill>
              </a:defRPr>
            </a:lvl2pPr>
            <a:lvl3pPr marL="9525" indent="0">
              <a:buNone/>
              <a:tabLst/>
              <a:defRPr sz="2400" baseline="0">
                <a:solidFill>
                  <a:schemeClr val="bg1"/>
                </a:solidFill>
              </a:defRPr>
            </a:lvl3pPr>
            <a:lvl4pPr marL="9525" indent="0">
              <a:buNone/>
              <a:tabLst/>
              <a:defRPr sz="2400" baseline="0">
                <a:solidFill>
                  <a:schemeClr val="bg1"/>
                </a:solidFill>
              </a:defRPr>
            </a:lvl4pPr>
            <a:lvl5pPr marL="9525" indent="0">
              <a:buNone/>
              <a:tabLst/>
              <a:defRPr sz="2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1017ED92-5BBD-FA47-B4F6-6986B426E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5" name="Slide Number Placeholder 10">
            <a:extLst>
              <a:ext uri="{FF2B5EF4-FFF2-40B4-BE49-F238E27FC236}">
                <a16:creationId xmlns:a16="http://schemas.microsoft.com/office/drawing/2014/main" id="{F297B358-485A-E748-9AB7-B1C22AFA1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924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slide_1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E80CFC23-70AD-5741-BEE8-2F1B1C52C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879882-8226-7848-B61B-8D8F30BA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59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560832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4000"/>
            <a:ext cx="560832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34CB5D87-9C63-F742-8789-467D066A46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0A7CBB16-E582-0C40-AE06-BA402F61B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A16358-F534-8F44-9052-ED8F6243B021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351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1/3, 2/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3663315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755269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0CB1FD68-14F9-FE47-BF6A-F5E2D40B20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0C1D94-4F81-1546-B652-53D50C45A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86B0DF-D1AA-9E44-A17A-5AC6AEECFE14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4633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2/3, 1/3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753364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3874" y="1524000"/>
            <a:ext cx="3682365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7248002A-364A-3C41-B621-7CFA69873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D7B71F9E-FFDF-D64D-A048-B3B4C35F9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4DDD6-1D90-E948-A659-5FF6322AFAB6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923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3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59" y="1524000"/>
            <a:ext cx="3663315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362585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8168640" y="1524000"/>
            <a:ext cx="3625850" cy="42068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888F6ED4-3138-304A-80F6-0C7849857F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DBF3D1-5D71-B84B-930F-EE2A488D3B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663619-FBBC-D442-AFAB-520DE097918D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9ADF1C-4CF6-2541-995D-FB35856D1159}"/>
              </a:ext>
            </a:extLst>
          </p:cNvPr>
          <p:cNvCxnSpPr/>
          <p:nvPr userDrawn="1"/>
        </p:nvCxnSpPr>
        <p:spPr>
          <a:xfrm>
            <a:off x="8027582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563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4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184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621792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9144000" y="1524000"/>
            <a:ext cx="2682240" cy="4206875"/>
          </a:xfrm>
        </p:spPr>
        <p:txBody>
          <a:bodyPr/>
          <a:lstStyle>
            <a:lvl1pPr marL="0" indent="0">
              <a:buNone/>
              <a:defRPr sz="1600" b="1" baseline="0">
                <a:solidFill>
                  <a:schemeClr val="tx2"/>
                </a:solidFill>
              </a:defRPr>
            </a:lvl1pPr>
            <a:lvl2pPr>
              <a:defRPr sz="1600" baseline="0">
                <a:solidFill>
                  <a:schemeClr val="tx2"/>
                </a:solidFill>
              </a:defRPr>
            </a:lvl2pPr>
            <a:lvl3pPr>
              <a:defRPr sz="1600" baseline="0">
                <a:solidFill>
                  <a:schemeClr val="tx2"/>
                </a:solidFill>
              </a:defRPr>
            </a:lvl3pPr>
            <a:lvl4pPr>
              <a:defRPr sz="1600" baseline="0">
                <a:solidFill>
                  <a:schemeClr val="tx2"/>
                </a:solidFill>
              </a:defRPr>
            </a:lvl4pPr>
            <a:lvl5pPr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 descr="A picture containing icon&#10;&#10;Description automatically generated">
            <a:extLst>
              <a:ext uri="{FF2B5EF4-FFF2-40B4-BE49-F238E27FC236}">
                <a16:creationId xmlns:a16="http://schemas.microsoft.com/office/drawing/2014/main" id="{A740E73F-1776-4C42-ABED-B51FA3ADEF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2" name="Slide Number Placeholder 10">
            <a:extLst>
              <a:ext uri="{FF2B5EF4-FFF2-40B4-BE49-F238E27FC236}">
                <a16:creationId xmlns:a16="http://schemas.microsoft.com/office/drawing/2014/main" id="{79DFD098-5171-5747-8B63-78DD1B299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7C3C1B-E5B5-2548-84A8-5032EB1432DE}"/>
              </a:ext>
            </a:extLst>
          </p:cNvPr>
          <p:cNvCxnSpPr/>
          <p:nvPr userDrawn="1"/>
        </p:nvCxnSpPr>
        <p:spPr>
          <a:xfrm>
            <a:off x="317913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7CE440-FE24-9147-8F23-C62C05699004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97C0AC-8F24-1D4A-8770-9249F659CD0F}"/>
              </a:ext>
            </a:extLst>
          </p:cNvPr>
          <p:cNvCxnSpPr/>
          <p:nvPr userDrawn="1"/>
        </p:nvCxnSpPr>
        <p:spPr>
          <a:xfrm>
            <a:off x="9030586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29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rillio_Title only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D65055FB-54FD-674A-AD0A-92E1D45B08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1FB6BB63-B093-E847-B4B0-0ECF800AD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8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rillio_Blank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2851F077-B501-4F4A-9865-7723A0CE21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0" name="Slide Number Placeholder 10">
            <a:extLst>
              <a:ext uri="{FF2B5EF4-FFF2-40B4-BE49-F238E27FC236}">
                <a16:creationId xmlns:a16="http://schemas.microsoft.com/office/drawing/2014/main" id="{1E7815C5-F1A2-E14B-9035-9705ECE1E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88" y="6212312"/>
            <a:ext cx="1969451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6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Agenda slid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A09B600B-361E-8641-95A1-C0996630F8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5FACF-296F-BA4D-A344-50044DB6C3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60979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Agenda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5CFB0DF-3946-A848-ACBF-E4A50556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A03D6-B851-2644-B887-2D56582A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56788" y="6191046"/>
            <a:ext cx="1969452" cy="280563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59472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Quote slide">
    <p:bg>
      <p:bgPr>
        <a:solidFill>
          <a:srgbClr val="21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2741"/>
            <a:ext cx="9887803" cy="3609432"/>
          </a:xfrm>
        </p:spPr>
        <p:txBody>
          <a:bodyPr rIns="228600" anchor="t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47EEA8D-74AC-FC4E-8BD2-2F8722BF2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788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Text slide_1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E80CFC23-70AD-5741-BEE8-2F1B1C52C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879882-8226-7848-B61B-8D8F30BA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59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Agenda slid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11460480" cy="8994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527048"/>
            <a:ext cx="11460480" cy="4203827"/>
          </a:xfrm>
        </p:spPr>
        <p:txBody>
          <a:bodyPr>
            <a:noAutofit/>
          </a:bodyPr>
          <a:lstStyle>
            <a:lvl1pPr marL="345948" indent="-342900" defTabSz="914377">
              <a:lnSpc>
                <a:spcPts val="2100"/>
              </a:lnSpc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577590" indent="-34290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AutoNum type="arabicPeriod"/>
              <a:defRPr lang="en-US" sz="1800" b="0" i="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234690" indent="0">
              <a:lnSpc>
                <a:spcPts val="2100"/>
              </a:lnSpc>
              <a:spcBef>
                <a:spcPts val="400"/>
              </a:spcBef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34690" indent="0" algn="l">
              <a:lnSpc>
                <a:spcPts val="2100"/>
              </a:lnSpc>
              <a:spcAft>
                <a:spcPts val="600"/>
              </a:spcAft>
              <a:buFont typeface="+mj-lt"/>
              <a:buNone/>
              <a:defRPr sz="1800" b="0" i="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63284">
              <a:defRPr sz="1867"/>
            </a:lvl6pPr>
            <a:lvl7pPr marL="463284" indent="-228594">
              <a:defRPr sz="1867"/>
            </a:lvl7pPr>
            <a:lvl8pPr marL="463284">
              <a:defRPr sz="1867"/>
            </a:lvl8pPr>
            <a:lvl9pPr marL="463284" indent="-228594">
              <a:spcBef>
                <a:spcPts val="40"/>
              </a:spcBef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15CFB0DF-3946-A848-ACBF-E4A50556AD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E7A03D6-B851-2644-B887-2D56582A9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856788" y="6191046"/>
            <a:ext cx="1969452" cy="280563"/>
          </a:xfrm>
        </p:spPr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6094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Divider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457200" anchor="ctr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5172B5-C1E7-6544-9E72-85541B27F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02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Divider slide-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457200" anchor="ctr"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255172B5-C1E7-6544-9E72-85541B27FC0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52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Text slide_1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600"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E80CFC23-70AD-5741-BEE8-2F1B1C52C7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72" y="6086103"/>
            <a:ext cx="1121928" cy="473945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2879882-8226-7848-B61B-8D8F30BA1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5971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33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0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31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illio_Divider slide-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81000"/>
            <a:ext cx="6630463" cy="5349875"/>
          </a:xfrm>
        </p:spPr>
        <p:txBody>
          <a:bodyPr rIns="228600" anchor="ctr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9C192AEC-5E7A-9E42-B332-313C2549F3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2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illio_Quote slide">
    <p:bg>
      <p:bgPr>
        <a:solidFill>
          <a:srgbClr val="211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25940" y="2022741"/>
            <a:ext cx="9887803" cy="3609432"/>
          </a:xfrm>
        </p:spPr>
        <p:txBody>
          <a:bodyPr rIns="228600" anchor="t"/>
          <a:lstStyle>
            <a:lvl1pPr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“Click to edit Master title style”</a:t>
            </a:r>
          </a:p>
        </p:txBody>
      </p:sp>
      <p:sp>
        <p:nvSpPr>
          <p:cNvPr id="4" name="Slide Number Placeholder 10">
            <a:extLst>
              <a:ext uri="{FF2B5EF4-FFF2-40B4-BE49-F238E27FC236}">
                <a16:creationId xmlns:a16="http://schemas.microsoft.com/office/drawing/2014/main" id="{3E1A1356-EC89-514D-9B0D-36B289BC0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56790" y="6212312"/>
            <a:ext cx="1969450" cy="2633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74CBC2-4515-AF47-B548-7718CE3772D3}"/>
              </a:ext>
            </a:extLst>
          </p:cNvPr>
          <p:cNvCxnSpPr>
            <a:cxnSpLocks/>
          </p:cNvCxnSpPr>
          <p:nvPr userDrawn="1"/>
        </p:nvCxnSpPr>
        <p:spPr>
          <a:xfrm>
            <a:off x="1125940" y="1748485"/>
            <a:ext cx="4271555" cy="0"/>
          </a:xfrm>
          <a:prstGeom prst="line">
            <a:avLst/>
          </a:prstGeom>
          <a:ln w="12700">
            <a:solidFill>
              <a:srgbClr val="2CC8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47EEA8D-74AC-FC4E-8BD2-2F8722BF21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5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llio_Text slide_1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11460480" cy="4206875"/>
          </a:xfrm>
        </p:spPr>
        <p:txBody>
          <a:bodyPr/>
          <a:lstStyle>
            <a:lvl1pPr>
              <a:spcAft>
                <a:spcPts val="600"/>
              </a:spcAft>
              <a:defRPr sz="1600" baseline="0"/>
            </a:lvl1pPr>
            <a:lvl2pPr>
              <a:spcAft>
                <a:spcPts val="600"/>
              </a:spcAft>
              <a:defRPr sz="1600" baseline="0"/>
            </a:lvl2pPr>
            <a:lvl3pPr>
              <a:spcAft>
                <a:spcPts val="600"/>
              </a:spcAft>
              <a:defRPr sz="1600" baseline="0"/>
            </a:lvl3pPr>
            <a:lvl4pPr>
              <a:spcAft>
                <a:spcPts val="600"/>
              </a:spcAft>
              <a:defRPr sz="1600" baseline="0"/>
            </a:lvl4pPr>
            <a:lvl5pPr>
              <a:spcAft>
                <a:spcPts val="600"/>
              </a:spcAft>
              <a:defRPr sz="16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38217C44-A752-5A44-99D8-5359A575DC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7C0C99-4337-4144-A5B8-0AD6B7ED47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3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560832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4000"/>
            <a:ext cx="560832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52353CEA-8F9C-654F-82AE-A315372A19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3754A73-EA1E-8B40-B53A-1A23BDC226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A7E595-7689-F043-95F5-42747B017E10}"/>
              </a:ext>
            </a:extLst>
          </p:cNvPr>
          <p:cNvCxnSpPr/>
          <p:nvPr userDrawn="1"/>
        </p:nvCxnSpPr>
        <p:spPr>
          <a:xfrm>
            <a:off x="6096000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Brillio_Text slide_2-Column: 1/3, 2/3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524000"/>
            <a:ext cx="3663315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3550" y="1524000"/>
            <a:ext cx="7552690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D9051CCF-1619-0041-AF3F-DF121710EF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083780"/>
            <a:ext cx="1121928" cy="4754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FAB132D-7F0A-4149-8E65-81E2DF016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2D90C5-37FF-2B41-B0D7-EECCBE161734}"/>
              </a:ext>
            </a:extLst>
          </p:cNvPr>
          <p:cNvCxnSpPr/>
          <p:nvPr userDrawn="1"/>
        </p:nvCxnSpPr>
        <p:spPr>
          <a:xfrm>
            <a:off x="4157331" y="1573213"/>
            <a:ext cx="0" cy="4157662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0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27048"/>
            <a:ext cx="11460480" cy="4206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33385-7C9E-5242-9370-380A43759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263" y="6114866"/>
            <a:ext cx="172497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838B1-B95D-7A45-BA6D-910DC7691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3550" y="6114866"/>
            <a:ext cx="55832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7" r:id="rId15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328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2735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  <p15:guide id="3" pos="7440">
          <p15:clr>
            <a:srgbClr val="F26B43"/>
          </p15:clr>
        </p15:guide>
        <p15:guide id="4" orient="horz" pos="240">
          <p15:clr>
            <a:srgbClr val="F26B43"/>
          </p15:clr>
        </p15:guide>
        <p15:guide id="5" orient="horz" pos="797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3610">
          <p15:clr>
            <a:srgbClr val="F26B43"/>
          </p15:clr>
        </p15:guide>
        <p15:guide id="8" pos="1319">
          <p15:clr>
            <a:srgbClr val="F26B43"/>
          </p15:clr>
        </p15:guide>
        <p15:guide id="9" pos="1467">
          <p15:clr>
            <a:srgbClr val="F26B43"/>
          </p15:clr>
        </p15:guide>
        <p15:guide id="10" pos="2538">
          <p15:clr>
            <a:srgbClr val="F26B43"/>
          </p15:clr>
        </p15:guide>
        <p15:guide id="11" pos="2692">
          <p15:clr>
            <a:srgbClr val="F26B43"/>
          </p15:clr>
        </p15:guide>
        <p15:guide id="12" pos="3757">
          <p15:clr>
            <a:srgbClr val="F26B43"/>
          </p15:clr>
        </p15:guide>
        <p15:guide id="13" pos="3911">
          <p15:clr>
            <a:srgbClr val="F26B43"/>
          </p15:clr>
        </p15:guide>
        <p15:guide id="14" pos="4976">
          <p15:clr>
            <a:srgbClr val="F26B43"/>
          </p15:clr>
        </p15:guide>
        <p15:guide id="15" pos="5130">
          <p15:clr>
            <a:srgbClr val="F26B43"/>
          </p15:clr>
        </p15:guide>
        <p15:guide id="16" pos="6209">
          <p15:clr>
            <a:srgbClr val="F26B43"/>
          </p15:clr>
        </p15:guide>
        <p15:guide id="18" pos="6363">
          <p15:clr>
            <a:srgbClr val="F26B43"/>
          </p15:clr>
        </p15:guide>
        <p15:guide id="19" orient="horz" pos="405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914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527048"/>
            <a:ext cx="11460480" cy="42068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AC9EE12-70FB-474F-9D70-9C7D1D03D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73551" y="6212312"/>
            <a:ext cx="5583238" cy="28056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algn="l" defTabSz="609585" rtl="0" eaLnBrk="1" latinLnBrk="0" hangingPunct="1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5C9FA13-FF6A-7448-89FA-05F46CB51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01262" y="6212312"/>
            <a:ext cx="1724977" cy="2805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lang="en-US" sz="1000" b="0" i="0" kern="120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/>
              <a:t>©2022 Brillio  |  </a:t>
            </a:r>
            <a:fld id="{F1FE5E21-FD07-B44E-90A3-0254BFCDB49A}" type="slidenum">
              <a:rPr smtClean="0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2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3284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2735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146019" indent="-228594" algn="l" defTabSz="914377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  <p15:guide id="3" pos="7440">
          <p15:clr>
            <a:srgbClr val="F26B43"/>
          </p15:clr>
        </p15:guide>
        <p15:guide id="4" orient="horz" pos="240">
          <p15:clr>
            <a:srgbClr val="F26B43"/>
          </p15:clr>
        </p15:guide>
        <p15:guide id="5" orient="horz" pos="797">
          <p15:clr>
            <a:srgbClr val="F26B43"/>
          </p15:clr>
        </p15:guide>
        <p15:guide id="6" orient="horz" pos="991">
          <p15:clr>
            <a:srgbClr val="F26B43"/>
          </p15:clr>
        </p15:guide>
        <p15:guide id="7" orient="horz" pos="3610">
          <p15:clr>
            <a:srgbClr val="F26B43"/>
          </p15:clr>
        </p15:guide>
        <p15:guide id="8" pos="1319">
          <p15:clr>
            <a:srgbClr val="F26B43"/>
          </p15:clr>
        </p15:guide>
        <p15:guide id="9" pos="1467">
          <p15:clr>
            <a:srgbClr val="F26B43"/>
          </p15:clr>
        </p15:guide>
        <p15:guide id="10" pos="2538">
          <p15:clr>
            <a:srgbClr val="F26B43"/>
          </p15:clr>
        </p15:guide>
        <p15:guide id="11" pos="2692">
          <p15:clr>
            <a:srgbClr val="F26B43"/>
          </p15:clr>
        </p15:guide>
        <p15:guide id="12" pos="3757">
          <p15:clr>
            <a:srgbClr val="F26B43"/>
          </p15:clr>
        </p15:guide>
        <p15:guide id="13" pos="3911">
          <p15:clr>
            <a:srgbClr val="F26B43"/>
          </p15:clr>
        </p15:guide>
        <p15:guide id="14" pos="4976">
          <p15:clr>
            <a:srgbClr val="F26B43"/>
          </p15:clr>
        </p15:guide>
        <p15:guide id="15" pos="5130">
          <p15:clr>
            <a:srgbClr val="F26B43"/>
          </p15:clr>
        </p15:guide>
        <p15:guide id="16" pos="6209">
          <p15:clr>
            <a:srgbClr val="F26B43"/>
          </p15:clr>
        </p15:guide>
        <p15:guide id="18" pos="6363">
          <p15:clr>
            <a:srgbClr val="F26B43"/>
          </p15:clr>
        </p15:guide>
        <p15:guide id="19" orient="horz" pos="405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BD9577-F0D7-5F12-08F8-ACA09725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DWS Issues and Opportunities for Agentic 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57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0197-31EE-4183-92F2-4F22332E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462648"/>
          </a:xfrm>
        </p:spPr>
        <p:txBody>
          <a:bodyPr/>
          <a:lstStyle/>
          <a:p>
            <a:r>
              <a:rPr lang="en-US" dirty="0"/>
              <a:t>DO End User Ticket Count – Application Wise – Last 6 Months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81DA0-BC18-4FF0-A771-DA9D25BC0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©2025 Brillio  |  </a:t>
            </a:r>
            <a:fld id="{F1FE5E21-FD07-B44E-90A3-0254BFCDB49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9527F74-422E-4744-A319-F0970BC536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3879192"/>
              </p:ext>
            </p:extLst>
          </p:nvPr>
        </p:nvGraphicFramePr>
        <p:xfrm>
          <a:off x="365125" y="827088"/>
          <a:ext cx="11461750" cy="4903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060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440C-C54E-4B91-8C4D-2F44064C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65125"/>
            <a:ext cx="11460480" cy="539650"/>
          </a:xfrm>
        </p:spPr>
        <p:txBody>
          <a:bodyPr/>
          <a:lstStyle/>
          <a:p>
            <a:r>
              <a:rPr lang="en-IN" i="0" dirty="0">
                <a:effectLst/>
                <a:latin typeface="fkGrotesk"/>
              </a:rPr>
              <a:t>Top Issue Types &amp; AI Agent Solutions - Part 1 - DO</a:t>
            </a:r>
            <a:br>
              <a:rPr lang="en-IN" i="0" dirty="0">
                <a:effectLst/>
                <a:latin typeface="fkGrotesk"/>
              </a:rPr>
            </a:b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694F503-8E91-4C3B-A38F-E8897182D2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8098001"/>
              </p:ext>
            </p:extLst>
          </p:nvPr>
        </p:nvGraphicFramePr>
        <p:xfrm>
          <a:off x="481263" y="948531"/>
          <a:ext cx="10895799" cy="4960938"/>
        </p:xfrm>
        <a:graphic>
          <a:graphicData uri="http://schemas.openxmlformats.org/drawingml/2006/table">
            <a:tbl>
              <a:tblPr/>
              <a:tblGrid>
                <a:gridCol w="3631933">
                  <a:extLst>
                    <a:ext uri="{9D8B030D-6E8A-4147-A177-3AD203B41FA5}">
                      <a16:colId xmlns:a16="http://schemas.microsoft.com/office/drawing/2014/main" val="2796179933"/>
                    </a:ext>
                  </a:extLst>
                </a:gridCol>
                <a:gridCol w="3631933">
                  <a:extLst>
                    <a:ext uri="{9D8B030D-6E8A-4147-A177-3AD203B41FA5}">
                      <a16:colId xmlns:a16="http://schemas.microsoft.com/office/drawing/2014/main" val="2803297156"/>
                    </a:ext>
                  </a:extLst>
                </a:gridCol>
                <a:gridCol w="3631933">
                  <a:extLst>
                    <a:ext uri="{9D8B030D-6E8A-4147-A177-3AD203B41FA5}">
                      <a16:colId xmlns:a16="http://schemas.microsoft.com/office/drawing/2014/main" val="2054845591"/>
                    </a:ext>
                  </a:extLst>
                </a:gridCol>
              </a:tblGrid>
              <a:tr h="38552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Application</a:t>
                      </a:r>
                    </a:p>
                  </a:txBody>
                  <a:tcPr marL="21182" marR="21182" marT="21182" marB="211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Top Issue Types</a:t>
                      </a:r>
                    </a:p>
                  </a:txBody>
                  <a:tcPr marL="21182" marR="21182" marT="21182" marB="211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AI Agent Capabilities &amp; Benefits</a:t>
                      </a:r>
                    </a:p>
                  </a:txBody>
                  <a:tcPr marL="21182" marR="21182" marT="21182" marB="211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580086"/>
                  </a:ext>
                </a:extLst>
              </a:tr>
              <a:tr h="152513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OTG (</a:t>
                      </a:r>
                      <a:r>
                        <a:rPr lang="en-IN" sz="1600" dirty="0" err="1">
                          <a:effectLst/>
                        </a:rPr>
                        <a:t>OnTheGo</a:t>
                      </a:r>
                      <a:r>
                        <a:rPr lang="en-IN" sz="1600" dirty="0">
                          <a:effectLst/>
                        </a:rPr>
                        <a:t>)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Attendance Tracking, Timesheet, Leave, Career Compass, Expense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- Self-healing bots for sync &amp; tracking failures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Proactive discrepancy alerts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Smart triage &amp; auto classification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Compliance monitoring with FAQs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741364"/>
                  </a:ext>
                </a:extLst>
              </a:tr>
              <a:tr h="152513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NetSuite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Access, Transactions, Revenue, Approvals, Sync, Reporting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- Automated access provisioning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- Data reconciliation AI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- Intelligent ETL monitoring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- Auto escalation for repeated cases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839282"/>
                  </a:ext>
                </a:extLst>
              </a:tr>
              <a:tr h="1525139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FUEL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Access, SOW, FRF, Project Sync, Internal Job Posting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- Real-time portal health monitoring &amp; alerts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Context-aware chatbots for access guidance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Ticket clustering for outage detection</a:t>
                      </a:r>
                    </a:p>
                  </a:txBody>
                  <a:tcPr marL="21182" marR="21182" marT="19064" marB="190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5055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31C44-2D44-4271-8B23-FFE6FB21A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©2025 Brillio  |  </a:t>
            </a:r>
            <a:fld id="{F1FE5E21-FD07-B44E-90A3-0254BFCDB49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1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68C2-41BA-4139-B121-9CE6BB479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56" y="278141"/>
            <a:ext cx="11460480" cy="453022"/>
          </a:xfrm>
        </p:spPr>
        <p:txBody>
          <a:bodyPr/>
          <a:lstStyle/>
          <a:p>
            <a:r>
              <a:rPr lang="en-IN" i="0" dirty="0">
                <a:effectLst/>
                <a:latin typeface="fkGrotesk"/>
              </a:rPr>
              <a:t>Top Issue Types &amp; AI Agent Solutions - Part 2 - DO</a:t>
            </a:r>
            <a:br>
              <a:rPr lang="en-IN" i="0" dirty="0">
                <a:effectLst/>
                <a:latin typeface="fkGrotesk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831D18D-A4CD-412F-ABFE-C4935A10DE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95967428"/>
              </p:ext>
            </p:extLst>
          </p:nvPr>
        </p:nvGraphicFramePr>
        <p:xfrm>
          <a:off x="250256" y="818147"/>
          <a:ext cx="11460480" cy="4854159"/>
        </p:xfrm>
        <a:graphic>
          <a:graphicData uri="http://schemas.openxmlformats.org/drawingml/2006/table">
            <a:tbl>
              <a:tblPr/>
              <a:tblGrid>
                <a:gridCol w="3820160">
                  <a:extLst>
                    <a:ext uri="{9D8B030D-6E8A-4147-A177-3AD203B41FA5}">
                      <a16:colId xmlns:a16="http://schemas.microsoft.com/office/drawing/2014/main" val="3047086994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34415674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706519328"/>
                    </a:ext>
                  </a:extLst>
                </a:gridCol>
              </a:tblGrid>
              <a:tr h="47600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Application</a:t>
                      </a:r>
                    </a:p>
                  </a:txBody>
                  <a:tcPr marL="22666" marR="22666" marT="22666" marB="22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Top Issue Types</a:t>
                      </a:r>
                    </a:p>
                  </a:txBody>
                  <a:tcPr marL="22666" marR="22666" marT="22666" marB="22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AI Agent Capabilities &amp; Benefits</a:t>
                      </a:r>
                    </a:p>
                  </a:txBody>
                  <a:tcPr marL="22666" marR="22666" marT="22666" marB="226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518255"/>
                  </a:ext>
                </a:extLst>
              </a:tr>
              <a:tr h="145938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Lever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Access, Approvals, Integrations, Offer Templates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- AI knowledge base for FAQs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Bot-led validation of forms/templates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Intelligent ticket routing by context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061119"/>
                  </a:ext>
                </a:extLst>
              </a:tr>
              <a:tr h="1883078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Fusion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Access, Profile, Reports, Work Tags, Compliance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- Cross-application data reconciliation AI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Automated workflow restarts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Conversational bots for explanations &amp; resolutions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772051"/>
                  </a:ext>
                </a:extLst>
              </a:tr>
              <a:tr h="1035694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SFDC (Salesforce)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Access provisioning, report errors, opportunity sync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- Routine access grant bots</a:t>
                      </a:r>
                      <a:br>
                        <a:rPr lang="en-IN" sz="1600" dirty="0">
                          <a:effectLst/>
                        </a:rPr>
                      </a:br>
                      <a:r>
                        <a:rPr lang="en-IN" sz="1600" dirty="0">
                          <a:effectLst/>
                        </a:rPr>
                        <a:t>- Error pattern detection for user/system problems</a:t>
                      </a:r>
                    </a:p>
                  </a:txBody>
                  <a:tcPr marL="22666" marR="22666" marT="20400" marB="20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08508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77D73-AB83-4011-8EAC-17393DBB2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2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3C7C-C111-4F47-B908-8997D50E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49836"/>
            <a:ext cx="11460480" cy="472273"/>
          </a:xfrm>
        </p:spPr>
        <p:txBody>
          <a:bodyPr/>
          <a:lstStyle/>
          <a:p>
            <a:r>
              <a:rPr lang="en-IN" i="0" dirty="0">
                <a:effectLst/>
                <a:latin typeface="fkGrotesk"/>
              </a:rPr>
              <a:t>Top Issue Types &amp; AI Agent Solutions - Part 3 - DO</a:t>
            </a:r>
            <a:br>
              <a:rPr lang="en-IN" i="0" dirty="0">
                <a:effectLst/>
                <a:latin typeface="fkGrotesk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B04E23-C9B4-45AB-9115-14044AEC3D3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43556284"/>
              </p:ext>
            </p:extLst>
          </p:nvPr>
        </p:nvGraphicFramePr>
        <p:xfrm>
          <a:off x="365761" y="858717"/>
          <a:ext cx="11460480" cy="4759325"/>
        </p:xfrm>
        <a:graphic>
          <a:graphicData uri="http://schemas.openxmlformats.org/drawingml/2006/table">
            <a:tbl>
              <a:tblPr/>
              <a:tblGrid>
                <a:gridCol w="3820160">
                  <a:extLst>
                    <a:ext uri="{9D8B030D-6E8A-4147-A177-3AD203B41FA5}">
                      <a16:colId xmlns:a16="http://schemas.microsoft.com/office/drawing/2014/main" val="2146846549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801286691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755586657"/>
                    </a:ext>
                  </a:extLst>
                </a:gridCol>
              </a:tblGrid>
              <a:tr h="453506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Application</a:t>
                      </a:r>
                    </a:p>
                  </a:txBody>
                  <a:tcPr marL="24918" marR="24918" marT="24918" marB="24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Top Issue Types</a:t>
                      </a:r>
                    </a:p>
                  </a:txBody>
                  <a:tcPr marL="24918" marR="24918" marT="24918" marB="24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AI Agent Capabilities &amp; Benefits</a:t>
                      </a:r>
                    </a:p>
                  </a:txBody>
                  <a:tcPr marL="24918" marR="24918" marT="24918" marB="249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407154"/>
                  </a:ext>
                </a:extLst>
              </a:tr>
              <a:tr h="1524977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Codex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Access, Project issues, Internal Issue, Reports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- Onboarding access checks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Log analysis bots to pinpoint error origins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Smart ticket clustering for trending issues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7644217"/>
                  </a:ext>
                </a:extLst>
              </a:tr>
              <a:tr h="1390421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Silkroad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Profile creation, candidate login/email, task errors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- Onboarding helpdesk chatbots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Bot-driven status and profile completeness checks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Profile data validation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52805"/>
                  </a:ext>
                </a:extLst>
              </a:tr>
              <a:tr h="1390421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Operating System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Login, Performance, Account Issues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- Automated account unlock/lock bots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Performance monitoring alerts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Guided troubleshooting chatbots</a:t>
                      </a:r>
                    </a:p>
                  </a:txBody>
                  <a:tcPr marL="24918" marR="24918" marT="22426" marB="2242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7626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7566-361E-4008-840F-7F0AC937C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2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6C63-AF74-4C21-8CFA-F99F35A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490" y="202565"/>
            <a:ext cx="11460480" cy="518795"/>
          </a:xfrm>
        </p:spPr>
        <p:txBody>
          <a:bodyPr/>
          <a:lstStyle/>
          <a:p>
            <a:r>
              <a:rPr lang="en-US" sz="2800" b="1" i="0" baseline="0" dirty="0">
                <a:effectLst/>
              </a:rPr>
              <a:t>DWS End User Ticket Count – Issue Wise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5EA10-87AA-4F9D-B595-0FA9C9355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7388D5D-F2DE-4926-801D-952472E84CF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42073359"/>
              </p:ext>
            </p:extLst>
          </p:nvPr>
        </p:nvGraphicFramePr>
        <p:xfrm>
          <a:off x="0" y="599440"/>
          <a:ext cx="12191999" cy="625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092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87E-95AC-40A1-9871-229F28AE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4649"/>
            <a:ext cx="11460480" cy="553877"/>
          </a:xfrm>
        </p:spPr>
        <p:txBody>
          <a:bodyPr/>
          <a:lstStyle/>
          <a:p>
            <a:r>
              <a:rPr lang="en-IN" i="0" dirty="0">
                <a:effectLst/>
                <a:latin typeface="fkGrotesk"/>
              </a:rPr>
              <a:t>Top Issue Types &amp; AI Agent Solutions - Part 1 - DWS</a:t>
            </a:r>
            <a:br>
              <a:rPr lang="en-IN" i="0" dirty="0">
                <a:effectLst/>
                <a:latin typeface="fkGrotesk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B8C188A-6223-4863-A877-C45D6877981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66155532"/>
              </p:ext>
            </p:extLst>
          </p:nvPr>
        </p:nvGraphicFramePr>
        <p:xfrm>
          <a:off x="365760" y="818147"/>
          <a:ext cx="11460480" cy="4987606"/>
        </p:xfrm>
        <a:graphic>
          <a:graphicData uri="http://schemas.openxmlformats.org/drawingml/2006/table">
            <a:tbl>
              <a:tblPr/>
              <a:tblGrid>
                <a:gridCol w="3820160">
                  <a:extLst>
                    <a:ext uri="{9D8B030D-6E8A-4147-A177-3AD203B41FA5}">
                      <a16:colId xmlns:a16="http://schemas.microsoft.com/office/drawing/2014/main" val="131731942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703455416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468333611"/>
                    </a:ext>
                  </a:extLst>
                </a:gridCol>
              </a:tblGrid>
              <a:tr h="293497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Application/Area</a:t>
                      </a:r>
                    </a:p>
                  </a:txBody>
                  <a:tcPr marL="9899" marR="9899" marT="9899" marB="9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600" b="1" dirty="0">
                          <a:effectLst/>
                        </a:rPr>
                        <a:t>Top Issue Type(s)</a:t>
                      </a:r>
                    </a:p>
                  </a:txBody>
                  <a:tcPr marL="9899" marR="9899" marT="9899" marB="9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US" sz="1600" b="1" dirty="0">
                          <a:effectLst/>
                        </a:rPr>
                        <a:t>How AI Agent Can Help</a:t>
                      </a:r>
                    </a:p>
                  </a:txBody>
                  <a:tcPr marL="9899" marR="9899" marT="9899" marB="98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18361"/>
                  </a:ext>
                </a:extLst>
              </a:tr>
              <a:tr h="137712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 dirty="0">
                          <a:effectLst/>
                        </a:rPr>
                        <a:t>Active Directory / O365</a:t>
                      </a:r>
                      <a:endParaRPr lang="en-IN" sz="1600" dirty="0">
                        <a:effectLst/>
                      </a:endParaRP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Access Request, Enablement, Revocation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- Automate access grants/revokes, enforce policies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Detect abnormal access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Auto-create/distribute welcome emails, DLs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603737"/>
                  </a:ext>
                </a:extLst>
              </a:tr>
              <a:tr h="110566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effectLst/>
                        </a:rPr>
                        <a:t>Asset Management</a:t>
                      </a:r>
                      <a:endParaRPr lang="en-IN" sz="1600">
                        <a:effectLst/>
                      </a:endParaRP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Laptop Allocation/Swap, Hardware Issues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- Predict asset failures (AI diagnostics)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Auto-assign/release assets and manage inventory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- Prioritize urgent HW tickets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2893013"/>
                  </a:ext>
                </a:extLst>
              </a:tr>
              <a:tr h="110566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effectLst/>
                        </a:rPr>
                        <a:t>Operating System (Win/Mac)</a:t>
                      </a:r>
                      <a:endParaRPr lang="en-IN" sz="1600">
                        <a:effectLst/>
                      </a:endParaRP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Performance, Login Issue, Encryption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- Auto-monitor for slowness, suggest fixes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Real-time password unlock/self-remediation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Provide BitLocker keys securely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8762137"/>
                  </a:ext>
                </a:extLst>
              </a:tr>
              <a:tr h="110566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effectLst/>
                        </a:rPr>
                        <a:t>Network/VPN/WiFi</a:t>
                      </a:r>
                      <a:endParaRPr lang="en-IN" sz="1600">
                        <a:effectLst/>
                      </a:endParaRP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Connectivity Issue, Access Request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- Immediate self-diagnosis for users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Automated guest/</a:t>
                      </a:r>
                      <a:r>
                        <a:rPr lang="en-US" sz="1600" dirty="0" err="1">
                          <a:effectLst/>
                        </a:rPr>
                        <a:t>WiFi</a:t>
                      </a:r>
                      <a:r>
                        <a:rPr lang="en-US" sz="1600" dirty="0">
                          <a:effectLst/>
                        </a:rPr>
                        <a:t> provisioning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Recommend fixes, escalate if unresolved</a:t>
                      </a:r>
                    </a:p>
                  </a:txBody>
                  <a:tcPr marL="9899" marR="9899" marT="8909" marB="890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670457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39CF4-79CA-412E-B480-BF01DFD07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22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E715-0878-49CC-B67D-DD223497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latin typeface="fkGrotesk"/>
              </a:rPr>
              <a:t>Top Issue Types &amp; AI Agent Solutions - Part 2 - DWS</a:t>
            </a:r>
            <a:br>
              <a:rPr lang="en-IN" i="0" dirty="0">
                <a:effectLst/>
                <a:latin typeface="fkGrotesk"/>
              </a:rPr>
            </a:b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44E77C8-E5EE-4895-8619-A598EB9A94F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1532400"/>
              </p:ext>
            </p:extLst>
          </p:nvPr>
        </p:nvGraphicFramePr>
        <p:xfrm>
          <a:off x="365760" y="1524000"/>
          <a:ext cx="11460480" cy="4206874"/>
        </p:xfrm>
        <a:graphic>
          <a:graphicData uri="http://schemas.openxmlformats.org/drawingml/2006/table">
            <a:tbl>
              <a:tblPr/>
              <a:tblGrid>
                <a:gridCol w="3820160">
                  <a:extLst>
                    <a:ext uri="{9D8B030D-6E8A-4147-A177-3AD203B41FA5}">
                      <a16:colId xmlns:a16="http://schemas.microsoft.com/office/drawing/2014/main" val="1016253966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4029690390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383374947"/>
                    </a:ext>
                  </a:extLst>
                </a:gridCol>
              </a:tblGrid>
              <a:tr h="118982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effectLst/>
                        </a:rPr>
                        <a:t>Messaging &amp; Collaboration</a:t>
                      </a:r>
                      <a:endParaRPr lang="en-IN" sz="1600">
                        <a:effectLst/>
                      </a:endParaRP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effectLst/>
                        </a:rPr>
                        <a:t>Teams/Outlook Login, Access, MFA, DL</a:t>
                      </a: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- Troubleshoot login instantly (24x7 Virtual helpdesk)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Reset MFA/access/Lists quickly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Auto-fix config issues</a:t>
                      </a: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8236832"/>
                  </a:ext>
                </a:extLst>
              </a:tr>
              <a:tr h="157226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effectLst/>
                        </a:rPr>
                        <a:t>Cloud (Azure/AWS/GCP)</a:t>
                      </a:r>
                      <a:endParaRPr lang="en-IN" sz="1600">
                        <a:effectLst/>
                      </a:endParaRP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effectLst/>
                        </a:rPr>
                        <a:t>Access/Config, Resource Request</a:t>
                      </a: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- Enforce policy-compliant access/resource set-up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Recommend right permissions</a:t>
                      </a:r>
                      <a:br>
                        <a:rPr lang="en-IN" sz="1600">
                          <a:effectLst/>
                        </a:rPr>
                      </a:br>
                      <a:r>
                        <a:rPr lang="en-IN" sz="1600">
                          <a:effectLst/>
                        </a:rPr>
                        <a:t>- Auto-provision/unprovision resources</a:t>
                      </a: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417190"/>
                  </a:ext>
                </a:extLst>
              </a:tr>
              <a:tr h="1444785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effectLst/>
                        </a:rPr>
                        <a:t>Software/Applications</a:t>
                      </a:r>
                      <a:endParaRPr lang="en-IN" sz="1600">
                        <a:effectLst/>
                      </a:endParaRP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effectLst/>
                        </a:rPr>
                        <a:t>Install, Access, Configuration</a:t>
                      </a: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 dirty="0">
                          <a:effectLst/>
                        </a:rPr>
                        <a:t>- Intelligent install bots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Check device compatibility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- Solve recurring errors via script or escalate if needed</a:t>
                      </a:r>
                    </a:p>
                  </a:txBody>
                  <a:tcPr marL="23608" marR="23608" marT="21247" marB="2124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1338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1D838-B4ED-46F6-8B06-1FBD1FAC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©2022 Brillio  |  </a:t>
            </a:r>
            <a:fld id="{F1FE5E21-FD07-B44E-90A3-0254BFCDB49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8694"/>
      </p:ext>
    </p:extLst>
  </p:cSld>
  <p:clrMapOvr>
    <a:masterClrMapping/>
  </p:clrMapOvr>
</p:sld>
</file>

<file path=ppt/theme/theme1.xml><?xml version="1.0" encoding="utf-8"?>
<a:theme xmlns:a="http://schemas.openxmlformats.org/drawingml/2006/main" name="Brillio Dark Theme">
  <a:themeElements>
    <a:clrScheme name="Brillio v5 2-23">
      <a:dk1>
        <a:srgbClr val="201646"/>
      </a:dk1>
      <a:lt1>
        <a:srgbClr val="FFFFFF"/>
      </a:lt1>
      <a:dk2>
        <a:srgbClr val="000000"/>
      </a:dk2>
      <a:lt2>
        <a:srgbClr val="FFFFFF"/>
      </a:lt2>
      <a:accent1>
        <a:srgbClr val="413A62"/>
      </a:accent1>
      <a:accent2>
        <a:srgbClr val="6E6886"/>
      </a:accent2>
      <a:accent3>
        <a:srgbClr val="413A62"/>
      </a:accent3>
      <a:accent4>
        <a:srgbClr val="A19DB2"/>
      </a:accent4>
      <a:accent5>
        <a:srgbClr val="C8C4D0"/>
      </a:accent5>
      <a:accent6>
        <a:srgbClr val="D9D9D9"/>
      </a:accent6>
      <a:hlink>
        <a:srgbClr val="2BC84C"/>
      </a:hlink>
      <a:folHlink>
        <a:srgbClr val="6E68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lIns="0" tIns="0" rIns="0" bIns="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0F5AD70-6EA9-944E-B4BA-A4D0D16C5F96}" vid="{DB97FEB4-7F6A-A641-9CFC-DC6464280B4E}"/>
    </a:ext>
  </a:extLst>
</a:theme>
</file>

<file path=ppt/theme/theme2.xml><?xml version="1.0" encoding="utf-8"?>
<a:theme xmlns:a="http://schemas.openxmlformats.org/drawingml/2006/main" name="Brillio Light Theme">
  <a:themeElements>
    <a:clrScheme name="Custom 7">
      <a:dk1>
        <a:srgbClr val="201646"/>
      </a:dk1>
      <a:lt1>
        <a:srgbClr val="FFFFFF"/>
      </a:lt1>
      <a:dk2>
        <a:srgbClr val="000000"/>
      </a:dk2>
      <a:lt2>
        <a:srgbClr val="FFFFFF"/>
      </a:lt2>
      <a:accent1>
        <a:srgbClr val="413A62"/>
      </a:accent1>
      <a:accent2>
        <a:srgbClr val="6E6886"/>
      </a:accent2>
      <a:accent3>
        <a:srgbClr val="413A62"/>
      </a:accent3>
      <a:accent4>
        <a:srgbClr val="A19DB2"/>
      </a:accent4>
      <a:accent5>
        <a:srgbClr val="C8C4D0"/>
      </a:accent5>
      <a:accent6>
        <a:srgbClr val="D9D9D9"/>
      </a:accent6>
      <a:hlink>
        <a:srgbClr val="2BC84C"/>
      </a:hlink>
      <a:folHlink>
        <a:srgbClr val="6E68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lIns="0" tIns="0" rIns="0" bIns="0"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A0F5AD70-6EA9-944E-B4BA-A4D0D16C5F96}" vid="{7EE934F7-115E-5545-A51C-9D653E44B43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14161</TotalTime>
  <Words>690</Words>
  <Application>Microsoft Office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fkGrotesk</vt:lpstr>
      <vt:lpstr>Brillio Dark Theme</vt:lpstr>
      <vt:lpstr>Brillio Light Theme</vt:lpstr>
      <vt:lpstr>DO and DWS Issues and Opportunities for Agentic AI</vt:lpstr>
      <vt:lpstr>DO End User Ticket Count – Application Wise – Last 6 Months</vt:lpstr>
      <vt:lpstr>Top Issue Types &amp; AI Agent Solutions - Part 1 - DO </vt:lpstr>
      <vt:lpstr>Top Issue Types &amp; AI Agent Solutions - Part 2 - DO </vt:lpstr>
      <vt:lpstr>Top Issue Types &amp; AI Agent Solutions - Part 3 - DO </vt:lpstr>
      <vt:lpstr>DWS End User Ticket Count – Issue Wise </vt:lpstr>
      <vt:lpstr>Top Issue Types &amp; AI Agent Solutions - Part 1 - DWS </vt:lpstr>
      <vt:lpstr>Top Issue Types &amp; AI Agent Solutions - Part 2 - DWS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Zaheer Navalgund</dc:creator>
  <cp:lastModifiedBy>Ramani Kumar</cp:lastModifiedBy>
  <cp:revision>29</cp:revision>
  <dcterms:created xsi:type="dcterms:W3CDTF">2022-08-10T11:17:31Z</dcterms:created>
  <dcterms:modified xsi:type="dcterms:W3CDTF">2025-07-28T05:42:10Z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iteId">
    <vt:lpwstr>97984c2b-a229-4609-8185-ae84947bc3fc</vt:lpwstr>
  </property>
  <property fmtid="{D5CDD505-2E9C-101B-9397-08002B2CF9AE}" pid="4" name="MSIP_Label_2ae551e3-0043-40f0-9a67-12d995049d50_SetDate">
    <vt:lpwstr>2024-04-06T14:27:00Z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ActionId">
    <vt:lpwstr>3a3557fb-29b7-4b25-a1b1-056b5f2a381f</vt:lpwstr>
  </property>
  <property fmtid="{D5CDD505-2E9C-101B-9397-08002B2CF9AE}" pid="7" name="MSIP_Label_2ae551e3-0043-40f0-9a67-12d995049d50_Removed">
    <vt:lpwstr>False</vt:lpwstr>
  </property>
  <property fmtid="{D5CDD505-2E9C-101B-9397-08002B2CF9AE}" pid="8" name="MSIP_Label_2ae551e3-0043-40f0-9a67-12d995049d50_Extended_MSFT_Method">
    <vt:lpwstr>Standard</vt:lpwstr>
  </property>
  <property fmtid="{D5CDD505-2E9C-101B-9397-08002B2CF9AE}" pid="9" name="Sensitivity">
    <vt:lpwstr>Brillio Confidential</vt:lpwstr>
  </property>
</Properties>
</file>