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11"/>
  </p:notesMasterIdLst>
  <p:sldIdLst>
    <p:sldId id="444" r:id="rId3"/>
    <p:sldId id="450" r:id="rId4"/>
    <p:sldId id="451" r:id="rId5"/>
    <p:sldId id="452" r:id="rId6"/>
    <p:sldId id="454" r:id="rId7"/>
    <p:sldId id="453" r:id="rId8"/>
    <p:sldId id="455" r:id="rId9"/>
    <p:sldId id="4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99CC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9194-8363-4545-BB28-57652956FA5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0059-6A83-4D95-AD7C-E4F16781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2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3A674-1181-46DB-B553-0D87034288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91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itle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D17517B-F3A6-E24F-8D87-5BB06E05E4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5097"/>
            <a:ext cx="1691640" cy="7169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432CD9-60B9-3941-911B-9FA5BE769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65B9A9-31B8-0946-A4CC-EA25A133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1162D4-E146-184F-8135-FEA0B95A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2/3, 1/3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753364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874" y="1524000"/>
            <a:ext cx="368236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B6A37E6-588E-B447-9061-8808FA6E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7874D7-3AE4-914F-B27E-FA8C4A74C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B4331A-BF38-A449-8B38-E23F9A30F2FE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3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524000"/>
            <a:ext cx="366331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362585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640" y="1524000"/>
            <a:ext cx="362585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CE488DB-A8BA-5843-AE4E-13464982D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BF12A5-BE15-3546-9A5E-73924E040D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56736C-7BC3-1442-8D30-BB14B1EB9EFF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AF2F6-D427-8743-8B4A-1409646F4AB6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4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4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21792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914400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EA9704D5-DC68-094C-AF2B-4D625D5E17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EA31C9C-E5EE-9F42-9056-58F5BFCEC8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81B86-EBB4-7E47-911E-5A465EA86252}"/>
              </a:ext>
            </a:extLst>
          </p:cNvPr>
          <p:cNvCxnSpPr/>
          <p:nvPr userDrawn="1"/>
        </p:nvCxnSpPr>
        <p:spPr>
          <a:xfrm>
            <a:off x="317913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C6698B-58BD-634C-8B18-B68880B76510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117546-A46A-454D-BFDF-DCBBB966CF7B}"/>
              </a:ext>
            </a:extLst>
          </p:cNvPr>
          <p:cNvCxnSpPr/>
          <p:nvPr userDrawn="1"/>
        </p:nvCxnSpPr>
        <p:spPr>
          <a:xfrm>
            <a:off x="903058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2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rillio_Title only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C49ED69-80A3-074D-A2B6-7C36DB4C70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32F4B4-0D7E-DE49-8E50-0E1194556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41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illio_Blank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8D6DB58-1443-E047-A356-ED276F2EA3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C4C1-B694-F043-89B7-FD92B764E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27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illio_Text over imag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E4CBBC-6571-7242-A07F-751C14380720}"/>
              </a:ext>
            </a:extLst>
          </p:cNvPr>
          <p:cNvSpPr/>
          <p:nvPr userDrawn="1"/>
        </p:nvSpPr>
        <p:spPr>
          <a:xfrm>
            <a:off x="0" y="0"/>
            <a:ext cx="78994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46000">
                <a:schemeClr val="tx1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1E92A18-E3B1-944C-B14B-9620C443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869742"/>
            <a:ext cx="5583237" cy="926620"/>
          </a:xfrm>
          <a:noFill/>
        </p:spPr>
        <p:txBody>
          <a:bodyPr lIns="457200" tIns="457200" rIns="457200" anchor="b"/>
          <a:lstStyle>
            <a:lvl1pPr>
              <a:defRPr sz="2400" b="1">
                <a:solidFill>
                  <a:srgbClr val="2CC84D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511F4E7-B90F-EB43-9806-3BC440542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2796362"/>
            <a:ext cx="5583238" cy="2301874"/>
          </a:xfrm>
        </p:spPr>
        <p:txBody>
          <a:bodyPr lIns="457200" tIns="457200" rIns="457200" bIns="457200"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017ED92-5BBD-FA47-B4F6-6986B426E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C7E2AF1C-82C7-5F47-A5AB-5D04057FD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itle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698230B4-50C6-604C-9C1B-CDDFEF205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5" y="381000"/>
            <a:ext cx="1691640" cy="7146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4B71F4-B840-9A43-8EEC-1F77A91DE4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439A878-73C7-EB47-A2B4-51DF910E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70E704C-CDF3-3845-BFDB-477210C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Title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698230B4-50C6-604C-9C1B-CDDFEF205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5" y="381000"/>
            <a:ext cx="1691640" cy="7146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ED0CA7-616B-F142-A0F5-9630FFC6DB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025DA8A-60C1-8441-A846-0CC434137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EEA70D8-27BC-5D4A-A41F-62235503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4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Agenda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5CFB0DF-3946-A848-ACBF-E4A50556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7A03D6-B851-2644-B887-2D56582A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56788" y="6191046"/>
            <a:ext cx="1969452" cy="280563"/>
          </a:xfrm>
        </p:spPr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08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940" y="2029921"/>
            <a:ext cx="9887803" cy="3621577"/>
          </a:xfrm>
        </p:spPr>
        <p:txBody>
          <a:bodyPr rIns="228600" anchor="t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E1A1356-EC89-514D-9B0D-36B289BC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CBC2-4515-AF47-B548-7718CE3772D3}"/>
              </a:ext>
            </a:extLst>
          </p:cNvPr>
          <p:cNvCxnSpPr>
            <a:cxnSpLocks/>
          </p:cNvCxnSpPr>
          <p:nvPr userDrawn="1"/>
        </p:nvCxnSpPr>
        <p:spPr>
          <a:xfrm>
            <a:off x="1125940" y="1748485"/>
            <a:ext cx="4271555" cy="0"/>
          </a:xfrm>
          <a:prstGeom prst="line">
            <a:avLst/>
          </a:prstGeom>
          <a:ln w="12700">
            <a:solidFill>
              <a:srgbClr val="2CC8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AF86B4B-A493-AE4C-822B-61CED7AD5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Title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D17517B-F3A6-E24F-8D87-5BB06E05E4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5097"/>
            <a:ext cx="1691640" cy="7169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AAB278-9F91-8B40-A29F-A34306522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71D17FF-57BA-574D-8CC1-2326FCFFC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2C4F7A-3AC8-324F-8577-14F18AAC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0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over imag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E4CBBC-6571-7242-A07F-751C14380720}"/>
              </a:ext>
            </a:extLst>
          </p:cNvPr>
          <p:cNvSpPr/>
          <p:nvPr userDrawn="1"/>
        </p:nvSpPr>
        <p:spPr>
          <a:xfrm>
            <a:off x="0" y="0"/>
            <a:ext cx="78994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46000">
                <a:schemeClr val="tx1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1E92A18-E3B1-944C-B14B-9620C443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869742"/>
            <a:ext cx="5583237" cy="926620"/>
          </a:xfrm>
          <a:noFill/>
        </p:spPr>
        <p:txBody>
          <a:bodyPr lIns="457200" tIns="457200" rIns="457200" anchor="b"/>
          <a:lstStyle>
            <a:lvl1pPr>
              <a:defRPr sz="2400" b="1">
                <a:solidFill>
                  <a:srgbClr val="2CC84D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511F4E7-B90F-EB43-9806-3BC440542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2796362"/>
            <a:ext cx="5583238" cy="2301874"/>
          </a:xfrm>
        </p:spPr>
        <p:txBody>
          <a:bodyPr lIns="457200" tIns="457200" rIns="457200" bIns="457200"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017ED92-5BBD-FA47-B4F6-6986B426E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C7E2AF1C-82C7-5F47-A5AB-5D04057FD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0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over image slide: Gradi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16F5F9-8B15-5943-BF14-C510AC2B0DE7}"/>
              </a:ext>
            </a:extLst>
          </p:cNvPr>
          <p:cNvSpPr/>
          <p:nvPr userDrawn="1"/>
        </p:nvSpPr>
        <p:spPr>
          <a:xfrm rot="10800000">
            <a:off x="3400926" y="0"/>
            <a:ext cx="8791074" cy="6858000"/>
          </a:xfrm>
          <a:prstGeom prst="rect">
            <a:avLst/>
          </a:prstGeom>
          <a:gradFill>
            <a:gsLst>
              <a:gs pos="87000">
                <a:srgbClr val="FFFFFF">
                  <a:alpha val="0"/>
                </a:srgbClr>
              </a:gs>
              <a:gs pos="49000">
                <a:schemeClr val="tx1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511F4E7-B90F-EB43-9806-3BC440542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3725" y="381000"/>
            <a:ext cx="5072513" cy="5349875"/>
          </a:xfrm>
        </p:spPr>
        <p:txBody>
          <a:bodyPr lIns="0" tIns="0" rIns="457200" bIns="0"/>
          <a:lstStyle>
            <a:lvl1pPr marL="9525" indent="0">
              <a:buNone/>
              <a:tabLst/>
              <a:defRPr sz="2400" b="1" baseline="0">
                <a:solidFill>
                  <a:srgbClr val="2CC84D"/>
                </a:solidFill>
              </a:defRPr>
            </a:lvl1pPr>
            <a:lvl2pPr marL="9525" indent="0">
              <a:buNone/>
              <a:tabLst/>
              <a:defRPr sz="2400" baseline="0">
                <a:solidFill>
                  <a:schemeClr val="bg1"/>
                </a:solidFill>
              </a:defRPr>
            </a:lvl2pPr>
            <a:lvl3pPr marL="9525" indent="0">
              <a:buNone/>
              <a:tabLst/>
              <a:defRPr sz="2400" baseline="0">
                <a:solidFill>
                  <a:schemeClr val="bg1"/>
                </a:solidFill>
              </a:defRPr>
            </a:lvl3pPr>
            <a:lvl4pPr marL="9525" indent="0">
              <a:buNone/>
              <a:tabLst/>
              <a:defRPr sz="2400" baseline="0">
                <a:solidFill>
                  <a:schemeClr val="bg1"/>
                </a:solidFill>
              </a:defRPr>
            </a:lvl4pPr>
            <a:lvl5pPr marL="9525" indent="0">
              <a:buNone/>
              <a:tabLst/>
              <a:defRPr sz="2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017ED92-5BBD-FA47-B4F6-6986B426E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F297B358-485A-E748-9AB7-B1C22AFA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2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slide_1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E80CFC23-70AD-5741-BEE8-2F1B1C52C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879882-8226-7848-B61B-8D8F30BA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9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560832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4000"/>
            <a:ext cx="560832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34CB5D87-9C63-F742-8789-467D066A46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A7CBB16-E582-0C40-AE06-BA402F61B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16358-F534-8F44-9052-ED8F6243B021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35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1/3, 2/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3663315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755269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0CB1FD68-14F9-FE47-BF6A-F5E2D40B20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0C1D94-4F81-1546-B652-53D50C45A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6B0DF-D1AA-9E44-A17A-5AC6AEECFE14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633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2/3, 1/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753364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874" y="1524000"/>
            <a:ext cx="3682365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248002A-364A-3C41-B621-7CFA69873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D7B71F9E-FFDF-D64D-A048-B3B4C35F9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4DDD6-1D90-E948-A659-5FF6322AFAB6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23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3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524000"/>
            <a:ext cx="3663315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362585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640" y="1524000"/>
            <a:ext cx="362585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888F6ED4-3138-304A-80F6-0C7849857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DBF3D1-5D71-B84B-930F-EE2A488D3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663619-FBBC-D442-AFAB-520DE097918D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9ADF1C-4CF6-2541-995D-FB35856D1159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63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4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21792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914400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40E73F-1776-4C42-ABED-B51FA3ADEF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79DFD098-5171-5747-8B63-78DD1B299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C3C1B-E5B5-2548-84A8-5032EB1432DE}"/>
              </a:ext>
            </a:extLst>
          </p:cNvPr>
          <p:cNvCxnSpPr/>
          <p:nvPr userDrawn="1"/>
        </p:nvCxnSpPr>
        <p:spPr>
          <a:xfrm>
            <a:off x="317913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CE440-FE24-9147-8F23-C62C05699004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97C0AC-8F24-1D4A-8770-9249F659CD0F}"/>
              </a:ext>
            </a:extLst>
          </p:cNvPr>
          <p:cNvCxnSpPr/>
          <p:nvPr userDrawn="1"/>
        </p:nvCxnSpPr>
        <p:spPr>
          <a:xfrm>
            <a:off x="903058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9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rillio_Title only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D65055FB-54FD-674A-AD0A-92E1D45B08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FB6BB63-B093-E847-B4B0-0ECF800A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8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illio_Blank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851F077-B501-4F4A-9865-7723A0CE21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1E7815C5-F1A2-E14B-9035-9705ECE1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Agenda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A09B600B-361E-8641-95A1-C0996630F8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5FACF-296F-BA4D-A344-50044DB6C3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6097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Agenda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5CFB0DF-3946-A848-ACBF-E4A50556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7A03D6-B851-2644-B887-2D56582A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56788" y="6191046"/>
            <a:ext cx="1969452" cy="280563"/>
          </a:xfrm>
        </p:spPr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947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Quote slide">
    <p:bg>
      <p:bgPr>
        <a:solidFill>
          <a:srgbClr val="21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940" y="2022741"/>
            <a:ext cx="9887803" cy="3609432"/>
          </a:xfrm>
        </p:spPr>
        <p:txBody>
          <a:bodyPr rIns="228600" anchor="t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E1A1356-EC89-514D-9B0D-36B289BC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CBC2-4515-AF47-B548-7718CE3772D3}"/>
              </a:ext>
            </a:extLst>
          </p:cNvPr>
          <p:cNvCxnSpPr>
            <a:cxnSpLocks/>
          </p:cNvCxnSpPr>
          <p:nvPr userDrawn="1"/>
        </p:nvCxnSpPr>
        <p:spPr>
          <a:xfrm>
            <a:off x="1125940" y="1748485"/>
            <a:ext cx="4271555" cy="0"/>
          </a:xfrm>
          <a:prstGeom prst="line">
            <a:avLst/>
          </a:prstGeom>
          <a:ln w="12700">
            <a:solidFill>
              <a:srgbClr val="2CC8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47EEA8D-74AC-FC4E-8BD2-2F8722BF2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8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Text slide_1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E80CFC23-70AD-5741-BEE8-2F1B1C52C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879882-8226-7848-B61B-8D8F30BA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9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Agenda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5CFB0DF-3946-A848-ACBF-E4A50556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7A03D6-B851-2644-B887-2D56582A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56788" y="6191046"/>
            <a:ext cx="1969452" cy="280563"/>
          </a:xfrm>
        </p:spPr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6094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Divider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457200" anchor="ctr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5172B5-C1E7-6544-9E72-85541B27F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Divider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457200" anchor="ctr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5172B5-C1E7-6544-9E72-85541B27F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525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Text slide_1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E80CFC23-70AD-5741-BEE8-2F1B1C52C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879882-8226-7848-B61B-8D8F30BA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3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Quote slide">
    <p:bg>
      <p:bgPr>
        <a:solidFill>
          <a:srgbClr val="21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940" y="2022741"/>
            <a:ext cx="9887803" cy="3609432"/>
          </a:xfrm>
        </p:spPr>
        <p:txBody>
          <a:bodyPr rIns="228600" anchor="t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E1A1356-EC89-514D-9B0D-36B289BC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CBC2-4515-AF47-B548-7718CE3772D3}"/>
              </a:ext>
            </a:extLst>
          </p:cNvPr>
          <p:cNvCxnSpPr>
            <a:cxnSpLocks/>
          </p:cNvCxnSpPr>
          <p:nvPr userDrawn="1"/>
        </p:nvCxnSpPr>
        <p:spPr>
          <a:xfrm>
            <a:off x="1125940" y="1748485"/>
            <a:ext cx="4271555" cy="0"/>
          </a:xfrm>
          <a:prstGeom prst="line">
            <a:avLst/>
          </a:prstGeom>
          <a:ln w="12700">
            <a:solidFill>
              <a:srgbClr val="2CC8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47EEA8D-74AC-FC4E-8BD2-2F8722BF2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slide_1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/>
            </a:lvl1pPr>
            <a:lvl2pPr>
              <a:spcAft>
                <a:spcPts val="600"/>
              </a:spcAft>
              <a:defRPr sz="1600" baseline="0"/>
            </a:lvl2pPr>
            <a:lvl3pPr>
              <a:spcAft>
                <a:spcPts val="600"/>
              </a:spcAft>
              <a:defRPr sz="1600" baseline="0"/>
            </a:lvl3pPr>
            <a:lvl4pPr>
              <a:spcAft>
                <a:spcPts val="600"/>
              </a:spcAft>
              <a:defRPr sz="1600" baseline="0"/>
            </a:lvl4pPr>
            <a:lvl5pPr>
              <a:spcAft>
                <a:spcPts val="600"/>
              </a:spcAft>
              <a:defRPr sz="16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8217C44-A752-5A44-99D8-5359A575D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C0C99-4337-4144-A5B8-0AD6B7ED4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560832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4000"/>
            <a:ext cx="560832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52353CEA-8F9C-654F-82AE-A315372A19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754A73-EA1E-8B40-B53A-1A23BDC22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A7E595-7689-F043-95F5-42747B017E10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1/3, 2/3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366331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755269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9051CCF-1619-0041-AF3F-DF121710EF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AB132D-7F0A-4149-8E65-81E2DF01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2D90C5-37FF-2B41-B0D7-EECCBE161734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27048"/>
            <a:ext cx="11460480" cy="4206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33385-7C9E-5242-9370-380A4375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263" y="6114866"/>
            <a:ext cx="172497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838B1-B95D-7A45-BA6D-910DC7691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3550" y="6114866"/>
            <a:ext cx="55832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328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2735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  <p15:guide id="3" pos="7440">
          <p15:clr>
            <a:srgbClr val="F26B43"/>
          </p15:clr>
        </p15:guide>
        <p15:guide id="4" orient="horz" pos="240">
          <p15:clr>
            <a:srgbClr val="F26B43"/>
          </p15:clr>
        </p15:guide>
        <p15:guide id="5" orient="horz" pos="797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3610">
          <p15:clr>
            <a:srgbClr val="F26B43"/>
          </p15:clr>
        </p15:guide>
        <p15:guide id="8" pos="1319">
          <p15:clr>
            <a:srgbClr val="F26B43"/>
          </p15:clr>
        </p15:guide>
        <p15:guide id="9" pos="1467">
          <p15:clr>
            <a:srgbClr val="F26B43"/>
          </p15:clr>
        </p15:guide>
        <p15:guide id="10" pos="2538">
          <p15:clr>
            <a:srgbClr val="F26B43"/>
          </p15:clr>
        </p15:guide>
        <p15:guide id="11" pos="2692">
          <p15:clr>
            <a:srgbClr val="F26B43"/>
          </p15:clr>
        </p15:guide>
        <p15:guide id="12" pos="3757">
          <p15:clr>
            <a:srgbClr val="F26B43"/>
          </p15:clr>
        </p15:guide>
        <p15:guide id="13" pos="3911">
          <p15:clr>
            <a:srgbClr val="F26B43"/>
          </p15:clr>
        </p15:guide>
        <p15:guide id="14" pos="4976">
          <p15:clr>
            <a:srgbClr val="F26B43"/>
          </p15:clr>
        </p15:guide>
        <p15:guide id="15" pos="5130">
          <p15:clr>
            <a:srgbClr val="F26B43"/>
          </p15:clr>
        </p15:guide>
        <p15:guide id="16" pos="6209">
          <p15:clr>
            <a:srgbClr val="F26B43"/>
          </p15:clr>
        </p15:guide>
        <p15:guide id="18" pos="6363">
          <p15:clr>
            <a:srgbClr val="F26B43"/>
          </p15:clr>
        </p15:guide>
        <p15:guide id="19" orient="horz" pos="405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27048"/>
            <a:ext cx="11460480" cy="4206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AC9EE12-70FB-474F-9D70-9C7D1D03D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3551" y="6212312"/>
            <a:ext cx="5583238" cy="2805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algn="l" defTabSz="609585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5C9FA13-FF6A-7448-89FA-05F46CB5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262" y="6212312"/>
            <a:ext cx="1724977" cy="2805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2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328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2735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  <p15:guide id="3" pos="7440">
          <p15:clr>
            <a:srgbClr val="F26B43"/>
          </p15:clr>
        </p15:guide>
        <p15:guide id="4" orient="horz" pos="240">
          <p15:clr>
            <a:srgbClr val="F26B43"/>
          </p15:clr>
        </p15:guide>
        <p15:guide id="5" orient="horz" pos="797">
          <p15:clr>
            <a:srgbClr val="F26B43"/>
          </p15:clr>
        </p15:guide>
        <p15:guide id="6" orient="horz" pos="991">
          <p15:clr>
            <a:srgbClr val="F26B43"/>
          </p15:clr>
        </p15:guide>
        <p15:guide id="7" orient="horz" pos="3610">
          <p15:clr>
            <a:srgbClr val="F26B43"/>
          </p15:clr>
        </p15:guide>
        <p15:guide id="8" pos="1319">
          <p15:clr>
            <a:srgbClr val="F26B43"/>
          </p15:clr>
        </p15:guide>
        <p15:guide id="9" pos="1467">
          <p15:clr>
            <a:srgbClr val="F26B43"/>
          </p15:clr>
        </p15:guide>
        <p15:guide id="10" pos="2538">
          <p15:clr>
            <a:srgbClr val="F26B43"/>
          </p15:clr>
        </p15:guide>
        <p15:guide id="11" pos="2692">
          <p15:clr>
            <a:srgbClr val="F26B43"/>
          </p15:clr>
        </p15:guide>
        <p15:guide id="12" pos="3757">
          <p15:clr>
            <a:srgbClr val="F26B43"/>
          </p15:clr>
        </p15:guide>
        <p15:guide id="13" pos="3911">
          <p15:clr>
            <a:srgbClr val="F26B43"/>
          </p15:clr>
        </p15:guide>
        <p15:guide id="14" pos="4976">
          <p15:clr>
            <a:srgbClr val="F26B43"/>
          </p15:clr>
        </p15:guide>
        <p15:guide id="15" pos="5130">
          <p15:clr>
            <a:srgbClr val="F26B43"/>
          </p15:clr>
        </p15:guide>
        <p15:guide id="16" pos="6209">
          <p15:clr>
            <a:srgbClr val="F26B43"/>
          </p15:clr>
        </p15:guide>
        <p15:guide id="18" pos="6363">
          <p15:clr>
            <a:srgbClr val="F26B43"/>
          </p15:clr>
        </p15:guide>
        <p15:guide id="19" orient="horz" pos="40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D9577-F0D7-5F12-08F8-ACA09725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Issues and Opportunities for Agentic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57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466E-FC0A-BFD2-27CC-4C044D18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502622"/>
          </a:xfrm>
        </p:spPr>
        <p:txBody>
          <a:bodyPr/>
          <a:lstStyle/>
          <a:p>
            <a:r>
              <a:rPr lang="en-US" dirty="0"/>
              <a:t>ServiceNow RITM Ticket Enhancement – Temporary Email Holding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A85F-1364-4BE3-6BF0-09E9F1BE6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870921"/>
            <a:ext cx="11460480" cy="486312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Catalogue Form name: Temporary Email 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Holding (This form is restricted to the UK TA Team)</a:t>
            </a:r>
          </a:p>
          <a:p>
            <a:endParaRPr lang="en-US" b="1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B436-793C-9766-2F2B-B6ADA024D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C84C7-2EEF-298E-CC92-EB67DBC2C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6406"/>
              </p:ext>
            </p:extLst>
          </p:nvPr>
        </p:nvGraphicFramePr>
        <p:xfrm>
          <a:off x="365760" y="1240971"/>
          <a:ext cx="11344158" cy="4746110"/>
        </p:xfrm>
        <a:graphic>
          <a:graphicData uri="http://schemas.openxmlformats.org/drawingml/2006/table">
            <a:tbl>
              <a:tblPr/>
              <a:tblGrid>
                <a:gridCol w="3781386">
                  <a:extLst>
                    <a:ext uri="{9D8B030D-6E8A-4147-A177-3AD203B41FA5}">
                      <a16:colId xmlns:a16="http://schemas.microsoft.com/office/drawing/2014/main" val="3551526377"/>
                    </a:ext>
                  </a:extLst>
                </a:gridCol>
                <a:gridCol w="3781386">
                  <a:extLst>
                    <a:ext uri="{9D8B030D-6E8A-4147-A177-3AD203B41FA5}">
                      <a16:colId xmlns:a16="http://schemas.microsoft.com/office/drawing/2014/main" val="635747320"/>
                    </a:ext>
                  </a:extLst>
                </a:gridCol>
                <a:gridCol w="3781386">
                  <a:extLst>
                    <a:ext uri="{9D8B030D-6E8A-4147-A177-3AD203B41FA5}">
                      <a16:colId xmlns:a16="http://schemas.microsoft.com/office/drawing/2014/main" val="2718009454"/>
                    </a:ext>
                  </a:extLst>
                </a:gridCol>
              </a:tblGrid>
              <a:tr h="37224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Field Name</a:t>
                      </a:r>
                      <a:endParaRPr lang="en-IN" sz="1600" dirty="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Field Type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Description / Notes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286681"/>
                  </a:ext>
                </a:extLst>
              </a:tr>
              <a:tr h="93060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Name of the Employee</a:t>
                      </a:r>
                      <a:endParaRPr lang="en-IN" sz="1600" dirty="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Dropdown (Dynamic)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Pre-populated list of active employees..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54275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Brillio Email Address</a:t>
                      </a:r>
                      <a:endParaRPr lang="en-IN" sz="1600" dirty="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Email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Employee's official Brillio email ID.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08675"/>
                  </a:ext>
                </a:extLst>
              </a:tr>
              <a:tr h="651427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Emp Relieving Date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Calendar Date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Last working day; for tracking the holding period.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74899"/>
                  </a:ext>
                </a:extLst>
              </a:tr>
              <a:tr h="651427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Emp Expected Rejoining Date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Calendar Date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Expected rejoining; </a:t>
                      </a:r>
                      <a:r>
                        <a:rPr lang="en-US" sz="1600" b="1" dirty="0"/>
                        <a:t>must be within 90 days</a:t>
                      </a:r>
                      <a:r>
                        <a:rPr lang="en-US" sz="1600" dirty="0"/>
                        <a:t> of the current date.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363132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Department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Text String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Employee’s department.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603935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Practice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Text String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Relevant business unit or practice.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65696"/>
                  </a:ext>
                </a:extLst>
              </a:tr>
              <a:tr h="651427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Current Project Name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Text String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 project the employee is currently assigned to.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275722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Country</a:t>
                      </a:r>
                      <a:endParaRPr lang="en-IN" sz="160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Dropdown (Static)</a:t>
                      </a:r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Values: </a:t>
                      </a:r>
                      <a:r>
                        <a:rPr lang="en-US" sz="1600" b="1" dirty="0"/>
                        <a:t>US, UK, Mexico, Romania</a:t>
                      </a:r>
                      <a:endParaRPr lang="en-US" sz="1600" dirty="0"/>
                    </a:p>
                  </a:txBody>
                  <a:tcPr marL="82488" marR="82488" marT="41244" marB="412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2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10DE-F57C-1F64-BC0F-5A41EC8B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539944"/>
          </a:xfrm>
        </p:spPr>
        <p:txBody>
          <a:bodyPr/>
          <a:lstStyle/>
          <a:p>
            <a:r>
              <a:rPr lang="en-US" dirty="0"/>
              <a:t>Temporary Email Holding – Proposed Workflow Flow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C7DCA-B08D-E93E-B599-C3D4CB0A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FBC44-420F-6E26-F98E-C306D3FC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654" y="979517"/>
            <a:ext cx="2901091" cy="8854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200" dirty="0">
                <a:solidFill>
                  <a:schemeClr val="tx2"/>
                </a:solidFill>
              </a:rPr>
              <a:t>TA Team will raise a Service Now Ticket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EF328-81BF-6052-FDAF-C47FB53B1212}"/>
              </a:ext>
            </a:extLst>
          </p:cNvPr>
          <p:cNvSpPr/>
          <p:nvPr/>
        </p:nvSpPr>
        <p:spPr>
          <a:xfrm>
            <a:off x="7794949" y="979518"/>
            <a:ext cx="2797628" cy="8854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be Assigned to UCC Team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F2F26-85A1-042C-779A-FE570291C9F8}"/>
              </a:ext>
            </a:extLst>
          </p:cNvPr>
          <p:cNvSpPr/>
          <p:nvPr/>
        </p:nvSpPr>
        <p:spPr>
          <a:xfrm>
            <a:off x="7794949" y="4474006"/>
            <a:ext cx="2797619" cy="885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be validated and handled by UCC Team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A292F-5755-A195-8E78-69AB142BD863}"/>
              </a:ext>
            </a:extLst>
          </p:cNvPr>
          <p:cNvSpPr/>
          <p:nvPr/>
        </p:nvSpPr>
        <p:spPr>
          <a:xfrm>
            <a:off x="9856790" y="2641545"/>
            <a:ext cx="1293292" cy="8854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stay in UCC for a maximum of 90 days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5B37C-ECED-2746-F893-CDF83F26D8CF}"/>
              </a:ext>
            </a:extLst>
          </p:cNvPr>
          <p:cNvSpPr/>
          <p:nvPr/>
        </p:nvSpPr>
        <p:spPr>
          <a:xfrm>
            <a:off x="1120654" y="3252756"/>
            <a:ext cx="2901091" cy="96174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Ticket Closure Process</a:t>
            </a:r>
            <a:endParaRPr lang="en-IN" sz="120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A89641-53A1-8EAD-A99D-0B679317653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21745" y="1422249"/>
            <a:ext cx="37732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A89641-53A1-8EAD-A99D-0B679317653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193759" y="1864983"/>
            <a:ext cx="4" cy="260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A89641-53A1-8EAD-A99D-0B6793176535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021745" y="3733628"/>
            <a:ext cx="3773204" cy="118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51D036-589E-3672-3DF4-98D0BA657F29}"/>
              </a:ext>
            </a:extLst>
          </p:cNvPr>
          <p:cNvSpPr/>
          <p:nvPr/>
        </p:nvSpPr>
        <p:spPr>
          <a:xfrm>
            <a:off x="5449354" y="3197916"/>
            <a:ext cx="1293292" cy="8854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Restoring the Email Address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7D6950-5652-49D1-B921-E851A8CB9072}"/>
              </a:ext>
            </a:extLst>
          </p:cNvPr>
          <p:cNvSpPr/>
          <p:nvPr/>
        </p:nvSpPr>
        <p:spPr>
          <a:xfrm>
            <a:off x="1120654" y="4840460"/>
            <a:ext cx="2901091" cy="96174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Ticket Closure Process</a:t>
            </a:r>
            <a:endParaRPr lang="en-IN" sz="1200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D0DC01-C9FA-19E8-5599-6D67754CF5C6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>
            <a:off x="4021745" y="4916739"/>
            <a:ext cx="3773204" cy="4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19163-C6DA-3F05-8F3D-22B8113E6F9F}"/>
              </a:ext>
            </a:extLst>
          </p:cNvPr>
          <p:cNvSpPr/>
          <p:nvPr/>
        </p:nvSpPr>
        <p:spPr>
          <a:xfrm>
            <a:off x="5449354" y="5269225"/>
            <a:ext cx="1293292" cy="8854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be closed after or before 90 days, If no actions are required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783B-7DF8-C897-EA1C-D4AEC87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427977"/>
          </a:xfrm>
        </p:spPr>
        <p:txBody>
          <a:bodyPr/>
          <a:lstStyle/>
          <a:p>
            <a:r>
              <a:rPr lang="en-US" sz="2400" dirty="0"/>
              <a:t>ServiceNow RITM Ticket Enhancement – OFFSHORE OFFBOARDING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4F71-6B63-A2A0-E732-F9D3172E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914400"/>
            <a:ext cx="11460480" cy="4816476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Catalogue Form name – 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OFFSHORE OFFBOARDING</a:t>
            </a:r>
          </a:p>
          <a:p>
            <a:endParaRPr lang="en-IN" b="1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6CBC9-C874-8F91-62DC-FDCCBCE1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09A73F1-79BE-7EA9-9D4E-A1BB39BE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20825"/>
              </p:ext>
            </p:extLst>
          </p:nvPr>
        </p:nvGraphicFramePr>
        <p:xfrm>
          <a:off x="365759" y="1127124"/>
          <a:ext cx="11460480" cy="4649782"/>
        </p:xfrm>
        <a:graphic>
          <a:graphicData uri="http://schemas.openxmlformats.org/drawingml/2006/table">
            <a:tbl>
              <a:tblPr/>
              <a:tblGrid>
                <a:gridCol w="2865120">
                  <a:extLst>
                    <a:ext uri="{9D8B030D-6E8A-4147-A177-3AD203B41FA5}">
                      <a16:colId xmlns:a16="http://schemas.microsoft.com/office/drawing/2014/main" val="3383734501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3396140802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127438128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66234624"/>
                    </a:ext>
                  </a:extLst>
                </a:gridCol>
              </a:tblGrid>
              <a:tr h="35010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Field Label</a:t>
                      </a:r>
                      <a:endParaRPr lang="en-IN" sz="1600" dirty="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Type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Settings/Choices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Mandatory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343988"/>
                  </a:ext>
                </a:extLst>
              </a:tr>
              <a:tr h="87836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Name of the Employee</a:t>
                      </a:r>
                      <a:endParaRPr lang="en-IN" sz="1600" dirty="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Dropdown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Pull dynamically from employee database or user table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Yes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03574"/>
                  </a:ext>
                </a:extLst>
              </a:tr>
              <a:tr h="350109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Mobile Number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Number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Max length: 15 digits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Yes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05615"/>
                  </a:ext>
                </a:extLst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Brillio Email Address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Email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Use validation for email format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Yes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68755"/>
                  </a:ext>
                </a:extLst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Employee Address (For FedEx)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Single Line Text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Capture full address for FedEx label generation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Yes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694289"/>
                  </a:ext>
                </a:extLst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Employee Relieving Date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Date Picker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Calendar control; disable past dates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Yes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679535"/>
                  </a:ext>
                </a:extLst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Department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Single Line Text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Can be auto-filled from user profile optionally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Optional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71365"/>
                  </a:ext>
                </a:extLst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Country</a:t>
                      </a:r>
                      <a:endParaRPr lang="en-IN" sz="1600"/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Dropdown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Options: US, UK, Mexico, Romania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marL="79375" marR="79375" marT="39687" marB="3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52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07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9014-505B-75F9-89E6-C2FB2F53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5945"/>
            <a:ext cx="11460480" cy="830424"/>
          </a:xfrm>
        </p:spPr>
        <p:txBody>
          <a:bodyPr/>
          <a:lstStyle/>
          <a:p>
            <a:r>
              <a:rPr lang="en-US" sz="2800" dirty="0"/>
              <a:t>ServiceNow RITM Ticket Enhancement – OFFSHORE OFFBOARDING – Templates to filled by the Sight Engineers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53EE8-AE85-F8E4-7F4D-64DDE0303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21643"/>
            <a:ext cx="1969450" cy="259715"/>
          </a:xfrm>
        </p:spPr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C9C3A9B-3AA7-D097-1E73-CB4CB493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2167"/>
              </p:ext>
            </p:extLst>
          </p:nvPr>
        </p:nvGraphicFramePr>
        <p:xfrm>
          <a:off x="364492" y="1281164"/>
          <a:ext cx="11461748" cy="384048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119934676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947119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78763633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7812086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Field Label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Type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Options/Validation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Mandatory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3379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Serial Number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Single Line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Alphanumeric validation; auto-capitalize if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255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Make &amp; Model Number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Single Line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Example: "Dell Latitude 5420"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9368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Condition of the Laptop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Dropdown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✅ Reusable ❌ Non-Reusable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76403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Coverage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Dropdown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🟢 In Warranty 🔴 Out of Warranty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2952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Laptop Stock Location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Single Line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Example: “Gurgaon Storeroom A3” or site-specific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0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1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09AD-C87C-5479-B660-D941A32E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511953"/>
          </a:xfrm>
        </p:spPr>
        <p:txBody>
          <a:bodyPr/>
          <a:lstStyle/>
          <a:p>
            <a:r>
              <a:rPr lang="en-US" sz="2800" dirty="0"/>
              <a:t>OFFSHORE OFFBOARDING</a:t>
            </a:r>
            <a:r>
              <a:rPr lang="en-US" dirty="0"/>
              <a:t>– Proposed Workflow Flow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9395-41C2-B01E-4095-3E2DBAA5B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C71E751-880A-4945-7276-D2DED388FD4D}"/>
              </a:ext>
            </a:extLst>
          </p:cNvPr>
          <p:cNvSpPr txBox="1">
            <a:spLocks/>
          </p:cNvSpPr>
          <p:nvPr/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©2022 Brillio  |  </a:t>
            </a:r>
            <a:fld id="{F1FE5E21-FD07-B44E-90A3-0254BFCDB49A}" type="slidenum">
              <a:rPr smtClean="0"/>
              <a:pPr/>
              <a:t>6</a:t>
            </a:fld>
            <a:endParaRPr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D3B18E-B827-266A-283C-ABEF3FD4115B}"/>
              </a:ext>
            </a:extLst>
          </p:cNvPr>
          <p:cNvSpPr txBox="1">
            <a:spLocks/>
          </p:cNvSpPr>
          <p:nvPr/>
        </p:nvSpPr>
        <p:spPr>
          <a:xfrm>
            <a:off x="1120654" y="979517"/>
            <a:ext cx="2901091" cy="88546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HR Team will raise a Service Now Ticket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0D159-FE65-B94A-6F3D-47A3E91928C5}"/>
              </a:ext>
            </a:extLst>
          </p:cNvPr>
          <p:cNvSpPr/>
          <p:nvPr/>
        </p:nvSpPr>
        <p:spPr>
          <a:xfrm>
            <a:off x="7794949" y="979518"/>
            <a:ext cx="2797628" cy="8854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be assigned to Sight Engineer and Sight Assignment Group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33B14-23A1-0380-CAAB-573D9AADE14B}"/>
              </a:ext>
            </a:extLst>
          </p:cNvPr>
          <p:cNvSpPr/>
          <p:nvPr/>
        </p:nvSpPr>
        <p:spPr>
          <a:xfrm>
            <a:off x="7794958" y="4406012"/>
            <a:ext cx="2797619" cy="885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be assigned to the Global Asset Team for CMDB Update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F6E5B-41DB-FC73-CCB6-A15F63FC356E}"/>
              </a:ext>
            </a:extLst>
          </p:cNvPr>
          <p:cNvSpPr/>
          <p:nvPr/>
        </p:nvSpPr>
        <p:spPr>
          <a:xfrm>
            <a:off x="9856790" y="2641545"/>
            <a:ext cx="1293292" cy="8854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Laptop Details will be filled in the comments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62474-07A7-3170-E3C1-59E21FBF0D75}"/>
              </a:ext>
            </a:extLst>
          </p:cNvPr>
          <p:cNvSpPr/>
          <p:nvPr/>
        </p:nvSpPr>
        <p:spPr>
          <a:xfrm>
            <a:off x="1120653" y="4367872"/>
            <a:ext cx="2901091" cy="885465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Ticket Closure Process</a:t>
            </a:r>
            <a:endParaRPr lang="en-IN" sz="12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17DB4F-1031-5F56-2034-9E1B9765CCE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21745" y="1422249"/>
            <a:ext cx="37732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81922-A5C7-FA76-1C2E-D896B6380B9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3763" y="1864983"/>
            <a:ext cx="5" cy="254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42794-35EA-8E5F-1685-65515056FCC2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4021744" y="4810605"/>
            <a:ext cx="3773214" cy="3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D73-7D38-9C00-FD71-564B0BBB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9327"/>
            <a:ext cx="11460480" cy="493291"/>
          </a:xfrm>
        </p:spPr>
        <p:txBody>
          <a:bodyPr/>
          <a:lstStyle/>
          <a:p>
            <a:r>
              <a:rPr lang="en-US" dirty="0"/>
              <a:t>ServiceNow RITM Ticket Enhancement – Onboarding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C96C34-8A37-E587-74EA-2988887BE6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1233442"/>
              </p:ext>
            </p:extLst>
          </p:nvPr>
        </p:nvGraphicFramePr>
        <p:xfrm>
          <a:off x="447869" y="632618"/>
          <a:ext cx="11019452" cy="5372013"/>
        </p:xfrm>
        <a:graphic>
          <a:graphicData uri="http://schemas.openxmlformats.org/drawingml/2006/table">
            <a:tbl>
              <a:tblPr/>
              <a:tblGrid>
                <a:gridCol w="2754863">
                  <a:extLst>
                    <a:ext uri="{9D8B030D-6E8A-4147-A177-3AD203B41FA5}">
                      <a16:colId xmlns:a16="http://schemas.microsoft.com/office/drawing/2014/main" val="834171659"/>
                    </a:ext>
                  </a:extLst>
                </a:gridCol>
                <a:gridCol w="2754863">
                  <a:extLst>
                    <a:ext uri="{9D8B030D-6E8A-4147-A177-3AD203B41FA5}">
                      <a16:colId xmlns:a16="http://schemas.microsoft.com/office/drawing/2014/main" val="3252918410"/>
                    </a:ext>
                  </a:extLst>
                </a:gridCol>
                <a:gridCol w="2754863">
                  <a:extLst>
                    <a:ext uri="{9D8B030D-6E8A-4147-A177-3AD203B41FA5}">
                      <a16:colId xmlns:a16="http://schemas.microsoft.com/office/drawing/2014/main" val="2713165436"/>
                    </a:ext>
                  </a:extLst>
                </a:gridCol>
                <a:gridCol w="2754863">
                  <a:extLst>
                    <a:ext uri="{9D8B030D-6E8A-4147-A177-3AD203B41FA5}">
                      <a16:colId xmlns:a16="http://schemas.microsoft.com/office/drawing/2014/main" val="4193392270"/>
                    </a:ext>
                  </a:extLst>
                </a:gridCol>
              </a:tblGrid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Field Label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Type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Conditions / Description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Mandatory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153700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First Name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Single 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Employee's first name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285715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Last Name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Single 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Employee's last name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19031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Mobile Number (Upcoming Emp No.)</a:t>
                      </a:r>
                      <a:endParaRPr lang="en-US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Number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Mobile number for contact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08398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Employee Joining Date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Date Picker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Date of joining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666958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Type of Allocation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Dropdown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Options: </a:t>
                      </a:r>
                      <a:r>
                        <a:rPr lang="en-IN" sz="900" b="1"/>
                        <a:t>Laptop</a:t>
                      </a:r>
                      <a:r>
                        <a:rPr lang="en-IN" sz="900"/>
                        <a:t>, </a:t>
                      </a:r>
                      <a:r>
                        <a:rPr lang="en-IN" sz="900" b="1"/>
                        <a:t>AVD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10519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➤ If </a:t>
                      </a:r>
                      <a:r>
                        <a:rPr lang="en-IN" sz="900" b="1"/>
                        <a:t>AVD</a:t>
                      </a:r>
                      <a:r>
                        <a:rPr lang="en-IN" sz="900"/>
                        <a:t> is selected: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9705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</a:t>
                      </a:r>
                      <a:r>
                        <a:rPr lang="en-IN" sz="900" b="1"/>
                        <a:t>Shipping Address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Single 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❌ Hidden when AVD is selected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❌ No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74852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</a:t>
                      </a:r>
                      <a:r>
                        <a:rPr lang="en-IN" sz="900" b="1"/>
                        <a:t>Type of AVD Instance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Dropdown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Options: - Shared Pool (No Cost – Outlook/Teams use) - Dedicated Pool (Custom Apps)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554739"/>
                  </a:ext>
                </a:extLst>
              </a:tr>
              <a:tr h="464369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</a:t>
                      </a:r>
                      <a:r>
                        <a:rPr lang="en-IN" sz="900" b="1"/>
                        <a:t>Project Code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Single 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✅ Mandatory if </a:t>
                      </a:r>
                      <a:r>
                        <a:rPr lang="en-US" sz="900" b="1"/>
                        <a:t>Dedicated Pool</a:t>
                      </a:r>
                      <a:r>
                        <a:rPr lang="en-US" sz="900"/>
                        <a:t> is selected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🔁 Conditional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918561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➤ If </a:t>
                      </a:r>
                      <a:r>
                        <a:rPr lang="en-IN" sz="900" b="1"/>
                        <a:t>Laptop</a:t>
                      </a:r>
                      <a:r>
                        <a:rPr lang="en-IN" sz="900"/>
                        <a:t> is selected: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595226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</a:t>
                      </a:r>
                      <a:r>
                        <a:rPr lang="en-IN" sz="900" b="1"/>
                        <a:t>Designation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Single 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Job designation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38596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</a:t>
                      </a:r>
                      <a:r>
                        <a:rPr lang="en-IN" sz="900" b="1"/>
                        <a:t>Employee Level Band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Dropdown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Options: A, B, C, D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510151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</a:t>
                      </a:r>
                      <a:r>
                        <a:rPr lang="en-IN" sz="900" b="1"/>
                        <a:t>Laptop Type Selection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Dropdown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Options: Windows, Mac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514976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  If </a:t>
                      </a:r>
                      <a:r>
                        <a:rPr lang="en-IN" sz="900" b="1"/>
                        <a:t>Mac</a:t>
                      </a:r>
                      <a:r>
                        <a:rPr lang="en-IN" sz="900"/>
                        <a:t> is selected: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75092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  </a:t>
                      </a:r>
                      <a:r>
                        <a:rPr lang="en-IN" sz="900" b="1"/>
                        <a:t>Justification for Mac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Multi-line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Reason for Mac request; requires sponsor approval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229335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      </a:t>
                      </a:r>
                      <a:r>
                        <a:rPr lang="en-IN" sz="900" b="1"/>
                        <a:t>Approval Mail Attachment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File Attachment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Upload sponsor approval email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15639"/>
                  </a:ext>
                </a:extLst>
              </a:tr>
              <a:tr h="190243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Department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Single 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Department name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7870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Client Name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Single Line Text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Project/client onboarding for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107799"/>
                  </a:ext>
                </a:extLst>
              </a:tr>
              <a:tr h="395752">
                <a:tc>
                  <a:txBody>
                    <a:bodyPr/>
                    <a:lstStyle/>
                    <a:p>
                      <a:pPr algn="ctr"/>
                      <a:r>
                        <a:rPr lang="en-IN" sz="900" b="1"/>
                        <a:t>Projected Start Date</a:t>
                      </a:r>
                      <a:endParaRPr lang="en-IN" sz="900"/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Date Picker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/>
                        <a:t>Expected work start date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✅ Yes</a:t>
                      </a:r>
                    </a:p>
                  </a:txBody>
                  <a:tcPr marL="44291" marR="44291" marT="22146" marB="22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5905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75C58-4166-393A-AF02-99390D920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8C7B-7E8E-0D3E-43AD-DEE31130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E8888-A87A-A11C-5742-E2A21AB11C31}"/>
              </a:ext>
            </a:extLst>
          </p:cNvPr>
          <p:cNvSpPr txBox="1">
            <a:spLocks/>
          </p:cNvSpPr>
          <p:nvPr/>
        </p:nvSpPr>
        <p:spPr>
          <a:xfrm>
            <a:off x="365760" y="365125"/>
            <a:ext cx="11460480" cy="511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OFFSHORE ONBOARDING– Proposed Workflow Flow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7D96C0E-0BF1-BE42-ACC2-0B72CAD9B72F}"/>
              </a:ext>
            </a:extLst>
          </p:cNvPr>
          <p:cNvSpPr txBox="1">
            <a:spLocks/>
          </p:cNvSpPr>
          <p:nvPr/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©2022 Brillio  |  </a:t>
            </a:r>
            <a:fld id="{F1FE5E21-FD07-B44E-90A3-0254BFCDB49A}" type="slidenum">
              <a:rPr smtClean="0"/>
              <a:pPr/>
              <a:t>8</a:t>
            </a:fld>
            <a:endParaRPr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E6A29F7-FD64-AA79-81DC-1866D549CBC9}"/>
              </a:ext>
            </a:extLst>
          </p:cNvPr>
          <p:cNvSpPr txBox="1">
            <a:spLocks/>
          </p:cNvSpPr>
          <p:nvPr/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©2022 Brillio  |  </a:t>
            </a:r>
            <a:fld id="{F1FE5E21-FD07-B44E-90A3-0254BFCDB49A}" type="slidenum">
              <a:rPr smtClean="0"/>
              <a:pPr/>
              <a:t>8</a:t>
            </a:fld>
            <a:endParaRPr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132FE8A-91F9-18EB-4D35-FD4DE35FAD69}"/>
              </a:ext>
            </a:extLst>
          </p:cNvPr>
          <p:cNvSpPr txBox="1">
            <a:spLocks/>
          </p:cNvSpPr>
          <p:nvPr/>
        </p:nvSpPr>
        <p:spPr>
          <a:xfrm>
            <a:off x="1120654" y="979517"/>
            <a:ext cx="2901091" cy="88546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indent="-228594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HR Team will raise a Service Now Ticket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F6D88-3246-807A-742F-272E24735426}"/>
              </a:ext>
            </a:extLst>
          </p:cNvPr>
          <p:cNvSpPr/>
          <p:nvPr/>
        </p:nvSpPr>
        <p:spPr>
          <a:xfrm>
            <a:off x="7794949" y="979518"/>
            <a:ext cx="2797628" cy="8854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be assigned to Sight Engineer and Sight Assignment Group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D8C00-4274-08E9-236A-44ACE9F0599A}"/>
              </a:ext>
            </a:extLst>
          </p:cNvPr>
          <p:cNvSpPr/>
          <p:nvPr/>
        </p:nvSpPr>
        <p:spPr>
          <a:xfrm>
            <a:off x="7794958" y="4406012"/>
            <a:ext cx="2797619" cy="885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Ticket will be assigned to the Global Asset Team for CMDB Update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50841-2E61-5FC3-4603-F756928A796F}"/>
              </a:ext>
            </a:extLst>
          </p:cNvPr>
          <p:cNvSpPr/>
          <p:nvPr/>
        </p:nvSpPr>
        <p:spPr>
          <a:xfrm>
            <a:off x="9856790" y="2641545"/>
            <a:ext cx="1293292" cy="8854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Laptop Details will be filled in the comments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51786-C5B5-FA3D-AEE9-DD705CDA9476}"/>
              </a:ext>
            </a:extLst>
          </p:cNvPr>
          <p:cNvSpPr/>
          <p:nvPr/>
        </p:nvSpPr>
        <p:spPr>
          <a:xfrm>
            <a:off x="1120653" y="4367872"/>
            <a:ext cx="2901091" cy="885465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Ticket Closure Process</a:t>
            </a:r>
            <a:endParaRPr lang="en-IN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C0DB6-EE6A-4EE5-2B37-8E9CF6B8D7C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21745" y="1422249"/>
            <a:ext cx="37732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69547-5F28-9004-79EF-FB78D71F6C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193763" y="1864983"/>
            <a:ext cx="5" cy="254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5D7A2B-222F-BA3C-3C21-192A74DA4768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4021744" y="4810605"/>
            <a:ext cx="3773214" cy="3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65809"/>
      </p:ext>
    </p:extLst>
  </p:cSld>
  <p:clrMapOvr>
    <a:masterClrMapping/>
  </p:clrMapOvr>
</p:sld>
</file>

<file path=ppt/theme/theme1.xml><?xml version="1.0" encoding="utf-8"?>
<a:theme xmlns:a="http://schemas.openxmlformats.org/drawingml/2006/main" name="Brillio Dark Theme">
  <a:themeElements>
    <a:clrScheme name="Brillio v5 2-23">
      <a:dk1>
        <a:srgbClr val="201646"/>
      </a:dk1>
      <a:lt1>
        <a:srgbClr val="FFFFFF"/>
      </a:lt1>
      <a:dk2>
        <a:srgbClr val="000000"/>
      </a:dk2>
      <a:lt2>
        <a:srgbClr val="FFFFFF"/>
      </a:lt2>
      <a:accent1>
        <a:srgbClr val="413A62"/>
      </a:accent1>
      <a:accent2>
        <a:srgbClr val="6E6886"/>
      </a:accent2>
      <a:accent3>
        <a:srgbClr val="413A62"/>
      </a:accent3>
      <a:accent4>
        <a:srgbClr val="A19DB2"/>
      </a:accent4>
      <a:accent5>
        <a:srgbClr val="C8C4D0"/>
      </a:accent5>
      <a:accent6>
        <a:srgbClr val="D9D9D9"/>
      </a:accent6>
      <a:hlink>
        <a:srgbClr val="2BC84C"/>
      </a:hlink>
      <a:folHlink>
        <a:srgbClr val="6E68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0" tIns="0" rIns="0" bIns="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0F5AD70-6EA9-944E-B4BA-A4D0D16C5F96}" vid="{DB97FEB4-7F6A-A641-9CFC-DC6464280B4E}"/>
    </a:ext>
  </a:extLst>
</a:theme>
</file>

<file path=ppt/theme/theme2.xml><?xml version="1.0" encoding="utf-8"?>
<a:theme xmlns:a="http://schemas.openxmlformats.org/drawingml/2006/main" name="Brillio Light Theme">
  <a:themeElements>
    <a:clrScheme name="Custom 7">
      <a:dk1>
        <a:srgbClr val="201646"/>
      </a:dk1>
      <a:lt1>
        <a:srgbClr val="FFFFFF"/>
      </a:lt1>
      <a:dk2>
        <a:srgbClr val="000000"/>
      </a:dk2>
      <a:lt2>
        <a:srgbClr val="FFFFFF"/>
      </a:lt2>
      <a:accent1>
        <a:srgbClr val="413A62"/>
      </a:accent1>
      <a:accent2>
        <a:srgbClr val="6E6886"/>
      </a:accent2>
      <a:accent3>
        <a:srgbClr val="413A62"/>
      </a:accent3>
      <a:accent4>
        <a:srgbClr val="A19DB2"/>
      </a:accent4>
      <a:accent5>
        <a:srgbClr val="C8C4D0"/>
      </a:accent5>
      <a:accent6>
        <a:srgbClr val="D9D9D9"/>
      </a:accent6>
      <a:hlink>
        <a:srgbClr val="2BC84C"/>
      </a:hlink>
      <a:folHlink>
        <a:srgbClr val="6E68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lIns="0" tIns="0" rIns="0" bIns="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0F5AD70-6EA9-944E-B4BA-A4D0D16C5F96}" vid="{7EE934F7-115E-5545-A51C-9D653E44B4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14035</TotalTime>
  <Words>787</Words>
  <Application>Microsoft Office PowerPoint</Application>
  <PresentationFormat>Widescreen</PresentationFormat>
  <Paragraphs>193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Brillio Dark Theme</vt:lpstr>
      <vt:lpstr>Brillio Light Theme</vt:lpstr>
      <vt:lpstr>DO Issues and Opportunities for Agentic AI</vt:lpstr>
      <vt:lpstr>ServiceNow RITM Ticket Enhancement – Temporary Email Holding</vt:lpstr>
      <vt:lpstr>Temporary Email Holding – Proposed Workflow Flow</vt:lpstr>
      <vt:lpstr>ServiceNow RITM Ticket Enhancement – OFFSHORE OFFBOARDING</vt:lpstr>
      <vt:lpstr>ServiceNow RITM Ticket Enhancement – OFFSHORE OFFBOARDING – Templates to filled by the Sight Engineers</vt:lpstr>
      <vt:lpstr>OFFSHORE OFFBOARDING– Proposed Workflow Flow</vt:lpstr>
      <vt:lpstr>ServiceNow RITM Ticket Enhancement – Onboarding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Zaheer Navalgund</dc:creator>
  <cp:lastModifiedBy>Ramani Kumar R</cp:lastModifiedBy>
  <cp:revision>23</cp:revision>
  <dcterms:created xsi:type="dcterms:W3CDTF">2022-08-10T11:17:31Z</dcterms:created>
  <dcterms:modified xsi:type="dcterms:W3CDTF">2025-07-28T03:28:25Z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iteId">
    <vt:lpwstr>97984c2b-a229-4609-8185-ae84947bc3fc</vt:lpwstr>
  </property>
  <property fmtid="{D5CDD505-2E9C-101B-9397-08002B2CF9AE}" pid="4" name="MSIP_Label_2ae551e3-0043-40f0-9a67-12d995049d50_SetDate">
    <vt:lpwstr>2024-04-06T14:27:00Z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ActionId">
    <vt:lpwstr>3a3557fb-29b7-4b25-a1b1-056b5f2a381f</vt:lpwstr>
  </property>
  <property fmtid="{D5CDD505-2E9C-101B-9397-08002B2CF9AE}" pid="7" name="MSIP_Label_2ae551e3-0043-40f0-9a67-12d995049d50_Removed">
    <vt:lpwstr>False</vt:lpwstr>
  </property>
  <property fmtid="{D5CDD505-2E9C-101B-9397-08002B2CF9AE}" pid="8" name="MSIP_Label_2ae551e3-0043-40f0-9a67-12d995049d50_Extended_MSFT_Method">
    <vt:lpwstr>Standard</vt:lpwstr>
  </property>
  <property fmtid="{D5CDD505-2E9C-101B-9397-08002B2CF9AE}" pid="9" name="Sensitivity">
    <vt:lpwstr>Brillio Confidential</vt:lpwstr>
  </property>
</Properties>
</file>