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270D-3EF3-97E5-71EB-68A791B0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17AA4-DA69-CE8A-CCE8-E6F78985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8F95-71A6-6824-3CAE-012698B0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A4BF-6ECF-D823-0E39-61FB67FA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A498-19B1-512E-F13B-1E9BFBA6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5DD6-6AE9-E52D-3549-E1F91A23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9AEB2-C6BD-5DFF-172C-00A03E06B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DC0B-2AA3-73B9-7E97-CF616E54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0B9E-D97E-EE0E-9F79-6CEEE2E3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0B51-CFCA-CEAF-610B-4D7DC5E4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7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66575-9F7E-5541-A5FD-13E65054E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4D3B3-B3C4-8D17-D0BE-AAD83BD1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139D-562C-E818-CF2F-E113D0CC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C28D-1319-D92B-28DD-62243C2B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BE8BD-9D28-04AB-7283-0E9B6DA7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7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8F33-142B-33A6-1C30-5C86A23E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9F9D-DEE3-2FEF-B29F-FB781ECB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34EA-5157-83CB-03EE-38FE78F5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7FF0-1E67-55A4-E514-3FC81891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A18EB-198F-488A-5B58-7605E6DE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6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094A-8C50-FF5D-BB54-24EFC994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C9D24-F42C-6670-2591-42F53818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06B2-D6D7-3DEA-7DD2-EDC14430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D197-DCD8-F2B0-4D5F-04B2D584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B49C-FE4E-87AF-5B9F-FAED0BD9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2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D602-F85A-122F-F7FE-9A8460D2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3730-5331-CF57-C8B1-40CD84180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8541-1B16-00B0-B623-B3679334C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0F75-219F-8953-28CC-714BFA0B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6D46-ED57-E558-B4C8-3F58855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8B00-33B6-D412-38EB-CCAAEE8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9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F67A-ECEB-BA3A-337D-8F296F24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37AAE-32F0-85C8-79B2-E691F6BF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DA524-4AAB-144A-566F-1F310304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194B1-149A-83CE-729C-7674C3079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D7660-E154-B9B5-1819-A45805879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FE204-6F1D-82BC-A77D-76F9304B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B771-A968-3F29-2CC9-41454BF9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EA6BE-BFDD-FDC9-FD53-D3C2BE8F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9D9C-F4DD-FC5E-0FFE-B7B467F4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B55A0-C86B-131F-3AAC-F85F840F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DF502-8474-D3D9-7E5E-BCCB2EE2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5B6E7-BF38-BDBB-9680-9C583C38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F61F3-C777-ABA3-C0CE-35052ED9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6210E-871A-5E73-7FA1-DF8A943D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C918E-A34A-3A6D-06F7-A0AE2BD0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1DEA-2B30-4FCB-10D9-846F5D68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E1F1-4CB9-77CB-7C5B-92F2B8B9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0D736-A0F0-7DEC-F563-4958BB72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013D-E4B7-7148-BBBD-01245600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2C27-F7AB-B4AB-1BB1-BD07D1AF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9AFC9-D308-61BE-237A-9BB891B0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1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2ABF-6C93-E404-5DE6-4E651FD2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2A972-4A22-9275-D271-F8E5066FC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7BC2F-DE7D-8ABC-4E57-F8847BAC6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745D-93BC-63CA-C9CE-D407504A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8A3E-739E-2668-953A-6D67152A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890E-B0F6-D84D-28C9-59E907D6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3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A70C6-AEFF-8E24-E5D8-DEC62B6D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319F-1771-4BC7-C1BD-1535BF19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744A-F85A-FD31-3D50-F814F2D3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BC55-2956-1569-70EC-A9D0A0FB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DFB4-01AD-AD6B-612C-71106A5B0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CAECB7-6A07-8951-1821-028A630000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8A4CB-FE65-22DF-1E67-7C40666019F1}"/>
              </a:ext>
            </a:extLst>
          </p:cNvPr>
          <p:cNvSpPr txBox="1"/>
          <p:nvPr/>
        </p:nvSpPr>
        <p:spPr>
          <a:xfrm>
            <a:off x="1111045" y="879924"/>
            <a:ext cx="77478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IBM Plex Sans" panose="020B0503050203000203" pitchFamily="34" charset="0"/>
              </a:rPr>
              <a:t>Agenda:</a:t>
            </a:r>
          </a:p>
          <a:p>
            <a:endParaRPr lang="en-IN" sz="1400" dirty="0">
              <a:latin typeface="IBM Plex Sans" panose="020B0503050203000203" pitchFamily="34" charset="0"/>
            </a:endParaRPr>
          </a:p>
          <a:p>
            <a:pPr lvl="1"/>
            <a:r>
              <a:rPr lang="en-IN" sz="1400" dirty="0">
                <a:latin typeface="IBM Plex Sans" panose="020B0503050203000203" pitchFamily="34" charset="0"/>
              </a:rPr>
              <a:t>📊 System Dashboard Overview</a:t>
            </a:r>
          </a:p>
          <a:p>
            <a:pPr lvl="1"/>
            <a:endParaRPr lang="en-IN" sz="1400" dirty="0">
              <a:latin typeface="IBM Plex Sans" panose="020B050305020300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</a:rPr>
              <a:t>Purpose and business need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</a:rPr>
              <a:t>Key metrics: CPU, memory, filesystem, backup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</a:rPr>
              <a:t>Data collection using Ansible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</a:rPr>
              <a:t>Web-based dashboard with self-service access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</a:rPr>
              <a:t>Role of Ansible in automation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400" dirty="0">
              <a:latin typeface="IBM Plex Sans" panose="020B0503050203000203" pitchFamily="34" charset="0"/>
            </a:endParaRPr>
          </a:p>
          <a:p>
            <a:pPr lvl="1"/>
            <a:r>
              <a:rPr lang="en-IN" sz="1400" dirty="0">
                <a:latin typeface="IBM Plex Sans" panose="020B0503050203000203" pitchFamily="34" charset="0"/>
              </a:rPr>
              <a:t>🔁 S/4HANA System Refresh Process</a:t>
            </a:r>
          </a:p>
          <a:p>
            <a:pPr lvl="1"/>
            <a:endParaRPr lang="en-IN" sz="1400" dirty="0">
              <a:latin typeface="IBM Plex Sans" panose="020B050305020300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</a:rPr>
              <a:t>Why system refresh is needed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</a:rPr>
              <a:t>Challenges without automation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</a:rPr>
              <a:t>Step-by-step refresh process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</a:rPr>
              <a:t>Role of Ansible in automation</a:t>
            </a:r>
          </a:p>
        </p:txBody>
      </p:sp>
    </p:spTree>
    <p:extLst>
      <p:ext uri="{BB962C8B-B14F-4D97-AF65-F5344CB8AC3E}">
        <p14:creationId xmlns:p14="http://schemas.microsoft.com/office/powerpoint/2010/main" val="9248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27165-24C5-C355-7C61-409788968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7141F32-926E-3219-CD28-4F67BD2CEB0F}"/>
              </a:ext>
            </a:extLst>
          </p:cNvPr>
          <p:cNvSpPr/>
          <p:nvPr/>
        </p:nvSpPr>
        <p:spPr>
          <a:xfrm>
            <a:off x="-8024" y="-740"/>
            <a:ext cx="12200024" cy="335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IBM Plex Sans" panose="020B0503050203000203" pitchFamily="34" charset="0"/>
              </a:rPr>
              <a:t>🧩 Ansible-Based Automation for System Capacity Reporting</a:t>
            </a:r>
            <a:endParaRPr lang="en-IN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EA49-90C8-D91F-F3F6-3D0F4AD09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65425"/>
            <a:ext cx="5181600" cy="26087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1500" b="1" dirty="0">
                <a:latin typeface="IBM Plex Sans" panose="020B0503050203000203" pitchFamily="34" charset="0"/>
              </a:rPr>
              <a:t>Business Need: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Customer requires </a:t>
            </a:r>
            <a:r>
              <a:rPr lang="en-GB" sz="1200" b="1" dirty="0">
                <a:latin typeface="IBM Plex Sans" panose="020B0503050203000203" pitchFamily="34" charset="0"/>
              </a:rPr>
              <a:t>system capacity data</a:t>
            </a:r>
            <a:r>
              <a:rPr lang="en-GB" sz="1200" dirty="0">
                <a:latin typeface="IBM Plex Sans" panose="020B0503050203000203" pitchFamily="34" charset="0"/>
              </a:rPr>
              <a:t>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Weekly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Monthly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On-demand</a:t>
            </a:r>
            <a:r>
              <a:rPr lang="en-GB" sz="1200" dirty="0">
                <a:latin typeface="IBM Plex Sans" panose="020B0503050203000203" pitchFamily="34" charset="0"/>
              </a:rPr>
              <a:t> basis</a:t>
            </a:r>
            <a:br>
              <a:rPr lang="en-GB" sz="1200" dirty="0">
                <a:latin typeface="IBM Plex Sans" panose="020B0503050203000203" pitchFamily="34" charset="0"/>
              </a:rPr>
            </a:br>
            <a:endParaRPr lang="en-GB" sz="1200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Key metrics needed: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CPU Usage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Memory Usage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Filesystem Utilization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Backup Status</a:t>
            </a:r>
          </a:p>
          <a:p>
            <a:pPr marL="285750" indent="-285750"/>
            <a:r>
              <a:rPr lang="en-GB" sz="1100" dirty="0">
                <a:latin typeface="IBM Plex Sans" panose="020B0503050203000203" pitchFamily="34" charset="0"/>
              </a:rPr>
              <a:t>Data is critical for </a:t>
            </a:r>
            <a:r>
              <a:rPr lang="en-GB" sz="1100" b="1" dirty="0">
                <a:latin typeface="IBM Plex Sans" panose="020B0503050203000203" pitchFamily="34" charset="0"/>
              </a:rPr>
              <a:t>capacity planning</a:t>
            </a:r>
            <a:r>
              <a:rPr lang="en-GB" sz="1100" dirty="0">
                <a:latin typeface="IBM Plex Sans" panose="020B0503050203000203" pitchFamily="34" charset="0"/>
              </a:rPr>
              <a:t>, </a:t>
            </a:r>
            <a:r>
              <a:rPr lang="en-GB" sz="1100" b="1" dirty="0">
                <a:latin typeface="IBM Plex Sans" panose="020B0503050203000203" pitchFamily="34" charset="0"/>
              </a:rPr>
              <a:t>health monitoring</a:t>
            </a:r>
            <a:r>
              <a:rPr lang="en-GB" sz="1100" dirty="0">
                <a:latin typeface="IBM Plex Sans" panose="020B0503050203000203" pitchFamily="34" charset="0"/>
              </a:rPr>
              <a:t>, and </a:t>
            </a:r>
            <a:r>
              <a:rPr lang="en-GB" sz="1100" b="1" dirty="0">
                <a:latin typeface="IBM Plex Sans" panose="020B0503050203000203" pitchFamily="34" charset="0"/>
              </a:rPr>
              <a:t>audit purposes</a:t>
            </a:r>
            <a:endParaRPr lang="en-GB" sz="1600" dirty="0">
              <a:latin typeface="IBM Plex Sans" panose="020B050305020300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3E815-0097-7883-F320-7B869899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65424"/>
            <a:ext cx="5181600" cy="260871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sz="1500" b="1" dirty="0">
                <a:latin typeface="IBM Plex Sans" panose="020B0503050203000203" pitchFamily="34" charset="0"/>
              </a:rPr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No centralized mechanism to manage or automate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No unified or standardized reporting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Manual 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BASIS team collects data from different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Shares reports manually with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Time-consuming and error-prone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No persistent storage or easy retrieval of older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No dashboard or self-service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Trend analysis or audits are difficult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320CD-2540-77D6-8F4E-C1860F29DC05}"/>
              </a:ext>
            </a:extLst>
          </p:cNvPr>
          <p:cNvSpPr txBox="1">
            <a:spLocks/>
          </p:cNvSpPr>
          <p:nvPr/>
        </p:nvSpPr>
        <p:spPr>
          <a:xfrm>
            <a:off x="827315" y="3446209"/>
            <a:ext cx="5181600" cy="3141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IN" sz="1400" b="1" dirty="0">
                <a:latin typeface="IBM Plex Sans" panose="020B0503050203000203" pitchFamily="34" charset="0"/>
              </a:rPr>
              <a:t>Proposed Solution Overview</a:t>
            </a:r>
            <a:endParaRPr lang="en-GB" sz="1400" b="1" dirty="0">
              <a:latin typeface="IBM Plex Sans" panose="020B050305020300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A86675-0823-07D7-9E14-4A5C5CC02100}"/>
              </a:ext>
            </a:extLst>
          </p:cNvPr>
          <p:cNvSpPr txBox="1">
            <a:spLocks/>
          </p:cNvSpPr>
          <p:nvPr/>
        </p:nvSpPr>
        <p:spPr>
          <a:xfrm>
            <a:off x="6166228" y="3472037"/>
            <a:ext cx="5181600" cy="31155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5600" b="1" dirty="0">
                <a:latin typeface="IBM Plex Sans" panose="020B0503050203000203" pitchFamily="34" charset="0"/>
              </a:rPr>
              <a:t>Phase 1 – Initial Setup (CSV-Based)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Scheduler triggers Ansible to collect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Data saved as </a:t>
            </a:r>
            <a:r>
              <a:rPr lang="en-GB" sz="4200" b="1" dirty="0">
                <a:latin typeface="IBM Plex Sans" panose="020B0503050203000203" pitchFamily="34" charset="0"/>
              </a:rPr>
              <a:t>CSV files</a:t>
            </a:r>
            <a:r>
              <a:rPr lang="en-GB" sz="4200" dirty="0">
                <a:latin typeface="IBM Plex Sans" panose="020B0503050203000203" pitchFamily="34" charset="0"/>
              </a:rPr>
              <a:t> at a shared </a:t>
            </a:r>
            <a:r>
              <a:rPr lang="en-GB" sz="4200" b="1" dirty="0">
                <a:latin typeface="IBM Plex Sans" panose="020B0503050203000203" pitchFamily="34" charset="0"/>
              </a:rPr>
              <a:t>mount point</a:t>
            </a:r>
            <a:endParaRPr lang="en-GB" sz="4200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BASIS manually downloads and shares with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b="1" dirty="0">
                <a:latin typeface="IBM Plex Sans" panose="020B0503050203000203" pitchFamily="34" charset="0"/>
              </a:rPr>
              <a:t>Challenges:</a:t>
            </a:r>
            <a:r>
              <a:rPr lang="en-GB" sz="4200" dirty="0">
                <a:latin typeface="IBM Plex Sans" panose="020B0503050203000203" pitchFamily="34" charset="0"/>
              </a:rPr>
              <a:t> Inefficient, error-prone, and time-consuming</a:t>
            </a:r>
          </a:p>
          <a:p>
            <a:pPr>
              <a:buNone/>
            </a:pPr>
            <a:r>
              <a:rPr lang="en-GB" sz="5600" b="1" dirty="0">
                <a:latin typeface="IBM Plex Sans" panose="020B0503050203000203" pitchFamily="34" charset="0"/>
              </a:rPr>
              <a:t>Phase 2 – Centralized Storage &amp; Web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Data stored in a </a:t>
            </a:r>
            <a:r>
              <a:rPr lang="en-GB" sz="4200" b="1" dirty="0">
                <a:latin typeface="IBM Plex Sans" panose="020B0503050203000203" pitchFamily="34" charset="0"/>
              </a:rPr>
              <a:t>lightweight SQLite database</a:t>
            </a:r>
            <a:endParaRPr lang="en-GB" sz="4200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Developed a </a:t>
            </a:r>
            <a:r>
              <a:rPr lang="en-GB" sz="4200" b="1" dirty="0">
                <a:latin typeface="IBM Plex Sans" panose="020B0503050203000203" pitchFamily="34" charset="0"/>
              </a:rPr>
              <a:t>Flask-based web application</a:t>
            </a:r>
            <a:r>
              <a:rPr lang="en-GB" sz="4200" dirty="0">
                <a:latin typeface="IBM Plex Sans" panose="020B0503050203000203" pitchFamily="34" charset="0"/>
              </a:rPr>
              <a:t>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Query historical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Filter by Customer/system/date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Generate downloadable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BASIS can access reports directly via </a:t>
            </a:r>
            <a:r>
              <a:rPr lang="en-GB" sz="4200" b="1" dirty="0">
                <a:latin typeface="IBM Plex Sans" panose="020B0503050203000203" pitchFamily="34" charset="0"/>
              </a:rPr>
              <a:t>web UI</a:t>
            </a:r>
            <a:endParaRPr lang="en-GB" sz="4200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BASIS effort significantly reduced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E3CF5-ED7D-AE88-E711-12F24629CB0D}"/>
              </a:ext>
            </a:extLst>
          </p:cNvPr>
          <p:cNvSpPr txBox="1"/>
          <p:nvPr/>
        </p:nvSpPr>
        <p:spPr>
          <a:xfrm>
            <a:off x="838200" y="3875664"/>
            <a:ext cx="51707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IBM Plex Sans" panose="020B0503050203000203" pitchFamily="34" charset="0"/>
              </a:rPr>
              <a:t>We designed a </a:t>
            </a:r>
            <a:r>
              <a:rPr lang="en-GB" sz="1200" b="1" dirty="0">
                <a:latin typeface="IBM Plex Sans" panose="020B0503050203000203" pitchFamily="34" charset="0"/>
              </a:rPr>
              <a:t>centralized, automated system</a:t>
            </a:r>
            <a:r>
              <a:rPr lang="en-GB" sz="1200" dirty="0">
                <a:latin typeface="IBM Plex Sans" panose="020B0503050203000203" pitchFamily="34" charset="0"/>
              </a:rPr>
              <a:t> using </a:t>
            </a:r>
            <a:r>
              <a:rPr lang="en-GB" sz="1200" b="1" dirty="0">
                <a:latin typeface="IBM Plex Sans" panose="020B0503050203000203" pitchFamily="34" charset="0"/>
              </a:rPr>
              <a:t>Ansible</a:t>
            </a:r>
            <a:r>
              <a:rPr lang="en-GB" sz="1200" dirty="0">
                <a:latin typeface="IBM Plex Sans" panose="020B0503050203000203" pitchFamily="34" charset="0"/>
              </a:rPr>
              <a:t> to collect </a:t>
            </a:r>
          </a:p>
          <a:p>
            <a:r>
              <a:rPr lang="en-GB" sz="1200" dirty="0">
                <a:latin typeface="IBM Plex Sans" panose="020B0503050203000203" pitchFamily="34" charset="0"/>
              </a:rPr>
              <a:t>system capacity data and eliminate manual overhead.</a:t>
            </a:r>
            <a:br>
              <a:rPr lang="en-GB" sz="1200" dirty="0">
                <a:latin typeface="IBM Plex Sans" panose="020B0503050203000203" pitchFamily="34" charset="0"/>
              </a:rPr>
            </a:br>
            <a:endParaRPr lang="en-GB" sz="1200" dirty="0">
              <a:latin typeface="IBM Plex Sans" panose="020B0503050203000203" pitchFamily="34" charset="0"/>
            </a:endParaRPr>
          </a:p>
          <a:p>
            <a:pPr>
              <a:buNone/>
            </a:pPr>
            <a:r>
              <a:rPr lang="en-GB" sz="1200" b="1" dirty="0">
                <a:latin typeface="IBM Plex Sans" panose="020B0503050203000203" pitchFamily="34" charset="0"/>
              </a:rPr>
              <a:t>Core Features</a:t>
            </a:r>
            <a:r>
              <a:rPr lang="en-GB" sz="1200" dirty="0">
                <a:latin typeface="IBM Plex Sans" panose="020B0503050203000203" pitchFamily="34" charset="0"/>
              </a:rPr>
              <a:t>:</a:t>
            </a:r>
          </a:p>
          <a:p>
            <a:r>
              <a:rPr lang="en-GB" sz="1200" b="1" dirty="0">
                <a:latin typeface="IBM Plex Sans" panose="020B0503050203000203" pitchFamily="34" charset="0"/>
              </a:rPr>
              <a:t>Ansible Playbooks</a:t>
            </a:r>
            <a:r>
              <a:rPr lang="en-GB" sz="1200" dirty="0">
                <a:latin typeface="IBM Plex Sans" panose="020B0503050203000203" pitchFamily="34" charset="0"/>
              </a:rPr>
              <a:t> fetch: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CPU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Memory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Filesystem utilization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Backup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Output stored in structured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Scheduler triggers data collection periodically</a:t>
            </a:r>
            <a:br>
              <a:rPr lang="en-GB" sz="1200" dirty="0">
                <a:latin typeface="IBM Plex Sans" panose="020B0503050203000203" pitchFamily="34" charset="0"/>
              </a:rPr>
            </a:br>
            <a:endParaRPr lang="en-IN" sz="1200" dirty="0">
              <a:latin typeface="IBM Plex Sans" panose="020B050305020300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FA0E3-0ED3-C8B0-D193-DAE8957BFD82}"/>
              </a:ext>
            </a:extLst>
          </p:cNvPr>
          <p:cNvSpPr txBox="1"/>
          <p:nvPr/>
        </p:nvSpPr>
        <p:spPr>
          <a:xfrm>
            <a:off x="5845629" y="3176117"/>
            <a:ext cx="464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🤖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CE0A2-52AB-9BA5-2B23-158110D96305}"/>
              </a:ext>
            </a:extLst>
          </p:cNvPr>
          <p:cNvSpPr txBox="1"/>
          <p:nvPr/>
        </p:nvSpPr>
        <p:spPr>
          <a:xfrm>
            <a:off x="469313" y="579819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4C8A12-A629-8313-37CE-AF2BC55C4823}"/>
              </a:ext>
            </a:extLst>
          </p:cNvPr>
          <p:cNvSpPr txBox="1"/>
          <p:nvPr/>
        </p:nvSpPr>
        <p:spPr>
          <a:xfrm>
            <a:off x="11217553" y="3320849"/>
            <a:ext cx="464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A4E56C-D6AC-DFC0-1660-8F2F35DA96BF}"/>
              </a:ext>
            </a:extLst>
          </p:cNvPr>
          <p:cNvSpPr txBox="1"/>
          <p:nvPr/>
        </p:nvSpPr>
        <p:spPr>
          <a:xfrm>
            <a:off x="11244417" y="589651"/>
            <a:ext cx="464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2ADF02-85D1-EC28-5350-A58F12918022}"/>
              </a:ext>
            </a:extLst>
          </p:cNvPr>
          <p:cNvSpPr txBox="1"/>
          <p:nvPr/>
        </p:nvSpPr>
        <p:spPr>
          <a:xfrm>
            <a:off x="473353" y="3379414"/>
            <a:ext cx="39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📊</a:t>
            </a:r>
          </a:p>
        </p:txBody>
      </p:sp>
    </p:spTree>
    <p:extLst>
      <p:ext uri="{BB962C8B-B14F-4D97-AF65-F5344CB8AC3E}">
        <p14:creationId xmlns:p14="http://schemas.microsoft.com/office/powerpoint/2010/main" val="21644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3DD8D5-DB39-35DC-3173-6CF919AE6C5A}"/>
              </a:ext>
            </a:extLst>
          </p:cNvPr>
          <p:cNvSpPr/>
          <p:nvPr/>
        </p:nvSpPr>
        <p:spPr>
          <a:xfrm>
            <a:off x="117985" y="2710755"/>
            <a:ext cx="2369574" cy="2654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dirty="0"/>
              <a:t>🤖 </a:t>
            </a:r>
            <a:r>
              <a:rPr lang="en-IN" sz="1000" dirty="0">
                <a:latin typeface="IBM Plex Sans" panose="020B0503050203000203" pitchFamily="34" charset="0"/>
              </a:rPr>
              <a:t>Pre-activities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069ECD-EE1C-EEC2-7EBA-2E0EBD4357B0}"/>
              </a:ext>
            </a:extLst>
          </p:cNvPr>
          <p:cNvSpPr/>
          <p:nvPr/>
        </p:nvSpPr>
        <p:spPr>
          <a:xfrm>
            <a:off x="304799" y="2976226"/>
            <a:ext cx="3372466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Take backup of STRUST from GUI and 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Export user master for 000 client and release TR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Export DB tables recommended by BASIS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Export DB tables for technical T-codes</a:t>
            </a:r>
          </a:p>
          <a:p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9FE876-EE62-1AB9-B99D-F7A7FAB33779}"/>
              </a:ext>
            </a:extLst>
          </p:cNvPr>
          <p:cNvSpPr/>
          <p:nvPr/>
        </p:nvSpPr>
        <p:spPr>
          <a:xfrm>
            <a:off x="4124633" y="2813992"/>
            <a:ext cx="2369574" cy="2654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dirty="0"/>
              <a:t>🤖 </a:t>
            </a:r>
            <a:r>
              <a:rPr lang="en-IN" sz="1000" dirty="0">
                <a:solidFill>
                  <a:schemeClr val="dk1"/>
                </a:solidFill>
                <a:latin typeface="IBM Plex Sans" panose="020B0503050203000203" pitchFamily="34" charset="0"/>
              </a:rPr>
              <a:t>Downtime-activities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78028-8473-DC21-9FB3-8B40A369D465}"/>
              </a:ext>
            </a:extLst>
          </p:cNvPr>
          <p:cNvSpPr/>
          <p:nvPr/>
        </p:nvSpPr>
        <p:spPr>
          <a:xfrm>
            <a:off x="4331111" y="3079463"/>
            <a:ext cx="3372466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Stop SAP Application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Backup the sec directory: /</a:t>
            </a:r>
            <a:r>
              <a:rPr lang="en-IN" sz="1000" dirty="0" err="1">
                <a:solidFill>
                  <a:schemeClr val="tx1"/>
                </a:solidFill>
                <a:latin typeface="IBM Plex Sans" panose="020B0503050203000203" pitchFamily="34" charset="0"/>
              </a:rPr>
              <a:t>usr</a:t>
            </a: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/sap/&lt;SID&gt;/sys/sec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Restore Source tenant DB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Validate DB restore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A1AC0C-C92D-FFAE-EE59-76CEBC1AAF4A}"/>
              </a:ext>
            </a:extLst>
          </p:cNvPr>
          <p:cNvSpPr/>
          <p:nvPr/>
        </p:nvSpPr>
        <p:spPr>
          <a:xfrm>
            <a:off x="8214855" y="2782033"/>
            <a:ext cx="2369574" cy="2654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dirty="0"/>
              <a:t>🤖 </a:t>
            </a:r>
            <a:r>
              <a:rPr lang="en-IN" sz="1000" dirty="0">
                <a:solidFill>
                  <a:schemeClr val="dk1"/>
                </a:solidFill>
                <a:latin typeface="IBM Plex Sans" panose="020B0503050203000203" pitchFamily="34" charset="0"/>
              </a:rPr>
              <a:t>Post-activities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D92703-788B-5C37-2777-9E86477B9B5A}"/>
              </a:ext>
            </a:extLst>
          </p:cNvPr>
          <p:cNvSpPr/>
          <p:nvPr/>
        </p:nvSpPr>
        <p:spPr>
          <a:xfrm>
            <a:off x="8411496" y="3047504"/>
            <a:ext cx="3372466" cy="32942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Truncate tables as recommended by BASIS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Import license and SCOT settings</a:t>
            </a: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Update DEFAULT &amp; Instance Profile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Delete SAP* User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Start SAP application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 Suspend &amp; Cancel all JOBs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Import tables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Client conversions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Delete obsolete SDCCN sessions and Create new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Update parameter - background work processes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Restart SAP application </a:t>
            </a:r>
          </a:p>
          <a:p>
            <a:endParaRPr lang="en-IN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2C50AF-E075-0BCA-BB6F-57CDC8285824}"/>
              </a:ext>
            </a:extLst>
          </p:cNvPr>
          <p:cNvCxnSpPr>
            <a:cxnSpLocks/>
          </p:cNvCxnSpPr>
          <p:nvPr/>
        </p:nvCxnSpPr>
        <p:spPr>
          <a:xfrm>
            <a:off x="3708691" y="3688001"/>
            <a:ext cx="605744" cy="331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805D00-EE90-8D25-4189-E7FC9961DE84}"/>
              </a:ext>
            </a:extLst>
          </p:cNvPr>
          <p:cNvSpPr txBox="1"/>
          <p:nvPr/>
        </p:nvSpPr>
        <p:spPr>
          <a:xfrm>
            <a:off x="304798" y="490749"/>
            <a:ext cx="5633885" cy="13542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IBM Plex Sans" panose="020B0503050203000203" pitchFamily="34" charset="0"/>
              </a:rPr>
              <a:t>❓ </a:t>
            </a:r>
            <a:r>
              <a:rPr lang="en-GB" sz="1200" b="1" dirty="0">
                <a:latin typeface="IBM Plex Sans" panose="020B0503050203000203" pitchFamily="34" charset="0"/>
              </a:rPr>
              <a:t>Why – Purpose of System Refresh</a:t>
            </a:r>
            <a:endParaRPr lang="en-IN" sz="1200" dirty="0">
              <a:latin typeface="IBM Plex Sans" panose="020B0503050203000203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IBM Plex Sans" panose="020B050305020300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latin typeface="IBM Plex Sans" panose="020B0503050203000203" pitchFamily="34" charset="0"/>
              </a:rPr>
              <a:t>System Refresh in S/4HANA is a </a:t>
            </a:r>
            <a:r>
              <a:rPr lang="en-GB" sz="1200" b="1" dirty="0">
                <a:latin typeface="IBM Plex Sans" panose="020B0503050203000203" pitchFamily="34" charset="0"/>
              </a:rPr>
              <a:t>periodic or on-demand process</a:t>
            </a:r>
            <a:r>
              <a:rPr lang="en-GB" sz="1200" dirty="0">
                <a:latin typeface="IBM Plex Sans" panose="020B0503050203000203" pitchFamily="34" charset="0"/>
              </a:rPr>
              <a:t> where a </a:t>
            </a:r>
            <a:r>
              <a:rPr lang="en-GB" sz="1200" b="1" dirty="0">
                <a:latin typeface="IBM Plex Sans" panose="020B0503050203000203" pitchFamily="34" charset="0"/>
              </a:rPr>
              <a:t>non-production system (e.g., QA, Dev, Sandbox)</a:t>
            </a:r>
            <a:r>
              <a:rPr lang="en-GB" sz="1200" dirty="0">
                <a:latin typeface="IBM Plex Sans" panose="020B0503050203000203" pitchFamily="34" charset="0"/>
              </a:rPr>
              <a:t> is updated with a </a:t>
            </a:r>
            <a:r>
              <a:rPr lang="en-GB" sz="1200" b="1" dirty="0">
                <a:latin typeface="IBM Plex Sans" panose="020B0503050203000203" pitchFamily="34" charset="0"/>
              </a:rPr>
              <a:t>copy of the latest production data</a:t>
            </a:r>
            <a:r>
              <a:rPr lang="en-GB" sz="1200" dirty="0">
                <a:latin typeface="IBM Plex Sans" panose="020B0503050203000203" pitchFamily="34" charset="0"/>
              </a:rPr>
              <a:t> to ensure consistency, accuracy, and alignment for testing, training, and development</a:t>
            </a:r>
            <a:endParaRPr lang="en-IN" sz="12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83768C-6B33-3611-628B-8BC8D75A0888}"/>
              </a:ext>
            </a:extLst>
          </p:cNvPr>
          <p:cNvSpPr txBox="1"/>
          <p:nvPr/>
        </p:nvSpPr>
        <p:spPr>
          <a:xfrm>
            <a:off x="206477" y="2262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IBM Plex Sans" panose="020B0503050203000203" pitchFamily="34" charset="0"/>
              </a:rPr>
              <a:t>⚙️ </a:t>
            </a:r>
            <a:r>
              <a:rPr lang="en-GB" sz="1400" b="1" dirty="0">
                <a:latin typeface="IBM Plex Sans" panose="020B0503050203000203" pitchFamily="34" charset="0"/>
              </a:rPr>
              <a:t>How – System Refresh Process</a:t>
            </a:r>
            <a:endParaRPr lang="en-IN" sz="1400" dirty="0">
              <a:latin typeface="IBM Plex Sans" panose="020B050305020300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E20D3E-70EE-71B3-66A9-891B2DA6EA94}"/>
              </a:ext>
            </a:extLst>
          </p:cNvPr>
          <p:cNvSpPr/>
          <p:nvPr/>
        </p:nvSpPr>
        <p:spPr>
          <a:xfrm>
            <a:off x="0" y="22244"/>
            <a:ext cx="12200024" cy="335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IBM Plex Sans" panose="020B0503050203000203" pitchFamily="34" charset="0"/>
              </a:rPr>
              <a:t>🧩 Ansible-Based Automation for S/4HANA System Refresh</a:t>
            </a:r>
            <a:endParaRPr lang="en-IN" dirty="0">
              <a:latin typeface="IBM Plex Sans" panose="020B050305020300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FAC44E-179B-D024-27FE-1FBD2367F768}"/>
              </a:ext>
            </a:extLst>
          </p:cNvPr>
          <p:cNvSpPr txBox="1"/>
          <p:nvPr/>
        </p:nvSpPr>
        <p:spPr>
          <a:xfrm>
            <a:off x="6400800" y="490748"/>
            <a:ext cx="5383162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IBM Plex Sans" panose="020B0503050203000203" pitchFamily="34" charset="0"/>
              </a:rPr>
              <a:t>🎯 </a:t>
            </a:r>
            <a:r>
              <a:rPr lang="en-GB" sz="1200" b="1" dirty="0">
                <a:latin typeface="IBM Plex Sans" panose="020B0503050203000203" pitchFamily="34" charset="0"/>
              </a:rPr>
              <a:t>Challenges Without Automation</a:t>
            </a:r>
          </a:p>
          <a:p>
            <a:pPr>
              <a:spcAft>
                <a:spcPts val="600"/>
              </a:spcAft>
            </a:pPr>
            <a:endParaRPr lang="en-GB" sz="1200" dirty="0">
              <a:latin typeface="IBM Plex Sans" panose="020B050305020300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dirty="0"/>
              <a:t>📉 </a:t>
            </a:r>
            <a:r>
              <a:rPr lang="en-GB" sz="1200" dirty="0">
                <a:latin typeface="IBM Plex Sans" panose="020B0503050203000203" pitchFamily="34" charset="0"/>
              </a:rPr>
              <a:t>Lack of Consistency &amp; Standardization</a:t>
            </a:r>
          </a:p>
          <a:p>
            <a:pPr>
              <a:spcAft>
                <a:spcPts val="600"/>
              </a:spcAft>
            </a:pPr>
            <a:r>
              <a:rPr lang="en-IN" sz="1200" dirty="0"/>
              <a:t>❌ </a:t>
            </a:r>
            <a:r>
              <a:rPr lang="en-IN" sz="1200" dirty="0">
                <a:latin typeface="IBM Plex Sans" panose="020B0503050203000203" pitchFamily="34" charset="0"/>
              </a:rPr>
              <a:t>Error-Prone Operations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🔄 Not Scalable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48912A4-3877-688A-B6AE-5AF4E070B8CA}"/>
              </a:ext>
            </a:extLst>
          </p:cNvPr>
          <p:cNvCxnSpPr>
            <a:cxnSpLocks/>
          </p:cNvCxnSpPr>
          <p:nvPr/>
        </p:nvCxnSpPr>
        <p:spPr>
          <a:xfrm>
            <a:off x="7754664" y="4363149"/>
            <a:ext cx="605744" cy="331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4DEE54-797B-A86B-5AA1-5B9E26E46810}"/>
              </a:ext>
            </a:extLst>
          </p:cNvPr>
          <p:cNvSpPr txBox="1"/>
          <p:nvPr/>
        </p:nvSpPr>
        <p:spPr>
          <a:xfrm>
            <a:off x="3778038" y="3379779"/>
            <a:ext cx="60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👍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018DCC-15FF-E2FB-7BB7-2DDE515385F6}"/>
              </a:ext>
            </a:extLst>
          </p:cNvPr>
          <p:cNvSpPr txBox="1"/>
          <p:nvPr/>
        </p:nvSpPr>
        <p:spPr>
          <a:xfrm>
            <a:off x="7804349" y="4045748"/>
            <a:ext cx="60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34914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13939</TotalTime>
  <Words>500</Words>
  <Application>Microsoft Office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IBM Plex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Zubair</dc:creator>
  <cp:lastModifiedBy>Mohammad Zubair</cp:lastModifiedBy>
  <cp:revision>29</cp:revision>
  <dcterms:created xsi:type="dcterms:W3CDTF">2025-03-10T15:40:16Z</dcterms:created>
  <dcterms:modified xsi:type="dcterms:W3CDTF">2025-07-03T19:43:28Z</dcterms:modified>
</cp:coreProperties>
</file>