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270D-3EF3-97E5-71EB-68A791B0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17AA4-DA69-CE8A-CCE8-E6F78985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8F95-71A6-6824-3CAE-012698B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A4BF-6ECF-D823-0E39-61FB67FA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A498-19B1-512E-F13B-1E9BFBA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5DD6-6AE9-E52D-3549-E1F91A23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9AEB2-C6BD-5DFF-172C-00A03E06B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DC0B-2AA3-73B9-7E97-CF616E5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0B9E-D97E-EE0E-9F79-6CEEE2E3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0B51-CFCA-CEAF-610B-4D7DC5E4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66575-9F7E-5541-A5FD-13E65054E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4D3B3-B3C4-8D17-D0BE-AAD83BD1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139D-562C-E818-CF2F-E113D0CC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C28D-1319-D92B-28DD-62243C2B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E8BD-9D28-04AB-7283-0E9B6DA7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7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8F33-142B-33A6-1C30-5C86A23E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9F9D-DEE3-2FEF-B29F-FB781ECB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34EA-5157-83CB-03EE-38FE78F5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7FF0-1E67-55A4-E514-3FC81891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18EB-198F-488A-5B58-7605E6DE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6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094A-8C50-FF5D-BB54-24EFC994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C9D24-F42C-6670-2591-42F53818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06B2-D6D7-3DEA-7DD2-EDC14430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D197-DCD8-F2B0-4D5F-04B2D584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B49C-FE4E-87AF-5B9F-FAED0BD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D602-F85A-122F-F7FE-9A8460D2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3730-5331-CF57-C8B1-40CD84180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8541-1B16-00B0-B623-B3679334C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0F75-219F-8953-28CC-714BFA0B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6D46-ED57-E558-B4C8-3F58855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8B00-33B6-D412-38EB-CCAAEE8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F67A-ECEB-BA3A-337D-8F296F24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37AAE-32F0-85C8-79B2-E691F6BF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DA524-4AAB-144A-566F-1F310304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194B1-149A-83CE-729C-7674C3079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D7660-E154-B9B5-1819-A4580587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FE204-6F1D-82BC-A77D-76F9304B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B771-A968-3F29-2CC9-41454BF9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EA6BE-BFDD-FDC9-FD53-D3C2BE8F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D9C-F4DD-FC5E-0FFE-B7B467F4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B55A0-C86B-131F-3AAC-F85F840F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DF502-8474-D3D9-7E5E-BCCB2EE2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5B6E7-BF38-BDBB-9680-9C583C38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F61F3-C777-ABA3-C0CE-35052ED9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210E-871A-5E73-7FA1-DF8A943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C918E-A34A-3A6D-06F7-A0AE2BD0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1DEA-2B30-4FCB-10D9-846F5D68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1F1-4CB9-77CB-7C5B-92F2B8B9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0D736-A0F0-7DEC-F563-4958BB72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013D-E4B7-7148-BBBD-01245600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2C27-F7AB-B4AB-1BB1-BD07D1AF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9AFC9-D308-61BE-237A-9BB891B0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1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ABF-6C93-E404-5DE6-4E651FD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2A972-4A22-9275-D271-F8E5066FC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7BC2F-DE7D-8ABC-4E57-F8847BAC6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745D-93BC-63CA-C9CE-D407504A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8A3E-739E-2668-953A-6D67152A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890E-B0F6-D84D-28C9-59E907D6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3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A70C6-AEFF-8E24-E5D8-DEC62B6D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319F-1771-4BC7-C1BD-1535BF19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744A-F85A-FD31-3D50-F814F2D3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29CE-07AD-4C45-BDDD-751EF8245E18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BC55-2956-1569-70EC-A9D0A0FB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DFB4-01AD-AD6B-612C-71106A5B0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647F6-1B36-41F9-BE43-842D96FD2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27165-24C5-C355-7C61-409788968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7141F32-926E-3219-CD28-4F67BD2CEB0F}"/>
              </a:ext>
            </a:extLst>
          </p:cNvPr>
          <p:cNvSpPr/>
          <p:nvPr/>
        </p:nvSpPr>
        <p:spPr>
          <a:xfrm>
            <a:off x="-8024" y="-740"/>
            <a:ext cx="12200024" cy="335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IBM Plex Sans" panose="020B0503050203000203" pitchFamily="34" charset="0"/>
              </a:rPr>
              <a:t>🧩 Ansible-Based Automation for System Capacity Reporting</a:t>
            </a:r>
            <a:endParaRPr lang="en-IN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EA49-90C8-D91F-F3F6-3D0F4AD09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65425"/>
            <a:ext cx="5181600" cy="2608719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1500" b="1" dirty="0">
                <a:latin typeface="IBM Plex Sans" panose="020B0503050203000203" pitchFamily="34" charset="0"/>
              </a:rPr>
              <a:t>Business Need: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Customer requires </a:t>
            </a:r>
            <a:r>
              <a:rPr lang="en-GB" sz="1200" b="1" dirty="0">
                <a:latin typeface="IBM Plex Sans" panose="020B0503050203000203" pitchFamily="34" charset="0"/>
              </a:rPr>
              <a:t>system capacity data</a:t>
            </a:r>
            <a:r>
              <a:rPr lang="en-GB" sz="1200" dirty="0">
                <a:latin typeface="IBM Plex Sans" panose="020B0503050203000203" pitchFamily="34" charset="0"/>
              </a:rPr>
              <a:t>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Weekly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Monthly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On-demand</a:t>
            </a:r>
            <a:r>
              <a:rPr lang="en-GB" sz="1200" dirty="0">
                <a:latin typeface="IBM Plex Sans" panose="020B0503050203000203" pitchFamily="34" charset="0"/>
              </a:rPr>
              <a:t> basis</a:t>
            </a:r>
            <a:br>
              <a:rPr lang="en-GB" sz="1200" dirty="0">
                <a:latin typeface="IBM Plex Sans" panose="020B0503050203000203" pitchFamily="34" charset="0"/>
              </a:rPr>
            </a:br>
            <a:endParaRPr lang="en-GB" sz="1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Key metrics needed: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CPU Usage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Memory Usage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Filesystem Utilization</a:t>
            </a:r>
            <a:endParaRPr lang="en-GB" sz="1200" dirty="0">
              <a:latin typeface="IBM Plex Sans" panose="020B050305020300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IBM Plex Sans" panose="020B0503050203000203" pitchFamily="34" charset="0"/>
              </a:rPr>
              <a:t>Backup Status</a:t>
            </a:r>
          </a:p>
          <a:p>
            <a:pPr marL="285750" indent="-285750"/>
            <a:r>
              <a:rPr lang="en-GB" sz="1100" dirty="0">
                <a:latin typeface="IBM Plex Sans" panose="020B0503050203000203" pitchFamily="34" charset="0"/>
              </a:rPr>
              <a:t>Data is critical for </a:t>
            </a:r>
            <a:r>
              <a:rPr lang="en-GB" sz="1100" b="1" dirty="0">
                <a:latin typeface="IBM Plex Sans" panose="020B0503050203000203" pitchFamily="34" charset="0"/>
              </a:rPr>
              <a:t>capacity planning</a:t>
            </a:r>
            <a:r>
              <a:rPr lang="en-GB" sz="1100" dirty="0">
                <a:latin typeface="IBM Plex Sans" panose="020B0503050203000203" pitchFamily="34" charset="0"/>
              </a:rPr>
              <a:t>, </a:t>
            </a:r>
            <a:r>
              <a:rPr lang="en-GB" sz="1100" b="1" dirty="0">
                <a:latin typeface="IBM Plex Sans" panose="020B0503050203000203" pitchFamily="34" charset="0"/>
              </a:rPr>
              <a:t>health monitoring</a:t>
            </a:r>
            <a:r>
              <a:rPr lang="en-GB" sz="1100" dirty="0">
                <a:latin typeface="IBM Plex Sans" panose="020B0503050203000203" pitchFamily="34" charset="0"/>
              </a:rPr>
              <a:t>, and </a:t>
            </a:r>
            <a:r>
              <a:rPr lang="en-GB" sz="1100" b="1" dirty="0">
                <a:latin typeface="IBM Plex Sans" panose="020B0503050203000203" pitchFamily="34" charset="0"/>
              </a:rPr>
              <a:t>audit purposes</a:t>
            </a:r>
            <a:endParaRPr lang="en-GB" sz="1600" dirty="0">
              <a:latin typeface="IBM Plex Sans" panose="020B050305020300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3E815-0097-7883-F320-7B869899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65425"/>
            <a:ext cx="5181600" cy="252022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sz="1500" b="1" dirty="0">
                <a:latin typeface="IBM Plex Sans" panose="020B0503050203000203" pitchFamily="34" charset="0"/>
              </a:rPr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centralized mechanism to manage or automate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unified or standardized reporting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Manual 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BASIS team collects data from different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Shares reports manually with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Time-consuming and error-prone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persistent storage or easy retrieval of older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No dashboard or self-service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Trend analysis or audits are difficult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320CD-2540-77D6-8F4E-C1860F29DC05}"/>
              </a:ext>
            </a:extLst>
          </p:cNvPr>
          <p:cNvSpPr txBox="1">
            <a:spLocks/>
          </p:cNvSpPr>
          <p:nvPr/>
        </p:nvSpPr>
        <p:spPr>
          <a:xfrm>
            <a:off x="827315" y="3446209"/>
            <a:ext cx="5181600" cy="31414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IN" sz="1400" b="1" dirty="0">
                <a:latin typeface="IBM Plex Sans" panose="020B0503050203000203" pitchFamily="34" charset="0"/>
              </a:rPr>
              <a:t>Proposed Solution Overview</a:t>
            </a:r>
            <a:endParaRPr lang="en-GB" sz="1400" b="1" dirty="0">
              <a:latin typeface="IBM Plex Sans" panose="020B050305020300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A86675-0823-07D7-9E14-4A5C5CC02100}"/>
              </a:ext>
            </a:extLst>
          </p:cNvPr>
          <p:cNvSpPr txBox="1">
            <a:spLocks/>
          </p:cNvSpPr>
          <p:nvPr/>
        </p:nvSpPr>
        <p:spPr>
          <a:xfrm>
            <a:off x="6166228" y="3472037"/>
            <a:ext cx="5181600" cy="31155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5600" b="1" dirty="0">
                <a:latin typeface="IBM Plex Sans" panose="020B0503050203000203" pitchFamily="34" charset="0"/>
              </a:rPr>
              <a:t>Phase 1 – Initial Setup (CSV-Based)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Scheduler triggers Ansible to collect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Data saved as </a:t>
            </a:r>
            <a:r>
              <a:rPr lang="en-GB" sz="4200" b="1" dirty="0">
                <a:latin typeface="IBM Plex Sans" panose="020B0503050203000203" pitchFamily="34" charset="0"/>
              </a:rPr>
              <a:t>CSV files</a:t>
            </a:r>
            <a:r>
              <a:rPr lang="en-GB" sz="4200" dirty="0">
                <a:latin typeface="IBM Plex Sans" panose="020B0503050203000203" pitchFamily="34" charset="0"/>
              </a:rPr>
              <a:t> at a shared </a:t>
            </a:r>
            <a:r>
              <a:rPr lang="en-GB" sz="4200" b="1" dirty="0">
                <a:latin typeface="IBM Plex Sans" panose="020B0503050203000203" pitchFamily="34" charset="0"/>
              </a:rPr>
              <a:t>mount point</a:t>
            </a:r>
            <a:endParaRPr lang="en-GB" sz="4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BASIS manually downloads and shares with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b="1" dirty="0">
                <a:latin typeface="IBM Plex Sans" panose="020B0503050203000203" pitchFamily="34" charset="0"/>
              </a:rPr>
              <a:t>Challenges:</a:t>
            </a:r>
            <a:r>
              <a:rPr lang="en-GB" sz="4200" dirty="0">
                <a:latin typeface="IBM Plex Sans" panose="020B0503050203000203" pitchFamily="34" charset="0"/>
              </a:rPr>
              <a:t> Inefficient, error-prone, and time-consuming</a:t>
            </a:r>
          </a:p>
          <a:p>
            <a:pPr>
              <a:buNone/>
            </a:pPr>
            <a:r>
              <a:rPr lang="en-GB" sz="5600" b="1" dirty="0">
                <a:latin typeface="IBM Plex Sans" panose="020B0503050203000203" pitchFamily="34" charset="0"/>
              </a:rPr>
              <a:t>Phase 2 – Centralized Storage &amp; Web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Data stored in a </a:t>
            </a:r>
            <a:r>
              <a:rPr lang="en-GB" sz="4200" b="1" dirty="0">
                <a:latin typeface="IBM Plex Sans" panose="020B0503050203000203" pitchFamily="34" charset="0"/>
              </a:rPr>
              <a:t>lightweight SQLite database</a:t>
            </a:r>
            <a:endParaRPr lang="en-GB" sz="4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Developed a </a:t>
            </a:r>
            <a:r>
              <a:rPr lang="en-GB" sz="4200" b="1" dirty="0">
                <a:latin typeface="IBM Plex Sans" panose="020B0503050203000203" pitchFamily="34" charset="0"/>
              </a:rPr>
              <a:t>Flask-based web application</a:t>
            </a:r>
            <a:r>
              <a:rPr lang="en-GB" sz="4200" dirty="0">
                <a:latin typeface="IBM Plex Sans" panose="020B0503050203000203" pitchFamily="34" charset="0"/>
              </a:rPr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Query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Filter by Customer/system/date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Generate downloadable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BASIS can access reports directly via </a:t>
            </a:r>
            <a:r>
              <a:rPr lang="en-GB" sz="4200" b="1" dirty="0">
                <a:latin typeface="IBM Plex Sans" panose="020B0503050203000203" pitchFamily="34" charset="0"/>
              </a:rPr>
              <a:t>web UI</a:t>
            </a:r>
            <a:endParaRPr lang="en-GB" sz="4200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200" dirty="0">
                <a:latin typeface="IBM Plex Sans" panose="020B0503050203000203" pitchFamily="34" charset="0"/>
              </a:rPr>
              <a:t>BASIS effort significantly reduced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E3CF5-ED7D-AE88-E711-12F24629CB0D}"/>
              </a:ext>
            </a:extLst>
          </p:cNvPr>
          <p:cNvSpPr txBox="1"/>
          <p:nvPr/>
        </p:nvSpPr>
        <p:spPr>
          <a:xfrm>
            <a:off x="838200" y="3875664"/>
            <a:ext cx="51707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IBM Plex Sans" panose="020B0503050203000203" pitchFamily="34" charset="0"/>
              </a:rPr>
              <a:t>We designed a </a:t>
            </a:r>
            <a:r>
              <a:rPr lang="en-GB" sz="1200" b="1" dirty="0">
                <a:latin typeface="IBM Plex Sans" panose="020B0503050203000203" pitchFamily="34" charset="0"/>
              </a:rPr>
              <a:t>centralized, automated system</a:t>
            </a:r>
            <a:r>
              <a:rPr lang="en-GB" sz="1200" dirty="0">
                <a:latin typeface="IBM Plex Sans" panose="020B0503050203000203" pitchFamily="34" charset="0"/>
              </a:rPr>
              <a:t> using </a:t>
            </a:r>
            <a:r>
              <a:rPr lang="en-GB" sz="1200" b="1" dirty="0">
                <a:latin typeface="IBM Plex Sans" panose="020B0503050203000203" pitchFamily="34" charset="0"/>
              </a:rPr>
              <a:t>Ansible</a:t>
            </a:r>
            <a:r>
              <a:rPr lang="en-GB" sz="1200" dirty="0">
                <a:latin typeface="IBM Plex Sans" panose="020B0503050203000203" pitchFamily="34" charset="0"/>
              </a:rPr>
              <a:t> to collect </a:t>
            </a:r>
          </a:p>
          <a:p>
            <a:r>
              <a:rPr lang="en-GB" sz="1200" dirty="0">
                <a:latin typeface="IBM Plex Sans" panose="020B0503050203000203" pitchFamily="34" charset="0"/>
              </a:rPr>
              <a:t>system capacity data and eliminate manual overhead.</a:t>
            </a:r>
            <a:br>
              <a:rPr lang="en-GB" sz="1200" dirty="0">
                <a:latin typeface="IBM Plex Sans" panose="020B0503050203000203" pitchFamily="34" charset="0"/>
              </a:rPr>
            </a:br>
            <a:endParaRPr lang="en-GB" sz="1200" dirty="0">
              <a:latin typeface="IBM Plex Sans" panose="020B0503050203000203" pitchFamily="34" charset="0"/>
            </a:endParaRPr>
          </a:p>
          <a:p>
            <a:pPr>
              <a:buNone/>
            </a:pPr>
            <a:r>
              <a:rPr lang="en-GB" sz="1200" b="1" dirty="0">
                <a:latin typeface="IBM Plex Sans" panose="020B0503050203000203" pitchFamily="34" charset="0"/>
              </a:rPr>
              <a:t>Core Features</a:t>
            </a:r>
            <a:r>
              <a:rPr lang="en-GB" sz="1200" dirty="0">
                <a:latin typeface="IBM Plex Sans" panose="020B0503050203000203" pitchFamily="34" charset="0"/>
              </a:rPr>
              <a:t>:</a:t>
            </a:r>
          </a:p>
          <a:p>
            <a:r>
              <a:rPr lang="en-GB" sz="1200" b="1" dirty="0">
                <a:latin typeface="IBM Plex Sans" panose="020B0503050203000203" pitchFamily="34" charset="0"/>
              </a:rPr>
              <a:t>Ansible Playbooks</a:t>
            </a:r>
            <a:r>
              <a:rPr lang="en-GB" sz="1200" dirty="0">
                <a:latin typeface="IBM Plex Sans" panose="020B0503050203000203" pitchFamily="34" charset="0"/>
              </a:rPr>
              <a:t> fetch: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CPU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Memory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Filesystem utilization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Backup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Output stored in structured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IBM Plex Sans" panose="020B0503050203000203" pitchFamily="34" charset="0"/>
              </a:rPr>
              <a:t>Scheduler triggers data collection periodically</a:t>
            </a:r>
            <a:br>
              <a:rPr lang="en-GB" sz="1200" dirty="0">
                <a:latin typeface="IBM Plex Sans" panose="020B0503050203000203" pitchFamily="34" charset="0"/>
              </a:rPr>
            </a:br>
            <a:endParaRPr lang="en-IN" sz="12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3DD8D5-DB39-35DC-3173-6CF919AE6C5A}"/>
              </a:ext>
            </a:extLst>
          </p:cNvPr>
          <p:cNvSpPr/>
          <p:nvPr/>
        </p:nvSpPr>
        <p:spPr>
          <a:xfrm>
            <a:off x="304799" y="855407"/>
            <a:ext cx="2369574" cy="265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IBM Plex Sans" panose="020B0503050203000203" pitchFamily="34" charset="0"/>
              </a:rPr>
              <a:t>Pre-tasks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069ECD-EE1C-EEC2-7EBA-2E0EBD4357B0}"/>
              </a:ext>
            </a:extLst>
          </p:cNvPr>
          <p:cNvSpPr/>
          <p:nvPr/>
        </p:nvSpPr>
        <p:spPr>
          <a:xfrm>
            <a:off x="304799" y="1120878"/>
            <a:ext cx="3372466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000" dirty="0">
              <a:latin typeface="IBM Plex Sans" panose="020B0503050203000203" pitchFamily="34" charset="0"/>
            </a:endParaRPr>
          </a:p>
          <a:p>
            <a:r>
              <a:rPr lang="en-IN" sz="1000" dirty="0">
                <a:latin typeface="IBM Plex Sans" panose="020B0503050203000203" pitchFamily="34" charset="0"/>
              </a:rPr>
              <a:t>📌 Take backup of STRUST from GUI and OS</a:t>
            </a:r>
          </a:p>
          <a:p>
            <a:endParaRPr lang="en-IN" sz="1000" dirty="0">
              <a:latin typeface="IBM Plex Sans" panose="020B0503050203000203" pitchFamily="34" charset="0"/>
            </a:endParaRPr>
          </a:p>
          <a:p>
            <a:r>
              <a:rPr lang="en-IN" sz="1000" dirty="0">
                <a:latin typeface="IBM Plex Sans" panose="020B0503050203000203" pitchFamily="34" charset="0"/>
              </a:rPr>
              <a:t>📌 Export user master for 000 client and release TR</a:t>
            </a:r>
          </a:p>
          <a:p>
            <a:endParaRPr lang="en-IN" sz="1000" dirty="0">
              <a:latin typeface="IBM Plex Sans" panose="020B0503050203000203" pitchFamily="34" charset="0"/>
            </a:endParaRPr>
          </a:p>
          <a:p>
            <a:r>
              <a:rPr lang="en-IN" sz="1000" dirty="0">
                <a:latin typeface="IBM Plex Sans" panose="020B0503050203000203" pitchFamily="34" charset="0"/>
              </a:rPr>
              <a:t>📌 Export DB tables (from OS) as BASIS </a:t>
            </a:r>
            <a:r>
              <a:rPr lang="en-IN" sz="1000" dirty="0" err="1">
                <a:latin typeface="IBM Plex Sans" panose="020B0503050203000203" pitchFamily="34" charset="0"/>
              </a:rPr>
              <a:t>recomnded</a:t>
            </a:r>
            <a:endParaRPr lang="en-IN" sz="1000" dirty="0">
              <a:latin typeface="IBM Plex Sans" panose="020B0503050203000203" pitchFamily="34" charset="0"/>
            </a:endParaRPr>
          </a:p>
          <a:p>
            <a:endParaRPr lang="en-IN" sz="1000" dirty="0">
              <a:latin typeface="IBM Plex Sans" panose="020B0503050203000203" pitchFamily="34" charset="0"/>
            </a:endParaRPr>
          </a:p>
          <a:p>
            <a:r>
              <a:rPr lang="en-IN" sz="1000" dirty="0">
                <a:latin typeface="IBM Plex Sans" panose="020B0503050203000203" pitchFamily="34" charset="0"/>
              </a:rPr>
              <a:t>📌 Export DB tables for technical T-codes</a:t>
            </a:r>
          </a:p>
          <a:p>
            <a:endParaRPr lang="en-IN" sz="1000" dirty="0">
              <a:latin typeface="IBM Plex Sans" panose="020B0503050203000203" pitchFamily="34" charset="0"/>
            </a:endParaRPr>
          </a:p>
          <a:p>
            <a:r>
              <a:rPr lang="en-IN" sz="1000" dirty="0">
                <a:latin typeface="IBM Plex Sans" panose="020B0503050203000203" pitchFamily="34" charset="0"/>
              </a:rPr>
              <a:t>📌 Backup the sec directory: /</a:t>
            </a:r>
            <a:r>
              <a:rPr lang="en-IN" sz="1000" dirty="0" err="1">
                <a:latin typeface="IBM Plex Sans" panose="020B0503050203000203" pitchFamily="34" charset="0"/>
              </a:rPr>
              <a:t>usr</a:t>
            </a:r>
            <a:r>
              <a:rPr lang="en-IN" sz="1000" dirty="0">
                <a:latin typeface="IBM Plex Sans" panose="020B0503050203000203" pitchFamily="34" charset="0"/>
              </a:rPr>
              <a:t>/sap/&lt;SID&gt;/sys/sec</a:t>
            </a:r>
          </a:p>
        </p:txBody>
      </p:sp>
    </p:spTree>
    <p:extLst>
      <p:ext uri="{BB962C8B-B14F-4D97-AF65-F5344CB8AC3E}">
        <p14:creationId xmlns:p14="http://schemas.microsoft.com/office/powerpoint/2010/main" val="134914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13853</TotalTime>
  <Words>291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IBM Plex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Zubair</dc:creator>
  <cp:lastModifiedBy>Mohammad Zubair</cp:lastModifiedBy>
  <cp:revision>21</cp:revision>
  <dcterms:created xsi:type="dcterms:W3CDTF">2025-03-10T15:40:16Z</dcterms:created>
  <dcterms:modified xsi:type="dcterms:W3CDTF">2025-07-03T18:17:28Z</dcterms:modified>
</cp:coreProperties>
</file>